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08" r:id="rId2"/>
    <p:sldId id="395" r:id="rId3"/>
    <p:sldId id="396" r:id="rId4"/>
    <p:sldId id="603" r:id="rId5"/>
    <p:sldId id="601" r:id="rId6"/>
    <p:sldId id="602" r:id="rId7"/>
    <p:sldId id="554" r:id="rId8"/>
    <p:sldId id="594" r:id="rId9"/>
    <p:sldId id="548" r:id="rId10"/>
    <p:sldId id="593" r:id="rId11"/>
    <p:sldId id="549" r:id="rId12"/>
    <p:sldId id="553" r:id="rId13"/>
    <p:sldId id="556" r:id="rId14"/>
    <p:sldId id="609" r:id="rId15"/>
    <p:sldId id="610" r:id="rId16"/>
    <p:sldId id="61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3" autoAdjust="0"/>
    <p:restoredTop sz="94343" autoAdjust="0"/>
  </p:normalViewPr>
  <p:slideViewPr>
    <p:cSldViewPr>
      <p:cViewPr varScale="1">
        <p:scale>
          <a:sx n="73" d="100"/>
          <a:sy n="73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Regression with Time Series Data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Stationary Variables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3292" y="4800600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6312 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</a:t>
            </a:r>
            <a:r>
              <a:rPr lang="en-US" dirty="0" err="1" smtClean="0"/>
              <a:t>Okun’s</a:t>
            </a:r>
            <a:r>
              <a:rPr lang="en-US" dirty="0" smtClean="0"/>
              <a:t> Law):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this model the change in the unemployment rate from one period to the next, depends on the rate of growth of output in the economy</a:t>
            </a:r>
          </a:p>
          <a:p>
            <a:pPr lvl="1"/>
            <a:r>
              <a:rPr lang="en-US" dirty="0" smtClean="0"/>
              <a:t>Growth may affect change in unemployment several quarters.</a:t>
            </a:r>
            <a:endParaRPr lang="en-US" dirty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	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54015" y="1123128"/>
            <a:ext cx="7772400" cy="5334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can expand our model to include lags: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many lags should we include? </a:t>
            </a:r>
            <a:endParaRPr lang="en-US" dirty="0"/>
          </a:p>
          <a:p>
            <a:r>
              <a:rPr lang="en-US" dirty="0" smtClean="0"/>
              <a:t>We drop the third lag and settle on a model of order 2:</a:t>
            </a:r>
          </a:p>
          <a:p>
            <a:pPr lvl="2"/>
            <a:r>
              <a:rPr lang="en-US" dirty="0" smtClean="0"/>
              <a:t>Third lag has an unexpected sign and it is not </a:t>
            </a:r>
            <a:r>
              <a:rPr lang="en-US" dirty="0"/>
              <a:t>significant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Adj</a:t>
            </a:r>
            <a:r>
              <a:rPr lang="en-US" dirty="0"/>
              <a:t> </a:t>
            </a:r>
            <a:r>
              <a:rPr lang="en-US" dirty="0" smtClean="0"/>
              <a:t>R-Square is higher (and virtually no change in R-squares).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85265"/>
              </p:ext>
            </p:extLst>
          </p:nvPr>
        </p:nvGraphicFramePr>
        <p:xfrm>
          <a:off x="1358900" y="2286000"/>
          <a:ext cx="7543800" cy="60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880" name="Equation" r:id="rId3" imgW="2997000" imgH="241200" progId="Equation.DSMT4">
                  <p:embed/>
                </p:oleObj>
              </mc:Choice>
              <mc:Fallback>
                <p:oleObj name="Equation" r:id="rId3" imgW="299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286000"/>
                        <a:ext cx="7543800" cy="609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0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Estimates for </a:t>
            </a:r>
            <a:r>
              <a:rPr lang="en-US" sz="2400" dirty="0" err="1" smtClean="0">
                <a:solidFill>
                  <a:schemeClr val="bg1"/>
                </a:solidFill>
              </a:rPr>
              <a:t>Okun’s</a:t>
            </a:r>
            <a:r>
              <a:rPr lang="en-US" sz="2400" dirty="0" smtClean="0">
                <a:solidFill>
                  <a:schemeClr val="bg1"/>
                </a:solidFill>
              </a:rPr>
              <a:t> Law Finite Distributed Lag Model</a:t>
            </a:r>
          </a:p>
        </p:txBody>
      </p:sp>
      <p:pic>
        <p:nvPicPr>
          <p:cNvPr id="81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805408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7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r>
              <a:rPr lang="en-US" dirty="0" smtClean="0"/>
              <a:t>A 1% increase in the growth rate leads to a fall in unemployment of 0.2% in the current quarter (impact multiplier), a fall of 0.16% in the next quarter (1 period delay multiplier) and a fall of 0.07% two quarters from now (2 period delay multiplier), holding all other factors fixed.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total, </a:t>
            </a:r>
            <a:r>
              <a:rPr lang="en-US" dirty="0" smtClean="0"/>
              <a:t>a 1</a:t>
            </a:r>
            <a:r>
              <a:rPr lang="en-US" dirty="0"/>
              <a:t>% increase in the growth rate leads to a fall in </a:t>
            </a:r>
            <a:r>
              <a:rPr lang="en-US" dirty="0" smtClean="0"/>
              <a:t>unemployment </a:t>
            </a:r>
            <a:r>
              <a:rPr lang="en-US" dirty="0"/>
              <a:t>rate of </a:t>
            </a:r>
            <a:r>
              <a:rPr lang="en-US" dirty="0" smtClean="0"/>
              <a:t>0.43% (total multiplier).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Multiplier Analysis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5900" y="55827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       Interpretation of the Estimates</a:t>
            </a:r>
          </a:p>
        </p:txBody>
      </p:sp>
    </p:spTree>
    <p:extLst>
      <p:ext uri="{BB962C8B-B14F-4D97-AF65-F5344CB8AC3E}">
        <p14:creationId xmlns:p14="http://schemas.microsoft.com/office/powerpoint/2010/main" val="26684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assumed a</a:t>
            </a:r>
            <a:r>
              <a:rPr lang="en-US" dirty="0"/>
              <a:t> </a:t>
            </a:r>
            <a:r>
              <a:rPr lang="en-US" b="1" dirty="0" smtClean="0"/>
              <a:t>finite </a:t>
            </a:r>
            <a:r>
              <a:rPr lang="en-US" b="1" dirty="0"/>
              <a:t>distributed lag model </a:t>
            </a:r>
            <a:r>
              <a:rPr lang="en-US" dirty="0" smtClean="0"/>
              <a:t>with 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/>
              <a:t>, </a:t>
            </a:r>
            <a:r>
              <a:rPr lang="en-US" i="1" dirty="0" err="1"/>
              <a:t>e</a:t>
            </a:r>
            <a:r>
              <a:rPr lang="en-US" baseline="-25000" dirty="0" err="1"/>
              <a:t>s</a:t>
            </a:r>
            <a:r>
              <a:rPr lang="en-US" dirty="0"/>
              <a:t>) = 0   </a:t>
            </a:r>
            <a:r>
              <a:rPr lang="en-US" i="1" dirty="0"/>
              <a:t>t</a:t>
            </a:r>
            <a:r>
              <a:rPr lang="en-US" dirty="0"/>
              <a:t> ≠ </a:t>
            </a:r>
            <a:r>
              <a:rPr lang="en-US" i="1" dirty="0" smtClean="0"/>
              <a:t>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 </a:t>
            </a:r>
            <a:r>
              <a:rPr lang="en-US" b="1" dirty="0" smtClean="0"/>
              <a:t>However</a:t>
            </a:r>
            <a:r>
              <a:rPr lang="en-US" b="1" dirty="0"/>
              <a:t>, </a:t>
            </a:r>
            <a:r>
              <a:rPr lang="en-US" b="1" dirty="0" smtClean="0"/>
              <a:t>in a </a:t>
            </a:r>
            <a:r>
              <a:rPr lang="en-US" b="1" dirty="0"/>
              <a:t>finite distributed lag </a:t>
            </a:r>
            <a:r>
              <a:rPr lang="en-US" b="1" dirty="0" smtClean="0"/>
              <a:t>model, errors are often serially correlated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Omitted variables included in the </a:t>
            </a:r>
            <a:r>
              <a:rPr lang="en-US" i="1" dirty="0" smtClean="0"/>
              <a:t>e</a:t>
            </a:r>
            <a:r>
              <a:rPr lang="en-US" baseline="-25000" dirty="0" smtClean="0"/>
              <a:t>t </a:t>
            </a:r>
            <a:r>
              <a:rPr lang="en-US" dirty="0" smtClean="0"/>
              <a:t> can be 	themselves serially correlated.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 The dependent variable is </a:t>
            </a:r>
            <a:r>
              <a:rPr lang="en-US" dirty="0" err="1" smtClean="0"/>
              <a:t>autocorrelated</a:t>
            </a:r>
            <a:r>
              <a:rPr lang="en-US" dirty="0" smtClean="0"/>
              <a:t> and 	this autocorrelation is not adequately 	explained by the x’s and their lags that are 	included in the equation.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12700" y="4073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1" y="457200"/>
            <a:ext cx="89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Finite Distributed Lag model and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223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Obviously, if we consider an </a:t>
            </a:r>
            <a:r>
              <a:rPr lang="en-US" b="1" dirty="0" smtClean="0"/>
              <a:t>autoregressive dependent variable model</a:t>
            </a:r>
            <a:r>
              <a:rPr lang="en-US" dirty="0" smtClean="0"/>
              <a:t>, our assumption of serial correlation will always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/>
              <a:t>, </a:t>
            </a:r>
            <a:r>
              <a:rPr lang="en-US" i="1" dirty="0" err="1" smtClean="0"/>
              <a:t>y</a:t>
            </a:r>
            <a:r>
              <a:rPr lang="en-US" baseline="-25000" dirty="0" err="1" smtClean="0"/>
              <a:t>s</a:t>
            </a:r>
            <a:r>
              <a:rPr lang="en-US" dirty="0"/>
              <a:t>) </a:t>
            </a:r>
            <a:r>
              <a:rPr lang="en-US" dirty="0" smtClean="0"/>
              <a:t>=0  for   </a:t>
            </a:r>
            <a:r>
              <a:rPr lang="en-US" i="1" dirty="0" smtClean="0"/>
              <a:t>t</a:t>
            </a:r>
            <a:r>
              <a:rPr lang="en-US" dirty="0" smtClean="0"/>
              <a:t> ≠ </a:t>
            </a:r>
            <a:r>
              <a:rPr lang="en-US" i="1" dirty="0" smtClean="0"/>
              <a:t>s</a:t>
            </a:r>
            <a:r>
              <a:rPr lang="en-US" dirty="0" smtClean="0"/>
              <a:t> is clearly violated!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33800" y="3505200"/>
          <a:ext cx="2870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50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05200"/>
                        <a:ext cx="2870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9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we proceed with least squares estimation without recognizing the existence of serially correlated errors. What are the consequences?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least squares estimator is still a </a:t>
            </a:r>
            <a:r>
              <a:rPr lang="en-US" b="1" dirty="0" smtClean="0"/>
              <a:t>linear unbiased and consistent estimator</a:t>
            </a:r>
            <a:r>
              <a:rPr lang="en-US" dirty="0" smtClean="0"/>
              <a:t>, but it is </a:t>
            </a:r>
            <a:r>
              <a:rPr lang="en-US" b="1" dirty="0" smtClean="0"/>
              <a:t>no longer best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formulas for the standard errors usually computed for the least squares estimator are </a:t>
            </a:r>
            <a:r>
              <a:rPr lang="en-US" b="1" dirty="0" smtClean="0"/>
              <a:t>no longer correct</a:t>
            </a:r>
          </a:p>
          <a:p>
            <a:pPr lvl="2"/>
            <a:r>
              <a:rPr lang="en-US" dirty="0" smtClean="0"/>
              <a:t>Confidence intervals and hypothesis tests that use these standard errors will be misleading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 with Serially Correlated Errors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82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Estimation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Finite Distributed Lags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assume a linear model in which, after </a:t>
            </a:r>
            <a:r>
              <a:rPr lang="en-US" i="1" dirty="0" smtClean="0"/>
              <a:t>q</a:t>
            </a:r>
            <a:r>
              <a:rPr lang="en-US" dirty="0" smtClean="0"/>
              <a:t> time periods, changes in </a:t>
            </a:r>
            <a:r>
              <a:rPr lang="en-US" i="1" dirty="0" smtClean="0"/>
              <a:t>x</a:t>
            </a:r>
            <a:r>
              <a:rPr lang="en-US" dirty="0" smtClean="0"/>
              <a:t> no longer have an impact on </a:t>
            </a:r>
            <a:r>
              <a:rPr lang="en-US" i="1" dirty="0" smtClean="0"/>
              <a:t>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 the notation change: </a:t>
            </a:r>
            <a:r>
              <a:rPr lang="el-GR" dirty="0" smtClean="0"/>
              <a:t>β</a:t>
            </a:r>
            <a:r>
              <a:rPr lang="en-US" baseline="-25000" dirty="0" smtClean="0"/>
              <a:t>s</a:t>
            </a:r>
            <a:r>
              <a:rPr lang="en-US" dirty="0" smtClean="0"/>
              <a:t> is used to denote the coefficient of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-s</a:t>
            </a:r>
            <a:r>
              <a:rPr lang="en-US" dirty="0" smtClean="0"/>
              <a:t> and </a:t>
            </a:r>
            <a:r>
              <a:rPr lang="el-GR" dirty="0" smtClean="0"/>
              <a:t>α</a:t>
            </a:r>
            <a:r>
              <a:rPr lang="en-US" dirty="0" smtClean="0"/>
              <a:t> is introduced to denote the intercept.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called a </a:t>
            </a:r>
            <a:r>
              <a:rPr lang="en-US" b="1" dirty="0"/>
              <a:t>finite distributed lag model of order </a:t>
            </a:r>
            <a:r>
              <a:rPr lang="en-US" b="1" i="1" dirty="0" smtClean="0"/>
              <a:t>q.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endParaRPr lang="en-US" dirty="0" smtClean="0"/>
          </a:p>
        </p:txBody>
      </p:sp>
      <p:graphicFrame>
        <p:nvGraphicFramePr>
          <p:cNvPr id="565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11608"/>
              </p:ext>
            </p:extLst>
          </p:nvPr>
        </p:nvGraphicFramePr>
        <p:xfrm>
          <a:off x="2057400" y="3200400"/>
          <a:ext cx="6590458" cy="58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35" name="Equation" r:id="rId3" imgW="2565360" imgH="228600" progId="Equation.DSMT4">
                  <p:embed/>
                </p:oleObj>
              </mc:Choice>
              <mc:Fallback>
                <p:oleObj name="Equation" r:id="rId3" imgW="25653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6590458" cy="5877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b="1" dirty="0" smtClean="0"/>
              <a:t>impact multiplier</a:t>
            </a:r>
          </a:p>
          <a:p>
            <a:pPr lvl="1"/>
            <a:endParaRPr lang="en-US" b="1" dirty="0"/>
          </a:p>
          <a:p>
            <a:pPr lvl="1"/>
            <a:r>
              <a:rPr lang="en-US" dirty="0" smtClean="0"/>
              <a:t>This is the </a:t>
            </a:r>
            <a:r>
              <a:rPr lang="en-US" b="1" dirty="0" smtClean="0"/>
              <a:t>immediate effect</a:t>
            </a:r>
            <a:r>
              <a:rPr lang="en-US" dirty="0" smtClean="0"/>
              <a:t>, or the same period effect that      has on      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12700" y="3184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Multiplier Analysis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93142"/>
              </p:ext>
            </p:extLst>
          </p:nvPr>
        </p:nvGraphicFramePr>
        <p:xfrm>
          <a:off x="4648200" y="31242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70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3124200"/>
                        <a:ext cx="533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89945"/>
              </p:ext>
            </p:extLst>
          </p:nvPr>
        </p:nvGraphicFramePr>
        <p:xfrm>
          <a:off x="6172200" y="3139440"/>
          <a:ext cx="44184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71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3139440"/>
                        <a:ext cx="44184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200022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Interpretation of the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1943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l-GR" dirty="0" smtClean="0"/>
              <a:t>β</a:t>
            </a:r>
            <a:r>
              <a:rPr lang="en-US" baseline="-25000" dirty="0"/>
              <a:t>s  </a:t>
            </a:r>
            <a:r>
              <a:rPr lang="en-US" dirty="0" smtClean="0"/>
              <a:t>is the </a:t>
            </a:r>
            <a:r>
              <a:rPr lang="en-US" b="1" dirty="0" smtClean="0"/>
              <a:t>s-period delay multiplier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the effect of a change in </a:t>
            </a:r>
            <a:r>
              <a:rPr lang="en-US" i="1" dirty="0" smtClean="0"/>
              <a:t>x</a:t>
            </a:r>
            <a:r>
              <a:rPr lang="en-US" dirty="0" smtClean="0"/>
              <a:t> , </a:t>
            </a:r>
            <a:r>
              <a:rPr lang="en-US" i="1" dirty="0" smtClean="0"/>
              <a:t>s </a:t>
            </a:r>
            <a:r>
              <a:rPr lang="en-US" dirty="0" smtClean="0"/>
              <a:t>period in the past on the average value of the dependent variable in the current period. </a:t>
            </a:r>
          </a:p>
          <a:p>
            <a:pPr lvl="2"/>
            <a:r>
              <a:rPr lang="en-US" dirty="0" smtClean="0"/>
              <a:t>Consequentially – this is also the effect of a change in       (current value of </a:t>
            </a:r>
            <a:r>
              <a:rPr lang="en-US" i="1" dirty="0" smtClean="0"/>
              <a:t>x) </a:t>
            </a:r>
            <a:r>
              <a:rPr lang="en-US" dirty="0" smtClean="0"/>
              <a:t>on the average value of         (</a:t>
            </a:r>
            <a:r>
              <a:rPr lang="en-US" i="1" dirty="0" smtClean="0"/>
              <a:t>s </a:t>
            </a:r>
            <a:r>
              <a:rPr lang="en-US" dirty="0" smtClean="0"/>
              <a:t>periods from today)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00" y="3184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Multiplier Analysis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341343"/>
              </p:ext>
            </p:extLst>
          </p:nvPr>
        </p:nvGraphicFramePr>
        <p:xfrm>
          <a:off x="4038600" y="3962400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19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962400"/>
                        <a:ext cx="533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3914"/>
              </p:ext>
            </p:extLst>
          </p:nvPr>
        </p:nvGraphicFramePr>
        <p:xfrm>
          <a:off x="5029200" y="4343400"/>
          <a:ext cx="714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20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4343400"/>
                        <a:ext cx="71437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Assume </a:t>
            </a:r>
            <a:r>
              <a:rPr lang="en-US" sz="2600" i="1" dirty="0" err="1" smtClean="0"/>
              <a:t>x</a:t>
            </a:r>
            <a:r>
              <a:rPr lang="en-US" sz="2600" baseline="-25000" dirty="0" err="1" smtClean="0"/>
              <a:t>t</a:t>
            </a:r>
            <a:r>
              <a:rPr lang="en-US" sz="2600" dirty="0" smtClean="0"/>
              <a:t> is increased by one unit and then maintained at its new level in subsequent periods </a:t>
            </a:r>
            <a:r>
              <a:rPr lang="en-US" sz="2600" dirty="0"/>
              <a:t>(</a:t>
            </a:r>
            <a:r>
              <a:rPr lang="en-US" sz="2600" i="1" dirty="0"/>
              <a:t>t</a:t>
            </a:r>
            <a:r>
              <a:rPr lang="en-US" sz="2600" dirty="0"/>
              <a:t>+1), (</a:t>
            </a:r>
            <a:r>
              <a:rPr lang="en-US" sz="2600" i="1" dirty="0"/>
              <a:t>t</a:t>
            </a:r>
            <a:r>
              <a:rPr lang="en-US" sz="2600" dirty="0"/>
              <a:t>+2), </a:t>
            </a:r>
            <a:r>
              <a:rPr lang="en-US" sz="2600" dirty="0" smtClean="0"/>
              <a:t>…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The </a:t>
            </a:r>
            <a:r>
              <a:rPr lang="en-US" sz="2600" b="1" dirty="0" smtClean="0"/>
              <a:t>interim multiplier</a:t>
            </a:r>
            <a:r>
              <a:rPr lang="en-US" sz="2600" dirty="0" smtClean="0"/>
              <a:t> adds the immediate effect to subsequent delay multiplier to measure the cumulative effect. </a:t>
            </a:r>
          </a:p>
          <a:p>
            <a:pPr lvl="2"/>
            <a:r>
              <a:rPr lang="en-US" sz="2600" b="1" dirty="0" smtClean="0"/>
              <a:t>The one period interim multiplier </a:t>
            </a:r>
            <a:r>
              <a:rPr lang="en-US" sz="2600" dirty="0" smtClean="0"/>
              <a:t>is the total effect at period </a:t>
            </a:r>
            <a:r>
              <a:rPr lang="en-US" sz="2600" i="1" dirty="0" smtClean="0"/>
              <a:t>t</a:t>
            </a:r>
            <a:r>
              <a:rPr lang="en-US" sz="2600" dirty="0" smtClean="0"/>
              <a:t> + 1: </a:t>
            </a:r>
            <a:r>
              <a:rPr lang="el-GR" sz="2600" dirty="0" smtClean="0"/>
              <a:t>β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 + </a:t>
            </a:r>
            <a:r>
              <a:rPr lang="el-GR" sz="2600" dirty="0" smtClean="0"/>
              <a:t>β</a:t>
            </a:r>
            <a:r>
              <a:rPr lang="de-DE" sz="2600" baseline="-25000" dirty="0" smtClean="0"/>
              <a:t>1</a:t>
            </a:r>
            <a:r>
              <a:rPr lang="de-DE" sz="2600" dirty="0" smtClean="0"/>
              <a:t>.</a:t>
            </a:r>
          </a:p>
          <a:p>
            <a:pPr lvl="2"/>
            <a:r>
              <a:rPr lang="de-DE" sz="2600" dirty="0"/>
              <a:t>The </a:t>
            </a:r>
            <a:r>
              <a:rPr lang="de-DE" sz="2600" b="1" dirty="0"/>
              <a:t>two </a:t>
            </a:r>
            <a:r>
              <a:rPr lang="en-US" sz="2600" b="1" dirty="0"/>
              <a:t>period interim multiplier </a:t>
            </a:r>
            <a:r>
              <a:rPr lang="en-US" sz="2600" b="1" dirty="0" smtClean="0"/>
              <a:t>is the </a:t>
            </a:r>
            <a:r>
              <a:rPr lang="de-DE" sz="2600" dirty="0" smtClean="0"/>
              <a:t>total </a:t>
            </a:r>
            <a:r>
              <a:rPr lang="de-DE" sz="2600" dirty="0"/>
              <a:t>effect in period </a:t>
            </a:r>
            <a:r>
              <a:rPr lang="de-DE" sz="2600" i="1" dirty="0"/>
              <a:t>t</a:t>
            </a:r>
            <a:r>
              <a:rPr lang="de-DE" sz="2600" dirty="0"/>
              <a:t> + </a:t>
            </a:r>
            <a:r>
              <a:rPr lang="en-US" sz="2600" dirty="0" smtClean="0"/>
              <a:t>2: </a:t>
            </a:r>
            <a:r>
              <a:rPr lang="el-GR" sz="2600" dirty="0" smtClean="0"/>
              <a:t>β</a:t>
            </a:r>
            <a:r>
              <a:rPr lang="en-US" sz="2600" baseline="-25000" dirty="0"/>
              <a:t>0</a:t>
            </a:r>
            <a:r>
              <a:rPr lang="en-US" sz="2600" dirty="0"/>
              <a:t> + </a:t>
            </a:r>
            <a:r>
              <a:rPr lang="el-GR" sz="2600" dirty="0"/>
              <a:t>β</a:t>
            </a:r>
            <a:r>
              <a:rPr lang="en-US" sz="2600" baseline="-25000" dirty="0"/>
              <a:t>1</a:t>
            </a:r>
            <a:r>
              <a:rPr lang="en-US" sz="2600" dirty="0"/>
              <a:t> + </a:t>
            </a:r>
            <a:r>
              <a:rPr lang="el-GR" sz="2600" dirty="0"/>
              <a:t>β</a:t>
            </a:r>
            <a:r>
              <a:rPr lang="en-US" sz="2600" baseline="-25000" dirty="0"/>
              <a:t>2</a:t>
            </a:r>
            <a:r>
              <a:rPr lang="en-US" sz="2600" dirty="0"/>
              <a:t>, and so </a:t>
            </a:r>
            <a:r>
              <a:rPr lang="en-US" sz="2600" dirty="0" smtClean="0"/>
              <a:t>on…. </a:t>
            </a:r>
            <a:endParaRPr lang="en-US" dirty="0" smtClean="0"/>
          </a:p>
          <a:p>
            <a:pPr lvl="1"/>
            <a:r>
              <a:rPr lang="en-US" sz="2600" dirty="0" smtClean="0"/>
              <a:t>The </a:t>
            </a:r>
            <a:r>
              <a:rPr lang="en-US" sz="2600" b="1" dirty="0" smtClean="0"/>
              <a:t>total multiplier,</a:t>
            </a:r>
            <a:r>
              <a:rPr lang="en-US" sz="2600" dirty="0" smtClean="0"/>
              <a:t>       ,  is the final effect on </a:t>
            </a:r>
            <a:r>
              <a:rPr lang="en-US" sz="2600" i="1" dirty="0" smtClean="0"/>
              <a:t>y</a:t>
            </a:r>
            <a:r>
              <a:rPr lang="en-US" sz="2600" dirty="0" smtClean="0"/>
              <a:t> of the sustained increase after </a:t>
            </a:r>
            <a:r>
              <a:rPr lang="en-US" sz="2600" i="1" dirty="0" smtClean="0"/>
              <a:t>q</a:t>
            </a:r>
            <a:r>
              <a:rPr lang="en-US" sz="2600" dirty="0" smtClean="0"/>
              <a:t> or more periods have elapsed</a:t>
            </a:r>
            <a:endParaRPr lang="en-US" sz="2600" b="1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78904"/>
              </p:ext>
            </p:extLst>
          </p:nvPr>
        </p:nvGraphicFramePr>
        <p:xfrm>
          <a:off x="4876800" y="5105400"/>
          <a:ext cx="457200" cy="55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20" name="Equation" r:id="rId3" imgW="368280" imgH="444240" progId="Equation.DSMT4">
                  <p:embed/>
                </p:oleObj>
              </mc:Choice>
              <mc:Fallback>
                <p:oleObj name="Equation" r:id="rId3" imgW="368280" imgH="4442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457200" cy="551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2700" y="31841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Multiplier Analysis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85900" y="2286000"/>
            <a:ext cx="7543800" cy="2286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2100" y="243840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are stationary random variables, and the usual assumptions hold:</a:t>
            </a:r>
          </a:p>
          <a:p>
            <a:r>
              <a:rPr lang="en-US" dirty="0" smtClean="0"/>
              <a:t>1. 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) = </a:t>
            </a:r>
            <a:r>
              <a:rPr lang="x-none" smtClean="0"/>
              <a:t>0</a:t>
            </a:r>
            <a:endParaRPr lang="en-US" dirty="0" smtClean="0"/>
          </a:p>
          <a:p>
            <a:r>
              <a:rPr lang="en-US" dirty="0" smtClean="0"/>
              <a:t>2.  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x-none" baseline="30000" smtClean="0"/>
              <a:t>2</a:t>
            </a:r>
            <a:endParaRPr lang="en-US" baseline="30000" dirty="0" smtClean="0"/>
          </a:p>
          <a:p>
            <a:r>
              <a:rPr lang="en-US" dirty="0" smtClean="0"/>
              <a:t>3. 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) = 0   </a:t>
            </a:r>
            <a:r>
              <a:rPr lang="en-US" i="1" dirty="0" smtClean="0"/>
              <a:t>t</a:t>
            </a:r>
            <a:r>
              <a:rPr lang="en-US" dirty="0" smtClean="0"/>
              <a:t> ≠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			THEN OLS IS BLUE!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    Validity of OLS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</a:t>
            </a:r>
            <a:r>
              <a:rPr lang="en-US" dirty="0" err="1" smtClean="0"/>
              <a:t>Okun’s</a:t>
            </a:r>
            <a:r>
              <a:rPr lang="en-US" dirty="0" smtClean="0"/>
              <a:t> Law):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Quarterly </a:t>
            </a:r>
            <a:r>
              <a:rPr lang="en-US" dirty="0"/>
              <a:t>data on growth and unemployment levels from Q2, 1985 to Q3, 2009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want to estimate the effect </a:t>
            </a:r>
            <a:r>
              <a:rPr lang="en-US" dirty="0" smtClean="0"/>
              <a:t>of growth </a:t>
            </a:r>
            <a:r>
              <a:rPr lang="en-US" dirty="0"/>
              <a:t>on </a:t>
            </a:r>
            <a:r>
              <a:rPr lang="en-US" dirty="0" smtClean="0"/>
              <a:t>unemployment.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	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82916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</a:t>
            </a:r>
            <a:r>
              <a:rPr lang="en-US" dirty="0" err="1" smtClean="0"/>
              <a:t>Okun’s</a:t>
            </a:r>
            <a:r>
              <a:rPr lang="en-US" dirty="0" smtClean="0"/>
              <a:t> Law):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GDP is not stationary, but growth is</a:t>
            </a:r>
          </a:p>
          <a:p>
            <a:pPr lvl="1"/>
            <a:r>
              <a:rPr lang="en-US" dirty="0" smtClean="0"/>
              <a:t>Unemployment is not stationary, but differences in unemployment is</a:t>
            </a:r>
          </a:p>
          <a:p>
            <a:pPr lvl="1"/>
            <a:r>
              <a:rPr lang="en-US" dirty="0" smtClean="0"/>
              <a:t>So we use: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DU</a:t>
            </a:r>
            <a:r>
              <a:rPr lang="en-US" dirty="0" smtClean="0"/>
              <a:t> = </a:t>
            </a:r>
            <a:r>
              <a:rPr lang="el-GR" dirty="0" smtClean="0"/>
              <a:t>Δ</a:t>
            </a:r>
            <a:r>
              <a:rPr lang="en-US" i="1" dirty="0" smtClean="0"/>
              <a:t>U</a:t>
            </a:r>
            <a:r>
              <a:rPr lang="en-US" dirty="0" smtClean="0"/>
              <a:t> =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- </a:t>
            </a:r>
            <a:r>
              <a:rPr lang="en-US" i="1" dirty="0" smtClean="0"/>
              <a:t>U</a:t>
            </a:r>
            <a:r>
              <a:rPr lang="en-US" baseline="-25000" dirty="0" smtClean="0"/>
              <a:t>t-1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13118"/>
              </p:ext>
            </p:extLst>
          </p:nvPr>
        </p:nvGraphicFramePr>
        <p:xfrm>
          <a:off x="2348197" y="5257800"/>
          <a:ext cx="2843591" cy="77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74" name="Equation" r:id="rId3" imgW="1574800" imgH="431800" progId="Equation.DSMT4">
                  <p:embed/>
                </p:oleObj>
              </mc:Choice>
              <mc:Fallback>
                <p:oleObj name="Equation" r:id="rId3" imgW="157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197" y="5257800"/>
                        <a:ext cx="2843591" cy="77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28726</TotalTime>
  <Words>722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1252</cp:revision>
  <dcterms:created xsi:type="dcterms:W3CDTF">2011-01-05T13:49:00Z</dcterms:created>
  <dcterms:modified xsi:type="dcterms:W3CDTF">2018-11-13T14:48:24Z</dcterms:modified>
</cp:coreProperties>
</file>