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605" r:id="rId2"/>
    <p:sldId id="407" r:id="rId3"/>
    <p:sldId id="571" r:id="rId4"/>
    <p:sldId id="597" r:id="rId5"/>
    <p:sldId id="598" r:id="rId6"/>
    <p:sldId id="567" r:id="rId7"/>
    <p:sldId id="568" r:id="rId8"/>
    <p:sldId id="422" r:id="rId9"/>
    <p:sldId id="596" r:id="rId10"/>
    <p:sldId id="572" r:id="rId11"/>
    <p:sldId id="569" r:id="rId12"/>
    <p:sldId id="579" r:id="rId13"/>
    <p:sldId id="607" r:id="rId14"/>
    <p:sldId id="599" r:id="rId15"/>
    <p:sldId id="560" r:id="rId16"/>
    <p:sldId id="459" r:id="rId17"/>
    <p:sldId id="561" r:id="rId18"/>
    <p:sldId id="600" r:id="rId19"/>
    <p:sldId id="585" r:id="rId20"/>
    <p:sldId id="474" r:id="rId21"/>
    <p:sldId id="482" r:id="rId22"/>
    <p:sldId id="485" r:id="rId23"/>
    <p:sldId id="562" r:id="rId24"/>
    <p:sldId id="606" r:id="rId25"/>
    <p:sldId id="589" r:id="rId26"/>
    <p:sldId id="59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357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3" autoAdjust="0"/>
    <p:restoredTop sz="94684" autoAdjust="0"/>
  </p:normalViewPr>
  <p:slideViewPr>
    <p:cSldViewPr>
      <p:cViewPr varScale="1">
        <p:scale>
          <a:sx n="73" d="100"/>
          <a:sy n="73" d="100"/>
        </p:scale>
        <p:origin x="11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C1AB-F214-447D-BB29-66017DF79681}" type="datetimeFigureOut">
              <a:rPr lang="en-US" smtClean="0"/>
              <a:pPr/>
              <a:t>5/6/2017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2AD4-2AD4-45C1-8615-AC5B8A184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78C6-2E4E-4A7D-A30E-75D91D6AE674}" type="datetime1">
              <a:rPr lang="en-US" smtClean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Page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742F-CE10-4630-A569-838D9A4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19300" y="2616200"/>
            <a:ext cx="63246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Regression with Time Series Data:</a:t>
            </a:r>
          </a:p>
          <a:p>
            <a:pPr algn="ctr">
              <a:defRPr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Stationary Variables</a:t>
            </a:r>
          </a:p>
          <a:p>
            <a:pPr algn="ctr">
              <a:defRPr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Part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3292" y="4800600"/>
            <a:ext cx="6858000" cy="120032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reezing" dir="t"/>
          </a:scene3d>
          <a:sp3d prstMaterial="dkEdge">
            <a:bevelT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BUAN / MECO 6312 </a:t>
            </a:r>
          </a:p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Dr. Moran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Blueshtein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University of Texas - Dallas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69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err="1" smtClean="0"/>
              <a:t>correlogram</a:t>
            </a:r>
            <a:r>
              <a:rPr lang="en-US" dirty="0" smtClean="0"/>
              <a:t>, also called the </a:t>
            </a:r>
            <a:r>
              <a:rPr lang="en-US" b="1" dirty="0" smtClean="0"/>
              <a:t>sample autocorrelation function</a:t>
            </a:r>
            <a:r>
              <a:rPr lang="en-US" dirty="0" smtClean="0"/>
              <a:t>, is the sequence of autocorrelations 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, …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It shows the correlation between residuals that are one period apart, two periods apart, three periods apart, and so on…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11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Correlagram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9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do we test whether an autocorrelation is significantly different from zero?</a:t>
            </a:r>
          </a:p>
          <a:p>
            <a:pPr marL="1200150" lvl="3" indent="-342900">
              <a:buSzPct val="100000"/>
            </a:pPr>
            <a:r>
              <a:rPr lang="pt-BR" dirty="0"/>
              <a:t>The null hypothesis is </a:t>
            </a:r>
            <a:r>
              <a:rPr lang="pt-BR" i="1" dirty="0"/>
              <a:t>H</a:t>
            </a:r>
            <a:r>
              <a:rPr lang="pt-BR" baseline="-25000" dirty="0"/>
              <a:t>0</a:t>
            </a:r>
            <a:r>
              <a:rPr lang="pt-BR" dirty="0"/>
              <a:t>: </a:t>
            </a:r>
            <a:r>
              <a:rPr lang="el-GR" dirty="0"/>
              <a:t>ρ</a:t>
            </a:r>
            <a:r>
              <a:rPr lang="en-US" i="1" baseline="-25000" dirty="0"/>
              <a:t>k</a:t>
            </a:r>
            <a:r>
              <a:rPr lang="en-US" dirty="0"/>
              <a:t> = 0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Using </a:t>
            </a:r>
            <a:r>
              <a:rPr lang="en-US" dirty="0" smtClean="0"/>
              <a:t>the </a:t>
            </a:r>
            <a:r>
              <a:rPr lang="en-US" dirty="0" err="1"/>
              <a:t>correlogram</a:t>
            </a:r>
            <a:r>
              <a:rPr lang="en-US" dirty="0"/>
              <a:t> we find that correlations at lags one through five are all significantly different from zero at 5% significance level.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Computing Autocorrelation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36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2743200"/>
            <a:ext cx="67818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 smtClean="0"/>
              <a:t>Estimation with Serially Correlated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0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we proceed with least squares estimation without recognizing the existence of serially correlated errors. What are the consequences?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least squares estimator is still a </a:t>
            </a:r>
            <a:r>
              <a:rPr lang="en-US" b="1" dirty="0" smtClean="0"/>
              <a:t>linear unbiased and consistent estimator</a:t>
            </a:r>
            <a:r>
              <a:rPr lang="en-US" dirty="0" smtClean="0"/>
              <a:t>, but it is </a:t>
            </a:r>
            <a:r>
              <a:rPr lang="en-US" b="1" dirty="0" smtClean="0"/>
              <a:t>no longer best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formulas for the standard errors usually computed for the least squares estimator are </a:t>
            </a:r>
            <a:r>
              <a:rPr lang="en-US" b="1" dirty="0" smtClean="0"/>
              <a:t>no longer correct</a:t>
            </a:r>
          </a:p>
          <a:p>
            <a:pPr lvl="2"/>
            <a:r>
              <a:rPr lang="en-US" dirty="0" smtClean="0"/>
              <a:t>Confidence intervals and hypothesis tests that use these standard errors will be misleading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Estimation with Serially Correlated Errors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482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Least Squares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2743200"/>
            <a:ext cx="67818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/>
              <a:t>Autoregressive Distributed Lag Models</a:t>
            </a:r>
          </a:p>
        </p:txBody>
      </p:sp>
    </p:spTree>
    <p:extLst>
      <p:ext uri="{BB962C8B-B14F-4D97-AF65-F5344CB8AC3E}">
        <p14:creationId xmlns:p14="http://schemas.microsoft.com/office/powerpoint/2010/main" val="129293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Suppose we want to estimate: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with -1 &lt; </a:t>
            </a:r>
            <a:r>
              <a:rPr lang="el-GR" dirty="0" smtClean="0"/>
              <a:t>ρ</a:t>
            </a:r>
            <a:r>
              <a:rPr lang="en-US" dirty="0" smtClean="0"/>
              <a:t> &lt; 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the </a:t>
            </a:r>
            <a:r>
              <a:rPr lang="en-US" i="1" dirty="0" err="1" smtClean="0"/>
              <a:t>v</a:t>
            </a:r>
            <a:r>
              <a:rPr lang="en-US" baseline="-25000" dirty="0" err="1" smtClean="0"/>
              <a:t>t</a:t>
            </a:r>
            <a:r>
              <a:rPr lang="en-US" dirty="0" smtClean="0"/>
              <a:t>, we have: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Estimation with Serially Correlated Errors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14600" y="2438400"/>
          <a:ext cx="50292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160" name="Equation" r:id="rId3" imgW="2336760" imgH="228600" progId="Equation.DSMT4">
                  <p:embed/>
                </p:oleObj>
              </mc:Choice>
              <mc:Fallback>
                <p:oleObj name="Equation" r:id="rId3" imgW="2336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438400"/>
                        <a:ext cx="50292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630870"/>
              </p:ext>
            </p:extLst>
          </p:nvPr>
        </p:nvGraphicFramePr>
        <p:xfrm>
          <a:off x="1676400" y="5105400"/>
          <a:ext cx="693896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161" name="Equation" r:id="rId5" imgW="3225600" imgH="253800" progId="Equation.DSMT4">
                  <p:embed/>
                </p:oleObj>
              </mc:Choice>
              <mc:Fallback>
                <p:oleObj name="Equation" r:id="rId5" imgW="3225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05400"/>
                        <a:ext cx="6938963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883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With the appropriate substitutions, we get: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For the previous period, the error is: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Multiplying by </a:t>
            </a:r>
            <a:r>
              <a:rPr lang="el-GR" dirty="0" smtClean="0"/>
              <a:t>ρ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Estimation with Serially Correlated Errors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457575" y="1981200"/>
          <a:ext cx="31432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783" name="Equation" r:id="rId3" imgW="1460160" imgH="228600" progId="Equation.DSMT4">
                  <p:embed/>
                </p:oleObj>
              </mc:Choice>
              <mc:Fallback>
                <p:oleObj name="Equation" r:id="rId3" imgW="14601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1981200"/>
                        <a:ext cx="314325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204577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733800" y="3505200"/>
          <a:ext cx="28146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784" name="Equation" r:id="rId5" imgW="1307880" imgH="228600" progId="Equation.DSMT4">
                  <p:embed/>
                </p:oleObj>
              </mc:Choice>
              <mc:Fallback>
                <p:oleObj name="Equation" r:id="rId5" imgW="13078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505200"/>
                        <a:ext cx="2814637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8600" y="528109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369535"/>
              </p:ext>
            </p:extLst>
          </p:nvPr>
        </p:nvGraphicFramePr>
        <p:xfrm>
          <a:off x="3352800" y="5096383"/>
          <a:ext cx="3969208" cy="537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785" name="Equation" r:id="rId7" imgW="1688760" imgH="228600" progId="Equation.3">
                  <p:embed/>
                </p:oleObj>
              </mc:Choice>
              <mc:Fallback>
                <p:oleObj name="Equation" r:id="rId7" imgW="16887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2800" y="5096383"/>
                        <a:ext cx="3969208" cy="537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Substituting we get: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Denote: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get: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3100" dirty="0" smtClean="0">
                <a:solidFill>
                  <a:srgbClr val="FF0000"/>
                </a:solidFill>
              </a:rPr>
              <a:t>By adding lags of x and y to the model, we have eliminated the serial correlation. We can estimate the transformed model using OLS, and the estimates are BLUE!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Estimation with Serially Correlated Errors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528972"/>
              </p:ext>
            </p:extLst>
          </p:nvPr>
        </p:nvGraphicFramePr>
        <p:xfrm>
          <a:off x="2971800" y="4343400"/>
          <a:ext cx="41275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242" name="Equation" r:id="rId3" imgW="1917700" imgH="228600" progId="Equation.DSMT4">
                  <p:embed/>
                </p:oleObj>
              </mc:Choice>
              <mc:Fallback>
                <p:oleObj name="Equation" r:id="rId3" imgW="1917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43400"/>
                        <a:ext cx="41275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806036"/>
              </p:ext>
            </p:extLst>
          </p:nvPr>
        </p:nvGraphicFramePr>
        <p:xfrm>
          <a:off x="2514600" y="3124200"/>
          <a:ext cx="541337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243" name="Equation" r:id="rId5" imgW="2514600" imgH="254000" progId="Equation.DSMT4">
                  <p:embed/>
                </p:oleObj>
              </mc:Choice>
              <mc:Fallback>
                <p:oleObj name="Equation" r:id="rId5" imgW="2514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124200"/>
                        <a:ext cx="541337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114825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ARDL models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68834"/>
              </p:ext>
            </p:extLst>
          </p:nvPr>
        </p:nvGraphicFramePr>
        <p:xfrm>
          <a:off x="2514600" y="1752600"/>
          <a:ext cx="516731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244" name="Equation" r:id="rId7" imgW="2400300" imgH="254000" progId="Equation.DSMT4">
                  <p:embed/>
                </p:oleObj>
              </mc:Choice>
              <mc:Fallback>
                <p:oleObj name="Equation" r:id="rId7" imgW="2400300" imgH="25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752600"/>
                        <a:ext cx="516731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32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endParaRPr lang="en-US" dirty="0"/>
              </a:p>
              <a:p>
                <a:r>
                  <a:rPr lang="en-US" dirty="0"/>
                  <a:t>An autoregressive distributed lag (ARDL) model is one that contains both lagged </a:t>
                </a:r>
                <a:r>
                  <a:rPr lang="en-US" i="1" dirty="0" err="1"/>
                  <a:t>x</a:t>
                </a:r>
                <a:r>
                  <a:rPr lang="en-US" baseline="-25000" dirty="0" err="1"/>
                  <a:t>t</a:t>
                </a:r>
                <a:r>
                  <a:rPr lang="en-US" dirty="0" err="1"/>
                  <a:t>’s</a:t>
                </a:r>
                <a:r>
                  <a:rPr lang="en-US" dirty="0"/>
                  <a:t> and lagged </a:t>
                </a:r>
                <a:r>
                  <a:rPr lang="en-US" i="1" dirty="0" err="1"/>
                  <a:t>y</a:t>
                </a:r>
                <a:r>
                  <a:rPr lang="en-US" baseline="-25000" dirty="0" err="1"/>
                  <a:t>t</a:t>
                </a:r>
                <a:r>
                  <a:rPr lang="en-US" dirty="0" err="1"/>
                  <a:t>’s</a:t>
                </a: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Two examples: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𝐴𝐷𝑅𝐿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𝐼𝑁𝐹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=0.3336+0.5593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𝐼𝑁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−0.6882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+0.3200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/>
                </a:r>
                <a:br>
                  <a:rPr lang="en-US" sz="2000" b="0" i="1" dirty="0">
                    <a:latin typeface="Cambria Math" panose="02040503050406030204" pitchFamily="18" charset="0"/>
                  </a:rPr>
                </a:b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𝐴𝐷𝑅𝐿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𝐼𝑁𝐹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=0.3548+0.5282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𝐼𝑁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−0.4909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/>
                </a:r>
                <a:br>
                  <a:rPr lang="en-US" sz="20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ARDL(1,0) is also called AR(1)</a:t>
                </a:r>
              </a:p>
              <a:p>
                <a:pPr lvl="1"/>
                <a:r>
                  <a:rPr lang="en-US" dirty="0"/>
                  <a:t>ARDL(0,2) is also a distributed lag model of order 2.</a:t>
                </a:r>
              </a:p>
              <a:p>
                <a:pPr lvl="1"/>
                <a:r>
                  <a:rPr lang="en-US" dirty="0"/>
                  <a:t>For the general model: ARDL(</a:t>
                </a:r>
                <a:r>
                  <a:rPr lang="en-US" i="1" dirty="0" err="1"/>
                  <a:t>p,q</a:t>
                </a:r>
                <a:r>
                  <a:rPr lang="en-US" i="1" dirty="0"/>
                  <a:t>)</a:t>
                </a:r>
                <a:r>
                  <a:rPr lang="en-US" dirty="0"/>
                  <a:t>: AR of order </a:t>
                </a:r>
                <a:r>
                  <a:rPr lang="en-US" i="1" dirty="0"/>
                  <a:t>p </a:t>
                </a:r>
                <a:r>
                  <a:rPr lang="en-US" dirty="0"/>
                  <a:t>and DL of order </a:t>
                </a:r>
                <a:r>
                  <a:rPr lang="en-US" i="1" dirty="0"/>
                  <a:t>q.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180978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Autoregressive Distributed Lag Models</a:t>
            </a:r>
          </a:p>
        </p:txBody>
      </p:sp>
      <p:graphicFrame>
        <p:nvGraphicFramePr>
          <p:cNvPr id="666625" name="Object 1"/>
          <p:cNvGraphicFramePr>
            <a:graphicFrameLocks noChangeAspect="1"/>
          </p:cNvGraphicFramePr>
          <p:nvPr>
            <p:extLst/>
          </p:nvPr>
        </p:nvGraphicFramePr>
        <p:xfrm>
          <a:off x="1524000" y="2514600"/>
          <a:ext cx="7381899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70" name="Equation" r:id="rId4" imgW="3162240" imgH="228600" progId="Equation.DSMT4">
                  <p:embed/>
                </p:oleObj>
              </mc:Choice>
              <mc:Fallback>
                <p:oleObj name="Equation" r:id="rId4" imgW="3162240" imgH="228600" progId="Equation.DSMT4">
                  <p:embed/>
                  <p:pic>
                    <p:nvPicPr>
                      <p:cNvPr id="6666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7381899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33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 smtClean="0"/>
              <a:t>Choosing The Correct ARDL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7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 smtClean="0"/>
              <a:t> How to Identify Serial Correlation?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 possible criteria for choosing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i="1" dirty="0" smtClean="0"/>
              <a:t>(order of AR) </a:t>
            </a:r>
            <a:r>
              <a:rPr lang="en-US" dirty="0" smtClean="0"/>
              <a:t>and </a:t>
            </a:r>
            <a:r>
              <a:rPr lang="en-US" i="1" dirty="0" smtClean="0"/>
              <a:t>q (order of distributed lag)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Has serial correlation in the errors been eliminated?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Are the signs and magnitudes of the estimates consistent with our expectations from economic theory?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Are the estimates significantly different from zero, particularly those at the longest lags?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What values for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minimize information criteria such as the </a:t>
            </a:r>
            <a:r>
              <a:rPr lang="en-US" i="1" dirty="0" smtClean="0"/>
              <a:t>AIC</a:t>
            </a:r>
            <a:r>
              <a:rPr lang="en-US" dirty="0" smtClean="0"/>
              <a:t> and </a:t>
            </a:r>
            <a:r>
              <a:rPr lang="en-US" i="1" dirty="0" smtClean="0"/>
              <a:t>SC</a:t>
            </a:r>
            <a:r>
              <a:rPr lang="en-US" dirty="0" smtClean="0"/>
              <a:t>?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Autoregressive Distributed Lag Models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Earlier we suggested ARDL(0,2) for </a:t>
            </a:r>
            <a:r>
              <a:rPr lang="en-US" dirty="0" err="1" smtClean="0"/>
              <a:t>Okun’s</a:t>
            </a:r>
            <a:r>
              <a:rPr lang="en-US" dirty="0" smtClean="0"/>
              <a:t> Law.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improve that model?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Autoregressive Distributed Lag Models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13555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Law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200" y="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        </a:t>
            </a:r>
            <a:r>
              <a:rPr lang="en-US" sz="2400" dirty="0" err="1" smtClean="0">
                <a:solidFill>
                  <a:schemeClr val="bg1"/>
                </a:solidFill>
              </a:rPr>
              <a:t>Okun’s</a:t>
            </a:r>
            <a:r>
              <a:rPr lang="en-US" sz="2400" dirty="0" smtClean="0">
                <a:solidFill>
                  <a:schemeClr val="bg1"/>
                </a:solidFill>
              </a:rPr>
              <a:t> Law - Revisit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Correlogram</a:t>
            </a:r>
            <a:r>
              <a:rPr lang="en-US" dirty="0" smtClean="0"/>
              <a:t> test suggests serial correlation of order 1 with ARDL(0,2) model.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add            to eliminate serial </a:t>
            </a:r>
            <a:r>
              <a:rPr lang="en-US" dirty="0" smtClean="0"/>
              <a:t>correlation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We confirm no serial correlation. However…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With ARDL(1,2),         becomes insignificant.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therefore estimate an ARDL(1,1)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Estimates are all significant and no serial correlation.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ARDL(1,1) is confirmed by both AIC and SC criteria.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Autoregressive Distributed Lag Models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13555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Law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382347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027240"/>
              </p:ext>
            </p:extLst>
          </p:nvPr>
        </p:nvGraphicFramePr>
        <p:xfrm>
          <a:off x="2743200" y="2667000"/>
          <a:ext cx="9048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373" name="Equation" r:id="rId3" imgW="406080" imgH="228600" progId="Equation.3">
                  <p:embed/>
                </p:oleObj>
              </mc:Choice>
              <mc:Fallback>
                <p:oleObj name="Equation" r:id="rId3" imgW="40608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667000"/>
                        <a:ext cx="9048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067503"/>
              </p:ext>
            </p:extLst>
          </p:nvPr>
        </p:nvGraphicFramePr>
        <p:xfrm>
          <a:off x="3962400" y="3855321"/>
          <a:ext cx="6223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374" name="Equation" r:id="rId5" imgW="279360" imgH="228600" progId="Equation.3">
                  <p:embed/>
                </p:oleObj>
              </mc:Choice>
              <mc:Fallback>
                <p:oleObj name="Equation" r:id="rId5" imgW="2793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2400" y="3855321"/>
                        <a:ext cx="622300" cy="509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Autoregressive Distributed Lag Models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8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5738" y="2654300"/>
            <a:ext cx="76104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44838" y="444500"/>
            <a:ext cx="522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      AIC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i="1" dirty="0" smtClean="0">
                <a:solidFill>
                  <a:schemeClr val="bg1"/>
                </a:solidFill>
              </a:rPr>
              <a:t>SC</a:t>
            </a:r>
            <a:r>
              <a:rPr lang="en-US" dirty="0" smtClean="0">
                <a:solidFill>
                  <a:schemeClr val="bg1"/>
                </a:solidFill>
              </a:rPr>
              <a:t> Values for </a:t>
            </a:r>
            <a:r>
              <a:rPr lang="en-US" dirty="0" err="1" smtClean="0">
                <a:solidFill>
                  <a:schemeClr val="bg1"/>
                </a:solidFill>
              </a:rPr>
              <a:t>Okun’s</a:t>
            </a:r>
            <a:r>
              <a:rPr lang="en-US" dirty="0" smtClean="0">
                <a:solidFill>
                  <a:schemeClr val="bg1"/>
                </a:solidFill>
              </a:rPr>
              <a:t> Law ARDL Models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13555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Law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6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2743200"/>
            <a:ext cx="67818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b="1" dirty="0"/>
              <a:t>Newey-West </a:t>
            </a:r>
            <a:r>
              <a:rPr lang="en-US" sz="2800" b="1" dirty="0" smtClean="0"/>
              <a:t>Standard Errors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51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  <a:p>
            <a:r>
              <a:rPr lang="en-US" dirty="0" smtClean="0"/>
              <a:t>It is possible to compute correct standard errors for the least squares estimator: </a:t>
            </a:r>
          </a:p>
          <a:p>
            <a:pPr lvl="1"/>
            <a:r>
              <a:rPr lang="en-US" b="1" dirty="0" smtClean="0"/>
              <a:t>HAC (heteroskedasticity and autocorrelation consistent) standard errors</a:t>
            </a:r>
            <a:r>
              <a:rPr lang="en-US" dirty="0" smtClean="0"/>
              <a:t>, or </a:t>
            </a:r>
            <a:r>
              <a:rPr lang="en-US" b="1" dirty="0" smtClean="0"/>
              <a:t>Newey-West standard errors.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endParaRPr lang="en-US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Estimation with Serially Correlated Errors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482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HAC standard errors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8259"/>
            <a:ext cx="77724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However, </a:t>
            </a:r>
            <a:r>
              <a:rPr lang="en-US" smtClean="0"/>
              <a:t>this approach </a:t>
            </a:r>
            <a:r>
              <a:rPr lang="en-US" dirty="0" smtClean="0"/>
              <a:t>has serious limitations:</a:t>
            </a:r>
          </a:p>
          <a:p>
            <a:pPr marL="0" indent="0">
              <a:buNone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With serial correlation, LS </a:t>
            </a:r>
            <a:r>
              <a:rPr lang="en-US" dirty="0"/>
              <a:t>e</a:t>
            </a:r>
            <a:r>
              <a:rPr lang="en-US" dirty="0" smtClean="0"/>
              <a:t>stimator is inefficient: HAC </a:t>
            </a:r>
            <a:r>
              <a:rPr lang="en-US" dirty="0"/>
              <a:t>SE </a:t>
            </a:r>
            <a:r>
              <a:rPr lang="en-US" dirty="0" smtClean="0"/>
              <a:t>are relatively large.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We lose the dynamic interpretation of our estimates!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Estimation with Serially Correlated Errors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1482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HAC standard errors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8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 err="1" smtClean="0"/>
              <a:t>Correlogram</a:t>
            </a:r>
            <a:r>
              <a:rPr lang="en-US" sz="28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The population correlation between two </a:t>
            </a:r>
            <a:r>
              <a:rPr lang="en-US" dirty="0" smtClean="0"/>
              <a:t>errors that are 1 periods apart in time: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This is known also as the </a:t>
            </a:r>
            <a:r>
              <a:rPr lang="en-US" b="1" dirty="0" smtClean="0"/>
              <a:t>population autocorrelation of order one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(</a:t>
            </a:r>
            <a:r>
              <a:rPr lang="en-US" i="1" dirty="0"/>
              <a:t>e</a:t>
            </a:r>
            <a:r>
              <a:rPr lang="en-US" baseline="-25000" dirty="0" smtClean="0"/>
              <a:t>t</a:t>
            </a:r>
            <a:r>
              <a:rPr lang="en-US" dirty="0" smtClean="0"/>
              <a:t>) = </a:t>
            </a:r>
            <a:r>
              <a:rPr lang="en-US" dirty="0" err="1" smtClean="0"/>
              <a:t>var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baseline="-25000" dirty="0" smtClean="0"/>
              <a:t>t-s</a:t>
            </a:r>
            <a:r>
              <a:rPr lang="en-US" dirty="0" smtClean="0"/>
              <a:t>) holds if time series are stationary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Computing Autocorrelation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081816"/>
              </p:ext>
            </p:extLst>
          </p:nvPr>
        </p:nvGraphicFramePr>
        <p:xfrm>
          <a:off x="2971800" y="2819400"/>
          <a:ext cx="41433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25" name="Equation" r:id="rId3" imgW="2260440" imgH="457200" progId="Equation.3">
                  <p:embed/>
                </p:oleObj>
              </mc:Choice>
              <mc:Fallback>
                <p:oleObj name="Equation" r:id="rId3" imgW="2260440" imgH="4572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819400"/>
                        <a:ext cx="41433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343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More generally</a:t>
            </a:r>
            <a:r>
              <a:rPr lang="en-US" dirty="0"/>
              <a:t>, the </a:t>
            </a:r>
            <a:r>
              <a:rPr lang="en-US" b="1" i="1" dirty="0" smtClean="0"/>
              <a:t>k</a:t>
            </a:r>
            <a:r>
              <a:rPr lang="en-US" b="1" dirty="0" smtClean="0"/>
              <a:t>-</a:t>
            </a:r>
            <a:r>
              <a:rPr lang="en-US" b="1" dirty="0" err="1" smtClean="0"/>
              <a:t>th</a:t>
            </a:r>
            <a:r>
              <a:rPr lang="en-US" b="1" dirty="0" smtClean="0"/>
              <a:t> </a:t>
            </a:r>
            <a:r>
              <a:rPr lang="en-US" b="1" dirty="0"/>
              <a:t>order </a:t>
            </a:r>
            <a:r>
              <a:rPr lang="en-US" b="1" dirty="0" smtClean="0"/>
              <a:t>population autocorrelation</a:t>
            </a:r>
            <a:r>
              <a:rPr lang="en-US" dirty="0" smtClean="0"/>
              <a:t> between </a:t>
            </a:r>
            <a:r>
              <a:rPr lang="en-US" dirty="0"/>
              <a:t>two </a:t>
            </a:r>
            <a:r>
              <a:rPr lang="en-US" dirty="0" smtClean="0"/>
              <a:t>errors that are </a:t>
            </a:r>
            <a:r>
              <a:rPr lang="en-US" i="1" dirty="0" smtClean="0"/>
              <a:t>k</a:t>
            </a:r>
            <a:r>
              <a:rPr lang="en-US" dirty="0" smtClean="0"/>
              <a:t> periods apart in time: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build a sequence </a:t>
            </a:r>
            <a:r>
              <a:rPr lang="en-US" dirty="0"/>
              <a:t>of </a:t>
            </a:r>
            <a:r>
              <a:rPr lang="en-US" dirty="0" smtClean="0"/>
              <a:t>population autocorrelations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Computing Autocorrelation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697478"/>
              </p:ext>
            </p:extLst>
          </p:nvPr>
        </p:nvGraphicFramePr>
        <p:xfrm>
          <a:off x="2819400" y="3581400"/>
          <a:ext cx="4259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73" name="Equation" r:id="rId3" imgW="2323800" imgH="457200" progId="Equation.3">
                  <p:embed/>
                </p:oleObj>
              </mc:Choice>
              <mc:Fallback>
                <p:oleObj name="Equation" r:id="rId3" imgW="2323800" imgH="4572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81400"/>
                        <a:ext cx="42592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324417"/>
              </p:ext>
            </p:extLst>
          </p:nvPr>
        </p:nvGraphicFramePr>
        <p:xfrm>
          <a:off x="4114800" y="5486400"/>
          <a:ext cx="28114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74" name="Equation" r:id="rId5" imgW="965160" imgH="228600" progId="Equation.3">
                  <p:embed/>
                </p:oleObj>
              </mc:Choice>
              <mc:Fallback>
                <p:oleObj name="Equation" r:id="rId5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5486400"/>
                        <a:ext cx="281146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465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Our estimate to the population autocorrelation of order 1 is the first order sample autocorrelation: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Computing Autocorrelation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151816"/>
              </p:ext>
            </p:extLst>
          </p:nvPr>
        </p:nvGraphicFramePr>
        <p:xfrm>
          <a:off x="3810000" y="3124199"/>
          <a:ext cx="1828800" cy="194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16" name="Equation" r:id="rId3" imgW="787320" imgH="838080" progId="Equation.3">
                  <p:embed/>
                </p:oleObj>
              </mc:Choice>
              <mc:Fallback>
                <p:oleObj name="Equation" r:id="rId3" imgW="787320" imgH="838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0" y="3124199"/>
                        <a:ext cx="1828800" cy="1946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360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More generally, the </a:t>
            </a:r>
            <a:r>
              <a:rPr lang="en-US" b="1" i="1" dirty="0" smtClean="0"/>
              <a:t>k</a:t>
            </a:r>
            <a:r>
              <a:rPr lang="en-US" b="1" dirty="0" smtClean="0"/>
              <a:t>-</a:t>
            </a:r>
            <a:r>
              <a:rPr lang="en-US" b="1" dirty="0" err="1" smtClean="0"/>
              <a:t>th</a:t>
            </a:r>
            <a:r>
              <a:rPr lang="en-US" b="1" dirty="0" smtClean="0"/>
              <a:t> order sample autocorrelation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our </a:t>
            </a:r>
            <a:r>
              <a:rPr lang="en-US" dirty="0"/>
              <a:t>estimate </a:t>
            </a:r>
            <a:r>
              <a:rPr lang="en-US" dirty="0" smtClean="0"/>
              <a:t>to </a:t>
            </a:r>
            <a:r>
              <a:rPr lang="en-US" dirty="0"/>
              <a:t>the population autocorrelation of order </a:t>
            </a:r>
            <a:r>
              <a:rPr lang="en-US" i="1" dirty="0" smtClean="0"/>
              <a:t>k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Computing Autocorrelation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600603"/>
              </p:ext>
            </p:extLst>
          </p:nvPr>
        </p:nvGraphicFramePr>
        <p:xfrm>
          <a:off x="3886200" y="3657600"/>
          <a:ext cx="19399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61" name="Equation" r:id="rId3" imgW="889000" imgH="838200" progId="Equation.DSMT4">
                  <p:embed/>
                </p:oleObj>
              </mc:Choice>
              <mc:Fallback>
                <p:oleObj name="Equation" r:id="rId3" imgW="889000" imgH="838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57600"/>
                        <a:ext cx="1939925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071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Consider a model for inflation as a function of change in unemployment (Known as the Phillips Curve):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should be the sign of       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suspect that the error </a:t>
            </a:r>
            <a:r>
              <a:rPr lang="en-US" i="1" dirty="0"/>
              <a:t>e</a:t>
            </a:r>
            <a:r>
              <a:rPr lang="en-US" baseline="-25000" dirty="0"/>
              <a:t>t </a:t>
            </a:r>
            <a:r>
              <a:rPr lang="en-US" baseline="-25000" dirty="0" smtClean="0"/>
              <a:t> </a:t>
            </a:r>
            <a:r>
              <a:rPr lang="en-US" dirty="0" smtClean="0"/>
              <a:t>is </a:t>
            </a:r>
            <a:r>
              <a:rPr lang="en-US" dirty="0" err="1" smtClean="0"/>
              <a:t>autocorrelated</a:t>
            </a:r>
            <a:r>
              <a:rPr lang="en-US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Phillips Curve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5908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907726"/>
              </p:ext>
            </p:extLst>
          </p:nvPr>
        </p:nvGraphicFramePr>
        <p:xfrm>
          <a:off x="3733800" y="3124200"/>
          <a:ext cx="29067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399" name="Equation" r:id="rId3" imgW="1384200" imgH="228600" progId="Equation.DSMT4">
                  <p:embed/>
                </p:oleObj>
              </mc:Choice>
              <mc:Fallback>
                <p:oleObj name="Equation" r:id="rId3" imgW="13842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124200"/>
                        <a:ext cx="290671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114853"/>
              </p:ext>
            </p:extLst>
          </p:nvPr>
        </p:nvGraphicFramePr>
        <p:xfrm>
          <a:off x="5715000" y="4572000"/>
          <a:ext cx="412376" cy="46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400" name="Equation" r:id="rId5" imgW="190440" imgH="215640" progId="Equation.3">
                  <p:embed/>
                </p:oleObj>
              </mc:Choice>
              <mc:Fallback>
                <p:oleObj name="Equation" r:id="rId5" imgW="1904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15000" y="4572000"/>
                        <a:ext cx="412376" cy="467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119554"/>
                <a:ext cx="77724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To determine if the errors are serially correlated, we estimate the regression using OLS:</a:t>
                </a:r>
              </a:p>
              <a:p>
                <a:pPr marL="0" indent="0" algn="ctr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𝐼𝑁𝐹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=0.7778−0.5279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𝐷𝑈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</a:t>
                </a:r>
                <a:r>
                  <a:rPr lang="en-US" dirty="0" smtClean="0"/>
                  <a:t>(</a:t>
                </a:r>
                <a:r>
                  <a:rPr lang="en-US" dirty="0"/>
                  <a:t>se)     (0.0658)      (0.2294)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Then we compute the least squares residuals: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119554"/>
                <a:ext cx="7772400" cy="5334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3565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Phillips Curve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352800" y="5486400"/>
          <a:ext cx="317076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201" name="Equation" r:id="rId4" imgW="1358640" imgH="228600" progId="Equation.3">
                  <p:embed/>
                </p:oleObj>
              </mc:Choice>
              <mc:Fallback>
                <p:oleObj name="Equation" r:id="rId4" imgW="1358640" imgH="228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2800" y="5486400"/>
                        <a:ext cx="3170767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925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29745</TotalTime>
  <Words>794</Words>
  <Application>Microsoft Office PowerPoint</Application>
  <PresentationFormat>On-screen Show (4:3)</PresentationFormat>
  <Paragraphs>178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Tahoma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Walt</dc:creator>
  <cp:lastModifiedBy>Blueshtein, Moran</cp:lastModifiedBy>
  <cp:revision>1248</cp:revision>
  <dcterms:created xsi:type="dcterms:W3CDTF">2011-01-05T13:49:00Z</dcterms:created>
  <dcterms:modified xsi:type="dcterms:W3CDTF">2017-05-07T20:40:08Z</dcterms:modified>
</cp:coreProperties>
</file>