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543" r:id="rId2"/>
    <p:sldId id="467" r:id="rId3"/>
    <p:sldId id="468" r:id="rId4"/>
    <p:sldId id="542" r:id="rId5"/>
    <p:sldId id="470" r:id="rId6"/>
    <p:sldId id="472" r:id="rId7"/>
    <p:sldId id="473" r:id="rId8"/>
    <p:sldId id="474" r:id="rId9"/>
    <p:sldId id="477" r:id="rId10"/>
    <p:sldId id="478" r:id="rId11"/>
    <p:sldId id="479" r:id="rId12"/>
    <p:sldId id="480" r:id="rId13"/>
    <p:sldId id="481" r:id="rId14"/>
    <p:sldId id="487" r:id="rId15"/>
    <p:sldId id="482" r:id="rId16"/>
    <p:sldId id="489" r:id="rId17"/>
    <p:sldId id="544" r:id="rId18"/>
    <p:sldId id="533" r:id="rId19"/>
    <p:sldId id="530" r:id="rId20"/>
    <p:sldId id="491" r:id="rId21"/>
    <p:sldId id="492" r:id="rId22"/>
    <p:sldId id="493" r:id="rId23"/>
    <p:sldId id="54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357"/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9" autoAdjust="0"/>
    <p:restoredTop sz="94343" autoAdjust="0"/>
  </p:normalViewPr>
  <p:slideViewPr>
    <p:cSldViewPr>
      <p:cViewPr varScale="1">
        <p:scale>
          <a:sx n="73" d="100"/>
          <a:sy n="73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6C1AB-F214-447D-BB29-66017DF79681}" type="datetimeFigureOut">
              <a:rPr lang="en-US" smtClean="0"/>
              <a:pPr/>
              <a:t>5/4/2017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B2AD4-2AD4-45C1-8615-AC5B8A1845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936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nonstationary time series are used in a regression model, the results may spuriously indicate a significant relationship when there is none.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90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</a:t>
            </a:r>
            <a:r>
              <a:rPr lang="en-US" baseline="0" dirty="0"/>
              <a:t> (1) model is a model with no constant and no trend.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4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A78C6-2E4E-4A7D-A30E-75D91D6AE674}" type="datetime1">
              <a:rPr lang="en-US" smtClean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742F-CE10-4630-A569-838D9A4AC0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19300" y="2616200"/>
            <a:ext cx="63246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Regression with Time-Series Data:</a:t>
            </a:r>
          </a:p>
          <a:p>
            <a:pPr algn="ctr">
              <a:defRPr/>
            </a:pP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Nonstationary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Variables</a:t>
            </a:r>
          </a:p>
          <a:p>
            <a:pPr algn="ctr">
              <a:defRPr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Part 2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5081954"/>
            <a:ext cx="6858000" cy="1138773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freezing" dir="t"/>
          </a:scene3d>
          <a:sp3d prstMaterial="dkEdge">
            <a:bevelT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BUAN / MECO 6312 </a:t>
            </a:r>
          </a:p>
          <a:p>
            <a:pPr algn="ctr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Dr. Moran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Blueshtein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University of Texas - Dallas</a:t>
            </a:r>
          </a:p>
        </p:txBody>
      </p:sp>
    </p:spTree>
    <p:extLst>
      <p:ext uri="{BB962C8B-B14F-4D97-AF65-F5344CB8AC3E}">
        <p14:creationId xmlns:p14="http://schemas.microsoft.com/office/powerpoint/2010/main" val="12286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 more convenient form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The hypotheses are: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80895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Unit Root Tests for Stationarity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724995" name="Object 3"/>
          <p:cNvGraphicFramePr>
            <a:graphicFrameLocks noChangeAspect="1"/>
          </p:cNvGraphicFramePr>
          <p:nvPr/>
        </p:nvGraphicFramePr>
        <p:xfrm>
          <a:off x="3308350" y="2171700"/>
          <a:ext cx="3444875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97" name="Equation" r:id="rId3" imgW="1434960" imgH="660240" progId="Equation.DSMT4">
                  <p:embed/>
                </p:oleObj>
              </mc:Choice>
              <mc:Fallback>
                <p:oleObj name="Equation" r:id="rId3" imgW="1434960" imgH="660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2171700"/>
                        <a:ext cx="3444875" cy="158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996" name="Object 4"/>
          <p:cNvGraphicFramePr>
            <a:graphicFrameLocks noChangeAspect="1"/>
          </p:cNvGraphicFramePr>
          <p:nvPr/>
        </p:nvGraphicFramePr>
        <p:xfrm>
          <a:off x="3262313" y="4241800"/>
          <a:ext cx="3576637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98" name="Equation" r:id="rId5" imgW="1485720" imgH="558720" progId="Equation.DSMT4">
                  <p:embed/>
                </p:oleObj>
              </mc:Choice>
              <mc:Fallback>
                <p:oleObj name="Equation" r:id="rId5" imgW="1485720" imgH="558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3" y="4241800"/>
                        <a:ext cx="3576637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1161962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cs typeface="Times New Roman" pitchFamily="18" charset="0"/>
              </a:rPr>
              <a:t>Dickey-Fuller Test 1 (No constant and No Trend)</a:t>
            </a:r>
            <a:endParaRPr lang="en-US" sz="1100" dirty="0">
              <a:solidFill>
                <a:schemeClr val="bg1"/>
              </a:solidFill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second Dickey–Fuller test includes a constant term in the test equation: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null and alternative hypotheses are the same as before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80895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Unit Root Tests for Stationarity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61962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cs typeface="Times New Roman" pitchFamily="18" charset="0"/>
              </a:rPr>
              <a:t>Dickey-Fuller Test 2 (With Constant but No Trend)</a:t>
            </a:r>
            <a:endParaRPr lang="en-US" sz="1100" dirty="0">
              <a:solidFill>
                <a:schemeClr val="bg1"/>
              </a:solidFill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7260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95259"/>
              </p:ext>
            </p:extLst>
          </p:nvPr>
        </p:nvGraphicFramePr>
        <p:xfrm>
          <a:off x="3733800" y="3580432"/>
          <a:ext cx="25415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120" name="Equation" r:id="rId3" imgW="1066680" imgH="203040" progId="Equation.DSMT4">
                  <p:embed/>
                </p:oleObj>
              </mc:Choice>
              <mc:Fallback>
                <p:oleObj name="Equation" r:id="rId3" imgW="106668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580432"/>
                        <a:ext cx="2541588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third Dickey–Fuller test includes a constant and a trend in the test equation: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null and alternative hypotheses are as before:</a:t>
            </a:r>
          </a:p>
          <a:p>
            <a:pPr marL="457200" lvl="1" indent="0">
              <a:buNone/>
            </a:pPr>
            <a:r>
              <a:rPr lang="en-US" dirty="0"/>
              <a:t>		      H</a:t>
            </a:r>
            <a:r>
              <a:rPr lang="en-US" baseline="-25000" dirty="0"/>
              <a:t>0</a:t>
            </a:r>
            <a:r>
              <a:rPr lang="en-US" dirty="0"/>
              <a:t>: </a:t>
            </a:r>
            <a:r>
              <a:rPr lang="el-GR" dirty="0"/>
              <a:t>γ</a:t>
            </a:r>
            <a:r>
              <a:rPr lang="en-US" dirty="0"/>
              <a:t> = 0 and H</a:t>
            </a:r>
            <a:r>
              <a:rPr lang="en-US" baseline="-25000" dirty="0"/>
              <a:t>1</a:t>
            </a:r>
            <a:r>
              <a:rPr lang="en-US" dirty="0"/>
              <a:t>:</a:t>
            </a:r>
            <a:r>
              <a:rPr lang="el-GR" dirty="0"/>
              <a:t>γ</a:t>
            </a:r>
            <a:r>
              <a:rPr lang="en-US" dirty="0"/>
              <a:t> &lt; 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80895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Unit Root Tests for Stationarity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61962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cs typeface="Times New Roman" pitchFamily="18" charset="0"/>
              </a:rPr>
              <a:t>Dickey-Fuller Test 3 (With Constant and With Trend)</a:t>
            </a:r>
            <a:endParaRPr lang="en-US" sz="1100" dirty="0">
              <a:solidFill>
                <a:schemeClr val="bg1"/>
              </a:solidFill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727043" name="Object 3"/>
          <p:cNvGraphicFramePr>
            <a:graphicFrameLocks noChangeAspect="1"/>
          </p:cNvGraphicFramePr>
          <p:nvPr/>
        </p:nvGraphicFramePr>
        <p:xfrm>
          <a:off x="3643312" y="3171825"/>
          <a:ext cx="30622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44" name="Equation" r:id="rId3" imgW="1282680" imgH="203040" progId="Equation.DSMT4">
                  <p:embed/>
                </p:oleObj>
              </mc:Choice>
              <mc:Fallback>
                <p:oleObj name="Equation" r:id="rId3" imgW="128268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2" y="3171825"/>
                        <a:ext cx="3062288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we </a:t>
            </a:r>
            <a:r>
              <a:rPr lang="en-US" b="1" dirty="0"/>
              <a:t>reject</a:t>
            </a:r>
            <a:r>
              <a:rPr lang="en-US" dirty="0"/>
              <a:t> the null hypothesis we conclude that the series is </a:t>
            </a:r>
            <a:r>
              <a:rPr lang="en-US" b="1" dirty="0"/>
              <a:t>stationary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we </a:t>
            </a:r>
            <a:r>
              <a:rPr lang="en-US" b="1" dirty="0"/>
              <a:t>do not reject </a:t>
            </a:r>
            <a:r>
              <a:rPr lang="en-US" dirty="0"/>
              <a:t>the null hypothesis, we conclude that the series is </a:t>
            </a:r>
            <a:r>
              <a:rPr lang="en-US" b="1" dirty="0"/>
              <a:t>not stationary</a:t>
            </a:r>
            <a:r>
              <a:rPr lang="en-US" dirty="0"/>
              <a:t> or that the series has </a:t>
            </a:r>
            <a:r>
              <a:rPr lang="en-US" b="1" dirty="0"/>
              <a:t>a unit root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80895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Unit Root Tests for Stationarity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Dickey-Fuller testing procedure:</a:t>
            </a:r>
          </a:p>
          <a:p>
            <a:pPr lvl="1"/>
            <a:r>
              <a:rPr lang="en-US" dirty="0"/>
              <a:t>First plot the time series of the variable and select a suitable Dickey-Fuller test based on a visual inspection of the plot</a:t>
            </a:r>
          </a:p>
          <a:p>
            <a:pPr lvl="2"/>
            <a:r>
              <a:rPr lang="en-US" dirty="0"/>
              <a:t>If the series appears to be wandering or fluctuating around a sample average of zero, use test 1 </a:t>
            </a:r>
          </a:p>
          <a:p>
            <a:pPr lvl="2"/>
            <a:r>
              <a:rPr lang="en-US" dirty="0"/>
              <a:t>If the series appears to be wandering or fluctuating around a sample average which is nonzero, use test 2.</a:t>
            </a:r>
          </a:p>
          <a:p>
            <a:pPr lvl="2"/>
            <a:r>
              <a:rPr lang="en-US" dirty="0"/>
              <a:t>If the series appears to be wandering or fluctuating around a linear trend, use test 3.</a:t>
            </a:r>
          </a:p>
          <a:p>
            <a:pPr lvl="1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2961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Unit Root Tests for Stationarity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61962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cs typeface="Times New Roman" pitchFamily="18" charset="0"/>
              </a:rPr>
              <a:t>The Dickey-Fuller Testing Procedures</a:t>
            </a:r>
            <a:endParaRPr lang="en-US" sz="1100" dirty="0">
              <a:solidFill>
                <a:schemeClr val="bg1"/>
              </a:solidFill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80895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Unit Root Tests for Stationarity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29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9137" y="3276600"/>
            <a:ext cx="7570787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828800" y="280895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       Critical Values for the Dickey–Fuller Test</a:t>
            </a:r>
          </a:p>
        </p:txBody>
      </p:sp>
      <p:sp>
        <p:nvSpPr>
          <p:cNvPr id="2" name="Rectangle 1"/>
          <p:cNvSpPr/>
          <p:nvPr/>
        </p:nvSpPr>
        <p:spPr>
          <a:xfrm>
            <a:off x="1676400" y="1377406"/>
            <a:ext cx="7086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</a:t>
            </a:r>
            <a:r>
              <a:rPr lang="en-US" i="1" dirty="0"/>
              <a:t>t</a:t>
            </a:r>
            <a:r>
              <a:rPr lang="en-US" dirty="0"/>
              <a:t>-statistic no longer has the  </a:t>
            </a:r>
            <a:r>
              <a:rPr lang="en-US" i="1" dirty="0"/>
              <a:t>t</a:t>
            </a:r>
            <a:r>
              <a:rPr lang="en-US" dirty="0"/>
              <a:t>-distribution under the null hypothesis.</a:t>
            </a:r>
          </a:p>
          <a:p>
            <a:endParaRPr lang="en-US" dirty="0"/>
          </a:p>
          <a:p>
            <a:r>
              <a:rPr lang="en-US" dirty="0"/>
              <a:t>Instead, we use the statistic often called a </a:t>
            </a:r>
            <a:r>
              <a:rPr lang="el-GR" b="1" dirty="0"/>
              <a:t>τ</a:t>
            </a:r>
            <a:r>
              <a:rPr lang="en-US" b="1" dirty="0"/>
              <a:t> (</a:t>
            </a:r>
            <a:r>
              <a:rPr lang="en-US" b="1" i="1" dirty="0"/>
              <a:t>tau</a:t>
            </a:r>
            <a:r>
              <a:rPr lang="en-US" b="1" dirty="0"/>
              <a:t>) statistic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Critical values for one tail (left) are given in the following table: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400" dirty="0" smtClean="0"/>
              <a:t>An important extension of the Dickey-Fuller test allows for the possibility that the error term is auto-correlated.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Such auto-correlation is likely to occur if our earlier models did not have sufficient lags to capture all full dynamic nature in the process.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The solution: </a:t>
            </a:r>
            <a:r>
              <a:rPr lang="en-US" sz="2400" b="1" dirty="0" smtClean="0"/>
              <a:t>we will add lags of the </a:t>
            </a:r>
            <a:r>
              <a:rPr lang="en-US" sz="2400" b="1" smtClean="0"/>
              <a:t>dependent variable </a:t>
            </a:r>
            <a:r>
              <a:rPr lang="en-US" sz="2400" b="1" dirty="0" smtClean="0"/>
              <a:t>until we eliminate auto-correlation in the residuals, and only then we will conduct the Dickey-Fuller test.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This is the augmented Dickey-Fuller test.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80895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Unit Root Tests for Stationarity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280895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      </a:t>
            </a:r>
            <a:r>
              <a:rPr lang="en-US" sz="2400" dirty="0" smtClean="0">
                <a:solidFill>
                  <a:schemeClr val="bg1"/>
                </a:solidFill>
              </a:rPr>
              <a:t>      Augmented Dickey–Fuller </a:t>
            </a:r>
            <a:r>
              <a:rPr lang="en-US" sz="2400" dirty="0">
                <a:solidFill>
                  <a:schemeClr val="bg1"/>
                </a:solidFill>
              </a:rPr>
              <a:t>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As an example, consider the two interest rate series:</a:t>
            </a:r>
          </a:p>
          <a:p>
            <a:pPr lvl="1"/>
            <a:r>
              <a:rPr lang="en-US" dirty="0"/>
              <a:t>The federal funds rate (</a:t>
            </a:r>
            <a:r>
              <a:rPr lang="en-US" i="1" dirty="0"/>
              <a:t>F</a:t>
            </a:r>
            <a:r>
              <a:rPr lang="en-US" baseline="-25000" dirty="0"/>
              <a:t>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three-year bond rate (</a:t>
            </a:r>
            <a:r>
              <a:rPr lang="en-US" i="1" dirty="0"/>
              <a:t>B</a:t>
            </a:r>
            <a:r>
              <a:rPr lang="en-US" baseline="-25000" dirty="0"/>
              <a:t>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80895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Unit Root Tests for Stationarity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61962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cs typeface="Times New Roman" pitchFamily="18" charset="0"/>
              </a:rPr>
              <a:t>The Dickey-Fuller Tests: An Example</a:t>
            </a:r>
            <a:endParaRPr lang="en-US" sz="1100" dirty="0">
              <a:solidFill>
                <a:schemeClr val="bg1"/>
              </a:solidFill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19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80895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Unit Root Tests for Stationarity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61962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cs typeface="Times New Roman" pitchFamily="18" charset="0"/>
              </a:rPr>
              <a:t>The Dickey-Fuller Tests: An Example</a:t>
            </a:r>
            <a:endParaRPr lang="en-US" sz="1100" dirty="0">
              <a:solidFill>
                <a:schemeClr val="bg1"/>
              </a:solidFill>
              <a:ea typeface="Tahoma" pitchFamily="34" charset="0"/>
              <a:cs typeface="Tahoma" pitchFamily="34" charset="0"/>
            </a:endParaRPr>
          </a:p>
        </p:txBody>
      </p:sp>
      <p:pic>
        <p:nvPicPr>
          <p:cNvPr id="782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2" y="1186238"/>
            <a:ext cx="7329488" cy="530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886200" y="3124200"/>
            <a:ext cx="381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267200" y="3124200"/>
            <a:ext cx="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86200" y="3124200"/>
            <a:ext cx="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86200" y="3352800"/>
            <a:ext cx="381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86200" y="5791200"/>
            <a:ext cx="381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267200" y="5791200"/>
            <a:ext cx="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886200" y="6019800"/>
            <a:ext cx="381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886200" y="5791200"/>
            <a:ext cx="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58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random walk model: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This can be rendered stationary by taking the first difference: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variable </a:t>
            </a:r>
            <a:r>
              <a:rPr lang="en-US" i="1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is said to be a </a:t>
            </a:r>
            <a:r>
              <a:rPr lang="en-US" b="1" dirty="0"/>
              <a:t>first difference stationary</a:t>
            </a:r>
            <a:r>
              <a:rPr lang="en-US" dirty="0"/>
              <a:t> series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90500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Regression When There is No Cointegration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59374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First Difference Stationary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759811" name="Object 3"/>
          <p:cNvGraphicFramePr>
            <a:graphicFrameLocks noChangeAspect="1"/>
          </p:cNvGraphicFramePr>
          <p:nvPr/>
        </p:nvGraphicFramePr>
        <p:xfrm>
          <a:off x="4295775" y="1905000"/>
          <a:ext cx="17240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436" name="Equation" r:id="rId3" imgW="723600" imgH="203040" progId="Equation.DSMT4">
                  <p:embed/>
                </p:oleObj>
              </mc:Choice>
              <mc:Fallback>
                <p:oleObj name="Equation" r:id="rId3" imgW="723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5" y="1905000"/>
                        <a:ext cx="1724025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12" name="Object 4"/>
          <p:cNvGraphicFramePr>
            <a:graphicFrameLocks noChangeAspect="1"/>
          </p:cNvGraphicFramePr>
          <p:nvPr/>
        </p:nvGraphicFramePr>
        <p:xfrm>
          <a:off x="3921125" y="3783012"/>
          <a:ext cx="24796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437" name="Equation" r:id="rId5" imgW="1041120" imgH="203040" progId="Equation.DSMT4">
                  <p:embed/>
                </p:oleObj>
              </mc:Choice>
              <mc:Fallback>
                <p:oleObj name="Equation" r:id="rId5" imgW="1041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25" y="3783012"/>
                        <a:ext cx="2479675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468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24100" y="26035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/>
              <a:t>Spurious Regressions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Series like </a:t>
            </a:r>
            <a:r>
              <a:rPr lang="en-US" i="1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, which can be made stationary by taking the first difference, are also said to be </a:t>
            </a:r>
            <a:r>
              <a:rPr lang="en-US" b="1" dirty="0"/>
              <a:t>integrated of order one</a:t>
            </a:r>
            <a:r>
              <a:rPr lang="en-US" dirty="0"/>
              <a:t>, and denoted as </a:t>
            </a:r>
            <a:r>
              <a:rPr lang="en-US" b="1" dirty="0"/>
              <a:t>I</a:t>
            </a:r>
            <a:r>
              <a:rPr lang="en-US" dirty="0"/>
              <a:t>(</a:t>
            </a:r>
            <a:r>
              <a:rPr lang="en-US" b="1" dirty="0"/>
              <a:t>1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Stationary series are said to be integrated of order zero, </a:t>
            </a:r>
            <a:r>
              <a:rPr lang="en-US" b="1" dirty="0"/>
              <a:t>I</a:t>
            </a:r>
            <a:r>
              <a:rPr lang="en-US" dirty="0"/>
              <a:t>(</a:t>
            </a:r>
            <a:r>
              <a:rPr lang="en-US" b="1" dirty="0"/>
              <a:t>0</a:t>
            </a:r>
            <a:r>
              <a:rPr lang="en-US" dirty="0"/>
              <a:t>)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In general, the order of integration of a series is the minimum number of times it must be differenced to make it stationary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80895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Unit Root Tests for Stationarity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61961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cs typeface="Times New Roman" pitchFamily="18" charset="0"/>
              </a:rPr>
              <a:t>Order of Integration</a:t>
            </a:r>
            <a:endParaRPr lang="en-US" sz="1100" dirty="0">
              <a:solidFill>
                <a:schemeClr val="bg1"/>
              </a:solidFill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results of the Dickey–Fuller test for a random walk applied to the first differences are: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80895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Unit Root Tests for Stationarity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61962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cs typeface="Times New Roman" pitchFamily="18" charset="0"/>
              </a:rPr>
              <a:t>Order of Integration</a:t>
            </a:r>
            <a:endParaRPr lang="en-US" sz="1100" dirty="0">
              <a:solidFill>
                <a:schemeClr val="bg1"/>
              </a:solidFill>
              <a:ea typeface="Tahoma" pitchFamily="34" charset="0"/>
              <a:cs typeface="Tahoma" pitchFamily="34" charset="0"/>
            </a:endParaRPr>
          </a:p>
        </p:txBody>
      </p:sp>
      <p:pic>
        <p:nvPicPr>
          <p:cNvPr id="735291" name="Picture 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19400"/>
            <a:ext cx="9475209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352800" y="4114800"/>
            <a:ext cx="685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038600" y="4114800"/>
            <a:ext cx="0" cy="304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352800" y="4419600"/>
            <a:ext cx="685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352800" y="4114800"/>
            <a:ext cx="0" cy="304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14700" y="5867400"/>
            <a:ext cx="76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038600" y="5867400"/>
            <a:ext cx="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314700" y="6096000"/>
            <a:ext cx="7239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314700" y="5867400"/>
            <a:ext cx="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Based on the large negative value of the </a:t>
            </a:r>
            <a:r>
              <a:rPr lang="en-US" i="1" dirty="0"/>
              <a:t>t</a:t>
            </a:r>
            <a:r>
              <a:rPr lang="en-US" dirty="0"/>
              <a:t> statistic (-5.487 &lt; -1.95), we </a:t>
            </a:r>
            <a:r>
              <a:rPr lang="en-US" b="1" dirty="0"/>
              <a:t>reject</a:t>
            </a:r>
            <a:r>
              <a:rPr lang="en-US" dirty="0"/>
              <a:t> the null hypothesis that </a:t>
            </a:r>
            <a:r>
              <a:rPr lang="el-GR" dirty="0"/>
              <a:t>Δ</a:t>
            </a:r>
            <a:r>
              <a:rPr lang="en-US" i="1" dirty="0"/>
              <a:t>F</a:t>
            </a:r>
            <a:r>
              <a:rPr lang="en-US" baseline="-25000" dirty="0"/>
              <a:t>t </a:t>
            </a:r>
            <a:r>
              <a:rPr lang="en-US" dirty="0"/>
              <a:t>is </a:t>
            </a:r>
            <a:r>
              <a:rPr lang="en-US" dirty="0" err="1"/>
              <a:t>nonstationary</a:t>
            </a:r>
            <a:r>
              <a:rPr lang="en-US" dirty="0"/>
              <a:t> and </a:t>
            </a:r>
            <a:r>
              <a:rPr lang="en-US" b="1" dirty="0"/>
              <a:t>accept the alternative that it is stationary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similarly conclude that </a:t>
            </a:r>
            <a:r>
              <a:rPr lang="el-GR" dirty="0"/>
              <a:t>Δ</a:t>
            </a:r>
            <a:r>
              <a:rPr lang="en-US" i="1" dirty="0"/>
              <a:t>B</a:t>
            </a:r>
            <a:r>
              <a:rPr lang="en-US" baseline="-25000" dirty="0"/>
              <a:t>t</a:t>
            </a:r>
            <a:r>
              <a:rPr lang="en-US" dirty="0"/>
              <a:t> is </a:t>
            </a:r>
            <a:r>
              <a:rPr lang="en-US" b="1" dirty="0"/>
              <a:t>stationary</a:t>
            </a:r>
          </a:p>
          <a:p>
            <a:pPr marL="0" indent="0">
              <a:buNone/>
            </a:pPr>
            <a:r>
              <a:rPr lang="en-US" dirty="0"/>
              <a:t>    (-7.662 &lt; -</a:t>
            </a:r>
            <a:r>
              <a:rPr lang="en-US" dirty="0" smtClean="0"/>
              <a:t>1.95)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    </a:t>
            </a:r>
            <a:r>
              <a:rPr lang="en-US" sz="2400" b="1" dirty="0">
                <a:solidFill>
                  <a:srgbClr val="FF0000"/>
                </a:solidFill>
              </a:rPr>
              <a:t>Conclusion: F and B are both integrated of order 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80895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Unit Root Tests for Stationarity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61962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cs typeface="Times New Roman" pitchFamily="18" charset="0"/>
              </a:rPr>
              <a:t>Order of Integration</a:t>
            </a:r>
            <a:endParaRPr lang="en-US" sz="1100" dirty="0">
              <a:solidFill>
                <a:schemeClr val="bg1"/>
              </a:solidFill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342900" lvl="1" indent="-342900">
              <a:buSzPct val="100000"/>
              <a:buBlip>
                <a:blip r:embed="rId3"/>
              </a:buBlip>
            </a:pPr>
            <a:r>
              <a:rPr lang="en-US" dirty="0"/>
              <a:t>If the series are </a:t>
            </a:r>
            <a:r>
              <a:rPr lang="en-US" b="1" dirty="0"/>
              <a:t>difference stationary </a:t>
            </a:r>
            <a:r>
              <a:rPr lang="en-US" dirty="0"/>
              <a:t>– by taking </a:t>
            </a:r>
            <a:r>
              <a:rPr lang="en-US" b="1" dirty="0"/>
              <a:t>first differences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Suppose that </a:t>
            </a:r>
            <a:r>
              <a:rPr lang="en-US" i="1" dirty="0"/>
              <a:t>y</a:t>
            </a:r>
            <a:r>
              <a:rPr lang="en-US" dirty="0"/>
              <a:t> and </a:t>
            </a:r>
            <a:r>
              <a:rPr lang="en-US" i="1" dirty="0"/>
              <a:t>x</a:t>
            </a:r>
            <a:r>
              <a:rPr lang="en-US" dirty="0"/>
              <a:t> are I(1), an example of an ARDL(1,1) regression equation is: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59374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First Difference Stationary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7618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161815"/>
              </p:ext>
            </p:extLst>
          </p:nvPr>
        </p:nvGraphicFramePr>
        <p:xfrm>
          <a:off x="2743200" y="4648200"/>
          <a:ext cx="48720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505" name="Equation" r:id="rId4" imgW="2044440" imgH="203040" progId="Equation.DSMT4">
                  <p:embed/>
                </p:oleObj>
              </mc:Choice>
              <mc:Fallback>
                <p:oleObj name="Equation" r:id="rId4" imgW="2044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648200"/>
                        <a:ext cx="4872038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363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It is important to know whether a time series is stationary or non-stationary.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When nonstationary series are used in regression analysis there is a danger of obtaining apparently significant regression results from unrelated data.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Such regressions are said to be </a:t>
            </a:r>
            <a:r>
              <a:rPr lang="en-US" b="1" dirty="0">
                <a:solidFill>
                  <a:srgbClr val="FF0000"/>
                </a:solidFill>
              </a:rPr>
              <a:t>spurious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80895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Spurious Regressions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Consider two independent random walks:</a:t>
            </a:r>
          </a:p>
          <a:p>
            <a:endParaRPr lang="en-US" b="1" i="1" dirty="0"/>
          </a:p>
          <a:p>
            <a:endParaRPr lang="en-US" b="1" i="1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These series were generated independently and, in truth, have no relation to one another.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80895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Spurious Regressions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699394" name="Object 2"/>
          <p:cNvGraphicFramePr>
            <a:graphicFrameLocks noChangeAspect="1"/>
          </p:cNvGraphicFramePr>
          <p:nvPr/>
        </p:nvGraphicFramePr>
        <p:xfrm>
          <a:off x="3849688" y="2801937"/>
          <a:ext cx="2627312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21" name="Equation" r:id="rId3" imgW="1091880" imgH="355320" progId="Equation.DSMT4">
                  <p:embed/>
                </p:oleObj>
              </mc:Choice>
              <mc:Fallback>
                <p:oleObj name="Equation" r:id="rId3" imgW="1091880" imgH="355320" progId="Equation.DSMT4">
                  <p:embed/>
                  <p:pic>
                    <p:nvPicPr>
                      <p:cNvPr id="6993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9688" y="2801937"/>
                        <a:ext cx="2627312" cy="85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255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80895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Spurious Regressions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" y="457200"/>
            <a:ext cx="7475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Time series and scatter plot of two random walk variables</a:t>
            </a:r>
          </a:p>
        </p:txBody>
      </p:sp>
      <p:pic>
        <p:nvPicPr>
          <p:cNvPr id="7004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0283" y="1687513"/>
            <a:ext cx="6402387" cy="395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030282" y="5638800"/>
            <a:ext cx="71137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Yet when plotted, we see a positive relationship between them!</a:t>
            </a:r>
            <a:endParaRPr lang="en-US" sz="2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A simple regression of series one (</a:t>
                </a:r>
                <a:r>
                  <a:rPr lang="en-US" i="1" dirty="0"/>
                  <a:t>rw</a:t>
                </a:r>
                <a:r>
                  <a:rPr lang="en-US" baseline="-25000" dirty="0"/>
                  <a:t>1</a:t>
                </a:r>
                <a:r>
                  <a:rPr lang="en-US" dirty="0"/>
                  <a:t>) on series two (</a:t>
                </a:r>
                <a:r>
                  <a:rPr lang="en-US" i="1" dirty="0"/>
                  <a:t>rw</a:t>
                </a:r>
                <a:r>
                  <a:rPr lang="en-US" baseline="-25000" dirty="0"/>
                  <a:t>2</a:t>
                </a:r>
                <a:r>
                  <a:rPr lang="en-US" dirty="0"/>
                  <a:t>) yields: </a:t>
                </a:r>
              </a:p>
              <a:p>
                <a:pPr marL="914400" lvl="2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=17.818+0.842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=0.70</m:t>
                      </m:r>
                    </m:oMath>
                  </m:oMathPara>
                </a14:m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 (t)                          (40.837)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These results are completely meaningless even though </a:t>
                </a:r>
                <a:r>
                  <a:rPr lang="en-US" i="1" dirty="0"/>
                  <a:t>t </a:t>
                </a:r>
                <a:r>
                  <a:rPr lang="en-US" dirty="0"/>
                  <a:t>statistic is huge and       is very high. </a:t>
                </a:r>
              </a:p>
              <a:p>
                <a:pPr lvl="1"/>
                <a:r>
                  <a:rPr lang="en-US" dirty="0"/>
                  <a:t>Results will be even stronger for random walk with a drift   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r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0" y="280895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Spurious Regressions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983153"/>
              </p:ext>
            </p:extLst>
          </p:nvPr>
        </p:nvGraphicFramePr>
        <p:xfrm>
          <a:off x="6019800" y="4876800"/>
          <a:ext cx="4572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631" name="Equation" r:id="rId4" imgW="203040" imgH="190440" progId="Equation.3">
                  <p:embed/>
                </p:oleObj>
              </mc:Choice>
              <mc:Fallback>
                <p:oleObj name="Equation" r:id="rId4" imgW="203040" imgH="190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876800"/>
                        <a:ext cx="4572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Since many macroeconomic time series are nonstationary, it is particularly important to take care when estimating regressions with macroeconomic variables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80895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Spurious Regressions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24100" y="26035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/>
              <a:t>Unit Root Tests for Stationarity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2" indent="0">
              <a:buSzPct val="100000"/>
              <a:buNone/>
            </a:pPr>
            <a:endParaRPr lang="en-US" dirty="0"/>
          </a:p>
          <a:p>
            <a:r>
              <a:rPr lang="en-US" dirty="0"/>
              <a:t>Consider the AR(1) model: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We can test for </a:t>
            </a:r>
            <a:r>
              <a:rPr lang="en-US" dirty="0" err="1"/>
              <a:t>nonstationarity</a:t>
            </a:r>
            <a:r>
              <a:rPr lang="en-US" dirty="0"/>
              <a:t> by testing the null hypothesis that </a:t>
            </a:r>
            <a:r>
              <a:rPr lang="el-GR" dirty="0"/>
              <a:t>ρ</a:t>
            </a:r>
            <a:r>
              <a:rPr lang="en-US" dirty="0"/>
              <a:t> = 1 against the alternative that </a:t>
            </a:r>
            <a:r>
              <a:rPr lang="el-GR" dirty="0"/>
              <a:t>ρ</a:t>
            </a:r>
            <a:r>
              <a:rPr lang="en-US" dirty="0"/>
              <a:t> &lt;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80895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Unit Root Tests for Stationarity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7239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01260"/>
              </p:ext>
            </p:extLst>
          </p:nvPr>
        </p:nvGraphicFramePr>
        <p:xfrm>
          <a:off x="4191000" y="2667000"/>
          <a:ext cx="18192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72" name="Equation" r:id="rId4" imgW="761760" imgH="203040" progId="Equation.DSMT4">
                  <p:embed/>
                </p:oleObj>
              </mc:Choice>
              <mc:Fallback>
                <p:oleObj name="Equation" r:id="rId4" imgW="76176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667000"/>
                        <a:ext cx="18192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1161962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cs typeface="Times New Roman" pitchFamily="18" charset="0"/>
              </a:rPr>
              <a:t>Dickey-Fuller Test 1 (No constant and No Trend)</a:t>
            </a:r>
            <a:endParaRPr lang="en-US" sz="1100" dirty="0">
              <a:solidFill>
                <a:schemeClr val="bg1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" y="457200"/>
            <a:ext cx="6699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</a:t>
            </a:r>
            <a:r>
              <a:rPr lang="en-US" sz="2400" dirty="0">
                <a:solidFill>
                  <a:schemeClr val="bg1"/>
                </a:solidFill>
              </a:rPr>
              <a:t>Dickey – Fuller Unit Root Tests for Stationarity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24410</TotalTime>
  <Words>927</Words>
  <Application>Microsoft Office PowerPoint</Application>
  <PresentationFormat>On-screen Show (4:3)</PresentationFormat>
  <Paragraphs>160</Paragraphs>
  <Slides>23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Cambria Math</vt:lpstr>
      <vt:lpstr>Tahoma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Walt</dc:creator>
  <cp:lastModifiedBy>Blueshtein, Moran</cp:lastModifiedBy>
  <cp:revision>1352</cp:revision>
  <dcterms:created xsi:type="dcterms:W3CDTF">2011-01-05T13:49:00Z</dcterms:created>
  <dcterms:modified xsi:type="dcterms:W3CDTF">2017-05-05T16:11:53Z</dcterms:modified>
</cp:coreProperties>
</file>