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58" r:id="rId7"/>
    <p:sldId id="272" r:id="rId8"/>
    <p:sldId id="265" r:id="rId9"/>
    <p:sldId id="273" r:id="rId10"/>
    <p:sldId id="276" r:id="rId11"/>
    <p:sldId id="280" r:id="rId12"/>
    <p:sldId id="279" r:id="rId13"/>
    <p:sldId id="281" r:id="rId14"/>
    <p:sldId id="282" r:id="rId15"/>
    <p:sldId id="283" r:id="rId16"/>
    <p:sldId id="290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40" autoAdjust="0"/>
  </p:normalViewPr>
  <p:slideViewPr>
    <p:cSldViewPr>
      <p:cViewPr varScale="1">
        <p:scale>
          <a:sx n="86" d="100"/>
          <a:sy n="86" d="100"/>
        </p:scale>
        <p:origin x="-22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581FB-287C-45F8-B3F3-05DFF82BDAF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0B75-0F0D-4244-A153-0A83BD49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ceptual_model" TargetMode="External"/><Relationship Id="rId4" Type="http://schemas.openxmlformats.org/officeDocument/2006/relationships/hyperlink" Target="http://en.wikipedia.org/wiki/Communication_system" TargetMode="External"/><Relationship Id="rId5" Type="http://schemas.openxmlformats.org/officeDocument/2006/relationships/hyperlink" Target="http://en.wikipedia.org/wiki/Abstraction_laye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tocol_(computing)" TargetMode="External"/><Relationship Id="rId4" Type="http://schemas.openxmlformats.org/officeDocument/2006/relationships/hyperlink" Target="http://en.wikipedia.org/wiki/Web_service" TargetMode="External"/><Relationship Id="rId5" Type="http://schemas.openxmlformats.org/officeDocument/2006/relationships/hyperlink" Target="http://en.wikipedia.org/wiki/Computer_network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1958, </a:t>
            </a:r>
            <a:r>
              <a:rPr lang="en-US" dirty="0" err="1" smtClean="0"/>
              <a:t>DoD</a:t>
            </a:r>
            <a:r>
              <a:rPr lang="en-US" dirty="0" smtClean="0"/>
              <a:t> founded the Advanced Research Projects Agency (ARPA), which in turn created the ARPANET in 1969, a network of mainframe computers at major universities. </a:t>
            </a:r>
          </a:p>
          <a:p>
            <a:endParaRPr lang="en-US" dirty="0" smtClean="0"/>
          </a:p>
          <a:p>
            <a:r>
              <a:rPr lang="en-US" dirty="0" smtClean="0"/>
              <a:t>Question 1: </a:t>
            </a:r>
            <a:r>
              <a:rPr lang="en-US" dirty="0" smtClean="0"/>
              <a:t>Is Internet same as WWW?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Open Systems Interconnection model</a:t>
            </a:r>
            <a:r>
              <a:rPr lang="en-US" dirty="0" smtClean="0"/>
              <a:t> (</a:t>
            </a:r>
            <a:r>
              <a:rPr lang="en-US" b="1" dirty="0" smtClean="0"/>
              <a:t>OSI</a:t>
            </a:r>
            <a:r>
              <a:rPr lang="en-US" dirty="0" smtClean="0"/>
              <a:t>) is a </a:t>
            </a:r>
            <a:r>
              <a:rPr lang="en-US" dirty="0" smtClean="0">
                <a:hlinkClick r:id="rId3" tooltip="Conceptual model"/>
              </a:rPr>
              <a:t>conceptual model</a:t>
            </a:r>
            <a:r>
              <a:rPr lang="en-US" dirty="0" smtClean="0"/>
              <a:t> that characterizes and standardizes the internal functions of a </a:t>
            </a:r>
            <a:r>
              <a:rPr lang="en-US" dirty="0" smtClean="0">
                <a:hlinkClick r:id="rId4" tooltip="Communication system"/>
              </a:rPr>
              <a:t>communication system</a:t>
            </a:r>
            <a:r>
              <a:rPr lang="en-US" dirty="0" smtClean="0"/>
              <a:t> by partitioning it into </a:t>
            </a:r>
            <a:r>
              <a:rPr lang="en-US" dirty="0" smtClean="0">
                <a:hlinkClick r:id="rId5" tooltip="Abstraction layer"/>
              </a:rPr>
              <a:t>abstraction layers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Clients therefore initiate communication sessions with servers which await incoming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Computer used by Tim Berners-Lee at CERN became the world's first web server</a:t>
            </a:r>
          </a:p>
          <a:p>
            <a:r>
              <a:rPr lang="en-US" dirty="0" smtClean="0"/>
              <a:t>CERN:</a:t>
            </a:r>
            <a:r>
              <a:rPr lang="en-US" baseline="0" dirty="0" smtClean="0"/>
              <a:t> </a:t>
            </a:r>
            <a:r>
              <a:rPr lang="en-US" dirty="0" smtClean="0"/>
              <a:t>European Council for Nuclear Research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CERN:</a:t>
            </a:r>
            <a:r>
              <a:rPr lang="en-US" baseline="0" dirty="0" smtClean="0"/>
              <a:t> </a:t>
            </a:r>
            <a:r>
              <a:rPr lang="en-US" dirty="0" smtClean="0"/>
              <a:t>European Council for Nuclear Research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 2: </a:t>
            </a:r>
            <a:r>
              <a:rPr lang="en-US" dirty="0" smtClean="0"/>
              <a:t>What is hypertext?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SOAP: </a:t>
            </a:r>
            <a:r>
              <a:rPr lang="en-US" b="1" dirty="0" smtClean="0"/>
              <a:t>Simple Object Access protocol</a:t>
            </a:r>
            <a:r>
              <a:rPr lang="en-US" dirty="0" smtClean="0"/>
              <a:t>, is a </a:t>
            </a:r>
            <a:r>
              <a:rPr lang="en-US" dirty="0" smtClean="0">
                <a:hlinkClick r:id="rId3" tooltip="Protocol (computing)"/>
              </a:rPr>
              <a:t>protocol</a:t>
            </a:r>
            <a:r>
              <a:rPr lang="en-US" dirty="0" smtClean="0"/>
              <a:t> specification for exchanging structured information in the implementation of </a:t>
            </a:r>
            <a:r>
              <a:rPr lang="en-US" dirty="0" smtClean="0">
                <a:hlinkClick r:id="rId4" tooltip="Web service"/>
              </a:rPr>
              <a:t>web services</a:t>
            </a:r>
            <a:r>
              <a:rPr lang="en-US" dirty="0" smtClean="0"/>
              <a:t> in </a:t>
            </a:r>
            <a:r>
              <a:rPr lang="en-US" dirty="0" smtClean="0">
                <a:hlinkClick r:id="rId5" tooltip="Computer network"/>
              </a:rPr>
              <a:t>computer networks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an example of what SOAP procedures can do, an application can send a SOAP message to a server that has web services enabled—such as a real-estate price database—with the parameters for a search. The server then returns an XML-formatted document with the resulting data, e.g., prices, location, features. With the data returned in a standardized machine-</a:t>
            </a:r>
            <a:r>
              <a:rPr lang="en-US" dirty="0" err="1" smtClean="0"/>
              <a:t>parsable</a:t>
            </a:r>
            <a:r>
              <a:rPr lang="en-US" dirty="0" smtClean="0"/>
              <a:t> format, it can then be integrated directly into the requesting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FBFEAA-ED01-465A-A2B3-0D62003CB4FE}" type="datetime1">
              <a:rPr lang="en-US" smtClean="0"/>
              <a:t>8/17/18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613E6-F099-4191-984F-6AB16742DC78}" type="datetime1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3BEF197-6553-4CF3-96EE-FC22A05FAE54}" type="datetime1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91E14-C34C-4918-AAE8-60499A10244C}" type="datetime1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A86D55-9DC3-4560-BC3F-B1C47C46875A}" type="datetime1">
              <a:rPr lang="en-US" smtClean="0"/>
              <a:t>8/17/18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641BE6-1D2D-4D1E-999F-0BD3BBB2C395}" type="datetime1">
              <a:rPr lang="en-US" smtClean="0"/>
              <a:t>8/17/18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D912E5-AB6A-44F1-9830-DCDEBCB0349C}" type="datetime1">
              <a:rPr lang="en-US" smtClean="0"/>
              <a:t>8/17/18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2B135-B6AE-4BC8-A7B5-32371397C395}" type="datetime1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154BC-93DC-4F08-98D7-6A61AE3A233F}" type="datetime1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97090-9FE8-4D52-B6D4-7B96184D2E9F}" type="datetime1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C0BED5-AB9E-42CE-9A0A-BE2E35D0388D}" type="datetime1">
              <a:rPr lang="en-US" smtClean="0"/>
              <a:t>8/17/18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481524DA-0227-4D68-A33F-46465B00E4F1}" type="datetime1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network" TargetMode="External"/><Relationship Id="rId4" Type="http://schemas.openxmlformats.org/officeDocument/2006/relationships/hyperlink" Target="http://en.wikipedia.org/wiki/Email" TargetMode="External"/><Relationship Id="rId5" Type="http://schemas.openxmlformats.org/officeDocument/2006/relationships/hyperlink" Target="http://en.wikipedia.org/wiki/Network_printing" TargetMode="External"/><Relationship Id="rId6" Type="http://schemas.openxmlformats.org/officeDocument/2006/relationships/hyperlink" Target="http://en.wikipedia.org/wiki/World_Wide_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text" TargetMode="External"/><Relationship Id="rId4" Type="http://schemas.openxmlformats.org/officeDocument/2006/relationships/hyperlink" Target="http://en.wikipedia.org/wiki/Web_browser" TargetMode="External"/><Relationship Id="rId5" Type="http://schemas.openxmlformats.org/officeDocument/2006/relationships/hyperlink" Target="http://en.wikipedia.org/wiki/WorldWideWeb" TargetMode="External"/><Relationship Id="rId6" Type="http://schemas.openxmlformats.org/officeDocument/2006/relationships/hyperlink" Target="http://en.wikipedia.org/wiki/CERN_http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.org/TR/tr-date-st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ypertext_Transfer_Protoco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7620000" cy="1143000"/>
          </a:xfrm>
        </p:spPr>
        <p:txBody>
          <a:bodyPr/>
          <a:lstStyle/>
          <a:p>
            <a:r>
              <a:rPr lang="en-US" sz="3000" dirty="0" smtClean="0"/>
              <a:t>Web Architecture, Standards and Protocols</a:t>
            </a:r>
            <a:endParaRPr lang="en-US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CS6314-Web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6F15A-3445-4ED0-A4DF-DE4BBF06A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c/c9/Client-server-model.svg/468px-Client-serv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9" y="2590800"/>
            <a:ext cx="4457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1869" y="1675416"/>
            <a:ext cx="467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Client-server model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869" y="5029200"/>
            <a:ext cx="7877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client–server model</a:t>
            </a:r>
            <a:r>
              <a:rPr lang="en-US" sz="2400" dirty="0"/>
              <a:t> of computing is a distributed application structure that partitions tasks or workloads between the providers of a resource or service, called </a:t>
            </a:r>
            <a:r>
              <a:rPr lang="en-US" sz="2400" b="1" dirty="0">
                <a:solidFill>
                  <a:srgbClr val="C00000"/>
                </a:solidFill>
              </a:rPr>
              <a:t>servers</a:t>
            </a:r>
            <a:r>
              <a:rPr lang="en-US" sz="2400" dirty="0"/>
              <a:t>, and service requesters, called </a:t>
            </a:r>
            <a:r>
              <a:rPr lang="en-US" sz="2400" b="1" dirty="0">
                <a:solidFill>
                  <a:srgbClr val="C00000"/>
                </a:solidFill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66060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r>
              <a:rPr lang="en-US" dirty="0"/>
              <a:t>Often clients and servers communicate over a </a:t>
            </a:r>
            <a:r>
              <a:rPr lang="en-US" dirty="0">
                <a:hlinkClick r:id="rId3" tooltip="Computer network"/>
              </a:rPr>
              <a:t>computer network</a:t>
            </a:r>
            <a:r>
              <a:rPr lang="en-US" dirty="0"/>
              <a:t> on separate </a:t>
            </a:r>
            <a:r>
              <a:rPr lang="en-US" dirty="0" smtClean="0"/>
              <a:t>hardware.</a:t>
            </a:r>
          </a:p>
          <a:p>
            <a:r>
              <a:rPr lang="en-US" dirty="0" smtClean="0"/>
              <a:t> </a:t>
            </a:r>
            <a:r>
              <a:rPr lang="en-US" dirty="0"/>
              <a:t>A server host runs one or more server programs which share their resources with clients. A client does not share any of its resources, but requests a server's content or service function.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computer applications that use the client–server model are </a:t>
            </a:r>
            <a:r>
              <a:rPr lang="en-US" dirty="0">
                <a:hlinkClick r:id="rId4" tooltip="Email"/>
              </a:rPr>
              <a:t>Email</a:t>
            </a:r>
            <a:r>
              <a:rPr lang="en-US" dirty="0"/>
              <a:t>, </a:t>
            </a:r>
            <a:r>
              <a:rPr lang="en-US" dirty="0">
                <a:hlinkClick r:id="rId5" tooltip="Network printing"/>
              </a:rPr>
              <a:t>network printing</a:t>
            </a:r>
            <a:r>
              <a:rPr lang="en-US" dirty="0"/>
              <a:t>, and the </a:t>
            </a:r>
            <a:r>
              <a:rPr lang="en-US" dirty="0">
                <a:hlinkClick r:id="rId6" tooltip="World Wide Web"/>
              </a:rPr>
              <a:t>World Wide Web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978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71276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worlds’ first web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1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proposed a new </a:t>
            </a:r>
            <a:r>
              <a:rPr lang="en-US" dirty="0" smtClean="0"/>
              <a:t>project in 1989 </a:t>
            </a:r>
            <a:endParaRPr lang="en-US" dirty="0"/>
          </a:p>
          <a:p>
            <a:r>
              <a:rPr lang="en-US" dirty="0"/>
              <a:t>Goal: easing the exchange of information between scientists by using a </a:t>
            </a:r>
            <a:r>
              <a:rPr lang="en-US" dirty="0">
                <a:hlinkClick r:id="rId3" tooltip="Hypertext"/>
              </a:rPr>
              <a:t>hypertext</a:t>
            </a:r>
            <a:r>
              <a:rPr lang="en-US" dirty="0"/>
              <a:t> system. </a:t>
            </a:r>
          </a:p>
          <a:p>
            <a:r>
              <a:rPr lang="en-US" dirty="0"/>
              <a:t>The project resulted in Berners-Lee writing two programs in 1990:</a:t>
            </a:r>
          </a:p>
          <a:p>
            <a:r>
              <a:rPr lang="en-US" dirty="0"/>
              <a:t>1. A </a:t>
            </a:r>
            <a:r>
              <a:rPr lang="en-US" dirty="0">
                <a:hlinkClick r:id="rId4" tooltip="Web browser"/>
              </a:rPr>
              <a:t>browser</a:t>
            </a:r>
            <a:r>
              <a:rPr lang="en-US" dirty="0"/>
              <a:t> called </a:t>
            </a:r>
            <a:r>
              <a:rPr lang="en-US" dirty="0" err="1">
                <a:hlinkClick r:id="rId5" tooltip="WorldWideWeb"/>
              </a:rPr>
              <a:t>WorldWideWeb</a:t>
            </a:r>
            <a:r>
              <a:rPr lang="en-US" dirty="0"/>
              <a:t>.</a:t>
            </a:r>
          </a:p>
          <a:p>
            <a:r>
              <a:rPr lang="en-US" dirty="0"/>
              <a:t>2. The world's first web server, later known as </a:t>
            </a:r>
            <a:r>
              <a:rPr lang="en-US" dirty="0">
                <a:hlinkClick r:id="rId6" tooltip="CERN httpd"/>
              </a:rPr>
              <a:t>CERN </a:t>
            </a:r>
            <a:r>
              <a:rPr lang="en-US" dirty="0" err="1">
                <a:hlinkClick r:id="rId6" tooltip="CERN httpd"/>
              </a:rPr>
              <a:t>httpd</a:t>
            </a:r>
            <a:r>
              <a:rPr lang="en-US" dirty="0"/>
              <a:t>, which ran on NeXTSTEP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b="1" dirty="0"/>
              <a:t>Web </a:t>
            </a:r>
            <a:r>
              <a:rPr lang="en-US" b="1" dirty="0" smtClean="0"/>
              <a:t>Browsers</a:t>
            </a:r>
            <a:endParaRPr lang="en-US" b="1" dirty="0"/>
          </a:p>
          <a:p>
            <a:pPr lvl="1"/>
            <a:r>
              <a:rPr lang="en-US" dirty="0"/>
              <a:t>The web's usefulness and growth depends on its universality</a:t>
            </a:r>
          </a:p>
          <a:p>
            <a:pPr lvl="1"/>
            <a:r>
              <a:rPr lang="en-US" dirty="0"/>
              <a:t>We should be able to access and publish information regardless of the software, hardware, language, whether we are wired or </a:t>
            </a:r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should be able to access the web from any kind of hardware that can connect to the Internet – stationary or mobile, small or large</a:t>
            </a:r>
          </a:p>
          <a:p>
            <a:pPr lvl="1"/>
            <a:r>
              <a:rPr lang="en-US" dirty="0" smtClean="0"/>
              <a:t>Web browsers allow </a:t>
            </a:r>
            <a:r>
              <a:rPr lang="en-US" dirty="0"/>
              <a:t>all of us to explore a universal space of web content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Servers</a:t>
            </a:r>
          </a:p>
          <a:p>
            <a:pPr lvl="1"/>
            <a:r>
              <a:rPr lang="en-US" dirty="0"/>
              <a:t>helps to deliver web content that can be accessed through the Internet</a:t>
            </a:r>
          </a:p>
          <a:p>
            <a:pPr lvl="1"/>
            <a:r>
              <a:rPr lang="en-US" dirty="0"/>
              <a:t>hardware/software that accepts HTTP requests and return HTTP responses with optional data content</a:t>
            </a:r>
          </a:p>
          <a:p>
            <a:pPr lvl="1"/>
            <a:r>
              <a:rPr lang="en-US" dirty="0"/>
              <a:t>may respond with a static HTML page or image, send a redirect, or delegate the dynamic response generation to some other program such as CGI scripts, </a:t>
            </a:r>
            <a:r>
              <a:rPr lang="en-US" dirty="0" smtClean="0"/>
              <a:t>ASPs, PHPs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a response, most often in HTML, for viewing in a browser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3-tier client-server architecture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98" y="2362200"/>
            <a:ext cx="7620000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 Servers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b="1" dirty="0" smtClean="0"/>
              <a:t>Apache, </a:t>
            </a:r>
            <a:r>
              <a:rPr lang="en-US" dirty="0" smtClean="0"/>
              <a:t>Apache</a:t>
            </a:r>
            <a:endParaRPr lang="en-US" dirty="0"/>
          </a:p>
          <a:p>
            <a:pPr fontAlgn="ctr"/>
            <a:r>
              <a:rPr lang="en-US" b="1" dirty="0" smtClean="0"/>
              <a:t>IIS</a:t>
            </a:r>
            <a:r>
              <a:rPr lang="en-US" dirty="0" smtClean="0"/>
              <a:t>, Microsoft </a:t>
            </a:r>
          </a:p>
          <a:p>
            <a:pPr fontAlgn="ctr"/>
            <a:r>
              <a:rPr lang="en-US" b="1" dirty="0" err="1" smtClean="0"/>
              <a:t>Nginx</a:t>
            </a:r>
            <a:r>
              <a:rPr lang="en-US" dirty="0" smtClean="0"/>
              <a:t>, NGINX</a:t>
            </a:r>
            <a:r>
              <a:rPr lang="en-US" dirty="0"/>
              <a:t>, Inc.</a:t>
            </a:r>
          </a:p>
          <a:p>
            <a:pPr fontAlgn="ctr"/>
            <a:r>
              <a:rPr lang="en-US" b="1" dirty="0" smtClean="0"/>
              <a:t>GWS</a:t>
            </a:r>
            <a:r>
              <a:rPr lang="en-US" dirty="0" smtClean="0"/>
              <a:t>, Google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900" b="1" dirty="0"/>
              <a:t>Application Servers</a:t>
            </a:r>
            <a:endParaRPr lang="en-US" sz="2900" b="1" dirty="0" smtClean="0"/>
          </a:p>
          <a:p>
            <a:pPr lvl="1"/>
            <a:r>
              <a:rPr lang="en-US" dirty="0" smtClean="0"/>
              <a:t>exposes </a:t>
            </a:r>
            <a:r>
              <a:rPr lang="en-US" dirty="0"/>
              <a:t>business logic to client applications through various protocols, possibly including HTTP</a:t>
            </a:r>
          </a:p>
          <a:p>
            <a:pPr lvl="1"/>
            <a:r>
              <a:rPr lang="en-US" dirty="0"/>
              <a:t>while a Web Server mainly deals with sending HTML for display in a Web browser, an application server provides access to business logic for use by client application programs</a:t>
            </a:r>
          </a:p>
          <a:p>
            <a:pPr lvl="1"/>
            <a:r>
              <a:rPr lang="en-US" dirty="0"/>
              <a:t>the application program can use this logic just as it would call a method on an object (or a function in the procedural world)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information traveling back and forth between an application server and its client is not restricted to simple display markup but the information is program logic</a:t>
            </a:r>
          </a:p>
          <a:p>
            <a:pPr lvl="1"/>
            <a:r>
              <a:rPr lang="en-US" dirty="0"/>
              <a:t>logic takes the form of data and method calls and not static HTML, the client can employ the exposed business logic however it wants</a:t>
            </a:r>
          </a:p>
          <a:p>
            <a:pPr lvl="1"/>
            <a:r>
              <a:rPr lang="en-US" b="1" dirty="0" err="1" smtClean="0"/>
              <a:t>WebSphere</a:t>
            </a:r>
            <a:r>
              <a:rPr lang="en-US" b="1" dirty="0" smtClean="0"/>
              <a:t> </a:t>
            </a:r>
            <a:r>
              <a:rPr lang="en-US" dirty="0" smtClean="0"/>
              <a:t>(IBM), </a:t>
            </a:r>
            <a:r>
              <a:rPr lang="en-US" b="1" dirty="0" err="1" smtClean="0"/>
              <a:t>WebLogic</a:t>
            </a:r>
            <a:r>
              <a:rPr lang="en-US" b="1" dirty="0" smtClean="0"/>
              <a:t> (</a:t>
            </a:r>
            <a:r>
              <a:rPr lang="en-US" dirty="0" smtClean="0"/>
              <a:t>Oracle), </a:t>
            </a:r>
            <a:r>
              <a:rPr lang="en-US" b="1" dirty="0" smtClean="0"/>
              <a:t>Tomcat </a:t>
            </a:r>
            <a:r>
              <a:rPr lang="en-US" dirty="0" smtClean="0"/>
              <a:t>(Apache), </a:t>
            </a:r>
            <a:r>
              <a:rPr lang="en-US" b="1" dirty="0" err="1" smtClean="0"/>
              <a:t>Jboss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Jboss</a:t>
            </a:r>
            <a:r>
              <a:rPr lang="en-US" dirty="0" smtClean="0"/>
              <a:t>/</a:t>
            </a:r>
            <a:r>
              <a:rPr lang="en-US" dirty="0" err="1" smtClean="0"/>
              <a:t>RedHat</a:t>
            </a:r>
            <a:r>
              <a:rPr lang="en-US" dirty="0" smtClean="0"/>
              <a:t>) </a:t>
            </a:r>
            <a:r>
              <a:rPr lang="en-US" dirty="0"/>
              <a:t>are some popular App Servers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versus WWW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RPA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0465"/>
            <a:ext cx="6629400" cy="39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1381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 : network of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84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600200"/>
            <a:ext cx="399958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Server-side</a:t>
            </a:r>
          </a:p>
          <a:p>
            <a:pPr lvl="1"/>
            <a:r>
              <a:rPr lang="en-US" dirty="0" smtClean="0"/>
              <a:t>ASP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PHP, e.g. </a:t>
            </a:r>
            <a:r>
              <a:rPr lang="en-US" dirty="0" err="1" smtClean="0"/>
              <a:t>CakePHP</a:t>
            </a:r>
            <a:endParaRPr lang="en-US" dirty="0" smtClean="0"/>
          </a:p>
          <a:p>
            <a:pPr lvl="1"/>
            <a:r>
              <a:rPr lang="en-US" dirty="0" smtClean="0"/>
              <a:t>Python, e.g.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Ruby, e.g. Ruby on Rails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4894" y="1600201"/>
            <a:ext cx="399958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Client-side</a:t>
            </a:r>
          </a:p>
          <a:p>
            <a:pPr lvl="1"/>
            <a:r>
              <a:rPr lang="en-US" dirty="0" smtClean="0"/>
              <a:t>HTML/CSS </a:t>
            </a:r>
          </a:p>
          <a:p>
            <a:pPr lvl="2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JavaScript </a:t>
            </a:r>
          </a:p>
          <a:p>
            <a:pPr lvl="2"/>
            <a:r>
              <a:rPr lang="en-US" dirty="0" err="1" smtClean="0"/>
              <a:t>Jquery</a:t>
            </a:r>
            <a:endParaRPr lang="en-US" dirty="0" smtClean="0"/>
          </a:p>
          <a:p>
            <a:pPr lvl="2"/>
            <a:r>
              <a:rPr lang="en-US" dirty="0" err="1" smtClean="0"/>
              <a:t>AngularJS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W3C publishes documents that define Web technologies</a:t>
            </a:r>
          </a:p>
          <a:p>
            <a:r>
              <a:rPr lang="en-US" dirty="0"/>
              <a:t>These documents follow a process designed to promote consensus, fairness, public accountability, and quality</a:t>
            </a:r>
          </a:p>
          <a:p>
            <a:r>
              <a:rPr lang="en-US" dirty="0"/>
              <a:t>At the end of this process, W3C publishes Recommendations, which are considered Web standards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of Web standards:</a:t>
            </a:r>
          </a:p>
          <a:p>
            <a:pPr lvl="1"/>
            <a:r>
              <a:rPr lang="en-US" dirty="0">
                <a:hlinkClick r:id="rId3"/>
              </a:rPr>
              <a:t>http://www.w3.org/TR/tr-date-stds.html</a:t>
            </a:r>
            <a:endParaRPr lang="en-US" dirty="0"/>
          </a:p>
          <a:p>
            <a:r>
              <a:rPr lang="en-US" dirty="0"/>
              <a:t>Some interesting standards:</a:t>
            </a:r>
          </a:p>
          <a:p>
            <a:pPr lvl="1"/>
            <a:r>
              <a:rPr lang="en-US" dirty="0"/>
              <a:t>HTML, XHTML, CSS</a:t>
            </a:r>
          </a:p>
          <a:p>
            <a:pPr lvl="1"/>
            <a:r>
              <a:rPr lang="en-US" dirty="0"/>
              <a:t>XML related: </a:t>
            </a:r>
            <a:r>
              <a:rPr lang="en-US" dirty="0" err="1"/>
              <a:t>XPath</a:t>
            </a:r>
            <a:r>
              <a:rPr lang="en-US" dirty="0"/>
              <a:t>, XSLT, DOM</a:t>
            </a:r>
          </a:p>
          <a:p>
            <a:pPr lvl="1"/>
            <a:r>
              <a:rPr lang="en-US" dirty="0"/>
              <a:t>Semantic Web related: RDF, RDFS, OWL, SPARQL</a:t>
            </a:r>
          </a:p>
          <a:p>
            <a:pPr lvl="1"/>
            <a:r>
              <a:rPr lang="en-US" dirty="0"/>
              <a:t>Web Services related: Core, SOAP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infrastructure</a:t>
            </a:r>
            <a:r>
              <a:rPr lang="en-US" dirty="0"/>
              <a:t> that connects networks across the world, including both the hardware (computers, servers, cables and more) and the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When you use an app on your phone, send an instant message, transfer a file directly from one computer to another via file transfer protocol (FTP) or simply send an email, you are using the Internet – </a:t>
            </a:r>
            <a:r>
              <a:rPr lang="en-US" u="sng" dirty="0"/>
              <a:t>but not necessarily the Web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WWW </a:t>
            </a:r>
            <a:r>
              <a:rPr lang="en-US" dirty="0"/>
              <a:t>is just another avenue for transmitting data over the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In this case, by </a:t>
            </a:r>
            <a:r>
              <a:rPr lang="en-US" dirty="0"/>
              <a:t>entering a string of characters called a uniform </a:t>
            </a:r>
            <a:r>
              <a:rPr lang="en-US" dirty="0" smtClean="0"/>
              <a:t>resource </a:t>
            </a:r>
            <a:r>
              <a:rPr lang="en-US" dirty="0"/>
              <a:t>locator (URL) into a </a:t>
            </a:r>
            <a:r>
              <a:rPr lang="en-US" dirty="0" smtClean="0"/>
              <a:t>browser</a:t>
            </a:r>
          </a:p>
          <a:p>
            <a:r>
              <a:rPr lang="en-US" dirty="0"/>
              <a:t>This URL describes the location of a document written in </a:t>
            </a:r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r>
              <a:rPr lang="en-US" dirty="0"/>
              <a:t>TCP/IP is a family of protocols for communication between </a:t>
            </a:r>
            <a:r>
              <a:rPr lang="en-US" dirty="0" smtClean="0"/>
              <a:t>computers</a:t>
            </a:r>
          </a:p>
          <a:p>
            <a:r>
              <a:rPr lang="en-US" b="1" dirty="0"/>
              <a:t>TCP - Transmission Control </a:t>
            </a:r>
            <a:r>
              <a:rPr lang="en-US" b="1" dirty="0" smtClean="0"/>
              <a:t>Protocol</a:t>
            </a:r>
            <a:r>
              <a:rPr lang="en-US" dirty="0" smtClean="0"/>
              <a:t> </a:t>
            </a:r>
            <a:r>
              <a:rPr lang="en-US" dirty="0"/>
              <a:t>is responsible for breaking data down into small packets before they can be </a:t>
            </a:r>
            <a:r>
              <a:rPr lang="en-US" dirty="0" smtClean="0"/>
              <a:t>sent </a:t>
            </a:r>
            <a:r>
              <a:rPr lang="en-US" dirty="0"/>
              <a:t>over a network, and for assembling the packets again when they </a:t>
            </a:r>
            <a:r>
              <a:rPr lang="en-US" dirty="0" smtClean="0"/>
              <a:t>arrive</a:t>
            </a:r>
          </a:p>
          <a:p>
            <a:r>
              <a:rPr lang="en-US" b="1" dirty="0"/>
              <a:t>IP - Internet </a:t>
            </a:r>
            <a:r>
              <a:rPr lang="en-US" b="1" dirty="0" smtClean="0"/>
              <a:t>Protocol:</a:t>
            </a:r>
            <a:r>
              <a:rPr lang="en-US" dirty="0" smtClean="0"/>
              <a:t> </a:t>
            </a:r>
            <a:r>
              <a:rPr lang="en-US" dirty="0"/>
              <a:t>takes care of the communication between computers. It is responsible for addressing, sending and receiving the data packets over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5184"/>
            <a:ext cx="5757861" cy="479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36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 for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TCP/IP protocols </a:t>
            </a:r>
            <a:r>
              <a:rPr lang="en-US" dirty="0" smtClean="0"/>
              <a:t>for the Web:</a:t>
            </a:r>
          </a:p>
          <a:p>
            <a:r>
              <a:rPr lang="en-US" b="1" dirty="0" smtClean="0"/>
              <a:t>HTTP – Hypertext Transfer Protocol</a:t>
            </a:r>
          </a:p>
          <a:p>
            <a:r>
              <a:rPr lang="en-US" b="1" dirty="0" smtClean="0"/>
              <a:t>HTTPS</a:t>
            </a:r>
            <a:r>
              <a:rPr lang="en-US" dirty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Secure HTTP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care of secure communication between a web server and a web browser. HTTPS typically handles credit card transactions and other sensitive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FTP – File Transfer Protocol</a:t>
            </a:r>
          </a:p>
          <a:p>
            <a:pPr lvl="1"/>
            <a:r>
              <a:rPr lang="en-US" dirty="0"/>
              <a:t>takes care of transmission of files between computers.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communication between client and server takes place using the </a:t>
            </a:r>
            <a:r>
              <a:rPr lang="en-US" dirty="0">
                <a:hlinkClick r:id="rId2" tooltip="Hypertext Transfer Protocol"/>
              </a:rPr>
              <a:t>Hypertext Transfer Protocol (HTTP</a:t>
            </a:r>
            <a:r>
              <a:rPr lang="en-US" dirty="0" smtClean="0">
                <a:hlinkClick r:id="rId2" tooltip="Hypertext Transfer Protocol"/>
              </a:rPr>
              <a:t>)</a:t>
            </a:r>
            <a:endParaRPr lang="en-US" dirty="0" smtClean="0"/>
          </a:p>
          <a:p>
            <a:r>
              <a:rPr lang="en-US" dirty="0"/>
              <a:t>The Hypertext Transfer Protocol (HTTP) is an application layer protocol</a:t>
            </a:r>
          </a:p>
          <a:p>
            <a:r>
              <a:rPr lang="en-US" dirty="0"/>
              <a:t>HTTP is the foundation of data communication for the World Wide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/>
          <a:lstStyle/>
          <a:p>
            <a:r>
              <a:rPr lang="en-US" dirty="0"/>
              <a:t>HTTP is used for sending requests from a web client (a browser) to a web server, returning web content (web pages) from the server back to the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a request-response protocol in a client-server computing model</a:t>
            </a:r>
          </a:p>
          <a:p>
            <a:pPr lvl="1"/>
            <a:r>
              <a:rPr lang="en-US" dirty="0"/>
              <a:t>The client (e.g. browser) submits an HTTP request message to the server (e.g. web site)</a:t>
            </a:r>
          </a:p>
          <a:p>
            <a:pPr lvl="1"/>
            <a:r>
              <a:rPr lang="en-US" dirty="0"/>
              <a:t>The server provides resources such as HTML files and other content, or performs other functions as per the client’s request, returns a response message to the client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3382</TotalTime>
  <Words>1366</Words>
  <Application>Microsoft Macintosh PowerPoint</Application>
  <PresentationFormat>On-screen Show (4:3)</PresentationFormat>
  <Paragraphs>163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Theme2</vt:lpstr>
      <vt:lpstr>Web Architecture, Standards and Protocols</vt:lpstr>
      <vt:lpstr>Internet versus WWW</vt:lpstr>
      <vt:lpstr>Internet</vt:lpstr>
      <vt:lpstr>WWW</vt:lpstr>
      <vt:lpstr>TCP/IP Protocols</vt:lpstr>
      <vt:lpstr>TCP/IP Protocols</vt:lpstr>
      <vt:lpstr>TCP/IP Protocols for the Web</vt:lpstr>
      <vt:lpstr>HTTP</vt:lpstr>
      <vt:lpstr>HTTP</vt:lpstr>
      <vt:lpstr>Web Architecture</vt:lpstr>
      <vt:lpstr>Web Architecture</vt:lpstr>
      <vt:lpstr>Web Architecture</vt:lpstr>
      <vt:lpstr>Tools and Technologies</vt:lpstr>
      <vt:lpstr>Tools and Technologies</vt:lpstr>
      <vt:lpstr>Tools and Technologies</vt:lpstr>
      <vt:lpstr>Web Servers</vt:lpstr>
      <vt:lpstr>Web Servers</vt:lpstr>
      <vt:lpstr>Tools and Technologies</vt:lpstr>
      <vt:lpstr>Application Servers</vt:lpstr>
      <vt:lpstr>Tools and Technologies</vt:lpstr>
      <vt:lpstr>Web Standards</vt:lpstr>
      <vt:lpstr>Web Standards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</dc:title>
  <dc:creator>Xenia Mountrouidou</dc:creator>
  <cp:lastModifiedBy>Nurcan Yuruk</cp:lastModifiedBy>
  <cp:revision>181</cp:revision>
  <dcterms:created xsi:type="dcterms:W3CDTF">2011-07-15T02:30:34Z</dcterms:created>
  <dcterms:modified xsi:type="dcterms:W3CDTF">2018-08-17T14:22:17Z</dcterms:modified>
</cp:coreProperties>
</file>