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69" autoAdjust="0"/>
  </p:normalViewPr>
  <p:slideViewPr>
    <p:cSldViewPr>
      <p:cViewPr>
        <p:scale>
          <a:sx n="79" d="100"/>
          <a:sy n="79" d="100"/>
        </p:scale>
        <p:origin x="-2480" y="-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"http://www.w3.org/TR/xhtml11/DTD/xhtml11.dtd"&gt;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page contents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(“I don't want ALL paragraphs to be yellow, just these </a:t>
            </a:r>
            <a:r>
              <a:rPr lang="en-US" sz="1200" smtClean="0"/>
              <a:t>three...”)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(selector2 tag is immediately inside selector1 with no tags in between)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19E222-5630-4A70-BA62-E1004359D749}" type="datetime1">
              <a:rPr lang="en-US" smtClean="0"/>
              <a:t>8/28/17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95FEA-9A80-4A6A-9762-39B5E931AE40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B0652A5-BE64-44C1-B5C4-0AF5513C7BC8}" type="datetime1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376C1-D5B2-47D4-AD11-45FE86A2BB96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DB708-F68E-41D1-8A32-13AFE8B9AFEF}" type="datetime1">
              <a:rPr lang="en-US" smtClean="0"/>
              <a:t>8/28/17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5E4F5-B28B-41B2-AEE7-9C9E36738288}" type="datetime1">
              <a:rPr lang="en-US" smtClean="0"/>
              <a:t>8/28/17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CE4BEA-044D-4E89-B803-5E1C0247FA35}" type="datetime1">
              <a:rPr lang="en-US" smtClean="0"/>
              <a:t>8/28/17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3B38B-B040-44A7-BCFE-A502CAB48735}" type="datetime1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F909D-3BB7-4159-81E8-41BF805F7314}" type="datetime1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28C70-2D5F-4F50-9934-7C83EC01925B}" type="datetime1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8DB42354-3A7E-4CB8-B94A-B1F622521593}" type="datetime1">
              <a:rPr lang="en-US" smtClean="0"/>
              <a:t>8/28/17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632986C-CFEE-4911-BFA5-9F9EA5CE6486}" type="datetime1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float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pr_border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pr_padding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pr_margin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textpad.com" TargetMode="External"/><Relationship Id="rId3" Type="http://schemas.openxmlformats.org/officeDocument/2006/relationships/hyperlink" Target="Visit%20textpad.com%20to%20get%20the%20TextPad%20editor.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inghorror.com/blo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inghorror.com/blog/" TargetMode="External"/><Relationship Id="rId3" Type="http://schemas.openxmlformats.org/officeDocument/2006/relationships/hyperlink" Target="http://www.w3schools.com/css/css_link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Styling </a:t>
            </a:r>
            <a:r>
              <a:rPr lang="en-US" dirty="0"/>
              <a:t>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page sections?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Style individual elements</a:t>
            </a:r>
            <a:r>
              <a:rPr lang="en-US" dirty="0"/>
              <a:t>, groups of </a:t>
            </a:r>
            <a:r>
              <a:rPr lang="en-US" dirty="0" smtClean="0"/>
              <a:t>elements, sections </a:t>
            </a:r>
            <a:r>
              <a:rPr lang="en-US" dirty="0"/>
              <a:t>of text or of the </a:t>
            </a:r>
            <a:r>
              <a:rPr lang="en-US" dirty="0" smtClean="0"/>
              <a:t>page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complex </a:t>
            </a:r>
            <a:r>
              <a:rPr lang="en-US" dirty="0" smtClean="0"/>
              <a:t>page layouts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11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67171"/>
            <a:ext cx="7107382" cy="381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of a page &lt;div&gt;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00600"/>
            <a:ext cx="8153400" cy="15240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ag </a:t>
            </a:r>
            <a:r>
              <a:rPr lang="en-US" sz="2400" dirty="0"/>
              <a:t>used to indicate a logical section or area of a page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as </a:t>
            </a:r>
            <a:r>
              <a:rPr lang="en-US" sz="2400" dirty="0"/>
              <a:t>no appearance by default, but you can apply styles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 and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http://www.w3schools.com/css/</a:t>
            </a:r>
            <a:r>
              <a:rPr lang="en-US" dirty="0" smtClean="0">
                <a:hlinkClick r:id="rId2"/>
              </a:rPr>
              <a:t>css_float.asp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Sections &lt;span&gt;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deal on Droids!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334000"/>
            <a:ext cx="8153400" cy="1524000"/>
          </a:xfrm>
        </p:spPr>
        <p:txBody>
          <a:bodyPr/>
          <a:lstStyle/>
          <a:p>
            <a:r>
              <a:rPr lang="en-US" sz="2400" dirty="0"/>
              <a:t>has no onscreen appearance, but you can apply a style or ID to it, which will be applied </a:t>
            </a:r>
            <a:r>
              <a:rPr lang="en-US" sz="2400" dirty="0" smtClean="0"/>
              <a:t>to the </a:t>
            </a:r>
            <a:r>
              <a:rPr lang="en-US" sz="2400" dirty="0"/>
              <a:t>text inside the span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context selectors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selector1 selector2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2438400"/>
            <a:ext cx="8153400" cy="1524000"/>
          </a:xfrm>
        </p:spPr>
        <p:txBody>
          <a:bodyPr/>
          <a:lstStyle/>
          <a:p>
            <a:r>
              <a:rPr lang="en-US" sz="2400" dirty="0"/>
              <a:t>applies the given properties to selector2 only if it is inside a selector1 on the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selector2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858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applies the given properties to selector2 only if it is </a:t>
            </a:r>
            <a:r>
              <a:rPr lang="en-US" sz="2400" i="1" dirty="0"/>
              <a:t>directly</a:t>
            </a:r>
            <a:r>
              <a:rPr lang="en-US" sz="2400" dirty="0"/>
              <a:t> inside a selector1 on the </a:t>
            </a:r>
            <a:r>
              <a:rPr lang="en-US" sz="2400" dirty="0" smtClean="0"/>
              <a:t>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selector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91200"/>
            <a:ext cx="1295400" cy="103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7549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542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element composed </a:t>
            </a:r>
            <a:r>
              <a:rPr lang="en-US" dirty="0"/>
              <a:t>of: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ontent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border around the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padding </a:t>
            </a:r>
            <a:r>
              <a:rPr lang="en-US" dirty="0"/>
              <a:t>between the content and the </a:t>
            </a:r>
            <a:r>
              <a:rPr lang="en-US" dirty="0" smtClean="0"/>
              <a:t>border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margin between the border and other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1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Box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width = content width + L/R padding + L/R </a:t>
            </a:r>
            <a:r>
              <a:rPr lang="en-US" dirty="0" smtClean="0"/>
              <a:t>border + </a:t>
            </a:r>
            <a:r>
              <a:rPr lang="en-US" dirty="0"/>
              <a:t>L/R margin</a:t>
            </a:r>
          </a:p>
          <a:p>
            <a:r>
              <a:rPr lang="en-US" dirty="0"/>
              <a:t>height = content height + T/B padding + T/B </a:t>
            </a:r>
            <a:r>
              <a:rPr lang="en-US" dirty="0" smtClean="0"/>
              <a:t>border + </a:t>
            </a:r>
            <a:r>
              <a:rPr lang="en-US" dirty="0"/>
              <a:t>T/B margin</a:t>
            </a:r>
          </a:p>
          <a:p>
            <a:r>
              <a:rPr lang="en-US" dirty="0"/>
              <a:t>IE6 doesn't do this </a:t>
            </a:r>
            <a:br>
              <a:rPr lang="en-US" dirty="0"/>
            </a:br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id attribute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unique ID </a:t>
            </a:r>
            <a:r>
              <a:rPr lang="en-US" sz="2400" dirty="0" smtClean="0"/>
              <a:t>for an </a:t>
            </a:r>
            <a:r>
              <a:rPr lang="en-US" sz="2400" dirty="0"/>
              <a:t>element on a page</a:t>
            </a:r>
          </a:p>
          <a:p>
            <a:r>
              <a:rPr lang="en-US" sz="2400" dirty="0"/>
              <a:t>E</a:t>
            </a:r>
            <a:r>
              <a:rPr lang="en-US" sz="2400" smtClean="0"/>
              <a:t>ach </a:t>
            </a:r>
            <a:r>
              <a:rPr lang="en-US" sz="2400" dirty="0"/>
              <a:t>ID must be unique; can only be used once in the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geekiness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!&lt;/p&gt;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 – block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20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4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Document </a:t>
            </a:r>
            <a:r>
              <a:rPr lang="en-US" dirty="0"/>
              <a:t>flow - inline elements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67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Document </a:t>
            </a:r>
            <a:r>
              <a:rPr lang="en-US" dirty="0"/>
              <a:t>flow - a larger example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borders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590800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border: 5px solid red; 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2667000"/>
            <a:ext cx="81534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7432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4689"/>
              </p:ext>
            </p:extLst>
          </p:nvPr>
        </p:nvGraphicFramePr>
        <p:xfrm>
          <a:off x="612775" y="3703320"/>
          <a:ext cx="815340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thickness/style/size of border on all 4 sides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Thickness: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/>
              <a:t>,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thin, medium,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thick </a:t>
            </a:r>
          </a:p>
          <a:p>
            <a:r>
              <a:rPr lang="en-US" sz="2400" dirty="0" smtClean="0"/>
              <a:t>Style: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hidden, dotted, dashed, double, groove, inset, outset, ridge,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solid </a:t>
            </a:r>
          </a:p>
          <a:p>
            <a:r>
              <a:rPr lang="en-US" sz="2400" dirty="0" smtClean="0"/>
              <a:t>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00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border properties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9418218"/>
              </p:ext>
            </p:extLst>
          </p:nvPr>
        </p:nvGraphicFramePr>
        <p:xfrm>
          <a:off x="612775" y="1676400"/>
          <a:ext cx="8153400" cy="5029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border-color, border-width,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specific properties of border on all 4 sides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border-bottom, border-left,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border-right, border-top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 properties of border on a particular side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border-bottom-color, border-bottom-style,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border-bottom-width, border-left-color,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border-left-style, border-left-width,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border-right-color, border-right-style,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border-right-width, border-top-color,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border-top-style, border-top-width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of border on a particular side </a:t>
                      </a:r>
                    </a:p>
                  </a:txBody>
                  <a:tcPr anchor="ctr"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Complete list of border </a:t>
                      </a:r>
                      <a:r>
                        <a:rPr lang="en-US" sz="2000" dirty="0" smtClean="0">
                          <a:hlinkClick r:id="rId2"/>
                        </a:rPr>
                        <a:t>properties</a:t>
                      </a:r>
                      <a:r>
                        <a:rPr lang="en-US" sz="2000" dirty="0" smtClean="0"/>
                        <a:t> http://www.w3schools.com/cssref/pr_border.asp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border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border-left: thick dotted #CC0088;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border-bottom-color: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128, 128);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border-bottom-style: double;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881735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border properties can be set individually</a:t>
            </a:r>
          </a:p>
          <a:p>
            <a:r>
              <a:rPr lang="en-US" sz="2400" dirty="0"/>
              <a:t>if you omit some properties, they receive </a:t>
            </a:r>
            <a:r>
              <a:rPr lang="en-US" sz="2400" dirty="0" smtClean="0"/>
              <a:t>default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810000"/>
            <a:ext cx="0" cy="537865"/>
          </a:xfrm>
          <a:prstGeom prst="line">
            <a:avLst/>
          </a:prstGeom>
          <a:ln w="63500" cap="rnd">
            <a:solidFill>
              <a:srgbClr val="CC0A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42672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3434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padding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9894403"/>
              </p:ext>
            </p:extLst>
          </p:nvPr>
        </p:nvGraphicFramePr>
        <p:xfrm>
          <a:off x="6096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all 4 sides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bottom side only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left side only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right side only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padding on top side only </a:t>
                      </a:r>
                    </a:p>
                  </a:txBody>
                  <a:tcPr anchor="ctr"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padding </a:t>
                      </a:r>
                      <a:r>
                        <a:rPr lang="en-US" sz="2400" dirty="0" smtClean="0">
                          <a:hlinkClick r:id="rId2"/>
                        </a:rPr>
                        <a:t>properties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http://www.w3schools.com/cssref/pr_padding.asp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831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a second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padding: 20px;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border: 3px solid black;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padding: 0px;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background-color: yellow; 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						CSS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0292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heading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523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		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padding-left: 200px; padding-top: 30px;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This is a second paragraph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padding can be set individually</a:t>
            </a:r>
          </a:p>
          <a:p>
            <a:r>
              <a:rPr lang="en-US" sz="2400" dirty="0"/>
              <a:t>notice that padding shares the background color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5724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margins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6894900"/>
              </p:ext>
            </p:extLst>
          </p:nvPr>
        </p:nvGraphicFramePr>
        <p:xfrm>
          <a:off x="4572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all 4 sides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bottom side only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left side only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right side only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top side only </a:t>
                      </a:r>
                    </a:p>
                  </a:txBody>
                  <a:tcPr anchor="ctr"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margin </a:t>
                      </a:r>
                      <a:r>
                        <a:rPr lang="en-US" sz="2400" dirty="0" smtClean="0">
                          <a:hlinkClick r:id="rId2"/>
                        </a:rPr>
                        <a:t>properties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http://www.w3schools.com/cssref/pr_margin.asp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188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View our Mission Statement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L</a:t>
            </a:r>
            <a:r>
              <a:rPr lang="en-US" sz="2400" dirty="0" smtClean="0"/>
              <a:t>ink </a:t>
            </a:r>
            <a:r>
              <a:rPr lang="en-US" sz="2400" dirty="0"/>
              <a:t>target can include an ID at the end, preceded by a #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rowser </a:t>
            </a:r>
            <a:r>
              <a:rPr lang="en-US" sz="2400" dirty="0"/>
              <a:t>will load that page and scroll to element with given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editor.&lt;/p&gt;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="#mission"&gt;View our Mission Statement&lt;/a&gt;&lt;/p&gt;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width: 350px;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background-color: yellow;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width: 50%;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background-color: aqua; 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			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40767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h2 heading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2819400"/>
            <a:ext cx="5562600" cy="533400"/>
          </a:xfrm>
          <a:prstGeom prst="rect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70610"/>
              </p:ext>
            </p:extLst>
          </p:nvPr>
        </p:nvGraphicFramePr>
        <p:xfrm>
          <a:off x="612775" y="4800600"/>
          <a:ext cx="8153400" cy="1798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width, 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wide or tall to make this element </a:t>
                      </a:r>
                      <a:br>
                        <a:rPr lang="en-US" sz="2000"/>
                      </a:br>
                      <a:r>
                        <a:rPr lang="en-US" sz="2000"/>
                        <a:t>(block elements only)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max-width, max-height,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min-width, min-height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max/min size of this element in given dimension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3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 element: auto margins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61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eiusmod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tempor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incididunt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magna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aliqua</a:t>
            </a:r>
            <a:r>
              <a:rPr lang="en-US" sz="2000" dirty="0"/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width: 750px;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CSS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096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works best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400" dirty="0"/>
              <a:t> is set (otherwise, may occupy entire width of page)</a:t>
            </a:r>
          </a:p>
          <a:p>
            <a:r>
              <a:rPr lang="en-US" sz="2400" dirty="0"/>
              <a:t>to center inline elements within a block element,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text-align: center;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9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#mission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pplies </a:t>
            </a:r>
            <a:r>
              <a:rPr lang="en-US" sz="2400" dirty="0"/>
              <a:t>style only to the paragraph that has the ID of </a:t>
            </a:r>
            <a:r>
              <a:rPr lang="en-US" sz="2400" dirty="0" smtClean="0"/>
              <a:t>mission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</a:rPr>
              <a:t>Coding Horror! </a:t>
            </a:r>
            <a:r>
              <a:rPr lang="en-US" sz="2000" dirty="0" smtClean="0">
                <a:latin typeface="Garamond" pitchFamily="18" charset="0"/>
                <a:hlinkClick r:id="rId2"/>
              </a:rPr>
              <a:t>Coding Horror</a:t>
            </a:r>
            <a:r>
              <a:rPr lang="en-US" sz="2000" dirty="0" smtClean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 smtClean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 smtClean="0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 smtClean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class attribute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</a:rPr>
              <a:t>Coding Horror! Coding Horror!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6482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way to group some elements and give a style to only that </a:t>
            </a:r>
            <a:r>
              <a:rPr lang="en-US" sz="2400" dirty="0" smtClean="0"/>
              <a:t>group</a:t>
            </a:r>
          </a:p>
          <a:p>
            <a:r>
              <a:rPr lang="en-US" sz="2400" dirty="0" smtClean="0"/>
              <a:t>Unlike </a:t>
            </a:r>
            <a:r>
              <a:rPr lang="en-US" sz="2400" dirty="0"/>
              <a:t>an id, a class can be reused as much as you like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on </a:t>
            </a:r>
            <a:r>
              <a:rPr lang="en-US" sz="2400" dirty="0"/>
              <a:t>the page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"&gt;See our special deal on Droids!&lt;/p&gt;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"&gt;Today only!&lt;/p&gt;    	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 selectors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 selectors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"&gt;See our special deal on Droids!&lt;/p&gt;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a:link { color: #FF0000; } /* unvisited link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a:hover { color: #FF00FF; } /* mouse over link */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  <a:hlinkClick r:id="rId2"/>
              </a:rPr>
              <a:t>Buy Early Buy Often</a:t>
            </a:r>
            <a:r>
              <a:rPr lang="en-US" sz="2000" dirty="0" smtClean="0">
                <a:latin typeface="Garamond" pitchFamily="18" charset="0"/>
              </a:rPr>
              <a:t>!</a:t>
            </a:r>
          </a:p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962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http://www.w3schools.com/css/css_link.asp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2805</TotalTime>
  <Words>1936</Words>
  <Application>Microsoft Macintosh PowerPoint</Application>
  <PresentationFormat>On-screen Show (4:3)</PresentationFormat>
  <Paragraphs>352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Theme2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</vt:lpstr>
      <vt:lpstr>CSS ID selectors</vt:lpstr>
      <vt:lpstr> Styling Page Sections </vt:lpstr>
      <vt:lpstr>Why do we need page sections?</vt:lpstr>
      <vt:lpstr>Sections of a page &lt;div&gt;</vt:lpstr>
      <vt:lpstr>Page layouts and float</vt:lpstr>
      <vt:lpstr>Inline Sections &lt;span&gt;</vt:lpstr>
      <vt:lpstr>CSS context selectors</vt:lpstr>
      <vt:lpstr>Context selector example</vt:lpstr>
      <vt:lpstr>More complex example</vt:lpstr>
      <vt:lpstr>The CSS Box Model</vt:lpstr>
      <vt:lpstr>The CSS Box Model (cont.)</vt:lpstr>
      <vt:lpstr>Document Flow – block elements</vt:lpstr>
      <vt:lpstr> Document flow - inline elements </vt:lpstr>
      <vt:lpstr> Document flow - a larger example 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CSS properties for dimensions</vt:lpstr>
      <vt:lpstr>Centering a block element: auto margins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Xenia Mountrouidou</dc:creator>
  <cp:lastModifiedBy>Nurcan Yuruk</cp:lastModifiedBy>
  <cp:revision>100</cp:revision>
  <dcterms:created xsi:type="dcterms:W3CDTF">2011-07-19T20:50:18Z</dcterms:created>
  <dcterms:modified xsi:type="dcterms:W3CDTF">2017-08-28T17:43:18Z</dcterms:modified>
</cp:coreProperties>
</file>