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5" autoAdjust="0"/>
  </p:normalViewPr>
  <p:slideViewPr>
    <p:cSldViewPr>
      <p:cViewPr>
        <p:scale>
          <a:sx n="75" d="100"/>
          <a:sy n="75" d="100"/>
        </p:scale>
        <p:origin x="-2560" y="-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 smtClean="0"/>
              <a:t>(which widens all full lines</a:t>
            </a:r>
          </a:p>
          <a:p>
            <a:r>
              <a:rPr lang="en-US" sz="1200" dirty="0" smtClean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all properties are inherited (notice link's color above)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more picky than the web browser, which may render malformed CSS 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1/12/16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1/12/16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fon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tex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repeat.asp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style </a:t>
            </a:r>
            <a:r>
              <a:rPr lang="en-US" sz="2400" dirty="0"/>
              <a:t>can select multiple elements separated by commas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individual elements can also have their own styles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 /*…*/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</a:t>
            </a:r>
            <a:r>
              <a:rPr lang="en-US" sz="2400" dirty="0" smtClean="0"/>
              <a:t>as Java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// single-line comment style is NOT supported in CSS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&lt;!-- ... --&gt; HTML comment style is also NOT supported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fonts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2937113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733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font properties </a:t>
            </a:r>
            <a:r>
              <a:rPr lang="en-US" dirty="0" smtClean="0"/>
              <a:t>(http</a:t>
            </a:r>
            <a:r>
              <a:rPr lang="en-US" dirty="0"/>
              <a:t>://www.w3schools.com/CSS/css_font.asp)</a:t>
            </a:r>
          </a:p>
        </p:txBody>
      </p:sp>
    </p:spTree>
    <p:extLst>
      <p:ext uri="{BB962C8B-B14F-4D97-AF65-F5344CB8AC3E}">
        <p14:creationId xmlns:p14="http://schemas.microsoft.com/office/powerpoint/2010/main" val="1205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nclose </a:t>
            </a:r>
            <a:r>
              <a:rPr lang="en-US" sz="2400" dirty="0"/>
              <a:t>multi-word font names in quotes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font-family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specify multiple fonts from highest to lowest priority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eneric </a:t>
            </a:r>
            <a:r>
              <a:rPr lang="en-US" sz="2400" dirty="0"/>
              <a:t>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 smtClean="0">
                <a:latin typeface="Courier New"/>
              </a:rPr>
              <a:t>monospace</a:t>
            </a:r>
            <a:endParaRPr lang="en-US" sz="2400" dirty="0" smtClean="0">
              <a:latin typeface="Courier New"/>
            </a:endParaRPr>
          </a:p>
          <a:p>
            <a:r>
              <a:rPr lang="en-US" sz="2700" dirty="0" smtClean="0"/>
              <a:t>If the first font is not found on the user's computer, the next is tried</a:t>
            </a:r>
          </a:p>
          <a:p>
            <a:r>
              <a:rPr lang="en-US" sz="2400" dirty="0" smtClean="0"/>
              <a:t>Placing </a:t>
            </a:r>
            <a:r>
              <a:rPr lang="en-US" sz="2400" dirty="0"/>
              <a:t>a generic font name at the end of your font-family </a:t>
            </a:r>
            <a:r>
              <a:rPr lang="en-US" sz="2400" dirty="0" smtClean="0"/>
              <a:t>value, </a:t>
            </a:r>
            <a:r>
              <a:rPr lang="en-US" sz="2400" dirty="0"/>
              <a:t>ensures that </a:t>
            </a:r>
            <a:r>
              <a:rPr lang="en-US" sz="2400" dirty="0" smtClean="0"/>
              <a:t>every computer </a:t>
            </a:r>
            <a:r>
              <a:rPr lang="en-US" sz="2400" dirty="0"/>
              <a:t>will use a valid font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 smtClean="0">
                <a:solidFill>
                  <a:srgbClr val="000000"/>
                </a:solidFill>
                <a:latin typeface="CourierNew"/>
              </a:rPr>
              <a:t>larger</a:t>
            </a:r>
            <a:endParaRPr lang="en-US" sz="3600" dirty="0">
              <a:solidFill>
                <a:srgbClr val="000000"/>
              </a:solidFill>
              <a:latin typeface="CourierNew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</a:t>
            </a:r>
            <a:r>
              <a:rPr lang="fr-FR" sz="3200" dirty="0" smtClean="0">
                <a:solidFill>
                  <a:srgbClr val="000000"/>
                </a:solidFill>
                <a:latin typeface="CourierNew"/>
              </a:rPr>
              <a:t>%</a:t>
            </a:r>
          </a:p>
          <a:p>
            <a:r>
              <a:rPr lang="en-US" sz="1800" dirty="0">
                <a:solidFill>
                  <a:srgbClr val="FF9933"/>
                </a:solidFill>
                <a:latin typeface="CourierNew"/>
              </a:rPr>
              <a:t>http://www.w3schools.com/</a:t>
            </a:r>
            <a:r>
              <a:rPr lang="en-US" sz="1800" dirty="0" err="1">
                <a:solidFill>
                  <a:srgbClr val="FF9933"/>
                </a:solidFill>
                <a:latin typeface="CourierNew"/>
              </a:rPr>
              <a:t>cssref</a:t>
            </a:r>
            <a:r>
              <a:rPr lang="en-US" sz="1800" dirty="0">
                <a:solidFill>
                  <a:srgbClr val="FF9933"/>
                </a:solidFill>
                <a:latin typeface="CourierNew"/>
              </a:rPr>
              <a:t>/</a:t>
            </a:r>
            <a:r>
              <a:rPr lang="en-US" sz="1800" dirty="0" err="1">
                <a:solidFill>
                  <a:srgbClr val="FF9933"/>
                </a:solidFill>
                <a:latin typeface="CourierNew"/>
              </a:rPr>
              <a:t>css_units.asp</a:t>
            </a:r>
            <a:endParaRPr lang="fr-FR" sz="1800" dirty="0">
              <a:solidFill>
                <a:srgbClr val="FF9933"/>
              </a:solidFill>
              <a:latin typeface="CourierNew"/>
            </a:endParaRPr>
          </a:p>
        </p:txBody>
      </p:sp>
    </p:spTree>
    <p:extLst>
      <p:ext uri="{BB962C8B-B14F-4D97-AF65-F5344CB8AC3E}">
        <p14:creationId xmlns:p14="http://schemas.microsoft.com/office/powerpoint/2010/main" val="310666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font-weight, font-style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ither </a:t>
            </a:r>
            <a:r>
              <a:rPr lang="en-US" sz="2400" dirty="0"/>
              <a:t>of the above can be set to normal to turn them off (e.g. headings)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7389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/>
              <a:t> (http://www.w3schools.com/CSS/css_text.asp)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ext-align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such as b, i, u, and font are discouraged in strict XHTML</a:t>
            </a:r>
          </a:p>
          <a:p>
            <a:r>
              <a:rPr lang="en-US" dirty="0"/>
              <a:t>Why 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Slashdot.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You will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Applies </a:t>
            </a:r>
            <a:r>
              <a:rPr lang="en-US" sz="2400" dirty="0"/>
              <a:t>a style to the entire body of your </a:t>
            </a:r>
            <a:r>
              <a:rPr lang="en-US" sz="2400" dirty="0" smtClean="0"/>
              <a:t>page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aves </a:t>
            </a:r>
            <a:r>
              <a:rPr lang="en-US" sz="2400" dirty="0"/>
              <a:t>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Cascading</a:t>
            </a:r>
            <a:r>
              <a:rPr lang="en-US" dirty="0" smtClean="0"/>
              <a:t>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an element </a:t>
            </a:r>
            <a:r>
              <a:rPr lang="en-US" i="1" dirty="0"/>
              <a:t>cascade</a:t>
            </a:r>
            <a:r>
              <a:rPr lang="en-US" dirty="0"/>
              <a:t> together in </a:t>
            </a:r>
            <a:r>
              <a:rPr lang="en-US" dirty="0" smtClean="0"/>
              <a:t>this order:</a:t>
            </a:r>
          </a:p>
          <a:p>
            <a:pPr lvl="1"/>
            <a:r>
              <a:rPr lang="en-US" dirty="0" smtClean="0"/>
              <a:t>browser's </a:t>
            </a:r>
            <a:r>
              <a:rPr lang="en-US" dirty="0"/>
              <a:t>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</a:t>
            </a:r>
            <a:r>
              <a:rPr lang="en-US" dirty="0" smtClean="0"/>
              <a:t>element)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</a:t>
            </a:r>
            <a:r>
              <a:rPr lang="en-US" sz="2400" dirty="0" smtClean="0"/>
              <a:t>rule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that conflict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-validator/check/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="http://jigsaw.w3.org/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-validator/images/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alt="Valid CSS!" /&gt;&lt;/a&gt;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               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53361"/>
            <a:ext cx="815340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jigsaw.w3.org/</a:t>
            </a:r>
            <a:r>
              <a:rPr lang="en-US" sz="2400" dirty="0" err="1"/>
              <a:t>css</a:t>
            </a:r>
            <a:r>
              <a:rPr lang="en-US" sz="2400" dirty="0"/>
              <a:t>-validator/</a:t>
            </a:r>
          </a:p>
          <a:p>
            <a:r>
              <a:rPr lang="en-US" sz="2400" dirty="0"/>
              <a:t>checks your CSS to make sure it meets the official CSS </a:t>
            </a:r>
            <a:r>
              <a:rPr lang="en-US" sz="2400" dirty="0" smtClean="0"/>
              <a:t>specifications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6172"/>
            <a:ext cx="1791305" cy="63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643865"/>
              </p:ext>
            </p:extLst>
          </p:nvPr>
        </p:nvGraphicFramePr>
        <p:xfrm>
          <a:off x="609600" y="1676400"/>
          <a:ext cx="8153400" cy="3383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ackground-image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8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</a:t>
            </a:r>
            <a:r>
              <a:rPr lang="en-US" sz="2400" dirty="0" smtClean="0"/>
              <a:t>no-repeat</a:t>
            </a:r>
          </a:p>
          <a:p>
            <a:r>
              <a:rPr lang="en-US" sz="2200" dirty="0">
                <a:hlinkClick r:id="rId3"/>
              </a:rPr>
              <a:t>http://www.w3schools.com/cssref/pr_background-repeat.asp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escribes the appearance</a:t>
            </a:r>
            <a:r>
              <a:rPr lang="en-US" dirty="0"/>
              <a:t>, layout, and presentation of information on a web page</a:t>
            </a:r>
          </a:p>
          <a:p>
            <a:pPr lvl="1"/>
            <a:r>
              <a:rPr lang="en-US" dirty="0" smtClean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</a:t>
            </a:r>
            <a:r>
              <a:rPr lang="en-US" sz="2400" dirty="0" smtClean="0"/>
              <a:t>bottom, 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link tag, placed in the HTML page's head section, can specify an icon</a:t>
            </a:r>
          </a:p>
          <a:p>
            <a:pPr lvl="1"/>
            <a:r>
              <a:rPr lang="en-US" sz="2000" dirty="0" smtClean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								 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rule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rule starts with a </a:t>
            </a:r>
            <a:r>
              <a:rPr lang="en-US" sz="2400" b="1" dirty="0"/>
              <a:t>selector </a:t>
            </a:r>
            <a:endParaRPr lang="en-US" sz="2400" b="1" dirty="0" smtClean="0"/>
          </a:p>
          <a:p>
            <a:r>
              <a:rPr lang="en-US" sz="2400" dirty="0" smtClean="0"/>
              <a:t>A selector specifies </a:t>
            </a:r>
            <a:r>
              <a:rPr lang="en-US" sz="2400" dirty="0"/>
              <a:t>an HTML element(s) and then applies </a:t>
            </a:r>
            <a:r>
              <a:rPr lang="en-US" sz="2400" dirty="0" smtClean="0"/>
              <a:t>style </a:t>
            </a:r>
            <a:r>
              <a:rPr lang="en-US" sz="2400" b="1" dirty="0" smtClean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page </a:t>
            </a:r>
            <a:r>
              <a:rPr lang="en-US" sz="2400" dirty="0"/>
              <a:t>can link to multiple style sheet files</a:t>
            </a:r>
          </a:p>
          <a:p>
            <a:pPr lvl="1"/>
            <a:r>
              <a:rPr lang="en-US" sz="2100" dirty="0"/>
              <a:t>I</a:t>
            </a:r>
            <a:r>
              <a:rPr lang="en-US" sz="2100" dirty="0" smtClean="0"/>
              <a:t>n </a:t>
            </a:r>
            <a:r>
              <a:rPr lang="en-US" sz="2100" dirty="0"/>
              <a:t>case of a </a:t>
            </a:r>
            <a:r>
              <a:rPr lang="en-US" sz="2100" dirty="0" smtClean="0"/>
              <a:t>conflict (two sheets define a style for the same HTML element), the latter sheet's </a:t>
            </a:r>
            <a:r>
              <a:rPr lang="en-US" sz="2100" dirty="0"/>
              <a:t>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			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 smtClean="0"/>
              <a:t>and should be avoided when possible </a:t>
            </a:r>
            <a:r>
              <a:rPr lang="en-US" sz="2400" dirty="0"/>
              <a:t>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precedence than embedded or linked styles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 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1836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style above 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</a:t>
            </a:r>
            <a:r>
              <a:rPr lang="en-US" sz="2800" b="1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</a:t>
            </a:r>
            <a:r>
              <a:rPr lang="en-US" sz="2200" dirty="0" smtClean="0"/>
              <a:t>olive, purple</a:t>
            </a:r>
            <a:r>
              <a:rPr lang="en-US" sz="2200" dirty="0"/>
              <a:t>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2229</TotalTime>
  <Words>2185</Words>
  <Application>Microsoft Macintosh PowerPoint</Application>
  <PresentationFormat>On-screen Show (4:3)</PresentationFormat>
  <Paragraphs>346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 </vt:lpstr>
      <vt:lpstr>background-repeat </vt:lpstr>
      <vt:lpstr>background-position </vt:lpstr>
      <vt:lpstr>Aside: Favorites icon ("favicon")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Nurcan Yuruk</cp:lastModifiedBy>
  <cp:revision>105</cp:revision>
  <dcterms:created xsi:type="dcterms:W3CDTF">2011-07-18T18:55:42Z</dcterms:created>
  <dcterms:modified xsi:type="dcterms:W3CDTF">2016-01-12T20:18:07Z</dcterms:modified>
</cp:coreProperties>
</file>