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256" r:id="rId2"/>
    <p:sldId id="371" r:id="rId3"/>
    <p:sldId id="391" r:id="rId4"/>
    <p:sldId id="393" r:id="rId5"/>
    <p:sldId id="392" r:id="rId6"/>
    <p:sldId id="394" r:id="rId7"/>
    <p:sldId id="395" r:id="rId8"/>
    <p:sldId id="396" r:id="rId9"/>
    <p:sldId id="397" r:id="rId10"/>
    <p:sldId id="398" r:id="rId11"/>
    <p:sldId id="411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2" r:id="rId25"/>
    <p:sldId id="413" r:id="rId26"/>
    <p:sldId id="414" r:id="rId27"/>
    <p:sldId id="415" r:id="rId28"/>
    <p:sldId id="419" r:id="rId29"/>
    <p:sldId id="416" r:id="rId30"/>
    <p:sldId id="417" r:id="rId31"/>
    <p:sldId id="418" r:id="rId32"/>
    <p:sldId id="420" r:id="rId33"/>
    <p:sldId id="423" r:id="rId34"/>
    <p:sldId id="422" r:id="rId35"/>
    <p:sldId id="373" r:id="rId36"/>
    <p:sldId id="424" r:id="rId37"/>
    <p:sldId id="425" r:id="rId38"/>
    <p:sldId id="426" r:id="rId39"/>
    <p:sldId id="427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54F83E5-3784-40AB-B757-0FA4B38EE46C}">
          <p14:sldIdLst>
            <p14:sldId id="256"/>
          </p14:sldIdLst>
        </p14:section>
        <p14:section name="Introducing Tables" id="{D0B9B2EE-D264-43BF-8C55-F85499144470}">
          <p14:sldIdLst/>
        </p14:section>
        <p14:section name="Styling tables" id="{EBB83AE7-4BFA-4272-BC5A-182E4A847007}">
          <p14:sldIdLst/>
        </p14:section>
        <p14:section name="Introducing forms" id="{B3EA0BAD-EDA3-4CC4-B335-62AC6FBDDDDE}">
          <p14:sldIdLst>
            <p14:sldId id="371"/>
            <p14:sldId id="391"/>
            <p14:sldId id="393"/>
            <p14:sldId id="392"/>
            <p14:sldId id="394"/>
            <p14:sldId id="395"/>
            <p14:sldId id="396"/>
            <p14:sldId id="397"/>
            <p14:sldId id="398"/>
          </p14:sldIdLst>
        </p14:section>
        <p14:section name="Form control elements" id="{F9AD68C0-E5CB-4EE3-9D4B-D8955E2A2ED9}">
          <p14:sldIdLst>
            <p14:sldId id="411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5"/>
            <p14:sldId id="419"/>
            <p14:sldId id="416"/>
            <p14:sldId id="417"/>
            <p14:sldId id="418"/>
            <p14:sldId id="420"/>
            <p14:sldId id="423"/>
            <p14:sldId id="422"/>
          </p14:sldIdLst>
        </p14:section>
        <p14:section name="Table and Form Accessibility" id="{E4C29855-24B9-4EDA-9466-333FFF53E9AA}">
          <p14:sldIdLst>
            <p14:sldId id="373"/>
            <p14:sldId id="424"/>
            <p14:sldId id="425"/>
            <p14:sldId id="426"/>
            <p14:sldId id="427"/>
          </p14:sldIdLst>
        </p14:section>
        <p14:section name="Microformats" id="{2B8B4EE4-035F-4336-916C-7EC1454F91E7}">
          <p14:sldIdLst/>
        </p14:section>
        <p14:section name="What you've learned" id="{2B3555AC-6E24-47F7-8E46-58974E3C61A7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7" autoAdjust="0"/>
    <p:restoredTop sz="92727" autoAdjust="0"/>
  </p:normalViewPr>
  <p:slideViewPr>
    <p:cSldViewPr showGuides="1">
      <p:cViewPr varScale="1">
        <p:scale>
          <a:sx n="103" d="100"/>
          <a:sy n="103" d="100"/>
        </p:scale>
        <p:origin x="-1440" y="-96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48299-53E3-4B80-91AA-EA4326111D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F3428-1947-42DC-84B0-B52EAE19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 smtClean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http://www.funwebdev.com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486400" y="6453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Pearson</a:t>
            </a:r>
          </a:p>
          <a:p>
            <a:pPr algn="r"/>
            <a:r>
              <a: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http://www.funwebdev.com</a:t>
            </a:r>
            <a:endParaRPr 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.org/WAI/intro/wcag.php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 smtClean="0"/>
              <a:t>HTML Forms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 </a:t>
            </a:r>
            <a:r>
              <a:rPr lang="en-CA" dirty="0" err="1" smtClean="0"/>
              <a:t>vs</a:t>
            </a:r>
            <a:r>
              <a:rPr lang="en-CA" dirty="0" smtClean="0"/>
              <a:t> POST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/>
              <a:t>Advantages and Disadvantages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914400" y="1295400"/>
            <a:ext cx="754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 smtClean="0"/>
              <a:t>GET</a:t>
            </a:r>
          </a:p>
          <a:p>
            <a:pPr indent="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2800" dirty="0" smtClean="0"/>
              <a:t>Data can be clearly seen in the address bar.</a:t>
            </a:r>
          </a:p>
          <a:p>
            <a:pPr indent="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2800" dirty="0" smtClean="0"/>
              <a:t>Data remains in browser history and cache.</a:t>
            </a:r>
          </a:p>
          <a:p>
            <a:pPr indent="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2800" dirty="0" smtClean="0"/>
              <a:t>Data can be bookmarked</a:t>
            </a:r>
          </a:p>
          <a:p>
            <a:pPr indent="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2800" dirty="0" smtClean="0"/>
              <a:t>Limit on the number of characters in the form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CA" sz="2800" dirty="0"/>
              <a:t>	</a:t>
            </a:r>
            <a:r>
              <a:rPr lang="en-CA" sz="2800" dirty="0" smtClean="0"/>
              <a:t>data returned.</a:t>
            </a:r>
          </a:p>
          <a:p>
            <a:r>
              <a:rPr lang="en-CA" sz="2800" b="1" dirty="0" smtClean="0"/>
              <a:t>POST </a:t>
            </a:r>
          </a:p>
          <a:p>
            <a:pPr indent="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2800" dirty="0" smtClean="0"/>
              <a:t>Data can contain binary data.</a:t>
            </a:r>
          </a:p>
          <a:p>
            <a:pPr indent="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2800" dirty="0" smtClean="0"/>
              <a:t>Data is hidden from user.</a:t>
            </a:r>
          </a:p>
          <a:p>
            <a:pPr indent="457200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CA" sz="2800" dirty="0" smtClean="0"/>
              <a:t>Submitted data is not stored in cache, history, 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CA" sz="2800" dirty="0"/>
              <a:t>	</a:t>
            </a:r>
            <a:r>
              <a:rPr lang="en-CA" sz="2800" dirty="0" smtClean="0"/>
              <a:t>or bookmarks</a:t>
            </a:r>
            <a:r>
              <a:rPr lang="en-CA" sz="2000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Forms Control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4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Form-Related HTML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33241849"/>
              </p:ext>
            </p:extLst>
          </p:nvPr>
        </p:nvGraphicFramePr>
        <p:xfrm>
          <a:off x="533400" y="838203"/>
          <a:ext cx="8001000" cy="586197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605630"/>
                <a:gridCol w="6395370"/>
              </a:tblGrid>
              <a:tr h="459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Type</a:t>
                      </a:r>
                      <a:endParaRPr lang="en-US" sz="24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  <a:tr h="459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&lt;button</a:t>
                      </a:r>
                      <a:r>
                        <a:rPr lang="en-US" sz="2400" dirty="0">
                          <a:effectLst/>
                        </a:rPr>
                        <a:t>&gt;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Defines </a:t>
                      </a:r>
                      <a:r>
                        <a:rPr lang="en-US" sz="2000" dirty="0">
                          <a:effectLst/>
                        </a:rPr>
                        <a:t>a clickable button.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  <a:tr h="459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&lt;datalist&gt;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 HTML5 element form defines lists to be used with other form elements.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  <a:tr h="459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</a:t>
                      </a:r>
                      <a:r>
                        <a:rPr lang="en-US" sz="2400" dirty="0" err="1">
                          <a:effectLst/>
                        </a:rPr>
                        <a:t>fieldset</a:t>
                      </a:r>
                      <a:r>
                        <a:rPr lang="en-US" sz="2400" dirty="0">
                          <a:effectLst/>
                        </a:rPr>
                        <a:t>&gt;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Groups related elements in a form together. 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  <a:tr h="459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&lt;form&gt;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Defines the form container.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  <a:tr h="459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&lt;input&gt;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Defines an input field. HTML5 defines over 20 different types of input. 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  <a:tr h="459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&lt;label&gt;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Defines a label for a form input element.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  <a:tr h="459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&lt;legend&gt;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Defines the label for a fieldset group.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  <a:tr h="459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&lt;option&gt;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Defines an option in a multi-item list.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  <a:tr h="459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&lt;optgroup&gt;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Defines a group of related options in a multi-item list.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  <a:tr h="459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&lt;select&gt;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Defines a multi-item list.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  <a:tr h="503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</a:t>
                      </a:r>
                      <a:r>
                        <a:rPr lang="en-US" sz="2400" dirty="0" err="1">
                          <a:effectLst/>
                        </a:rPr>
                        <a:t>textarea</a:t>
                      </a:r>
                      <a:r>
                        <a:rPr lang="en-US" sz="2400" dirty="0" smtClean="0">
                          <a:effectLst/>
                        </a:rPr>
                        <a:t>&gt;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Defines a multiline text entry box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" marR="6858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Text Input Controls</a:t>
            </a:r>
            <a:endParaRPr lang="en-C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90959754"/>
              </p:ext>
            </p:extLst>
          </p:nvPr>
        </p:nvGraphicFramePr>
        <p:xfrm>
          <a:off x="609600" y="838200"/>
          <a:ext cx="7543800" cy="568389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95400"/>
                <a:gridCol w="6248400"/>
              </a:tblGrid>
              <a:tr h="285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Type</a:t>
                      </a:r>
                      <a:endParaRPr lang="en-US" sz="2400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3" marR="32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40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253" marR="3253" marT="0" marB="0"/>
                </a:tc>
              </a:tr>
              <a:tr h="531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text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53" marR="32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Creates </a:t>
                      </a:r>
                      <a:r>
                        <a:rPr lang="en-US" sz="1800" dirty="0">
                          <a:effectLst/>
                        </a:rPr>
                        <a:t>a single line text entry box</a:t>
                      </a:r>
                      <a:r>
                        <a:rPr lang="en-US" sz="1800" b="1" dirty="0" smtClean="0">
                          <a:effectLst/>
                        </a:rPr>
                        <a:t>.</a:t>
                      </a:r>
                      <a:r>
                        <a:rPr lang="en-US" sz="1800" b="1" baseline="0" dirty="0" smtClean="0">
                          <a:effectLst/>
                        </a:rPr>
                        <a:t>   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</a:rPr>
                        <a:t>    </a:t>
                      </a:r>
                      <a:r>
                        <a:rPr lang="en-US" sz="1800" b="1" dirty="0" smtClean="0">
                          <a:effectLst/>
                        </a:rPr>
                        <a:t>&lt;</a:t>
                      </a:r>
                      <a:r>
                        <a:rPr lang="en-US" sz="1800" b="1" dirty="0">
                          <a:effectLst/>
                        </a:rPr>
                        <a:t>input type="text" name="title" </a:t>
                      </a:r>
                      <a:r>
                        <a:rPr lang="en-US" sz="1800" b="1" dirty="0" smtClean="0">
                          <a:effectLst/>
                        </a:rPr>
                        <a:t>/&gt;</a:t>
                      </a:r>
                      <a:endParaRPr lang="en-US" sz="1800" b="1" dirty="0">
                        <a:effectLst/>
                        <a:latin typeface="Consolas"/>
                        <a:ea typeface="Times New Roman"/>
                        <a:cs typeface="Times New Roman"/>
                      </a:endParaRPr>
                    </a:p>
                  </a:txBody>
                  <a:tcPr marL="3253" marR="3253" marT="0" marB="0"/>
                </a:tc>
              </a:tr>
              <a:tr h="463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textarea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53" marR="32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Creates a multiline text entry box. 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    &lt;</a:t>
                      </a:r>
                      <a:r>
                        <a:rPr lang="en-US" sz="1800" b="1" dirty="0" err="1" smtClean="0">
                          <a:effectLst/>
                        </a:rPr>
                        <a:t>textarea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rows="3" ... </a:t>
                      </a:r>
                      <a:r>
                        <a:rPr lang="en-US" sz="1800" b="1" dirty="0" smtClean="0">
                          <a:effectLst/>
                        </a:rPr>
                        <a:t>/&gt;</a:t>
                      </a:r>
                      <a:endParaRPr lang="en-US" sz="1800" b="1" dirty="0">
                        <a:effectLst/>
                        <a:latin typeface="Consolas"/>
                        <a:ea typeface="Times New Roman"/>
                        <a:cs typeface="Times New Roman"/>
                      </a:endParaRPr>
                    </a:p>
                  </a:txBody>
                  <a:tcPr marL="3253" marR="3253" marT="0" marB="0"/>
                </a:tc>
              </a:tr>
              <a:tr h="457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password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53" marR="32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Creates a single line text entry box for a </a:t>
                      </a:r>
                      <a:r>
                        <a:rPr lang="en-US" sz="1800" dirty="0" smtClean="0">
                          <a:effectLst/>
                        </a:rPr>
                        <a:t>password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    &lt;input </a:t>
                      </a:r>
                      <a:r>
                        <a:rPr lang="en-US" sz="1800" b="1" dirty="0">
                          <a:effectLst/>
                        </a:rPr>
                        <a:t>type="password" ... </a:t>
                      </a:r>
                      <a:r>
                        <a:rPr lang="en-US" sz="1800" b="1" dirty="0" smtClean="0">
                          <a:effectLst/>
                        </a:rPr>
                        <a:t>/&gt;</a:t>
                      </a:r>
                      <a:endParaRPr lang="en-US" sz="1800" b="1" dirty="0">
                        <a:effectLst/>
                        <a:latin typeface="Consolas"/>
                        <a:ea typeface="Times New Roman"/>
                        <a:cs typeface="Times New Roman"/>
                      </a:endParaRPr>
                    </a:p>
                  </a:txBody>
                  <a:tcPr marL="3253" marR="3253" marT="0" marB="0"/>
                </a:tc>
              </a:tr>
              <a:tr h="836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search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53" marR="32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Creates a single-line text entry box suitable for a search string. This is an HTML5 element. 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     &lt;</a:t>
                      </a:r>
                      <a:r>
                        <a:rPr lang="en-US" sz="1800" b="1" dirty="0">
                          <a:effectLst/>
                        </a:rPr>
                        <a:t>input type="search" … </a:t>
                      </a:r>
                      <a:r>
                        <a:rPr lang="en-US" sz="1800" b="1" dirty="0" smtClean="0">
                          <a:effectLst/>
                        </a:rPr>
                        <a:t>/&gt;</a:t>
                      </a:r>
                      <a:endParaRPr lang="en-US" sz="1800" b="1" dirty="0">
                        <a:effectLst/>
                        <a:latin typeface="Consolas"/>
                        <a:ea typeface="Times New Roman"/>
                        <a:cs typeface="Times New Roman"/>
                      </a:endParaRPr>
                    </a:p>
                  </a:txBody>
                  <a:tcPr marL="3253" marR="3253" marT="0" marB="0"/>
                </a:tc>
              </a:tr>
              <a:tr h="989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email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53" marR="32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Creates a single-line text entry box suitable for entering an email address. This is an HTML5 element. 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     &lt;input </a:t>
                      </a:r>
                      <a:r>
                        <a:rPr lang="en-US" sz="1800" b="1" dirty="0">
                          <a:effectLst/>
                        </a:rPr>
                        <a:t>type="email" … </a:t>
                      </a:r>
                      <a:r>
                        <a:rPr lang="en-US" sz="1800" b="1" dirty="0" smtClean="0">
                          <a:effectLst/>
                        </a:rPr>
                        <a:t>/&gt;</a:t>
                      </a:r>
                      <a:endParaRPr lang="en-US" sz="1800" b="1" dirty="0">
                        <a:effectLst/>
                        <a:latin typeface="Consolas"/>
                        <a:ea typeface="Times New Roman"/>
                        <a:cs typeface="Times New Roman"/>
                      </a:endParaRPr>
                    </a:p>
                  </a:txBody>
                  <a:tcPr marL="3253" marR="3253" marT="0" marB="0"/>
                </a:tc>
              </a:tr>
              <a:tr h="1009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tel</a:t>
                      </a:r>
                      <a:endParaRPr lang="en-US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53" marR="32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Creates a single-line text entry box suitable for entering a telephone. This is an HTML5 element. 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     &lt;</a:t>
                      </a:r>
                      <a:r>
                        <a:rPr lang="en-US" sz="1800" b="1" dirty="0">
                          <a:effectLst/>
                        </a:rPr>
                        <a:t>input type="</a:t>
                      </a:r>
                      <a:r>
                        <a:rPr lang="en-US" sz="1800" b="1" dirty="0" err="1">
                          <a:effectLst/>
                        </a:rPr>
                        <a:t>tel</a:t>
                      </a:r>
                      <a:r>
                        <a:rPr lang="en-US" sz="1800" b="1" dirty="0">
                          <a:effectLst/>
                        </a:rPr>
                        <a:t>" … </a:t>
                      </a:r>
                      <a:r>
                        <a:rPr lang="en-US" sz="1800" b="1" dirty="0" smtClean="0">
                          <a:effectLst/>
                        </a:rPr>
                        <a:t>/&gt;</a:t>
                      </a:r>
                      <a:endParaRPr lang="en-US" sz="1800" b="1" dirty="0">
                        <a:effectLst/>
                        <a:latin typeface="Consolas"/>
                        <a:ea typeface="Times New Roman"/>
                        <a:cs typeface="Times New Roman"/>
                      </a:endParaRPr>
                    </a:p>
                  </a:txBody>
                  <a:tcPr marL="3253" marR="3253" marT="0" marB="0"/>
                </a:tc>
              </a:tr>
              <a:tr h="836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url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53" marR="32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Creates a single-line text entry box suitable for entering a URL. This is an HTML5 element. 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     &lt;</a:t>
                      </a:r>
                      <a:r>
                        <a:rPr lang="en-US" sz="1800" b="1" dirty="0">
                          <a:effectLst/>
                        </a:rPr>
                        <a:t>input type="</a:t>
                      </a:r>
                      <a:r>
                        <a:rPr lang="en-US" sz="1800" b="1" dirty="0" err="1">
                          <a:effectLst/>
                        </a:rPr>
                        <a:t>url</a:t>
                      </a:r>
                      <a:r>
                        <a:rPr lang="en-US" sz="1800" b="1" dirty="0">
                          <a:effectLst/>
                        </a:rPr>
                        <a:t>" …  </a:t>
                      </a:r>
                      <a:r>
                        <a:rPr lang="en-US" sz="1800" b="1" dirty="0" smtClean="0">
                          <a:effectLst/>
                        </a:rPr>
                        <a:t>/&gt;</a:t>
                      </a:r>
                      <a:endParaRPr lang="en-US" sz="1800" b="1" dirty="0">
                        <a:effectLst/>
                        <a:latin typeface="Consolas"/>
                        <a:ea typeface="Times New Roman"/>
                        <a:cs typeface="Times New Roman"/>
                      </a:endParaRPr>
                    </a:p>
                  </a:txBody>
                  <a:tcPr marL="3253" marR="325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Text Input </a:t>
            </a:r>
            <a:r>
              <a:rPr lang="en-CA" dirty="0"/>
              <a:t>Controls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/>
              <a:t>Classic</a:t>
            </a:r>
            <a:endParaRPr lang="en-CA" dirty="0"/>
          </a:p>
        </p:txBody>
      </p:sp>
      <p:pic>
        <p:nvPicPr>
          <p:cNvPr id="138272" name="Picture 32" descr="T:\CompSci\Research\web development textbook\manuscript\19.FinalART\9780133407150_FinalArt\CH04\4071504016.e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11"/>
          <a:stretch/>
        </p:blipFill>
        <p:spPr bwMode="auto">
          <a:xfrm>
            <a:off x="381000" y="1524000"/>
            <a:ext cx="841786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50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Text Input </a:t>
            </a:r>
            <a:r>
              <a:rPr lang="en-CA" dirty="0"/>
              <a:t>Controls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/>
              <a:t>HTML5</a:t>
            </a:r>
            <a:endParaRPr lang="en-CA" dirty="0"/>
          </a:p>
        </p:txBody>
      </p:sp>
      <p:pic>
        <p:nvPicPr>
          <p:cNvPr id="143362" name="Picture 2" descr="T:\CompSci\Research\web development textbook\manuscript\19.FinalART\9780133407150_FinalArt\CH04\4071504016.e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1"/>
          <a:stretch/>
        </p:blipFill>
        <p:spPr bwMode="auto">
          <a:xfrm>
            <a:off x="381000" y="1219200"/>
            <a:ext cx="879202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5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HTML5 advanced controls</a:t>
            </a:r>
            <a:endParaRPr lang="en-CA" dirty="0"/>
          </a:p>
        </p:txBody>
      </p:sp>
      <p:pic>
        <p:nvPicPr>
          <p:cNvPr id="3" name="Picture 2" descr="4071504017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63029"/>
            <a:ext cx="8582941" cy="1315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447800"/>
            <a:ext cx="2341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Pattern attribute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657600"/>
            <a:ext cx="1249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/>
              <a:t>datalist</a:t>
            </a:r>
            <a:endParaRPr lang="en-US" sz="2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9" name="Picture 8" descr="4071504018.ep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88487"/>
            <a:ext cx="8153400" cy="2388513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0800000" flipV="1">
            <a:off x="5791200" y="4419600"/>
            <a:ext cx="1905000" cy="304800"/>
          </a:xfrm>
          <a:prstGeom prst="bentConnector3">
            <a:avLst>
              <a:gd name="adj1" fmla="val -824"/>
            </a:avLst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 Lists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Chose an option, any option.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96200" cy="452596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/>
              <a:t>&lt;select&gt; </a:t>
            </a:r>
            <a:r>
              <a:rPr lang="en-US" sz="2800" dirty="0"/>
              <a:t>element is used to create a multiline box for selecting one or </a:t>
            </a:r>
            <a:r>
              <a:rPr lang="en-US" sz="2800" dirty="0" smtClean="0"/>
              <a:t>more items</a:t>
            </a:r>
          </a:p>
          <a:p>
            <a:pPr marL="804863" lvl="1" indent="-342900">
              <a:buFont typeface="Arial"/>
              <a:buChar char="•"/>
            </a:pPr>
            <a:r>
              <a:rPr lang="en-US" sz="2800" dirty="0"/>
              <a:t>The options </a:t>
            </a:r>
            <a:r>
              <a:rPr lang="en-US" sz="2800" dirty="0" smtClean="0"/>
              <a:t>are defined </a:t>
            </a:r>
            <a:r>
              <a:rPr lang="en-US" sz="2800" dirty="0"/>
              <a:t>using the </a:t>
            </a:r>
            <a:r>
              <a:rPr lang="en-US" sz="2800" b="1" dirty="0"/>
              <a:t>&lt;</a:t>
            </a:r>
            <a:r>
              <a:rPr lang="en-US" b="1" dirty="0"/>
              <a:t>option</a:t>
            </a:r>
            <a:r>
              <a:rPr lang="en-US" sz="2800" b="1" dirty="0"/>
              <a:t>&gt; </a:t>
            </a:r>
            <a:r>
              <a:rPr lang="en-US" sz="2800" dirty="0" smtClean="0"/>
              <a:t>element</a:t>
            </a:r>
          </a:p>
          <a:p>
            <a:pPr marL="804863" lvl="1" indent="-342900">
              <a:buFont typeface="Arial"/>
              <a:buChar char="•"/>
            </a:pPr>
            <a:r>
              <a:rPr lang="en-US" sz="2800" dirty="0" smtClean="0"/>
              <a:t>can </a:t>
            </a:r>
            <a:r>
              <a:rPr lang="en-US" sz="2800" dirty="0"/>
              <a:t>be hidden in a </a:t>
            </a:r>
            <a:r>
              <a:rPr lang="en-US" sz="2800" dirty="0" smtClean="0"/>
              <a:t>dropdown or </a:t>
            </a:r>
            <a:r>
              <a:rPr lang="en-US" sz="2800" dirty="0"/>
              <a:t>multiple rows of the list can be </a:t>
            </a:r>
            <a:r>
              <a:rPr lang="en-US" sz="2800" dirty="0" smtClean="0"/>
              <a:t>visible</a:t>
            </a:r>
          </a:p>
          <a:p>
            <a:pPr marL="804863" lvl="1" indent="-342900">
              <a:buFont typeface="Arial"/>
              <a:buChar char="•"/>
            </a:pPr>
            <a:r>
              <a:rPr lang="en-US" sz="2800" dirty="0" smtClean="0"/>
              <a:t>Option </a:t>
            </a:r>
            <a:r>
              <a:rPr lang="en-US" sz="2800" dirty="0"/>
              <a:t>items can be </a:t>
            </a:r>
            <a:r>
              <a:rPr lang="en-US" sz="2800" dirty="0" smtClean="0"/>
              <a:t>grouped together </a:t>
            </a:r>
            <a:r>
              <a:rPr lang="en-US" sz="2800" dirty="0"/>
              <a:t>via the </a:t>
            </a:r>
            <a:r>
              <a:rPr lang="en-US" sz="2800" b="1" dirty="0"/>
              <a:t>&lt;</a:t>
            </a:r>
            <a:r>
              <a:rPr lang="en-US" b="1" dirty="0" err="1"/>
              <a:t>optgroup</a:t>
            </a:r>
            <a:r>
              <a:rPr lang="en-US" sz="2800" b="1" dirty="0"/>
              <a:t>&gt; </a:t>
            </a:r>
            <a:r>
              <a:rPr lang="en-US" sz="2800" dirty="0"/>
              <a:t>element.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9115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 Lists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Select List Examples</a:t>
            </a:r>
            <a:endParaRPr lang="en-CA" dirty="0"/>
          </a:p>
        </p:txBody>
      </p:sp>
      <p:pic>
        <p:nvPicPr>
          <p:cNvPr id="3" name="Picture 2" descr="4071504019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14718"/>
            <a:ext cx="7467600" cy="51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7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Value to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24800" cy="495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attribute of the &lt;option&gt; element is used to specify what value </a:t>
            </a:r>
            <a:r>
              <a:rPr lang="en-US" dirty="0" smtClean="0"/>
              <a:t>will be </a:t>
            </a:r>
            <a:r>
              <a:rPr lang="en-US" dirty="0"/>
              <a:t>sent back to the </a:t>
            </a:r>
            <a:r>
              <a:rPr lang="en-US" dirty="0" smtClean="0"/>
              <a:t>server.</a:t>
            </a:r>
          </a:p>
          <a:p>
            <a:r>
              <a:rPr lang="en-US" dirty="0"/>
              <a:t>The </a:t>
            </a:r>
            <a:r>
              <a:rPr lang="en-US" dirty="0" smtClean="0"/>
              <a:t>value attribute </a:t>
            </a:r>
            <a:r>
              <a:rPr lang="en-US" dirty="0"/>
              <a:t>is optional; if it is not specified, then the text within the container is </a:t>
            </a:r>
            <a:r>
              <a:rPr lang="en-US" dirty="0" smtClean="0"/>
              <a:t>sent instead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Lists Cont.</a:t>
            </a:r>
            <a:endParaRPr lang="en-US" dirty="0"/>
          </a:p>
        </p:txBody>
      </p:sp>
      <p:pic>
        <p:nvPicPr>
          <p:cNvPr id="5" name="Picture 4" descr="4071504020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7402981" cy="39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smtClean="0">
                <a:solidFill>
                  <a:schemeClr val="tx2"/>
                </a:solidFill>
              </a:rPr>
              <a:t>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3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Radio Buttons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>
            <a:normAutofit fontScale="92500"/>
          </a:bodyPr>
          <a:lstStyle/>
          <a:p>
            <a:r>
              <a:rPr lang="en-US" sz="2600" b="1" dirty="0"/>
              <a:t>Radio buttons </a:t>
            </a:r>
            <a:r>
              <a:rPr lang="en-US" sz="2600" dirty="0"/>
              <a:t>are useful when you want the user to select a single item from a </a:t>
            </a:r>
            <a:r>
              <a:rPr lang="en-US" sz="2600" dirty="0" smtClean="0"/>
              <a:t>small list </a:t>
            </a:r>
            <a:r>
              <a:rPr lang="en-US" sz="2600" dirty="0"/>
              <a:t>of choices and you want all the choices to be </a:t>
            </a:r>
            <a:r>
              <a:rPr lang="en-US" sz="2600" dirty="0" smtClean="0"/>
              <a:t>visible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/>
              <a:t>radio buttons are added via the </a:t>
            </a:r>
            <a:r>
              <a:rPr lang="en-US" sz="2400" b="1" dirty="0"/>
              <a:t>&lt;input type="radio"&gt; </a:t>
            </a:r>
            <a:r>
              <a:rPr lang="en-US" sz="2400" dirty="0" smtClean="0"/>
              <a:t>element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buttons </a:t>
            </a:r>
            <a:r>
              <a:rPr lang="en-US" sz="2400" dirty="0" smtClean="0"/>
              <a:t>are mutually </a:t>
            </a:r>
            <a:r>
              <a:rPr lang="en-US" sz="2400" dirty="0"/>
              <a:t>exclusive (i.e., only one can be chosen) by sharing the same </a:t>
            </a:r>
            <a:r>
              <a:rPr lang="en-US" sz="2400" dirty="0" smtClean="0"/>
              <a:t>name attribute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/>
              <a:t>The checked attribute is used to indicate the </a:t>
            </a:r>
            <a:r>
              <a:rPr lang="en-US" sz="2400" dirty="0" smtClean="0"/>
              <a:t>default choice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/>
              <a:t>the value attribute works in the same manner as with the &lt;option&gt; </a:t>
            </a:r>
            <a:r>
              <a:rPr lang="en-US" sz="2400" dirty="0" smtClean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09184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Radio Buttons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</p:txBody>
      </p:sp>
      <p:pic>
        <p:nvPicPr>
          <p:cNvPr id="6" name="Picture 5" descr="4071504021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1981200"/>
            <a:ext cx="841408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1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Checkboxes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Checkboxes </a:t>
            </a:r>
            <a:r>
              <a:rPr lang="en-US" sz="2400" dirty="0"/>
              <a:t>are used for getting yes/no or on/off responses from the user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checkboxes are added via </a:t>
            </a:r>
            <a:r>
              <a:rPr lang="en-US" sz="2400" b="1" dirty="0"/>
              <a:t>the &lt;input type="</a:t>
            </a:r>
            <a:r>
              <a:rPr lang="en-US" sz="2400" b="1" dirty="0" smtClean="0"/>
              <a:t>checkbox”&gt; </a:t>
            </a:r>
            <a:r>
              <a:rPr lang="en-US" sz="2400" dirty="0" smtClean="0"/>
              <a:t>Element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</a:t>
            </a:r>
            <a:r>
              <a:rPr lang="en-US" sz="2400" dirty="0"/>
              <a:t>can also group checkboxes together by having them share the </a:t>
            </a:r>
            <a:r>
              <a:rPr lang="en-US" sz="2400" dirty="0" smtClean="0"/>
              <a:t>same name attribute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Each checked checkbox will have its value sent to the </a:t>
            </a:r>
            <a:r>
              <a:rPr lang="en-US" sz="2400" dirty="0" smtClean="0"/>
              <a:t>server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Like </a:t>
            </a:r>
            <a:r>
              <a:rPr lang="en-US" sz="2400" dirty="0"/>
              <a:t>with radio buttons, the checked attribute can be used to set the </a:t>
            </a:r>
            <a:r>
              <a:rPr lang="en-US" sz="2400" dirty="0" smtClean="0"/>
              <a:t>default value </a:t>
            </a:r>
            <a:r>
              <a:rPr lang="en-US" sz="2400" dirty="0"/>
              <a:t>of a checkbox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865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Checkboxes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</p:txBody>
      </p:sp>
      <p:pic>
        <p:nvPicPr>
          <p:cNvPr id="3" name="Picture 2" descr="4071504022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444"/>
            <a:ext cx="8763000" cy="32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Button Controls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154458"/>
              </p:ext>
            </p:extLst>
          </p:nvPr>
        </p:nvGraphicFramePr>
        <p:xfrm>
          <a:off x="228600" y="1447801"/>
          <a:ext cx="7772400" cy="48418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43200"/>
                <a:gridCol w="5029200"/>
              </a:tblGrid>
              <a:tr h="3101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Type</a:t>
                      </a:r>
                      <a:endParaRPr lang="en-CA" sz="24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400"/>
                        </a:spcAft>
                      </a:pPr>
                      <a:r>
                        <a:rPr lang="en-US" sz="1800" dirty="0"/>
                        <a:t>Description</a:t>
                      </a:r>
                      <a:endParaRPr lang="en-CA" sz="18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&lt;input type="submit"&gt;</a:t>
                      </a:r>
                      <a:endParaRPr lang="en-CA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600"/>
                        <a:t>Creates a button that submits the form data to the server.</a:t>
                      </a:r>
                      <a:endParaRPr lang="en-CA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8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&lt;input type="reset"&gt;</a:t>
                      </a:r>
                      <a:endParaRPr lang="en-CA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600" dirty="0"/>
                        <a:t>Creates a button that clears any of the user’s already entered form data.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0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&lt;input type="button"&gt;</a:t>
                      </a:r>
                      <a:endParaRPr lang="en-CA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600" dirty="0"/>
                        <a:t>Creates a custom button. This button may require </a:t>
                      </a:r>
                      <a:r>
                        <a:rPr lang="en-US" sz="1600" dirty="0" err="1"/>
                        <a:t>Javascript</a:t>
                      </a:r>
                      <a:r>
                        <a:rPr lang="en-US" sz="1600" dirty="0"/>
                        <a:t> for it to actually perform any action. 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2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&lt;input type="image"&gt;</a:t>
                      </a:r>
                      <a:endParaRPr lang="en-CA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600" dirty="0"/>
                        <a:t>Creates a custom submit button that uses an image for its display.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&lt;button&gt;</a:t>
                      </a:r>
                      <a:endParaRPr lang="en-CA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600" dirty="0"/>
                        <a:t>Creates a custom button. The </a:t>
                      </a:r>
                      <a:r>
                        <a:rPr lang="en-US" sz="1800" dirty="0"/>
                        <a:t>&lt;button&gt;</a:t>
                      </a:r>
                      <a:r>
                        <a:rPr lang="en-US" sz="1600" dirty="0"/>
                        <a:t> element differs </a:t>
                      </a:r>
                      <a:r>
                        <a:rPr lang="en-US" sz="1800" dirty="0"/>
                        <a:t>from &lt;input type="button"&gt;</a:t>
                      </a:r>
                      <a:r>
                        <a:rPr lang="en-US" sz="1600" dirty="0"/>
                        <a:t> in that you can completely customize what appears in the button; using it, you can, for instance, include both images and text, or skip server-side processing entirely by using hyperlinks. </a:t>
                      </a:r>
                      <a:endParaRPr lang="en-CA" sz="1600" dirty="0"/>
                    </a:p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600" dirty="0"/>
                        <a:t>You can turn the button into a submit button by using the type="submit" attribute.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Controls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 descr="4071504023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" y="1205534"/>
            <a:ext cx="7872692" cy="52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9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Controls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I’m so special	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524000"/>
            <a:ext cx="6400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4763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4763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b="1" dirty="0" smtClean="0"/>
              <a:t>&lt;input type=hidden&gt;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&lt;input type=file&gt;</a:t>
            </a:r>
          </a:p>
          <a:p>
            <a:pPr marL="342900" indent="-342900">
              <a:buFont typeface="Arial"/>
              <a:buChar char="•"/>
            </a:pPr>
            <a:endParaRPr lang="en-US" b="1" dirty="0" smtClean="0"/>
          </a:p>
          <a:p>
            <a:endParaRPr lang="en-US" sz="2000" dirty="0" smtClean="0"/>
          </a:p>
        </p:txBody>
      </p:sp>
      <p:pic>
        <p:nvPicPr>
          <p:cNvPr id="7" name="Picture 6" descr="4071504024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429000"/>
            <a:ext cx="8382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6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and Range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6470" y="1600200"/>
            <a:ext cx="73331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4763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4763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Typically input values need be </a:t>
            </a:r>
            <a:r>
              <a:rPr lang="en-US" sz="2400" b="1" dirty="0" smtClean="0"/>
              <a:t>validated</a:t>
            </a:r>
            <a:r>
              <a:rPr lang="en-US" sz="2400" dirty="0" smtClean="0"/>
              <a:t>. Although server side validation is required, optional client side pre-validation is good practice.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number and range controls Added in HTML5  </a:t>
            </a:r>
            <a:r>
              <a:rPr lang="en-US" sz="2400" dirty="0" smtClean="0"/>
              <a:t>provide </a:t>
            </a:r>
            <a:r>
              <a:rPr lang="en-US" sz="2400" dirty="0"/>
              <a:t>a way to input numeric values </a:t>
            </a:r>
            <a:r>
              <a:rPr lang="en-US" sz="2400" dirty="0" smtClean="0"/>
              <a:t>that </a:t>
            </a:r>
            <a:r>
              <a:rPr lang="en-US" sz="2400" b="1" dirty="0" smtClean="0"/>
              <a:t>eliminates the </a:t>
            </a:r>
            <a:r>
              <a:rPr lang="en-US" sz="2400" b="1" dirty="0"/>
              <a:t>need </a:t>
            </a:r>
            <a:r>
              <a:rPr lang="en-US" sz="2400" b="1" dirty="0" smtClean="0"/>
              <a:t>for JavaScript numeric validation!!!</a:t>
            </a:r>
            <a:endParaRPr lang="en-US" b="1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764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and Range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&lt;input type=“number” min=“1” max=“5” name=“rate”  /&gt;</a:t>
            </a:r>
            <a:endParaRPr lang="en-US" dirty="0"/>
          </a:p>
        </p:txBody>
      </p:sp>
      <p:pic>
        <p:nvPicPr>
          <p:cNvPr id="3" name="Picture 2" descr="4071504025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10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524000"/>
            <a:ext cx="6400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4763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4763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pic>
        <p:nvPicPr>
          <p:cNvPr id="3" name="Picture 2" descr="4071504026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47322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 Forms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00B0F0"/>
                </a:solidFill>
              </a:rPr>
              <a:t>Forms</a:t>
            </a:r>
            <a:r>
              <a:rPr lang="en-CA" dirty="0" smtClean="0"/>
              <a:t> provide the user with an alternative way to interact with a web server.</a:t>
            </a:r>
          </a:p>
          <a:p>
            <a:pPr indent="457200">
              <a:buFont typeface="Arial" pitchFamily="34" charset="0"/>
              <a:buChar char="•"/>
            </a:pPr>
            <a:r>
              <a:rPr lang="en-CA" dirty="0" smtClean="0"/>
              <a:t>Forms provide rich mechanisms like:</a:t>
            </a:r>
          </a:p>
          <a:p>
            <a:pPr lvl="1" indent="457200">
              <a:buFont typeface="Arial" pitchFamily="34" charset="0"/>
              <a:buChar char="•"/>
            </a:pPr>
            <a:r>
              <a:rPr lang="en-CA" dirty="0" smtClean="0"/>
              <a:t>Text input</a:t>
            </a:r>
          </a:p>
          <a:p>
            <a:pPr lvl="1" indent="457200">
              <a:buFont typeface="Arial" pitchFamily="34" charset="0"/>
              <a:buChar char="•"/>
            </a:pPr>
            <a:r>
              <a:rPr lang="en-CA" dirty="0" smtClean="0"/>
              <a:t>Password input</a:t>
            </a:r>
          </a:p>
          <a:p>
            <a:pPr lvl="1" indent="457200">
              <a:buFont typeface="Arial" pitchFamily="34" charset="0"/>
              <a:buChar char="•"/>
            </a:pPr>
            <a:r>
              <a:rPr lang="en-CA" dirty="0" smtClean="0"/>
              <a:t>Options Lists</a:t>
            </a:r>
          </a:p>
          <a:p>
            <a:pPr lvl="1" indent="457200">
              <a:buFont typeface="Arial" pitchFamily="34" charset="0"/>
              <a:buChar char="•"/>
            </a:pPr>
            <a:r>
              <a:rPr lang="en-CA" dirty="0" smtClean="0"/>
              <a:t>Radio and check boxes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Richer way to interact with server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Controls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524000"/>
            <a:ext cx="777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4763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4763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</a:t>
            </a:r>
            <a:r>
              <a:rPr lang="en-US" sz="2400" dirty="0" smtClean="0"/>
              <a:t>ates </a:t>
            </a:r>
            <a:r>
              <a:rPr lang="en-US" sz="2400" dirty="0"/>
              <a:t>and times often need validation when gathering </a:t>
            </a:r>
            <a:r>
              <a:rPr lang="en-US" sz="2400" dirty="0" smtClean="0"/>
              <a:t>this information </a:t>
            </a:r>
            <a:r>
              <a:rPr lang="en-US" sz="2400" dirty="0"/>
              <a:t>from a regular text input </a:t>
            </a:r>
            <a:r>
              <a:rPr lang="en-US" sz="2400" dirty="0" smtClean="0"/>
              <a:t>control.</a:t>
            </a:r>
            <a:endParaRPr lang="en-US" sz="2400" b="1" dirty="0" smtClean="0"/>
          </a:p>
          <a:p>
            <a:r>
              <a:rPr lang="en-US" sz="2400" dirty="0"/>
              <a:t>From a user’s perspective, </a:t>
            </a:r>
            <a:r>
              <a:rPr lang="en-US" sz="2400" dirty="0" smtClean="0"/>
              <a:t>entering dates </a:t>
            </a:r>
            <a:r>
              <a:rPr lang="en-US" sz="2400" dirty="0"/>
              <a:t>can be tricky as well: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probably have wondered at some point in time </a:t>
            </a:r>
            <a:r>
              <a:rPr lang="en-US" sz="2400" dirty="0" smtClean="0"/>
              <a:t>when entering </a:t>
            </a:r>
            <a:r>
              <a:rPr lang="en-US" sz="2400" dirty="0"/>
              <a:t>a date into a web form,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</a:t>
            </a:r>
            <a:r>
              <a:rPr lang="en-US" sz="2400" dirty="0"/>
              <a:t>format to enter it in,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whether </a:t>
            </a:r>
            <a:r>
              <a:rPr lang="en-US" sz="2400" dirty="0"/>
              <a:t>the day </a:t>
            </a:r>
            <a:r>
              <a:rPr lang="en-US" sz="2400" dirty="0" smtClean="0"/>
              <a:t>comes before </a:t>
            </a:r>
            <a:r>
              <a:rPr lang="en-US" sz="2400" dirty="0"/>
              <a:t>the month,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whether </a:t>
            </a:r>
            <a:r>
              <a:rPr lang="en-US" sz="2400" dirty="0"/>
              <a:t>the month should be entered as an abbreviation or </a:t>
            </a:r>
            <a:r>
              <a:rPr lang="en-US" sz="2400" dirty="0" smtClean="0"/>
              <a:t>a number</a:t>
            </a:r>
            <a:r>
              <a:rPr lang="en-US" sz="2400" dirty="0"/>
              <a:t>, and so 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549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HTML5 Date and Time Controls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3" name="Picture 2" descr="4071504027.eps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27"/>
          <a:stretch/>
        </p:blipFill>
        <p:spPr>
          <a:xfrm>
            <a:off x="228600" y="1295400"/>
            <a:ext cx="8388537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HTML5 Date and Time Controls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5" name="Picture 4" descr="4071504027.eps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1"/>
          <a:stretch/>
        </p:blipFill>
        <p:spPr>
          <a:xfrm>
            <a:off x="609600" y="1371599"/>
            <a:ext cx="7391400" cy="50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7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Controls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11007051"/>
              </p:ext>
            </p:extLst>
          </p:nvPr>
        </p:nvGraphicFramePr>
        <p:xfrm>
          <a:off x="990600" y="1219202"/>
          <a:ext cx="7162800" cy="462642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47800"/>
                <a:gridCol w="5715000"/>
              </a:tblGrid>
              <a:tr h="380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Type</a:t>
                      </a:r>
                      <a:endParaRPr lang="en-CA" sz="20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52" marR="93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Description</a:t>
                      </a:r>
                      <a:endParaRPr lang="en-CA" sz="1800" dirty="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52" marR="9352" marT="0" marB="0"/>
                </a:tc>
              </a:tr>
              <a:tr h="707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date</a:t>
                      </a:r>
                      <a:endParaRPr lang="en-CA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Creates a general date input control. The format for the date is "</a:t>
                      </a:r>
                      <a:r>
                        <a:rPr lang="en-US" sz="1600" dirty="0" err="1"/>
                        <a:t>yyyy</a:t>
                      </a:r>
                      <a:r>
                        <a:rPr lang="en-US" sz="1600" dirty="0"/>
                        <a:t>-mm-</a:t>
                      </a:r>
                      <a:r>
                        <a:rPr lang="en-US" sz="1600" dirty="0" err="1"/>
                        <a:t>dd</a:t>
                      </a:r>
                      <a:r>
                        <a:rPr lang="en-US" sz="1600" dirty="0"/>
                        <a:t>".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</a:tr>
              <a:tr h="707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time</a:t>
                      </a:r>
                      <a:endParaRPr lang="en-CA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Creates a time input control. The format for the time is "HH:MM:SS", for </a:t>
                      </a:r>
                      <a:r>
                        <a:rPr lang="en-US" sz="1600" dirty="0" err="1"/>
                        <a:t>hours:minutes:seconds</a:t>
                      </a:r>
                      <a:r>
                        <a:rPr lang="en-US" sz="1600" dirty="0"/>
                        <a:t>.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</a:tr>
              <a:tr h="707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datetime</a:t>
                      </a:r>
                      <a:endParaRPr lang="en-CA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Creates a control in which the user can enter a date and time.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</a:tr>
              <a:tr h="707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datetime-local</a:t>
                      </a:r>
                      <a:endParaRPr lang="en-CA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Creates a control in which the user can enter a date and time without specifying a time zone.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</a:tr>
              <a:tr h="707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month</a:t>
                      </a:r>
                      <a:endParaRPr lang="en-CA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Creates a control in which the user can enter a month in a year. The format is "</a:t>
                      </a:r>
                      <a:r>
                        <a:rPr lang="en-US" sz="1600" dirty="0" err="1"/>
                        <a:t>yyyy</a:t>
                      </a:r>
                      <a:r>
                        <a:rPr lang="en-US" sz="1600" dirty="0"/>
                        <a:t>-mm".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</a:tr>
              <a:tr h="707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week</a:t>
                      </a:r>
                      <a:endParaRPr lang="en-CA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Creates a control in which the user can specify a week in a year. The format is "</a:t>
                      </a:r>
                      <a:r>
                        <a:rPr lang="en-US" sz="1600" dirty="0" err="1"/>
                        <a:t>yyyy</a:t>
                      </a:r>
                      <a:r>
                        <a:rPr lang="en-US" sz="1600" dirty="0"/>
                        <a:t>-W</a:t>
                      </a:r>
                      <a:r>
                        <a:rPr lang="en-CA" sz="1600" dirty="0"/>
                        <a:t>##</a:t>
                      </a:r>
                      <a:r>
                        <a:rPr lang="en-US" sz="1600" dirty="0"/>
                        <a:t>".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52" marR="93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5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&lt;progress&gt; and &lt;meter&gt; elements can be used to provide feedback to users</a:t>
            </a:r>
            <a:r>
              <a:rPr lang="en-US" dirty="0" smtClean="0"/>
              <a:t>,</a:t>
            </a:r>
          </a:p>
          <a:p>
            <a:pPr marL="804863" lvl="1" indent="-342900">
              <a:buFont typeface="Arial"/>
              <a:buChar char="•"/>
            </a:pPr>
            <a:r>
              <a:rPr lang="en-US" dirty="0" smtClean="0"/>
              <a:t>but requires </a:t>
            </a:r>
            <a:r>
              <a:rPr lang="en-US" dirty="0"/>
              <a:t>JavaScript to function dynamically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&lt;output&gt; element can </a:t>
            </a:r>
            <a:r>
              <a:rPr lang="en-US" dirty="0" smtClean="0"/>
              <a:t>be used </a:t>
            </a:r>
            <a:r>
              <a:rPr lang="en-US" dirty="0"/>
              <a:t>to hold the output from a calculation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&lt;</a:t>
            </a:r>
            <a:r>
              <a:rPr lang="en-US" dirty="0" err="1"/>
              <a:t>keygen</a:t>
            </a:r>
            <a:r>
              <a:rPr lang="en-US" dirty="0"/>
              <a:t>&gt; element can be used to hold </a:t>
            </a:r>
            <a:r>
              <a:rPr lang="en-US" dirty="0" smtClean="0"/>
              <a:t>a private </a:t>
            </a:r>
            <a:r>
              <a:rPr lang="en-US" dirty="0"/>
              <a:t>key for public-key encryption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mean there’s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4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and form </a:t>
            </a:r>
            <a:r>
              <a:rPr lang="en-US" dirty="0" smtClean="0">
                <a:solidFill>
                  <a:schemeClr val="tx2"/>
                </a:solidFill>
              </a:rPr>
              <a:t>accessibility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en-US" b="1" dirty="0" smtClean="0"/>
              <a:t> </a:t>
            </a:r>
            <a:r>
              <a:rPr lang="en-US" dirty="0"/>
              <a:t>A</a:t>
            </a:r>
            <a:r>
              <a:rPr lang="en-US" dirty="0" smtClean="0"/>
              <a:t>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239000" cy="4525963"/>
          </a:xfrm>
        </p:spPr>
        <p:txBody>
          <a:bodyPr>
            <a:normAutofit/>
          </a:bodyPr>
          <a:lstStyle/>
          <a:p>
            <a:r>
              <a:rPr lang="en-US" dirty="0"/>
              <a:t>Not all web users are able to view the content on web pages in the same </a:t>
            </a:r>
            <a:r>
              <a:rPr lang="en-US" dirty="0" smtClean="0"/>
              <a:t>manner. </a:t>
            </a:r>
          </a:p>
          <a:p>
            <a:r>
              <a:rPr lang="en-US" dirty="0"/>
              <a:t>The term </a:t>
            </a:r>
            <a:r>
              <a:rPr lang="en-US" b="1" dirty="0"/>
              <a:t>web accessibility </a:t>
            </a:r>
            <a:r>
              <a:rPr lang="en-US" dirty="0"/>
              <a:t>refers to the assistive technologies</a:t>
            </a:r>
            <a:r>
              <a:rPr lang="en-US" dirty="0" smtClean="0"/>
              <a:t>, various </a:t>
            </a:r>
            <a:r>
              <a:rPr lang="en-US" dirty="0"/>
              <a:t>features of HTML that work with those technologies, and different </a:t>
            </a:r>
            <a:r>
              <a:rPr lang="en-US" dirty="0" smtClean="0"/>
              <a:t>coding and </a:t>
            </a:r>
            <a:r>
              <a:rPr lang="en-US" dirty="0"/>
              <a:t>design practices that can make a site more usable for people with visual, mobility</a:t>
            </a:r>
            <a:r>
              <a:rPr lang="en-US" dirty="0" smtClean="0"/>
              <a:t>, auditory</a:t>
            </a:r>
            <a:r>
              <a:rPr lang="en-US" dirty="0"/>
              <a:t>, and cognitive disabilities</a:t>
            </a:r>
            <a:r>
              <a:rPr lang="en-US" dirty="0" smtClean="0"/>
              <a:t>.</a:t>
            </a:r>
          </a:p>
          <a:p>
            <a:r>
              <a:rPr lang="en-US" dirty="0"/>
              <a:t>In order to improve the accessibility of websites, the W3C created the </a:t>
            </a:r>
            <a:r>
              <a:rPr lang="en-US" b="1" dirty="0" smtClean="0"/>
              <a:t>Web Accessibility </a:t>
            </a:r>
            <a:r>
              <a:rPr lang="en-US" b="1" dirty="0"/>
              <a:t>Initiative (WAI</a:t>
            </a:r>
            <a:r>
              <a:rPr lang="en-US" b="1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2"/>
              </a:rPr>
              <a:t>Web Content </a:t>
            </a:r>
            <a:r>
              <a:rPr lang="en-US" dirty="0" smtClean="0">
                <a:hlinkClick r:id="rId2"/>
              </a:rPr>
              <a:t>Accessibility Guidelines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dirty="0"/>
              <a:t>Web Content Accessibility Guidelines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Provide </a:t>
            </a:r>
            <a:r>
              <a:rPr lang="en-US" dirty="0"/>
              <a:t>text alternatives for any </a:t>
            </a:r>
            <a:r>
              <a:rPr lang="en-US" dirty="0" err="1"/>
              <a:t>nontext</a:t>
            </a:r>
            <a:r>
              <a:rPr lang="en-US" dirty="0"/>
              <a:t> content so that it can be </a:t>
            </a:r>
            <a:r>
              <a:rPr lang="en-US" dirty="0" smtClean="0"/>
              <a:t>changed into </a:t>
            </a:r>
            <a:r>
              <a:rPr lang="en-US" dirty="0"/>
              <a:t>other forms people need, such as large print, braille, speech, symbols, </a:t>
            </a:r>
            <a:r>
              <a:rPr lang="en-US" dirty="0" smtClean="0"/>
              <a:t>or simpler </a:t>
            </a:r>
            <a:r>
              <a:rPr lang="en-US" dirty="0"/>
              <a:t>language.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Create </a:t>
            </a:r>
            <a:r>
              <a:rPr lang="en-US" dirty="0"/>
              <a:t>content that can be presented in different ways (for example </a:t>
            </a:r>
            <a:r>
              <a:rPr lang="en-US" dirty="0" smtClean="0"/>
              <a:t>simpler layout</a:t>
            </a:r>
            <a:r>
              <a:rPr lang="en-US" dirty="0"/>
              <a:t>) without losing information or structure.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Make </a:t>
            </a:r>
            <a:r>
              <a:rPr lang="en-US" dirty="0"/>
              <a:t>all functionality available from a keyboard.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Provide </a:t>
            </a:r>
            <a:r>
              <a:rPr lang="en-US" dirty="0"/>
              <a:t>ways to help users navigate, find content, and determine where </a:t>
            </a:r>
            <a:r>
              <a:rPr lang="en-US" dirty="0" smtClean="0"/>
              <a:t>they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4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Accessible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Describe </a:t>
            </a:r>
            <a:r>
              <a:rPr lang="en-US" dirty="0"/>
              <a:t>the table’s content using the &lt;caption&gt; </a:t>
            </a:r>
            <a:r>
              <a:rPr lang="en-US" dirty="0" smtClean="0"/>
              <a:t>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the cells with a textual description in the </a:t>
            </a:r>
            <a:r>
              <a:rPr lang="en-US" dirty="0" smtClean="0"/>
              <a:t>header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3" name="Picture 2" descr="Screen Shot 2014-02-04 at 11.07.18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90"/>
          <a:stretch/>
        </p:blipFill>
        <p:spPr>
          <a:xfrm>
            <a:off x="990600" y="3352800"/>
            <a:ext cx="7315200" cy="301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4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Accessible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the </a:t>
            </a:r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&gt;, &lt;legend&gt;, </a:t>
            </a:r>
            <a:r>
              <a:rPr lang="en-US" dirty="0" smtClean="0"/>
              <a:t>and &lt;</a:t>
            </a:r>
            <a:r>
              <a:rPr lang="en-US" dirty="0"/>
              <a:t>label</a:t>
            </a:r>
            <a:r>
              <a:rPr lang="en-US" dirty="0" smtClean="0"/>
              <a:t>&gt; elements.</a:t>
            </a:r>
          </a:p>
          <a:p>
            <a:r>
              <a:rPr lang="en-US" dirty="0"/>
              <a:t>Each &lt;label&gt; element should be associated with a single input element.</a:t>
            </a:r>
            <a:endParaRPr lang="en-US" dirty="0" smtClean="0"/>
          </a:p>
        </p:txBody>
      </p:sp>
      <p:pic>
        <p:nvPicPr>
          <p:cNvPr id="4" name="Picture 3" descr="4071504028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00400"/>
            <a:ext cx="5334000" cy="29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3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Form Structure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CA"/>
          </a:p>
        </p:txBody>
      </p:sp>
      <p:pic>
        <p:nvPicPr>
          <p:cNvPr id="132113" name="Picture 17" descr="T:\CompSci\Research\web development textbook\manuscript\19.FinalART\9780133407150_FinalArt\CH04\4071504011.e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78912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forms interact with servers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39268" name="Picture 4" descr="T:\CompSci\Research\web development textbook\manuscript\19.FinalART\9780133407150_FinalArt\CH04\4071504012.e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30954"/>
            <a:ext cx="7162800" cy="533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Query Strings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At the end of the day, another string</a:t>
            </a:r>
            <a:endParaRPr lang="en-CA" dirty="0"/>
          </a:p>
        </p:txBody>
      </p:sp>
      <p:pic>
        <p:nvPicPr>
          <p:cNvPr id="133134" name="Picture 14" descr="T:\CompSci\Research\web development textbook\manuscript\19.FinalART\9780133407150_FinalArt\CH04\4071504013.e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7" y="1828801"/>
            <a:ext cx="8329193" cy="31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URL encoding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Special symbols</a:t>
            </a:r>
            <a:endParaRPr lang="en-CA" dirty="0"/>
          </a:p>
        </p:txBody>
      </p:sp>
      <p:pic>
        <p:nvPicPr>
          <p:cNvPr id="134157" name="Picture 13" descr="T:\CompSci\Research\web development textbook\manuscript\19.FinalART\9780133407150_FinalArt\CH04\4071504014.e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415213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&lt;form&gt; element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essential features of any form, namely the </a:t>
            </a:r>
            <a:r>
              <a:rPr lang="en-CA" b="1" dirty="0" smtClean="0"/>
              <a:t>action</a:t>
            </a:r>
            <a:r>
              <a:rPr lang="en-CA" dirty="0" smtClean="0"/>
              <a:t> and the </a:t>
            </a:r>
            <a:r>
              <a:rPr lang="en-CA" b="1" dirty="0" smtClean="0"/>
              <a:t>method</a:t>
            </a:r>
            <a:r>
              <a:rPr lang="en-CA" dirty="0" smtClean="0"/>
              <a:t> attributes.</a:t>
            </a:r>
          </a:p>
          <a:p>
            <a:pPr indent="457200">
              <a:buFont typeface="Arial" pitchFamily="34" charset="0"/>
              <a:buChar char="•"/>
            </a:pPr>
            <a:r>
              <a:rPr lang="en-CA" dirty="0" smtClean="0"/>
              <a:t>The </a:t>
            </a:r>
            <a:r>
              <a:rPr lang="en-CA" b="1" dirty="0" smtClean="0"/>
              <a:t>action</a:t>
            </a:r>
            <a:r>
              <a:rPr lang="en-CA" dirty="0" smtClean="0"/>
              <a:t> attribute specifies the URL of the server-side resource that will process the form data</a:t>
            </a:r>
          </a:p>
          <a:p>
            <a:pPr indent="457200">
              <a:buFont typeface="Arial" pitchFamily="34" charset="0"/>
              <a:buChar char="•"/>
            </a:pPr>
            <a:r>
              <a:rPr lang="en-CA" dirty="0" smtClean="0"/>
              <a:t>The </a:t>
            </a:r>
            <a:r>
              <a:rPr lang="en-CA" b="1" dirty="0" smtClean="0"/>
              <a:t>method</a:t>
            </a:r>
            <a:r>
              <a:rPr lang="en-CA" dirty="0" smtClean="0"/>
              <a:t> attribute specifies how the query string data will be transmitted from the browser to the server.</a:t>
            </a:r>
          </a:p>
          <a:p>
            <a:pPr lvl="1" indent="457200">
              <a:buFont typeface="Arial" pitchFamily="34" charset="0"/>
              <a:buChar char="•"/>
            </a:pPr>
            <a:r>
              <a:rPr lang="en-CA" dirty="0" smtClean="0"/>
              <a:t>GET</a:t>
            </a:r>
          </a:p>
          <a:p>
            <a:pPr lvl="1" indent="457200">
              <a:buFont typeface="Arial" pitchFamily="34" charset="0"/>
              <a:buChar char="•"/>
            </a:pPr>
            <a:r>
              <a:rPr lang="en-CA" dirty="0" smtClean="0"/>
              <a:t>POST</a:t>
            </a:r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 </a:t>
            </a:r>
            <a:r>
              <a:rPr lang="en-CA" dirty="0" err="1" smtClean="0"/>
              <a:t>vs</a:t>
            </a:r>
            <a:r>
              <a:rPr lang="en-CA" dirty="0" smtClean="0"/>
              <a:t> POST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CA"/>
          </a:p>
        </p:txBody>
      </p:sp>
      <p:pic>
        <p:nvPicPr>
          <p:cNvPr id="135178" name="Picture 10" descr="T:\CompSci\Research\web development textbook\manuscript\19.FinalART\9780133407150_FinalArt\CH04\4071504015.e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71508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2112</TotalTime>
  <Words>1625</Words>
  <Application>Microsoft Macintosh PowerPoint</Application>
  <PresentationFormat>On-screen Show (4:3)</PresentationFormat>
  <Paragraphs>194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Presentation</vt:lpstr>
      <vt:lpstr>HTML Forms</vt:lpstr>
      <vt:lpstr>Introducing Forms</vt:lpstr>
      <vt:lpstr>HTML Forms</vt:lpstr>
      <vt:lpstr>Form Structure</vt:lpstr>
      <vt:lpstr>How forms interact with servers</vt:lpstr>
      <vt:lpstr>Query Strings</vt:lpstr>
      <vt:lpstr>URL encoding</vt:lpstr>
      <vt:lpstr>&lt;form&gt; element</vt:lpstr>
      <vt:lpstr>GET vs POST</vt:lpstr>
      <vt:lpstr>GET vs POST</vt:lpstr>
      <vt:lpstr>Forms Control Elements</vt:lpstr>
      <vt:lpstr>Form-Related HTML Elements</vt:lpstr>
      <vt:lpstr>Text Input Controls</vt:lpstr>
      <vt:lpstr>Text Input Controls</vt:lpstr>
      <vt:lpstr>Text Input Controls</vt:lpstr>
      <vt:lpstr>HTML5 advanced controls</vt:lpstr>
      <vt:lpstr>Select Lists</vt:lpstr>
      <vt:lpstr>Select Lists</vt:lpstr>
      <vt:lpstr>Which Value to send</vt:lpstr>
      <vt:lpstr>Radio Buttons</vt:lpstr>
      <vt:lpstr>Radio Buttons</vt:lpstr>
      <vt:lpstr>Checkboxes</vt:lpstr>
      <vt:lpstr>Checkboxes</vt:lpstr>
      <vt:lpstr>Button Controls</vt:lpstr>
      <vt:lpstr>Button Controls</vt:lpstr>
      <vt:lpstr>Specialized Controls</vt:lpstr>
      <vt:lpstr>Number and Range</vt:lpstr>
      <vt:lpstr>Number and Range</vt:lpstr>
      <vt:lpstr>Color</vt:lpstr>
      <vt:lpstr>Date and Time Controls</vt:lpstr>
      <vt:lpstr>HTML5 Date and Time Controls</vt:lpstr>
      <vt:lpstr>HTML5 Date and Time Controls</vt:lpstr>
      <vt:lpstr>HTML Controls</vt:lpstr>
      <vt:lpstr>Other Controls</vt:lpstr>
      <vt:lpstr>Table and form accessibility</vt:lpstr>
      <vt:lpstr>Web Accessibility</vt:lpstr>
      <vt:lpstr>Web Content Accessibility Guidelines</vt:lpstr>
      <vt:lpstr>Accessible Tables</vt:lpstr>
      <vt:lpstr>Accessible Forms</vt:lpstr>
    </vt:vector>
  </TitlesOfParts>
  <Company>Mount Royal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Randy Connolly</dc:creator>
  <cp:lastModifiedBy>Nurcan Yuruk</cp:lastModifiedBy>
  <cp:revision>266</cp:revision>
  <dcterms:created xsi:type="dcterms:W3CDTF">2012-11-14T17:20:48Z</dcterms:created>
  <dcterms:modified xsi:type="dcterms:W3CDTF">2017-09-25T17:53:04Z</dcterms:modified>
</cp:coreProperties>
</file>