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3"/>
  </p:notesMasterIdLst>
  <p:handoutMasterIdLst>
    <p:handoutMasterId r:id="rId24"/>
  </p:handoutMasterIdLst>
  <p:sldIdLst>
    <p:sldId id="290" r:id="rId2"/>
    <p:sldId id="845" r:id="rId3"/>
    <p:sldId id="842" r:id="rId4"/>
    <p:sldId id="822" r:id="rId5"/>
    <p:sldId id="823" r:id="rId6"/>
    <p:sldId id="824" r:id="rId7"/>
    <p:sldId id="826" r:id="rId8"/>
    <p:sldId id="827" r:id="rId9"/>
    <p:sldId id="828" r:id="rId10"/>
    <p:sldId id="829" r:id="rId11"/>
    <p:sldId id="830" r:id="rId12"/>
    <p:sldId id="831" r:id="rId13"/>
    <p:sldId id="832" r:id="rId14"/>
    <p:sldId id="833" r:id="rId15"/>
    <p:sldId id="834" r:id="rId16"/>
    <p:sldId id="835" r:id="rId17"/>
    <p:sldId id="836" r:id="rId18"/>
    <p:sldId id="837" r:id="rId19"/>
    <p:sldId id="841" r:id="rId20"/>
    <p:sldId id="843" r:id="rId21"/>
    <p:sldId id="844" r:id="rId2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65201" autoAdjust="0"/>
  </p:normalViewPr>
  <p:slideViewPr>
    <p:cSldViewPr>
      <p:cViewPr varScale="1">
        <p:scale>
          <a:sx n="75" d="100"/>
          <a:sy n="75" d="100"/>
        </p:scale>
        <p:origin x="-254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5" d="100"/>
          <a:sy n="55" d="100"/>
        </p:scale>
        <p:origin x="-2874" y="-90"/>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5363" name="Rectangle 3"/>
          <p:cNvSpPr>
            <a:spLocks noGrp="1" noChangeArrowheads="1"/>
          </p:cNvSpPr>
          <p:nvPr>
            <p:ph type="dt" sz="quarter" idx="1"/>
          </p:nvPr>
        </p:nvSpPr>
        <p:spPr bwMode="auto">
          <a:xfrm>
            <a:off x="3970734"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r" defTabSz="909252" eaLnBrk="1" hangingPunct="1">
              <a:defRPr sz="1100">
                <a:latin typeface="Arial" charset="0"/>
              </a:defRPr>
            </a:lvl1pPr>
          </a:lstStyle>
          <a:p>
            <a:pPr>
              <a:defRPr/>
            </a:pPr>
            <a:endParaRPr lang="en-US"/>
          </a:p>
        </p:txBody>
      </p:sp>
      <p:sp>
        <p:nvSpPr>
          <p:cNvPr id="15364" name="Rectangle 4"/>
          <p:cNvSpPr>
            <a:spLocks noGrp="1" noChangeArrowheads="1"/>
          </p:cNvSpPr>
          <p:nvPr>
            <p:ph type="ftr" sz="quarter" idx="2"/>
          </p:nvPr>
        </p:nvSpPr>
        <p:spPr bwMode="auto">
          <a:xfrm>
            <a:off x="1"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5365" name="Rectangle 5"/>
          <p:cNvSpPr>
            <a:spLocks noGrp="1" noChangeArrowheads="1"/>
          </p:cNvSpPr>
          <p:nvPr>
            <p:ph type="sldNum" sz="quarter" idx="3"/>
          </p:nvPr>
        </p:nvSpPr>
        <p:spPr bwMode="auto">
          <a:xfrm>
            <a:off x="3970734"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r" defTabSz="908381" eaLnBrk="1" hangingPunct="1">
              <a:defRPr sz="1100"/>
            </a:lvl1pPr>
          </a:lstStyle>
          <a:p>
            <a:pPr>
              <a:defRPr/>
            </a:pPr>
            <a:fld id="{543AD976-27C3-4F1A-B473-CDA2D875A87C}" type="slidenum">
              <a:rPr lang="en-US" altLang="en-US"/>
              <a:pPr>
                <a:defRPr/>
              </a:pPr>
              <a:t>‹#›</a:t>
            </a:fld>
            <a:endParaRPr lang="en-US" altLang="en-US"/>
          </a:p>
        </p:txBody>
      </p:sp>
    </p:spTree>
    <p:extLst>
      <p:ext uri="{BB962C8B-B14F-4D97-AF65-F5344CB8AC3E}">
        <p14:creationId xmlns:p14="http://schemas.microsoft.com/office/powerpoint/2010/main" val="2681538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1267" name="Rectangle 3"/>
          <p:cNvSpPr>
            <a:spLocks noGrp="1" noChangeArrowheads="1"/>
          </p:cNvSpPr>
          <p:nvPr>
            <p:ph type="dt" idx="1"/>
          </p:nvPr>
        </p:nvSpPr>
        <p:spPr bwMode="auto">
          <a:xfrm>
            <a:off x="3970734"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r" defTabSz="909252" eaLnBrk="1" hangingPunct="1">
              <a:defRPr sz="1100">
                <a:latin typeface="Arial"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701346" y="4416099"/>
            <a:ext cx="5607711" cy="418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3970734"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r" defTabSz="908381" eaLnBrk="1" hangingPunct="1">
              <a:defRPr sz="1100"/>
            </a:lvl1pPr>
          </a:lstStyle>
          <a:p>
            <a:pPr>
              <a:defRPr/>
            </a:pPr>
            <a:fld id="{9181919A-E978-43BD-BB61-C26A9B63DE84}" type="slidenum">
              <a:rPr lang="en-US" altLang="en-US"/>
              <a:pPr>
                <a:defRPr/>
              </a:pPr>
              <a:t>‹#›</a:t>
            </a:fld>
            <a:endParaRPr lang="en-US" altLang="en-US"/>
          </a:p>
        </p:txBody>
      </p:sp>
    </p:spTree>
    <p:extLst>
      <p:ext uri="{BB962C8B-B14F-4D97-AF65-F5344CB8AC3E}">
        <p14:creationId xmlns:p14="http://schemas.microsoft.com/office/powerpoint/2010/main" val="4136398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Distributed_computing" TargetMode="External"/><Relationship Id="rId4" Type="http://schemas.openxmlformats.org/officeDocument/2006/relationships/hyperlink" Target="http://en.wikipedia.org/wiki/Laptop" TargetMode="External"/><Relationship Id="rId5" Type="http://schemas.openxmlformats.org/officeDocument/2006/relationships/hyperlink" Target="http://en.wikipedia.org/wiki/Internet"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High-performance_computing" TargetMode="External"/><Relationship Id="rId4" Type="http://schemas.openxmlformats.org/officeDocument/2006/relationships/hyperlink" Target="http://en.wikipedia.org/wiki/Many-task_computing"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www.infoworld.com/video/InfoClipz/Virtualization-Networking/InfoClipz-Server-virtualization/video_721.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07271">
              <a:defRPr>
                <a:solidFill>
                  <a:schemeClr val="tx1"/>
                </a:solidFill>
                <a:latin typeface="Arial" charset="0"/>
              </a:defRPr>
            </a:lvl1pPr>
            <a:lvl2pPr marL="743564" indent="-286104" defTabSz="907271">
              <a:defRPr>
                <a:solidFill>
                  <a:schemeClr val="tx1"/>
                </a:solidFill>
                <a:latin typeface="Arial" charset="0"/>
              </a:defRPr>
            </a:lvl2pPr>
            <a:lvl3pPr marL="1144415" indent="-227965" defTabSz="907271">
              <a:defRPr>
                <a:solidFill>
                  <a:schemeClr val="tx1"/>
                </a:solidFill>
                <a:latin typeface="Arial" charset="0"/>
              </a:defRPr>
            </a:lvl3pPr>
            <a:lvl4pPr marL="1603405" indent="-227965" defTabSz="907271">
              <a:defRPr>
                <a:solidFill>
                  <a:schemeClr val="tx1"/>
                </a:solidFill>
                <a:latin typeface="Arial" charset="0"/>
              </a:defRPr>
            </a:lvl4pPr>
            <a:lvl5pPr marL="2060866" indent="-227965" defTabSz="907271">
              <a:defRPr>
                <a:solidFill>
                  <a:schemeClr val="tx1"/>
                </a:solidFill>
                <a:latin typeface="Arial" charset="0"/>
              </a:defRPr>
            </a:lvl5pPr>
            <a:lvl6pPr marL="2501496" indent="-227965" defTabSz="907271" eaLnBrk="0" fontAlgn="base" hangingPunct="0">
              <a:spcBef>
                <a:spcPct val="0"/>
              </a:spcBef>
              <a:spcAft>
                <a:spcPct val="0"/>
              </a:spcAft>
              <a:defRPr>
                <a:solidFill>
                  <a:schemeClr val="tx1"/>
                </a:solidFill>
                <a:latin typeface="Arial" charset="0"/>
              </a:defRPr>
            </a:lvl6pPr>
            <a:lvl7pPr marL="2942126" indent="-227965" defTabSz="907271" eaLnBrk="0" fontAlgn="base" hangingPunct="0">
              <a:spcBef>
                <a:spcPct val="0"/>
              </a:spcBef>
              <a:spcAft>
                <a:spcPct val="0"/>
              </a:spcAft>
              <a:defRPr>
                <a:solidFill>
                  <a:schemeClr val="tx1"/>
                </a:solidFill>
                <a:latin typeface="Arial" charset="0"/>
              </a:defRPr>
            </a:lvl7pPr>
            <a:lvl8pPr marL="3382757" indent="-227965" defTabSz="907271" eaLnBrk="0" fontAlgn="base" hangingPunct="0">
              <a:spcBef>
                <a:spcPct val="0"/>
              </a:spcBef>
              <a:spcAft>
                <a:spcPct val="0"/>
              </a:spcAft>
              <a:defRPr>
                <a:solidFill>
                  <a:schemeClr val="tx1"/>
                </a:solidFill>
                <a:latin typeface="Arial" charset="0"/>
              </a:defRPr>
            </a:lvl8pPr>
            <a:lvl9pPr marL="3823387" indent="-227965" defTabSz="907271" eaLnBrk="0" fontAlgn="base" hangingPunct="0">
              <a:spcBef>
                <a:spcPct val="0"/>
              </a:spcBef>
              <a:spcAft>
                <a:spcPct val="0"/>
              </a:spcAft>
              <a:defRPr>
                <a:solidFill>
                  <a:schemeClr val="tx1"/>
                </a:solidFill>
                <a:latin typeface="Arial" charset="0"/>
              </a:defRPr>
            </a:lvl9pPr>
          </a:lstStyle>
          <a:p>
            <a:fld id="{12AF087D-CC80-45F4-8F39-13B60A3A7342}" type="slidenum">
              <a:rPr lang="en-US" altLang="en-US" smtClean="0"/>
              <a:pPr/>
              <a:t>1</a:t>
            </a:fld>
            <a:endParaRPr lang="en-US" alt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20</a:t>
            </a:fld>
            <a:endParaRPr lang="en-US" altLang="en-US"/>
          </a:p>
        </p:txBody>
      </p:sp>
    </p:spTree>
    <p:extLst>
      <p:ext uri="{BB962C8B-B14F-4D97-AF65-F5344CB8AC3E}">
        <p14:creationId xmlns:p14="http://schemas.microsoft.com/office/powerpoint/2010/main" val="2958693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3</a:t>
            </a:fld>
            <a:endParaRPr lang="en-US" altLang="en-US"/>
          </a:p>
        </p:txBody>
      </p:sp>
    </p:spTree>
    <p:extLst>
      <p:ext uri="{BB962C8B-B14F-4D97-AF65-F5344CB8AC3E}">
        <p14:creationId xmlns:p14="http://schemas.microsoft.com/office/powerpoint/2010/main" val="410448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in </a:t>
            </a:r>
            <a:r>
              <a:rPr lang="en-US" sz="1200" b="0" i="0" u="none" strike="noStrike" kern="1200" dirty="0" smtClean="0">
                <a:solidFill>
                  <a:schemeClr val="tx1"/>
                </a:solidFill>
                <a:effectLst/>
                <a:latin typeface="Arial" charset="0"/>
                <a:ea typeface="+mn-ea"/>
                <a:cs typeface="+mn-cs"/>
                <a:hlinkClick r:id="rId3" tooltip="Distributed computing"/>
              </a:rPr>
              <a:t>distributed computing</a:t>
            </a:r>
            <a:r>
              <a:rPr lang="en-US" sz="1200" b="0" i="0" kern="1200" dirty="0" smtClean="0">
                <a:solidFill>
                  <a:schemeClr val="tx1"/>
                </a:solidFill>
                <a:effectLst/>
                <a:latin typeface="Arial" charset="0"/>
                <a:ea typeface="+mn-ea"/>
                <a:cs typeface="+mn-cs"/>
              </a:rPr>
              <a:t>), a large number of discrete computers (e.g., </a:t>
            </a:r>
            <a:r>
              <a:rPr lang="en-US" sz="1200" b="0" i="0" u="none" strike="noStrike" kern="1200" dirty="0" smtClean="0">
                <a:solidFill>
                  <a:schemeClr val="tx1"/>
                </a:solidFill>
                <a:effectLst/>
                <a:latin typeface="Arial" charset="0"/>
                <a:ea typeface="+mn-ea"/>
                <a:cs typeface="+mn-cs"/>
                <a:hlinkClick r:id="rId4" tooltip="Laptop"/>
              </a:rPr>
              <a:t>laptops</a:t>
            </a:r>
            <a:r>
              <a:rPr lang="en-US" sz="1200" b="0" i="0" kern="1200" dirty="0" smtClean="0">
                <a:solidFill>
                  <a:schemeClr val="tx1"/>
                </a:solidFill>
                <a:effectLst/>
                <a:latin typeface="Arial" charset="0"/>
                <a:ea typeface="+mn-ea"/>
                <a:cs typeface="+mn-cs"/>
              </a:rPr>
              <a:t>) distributed across a network (e.g., the </a:t>
            </a:r>
            <a:r>
              <a:rPr lang="en-US" sz="1200" b="0" i="0" u="none" strike="noStrike" kern="1200" dirty="0" smtClean="0">
                <a:solidFill>
                  <a:schemeClr val="tx1"/>
                </a:solidFill>
                <a:effectLst/>
                <a:latin typeface="Arial" charset="0"/>
                <a:ea typeface="+mn-ea"/>
                <a:cs typeface="+mn-cs"/>
                <a:hlinkClick r:id="rId5" tooltip="Internet"/>
              </a:rPr>
              <a:t>Internet</a:t>
            </a:r>
            <a:r>
              <a:rPr lang="en-US" sz="1200" b="0" i="0" kern="1200" dirty="0" smtClean="0">
                <a:solidFill>
                  <a:schemeClr val="tx1"/>
                </a:solidFill>
                <a:effectLst/>
                <a:latin typeface="Arial" charset="0"/>
                <a:ea typeface="+mn-ea"/>
                <a:cs typeface="+mn-cs"/>
              </a:rPr>
              <a:t>) devote some or all of their time to solving a common problem; each individual computer (client) receives and completes many small tasks, reporting the results to a central server which integrates the task results from all the clients into the overall solution.</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4</a:t>
            </a:fld>
            <a:endParaRPr lang="en-US" altLang="en-US"/>
          </a:p>
        </p:txBody>
      </p:sp>
    </p:spTree>
    <p:extLst>
      <p:ext uri="{BB962C8B-B14F-4D97-AF65-F5344CB8AC3E}">
        <p14:creationId xmlns:p14="http://schemas.microsoft.com/office/powerpoint/2010/main" val="202190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performance</a:t>
            </a:r>
            <a:r>
              <a:rPr lang="en-US" baseline="0" dirty="0" smtClean="0"/>
              <a:t> computing</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7</a:t>
            </a:fld>
            <a:endParaRPr lang="en-US" altLang="en-US"/>
          </a:p>
        </p:txBody>
      </p:sp>
    </p:spTree>
    <p:extLst>
      <p:ext uri="{BB962C8B-B14F-4D97-AF65-F5344CB8AC3E}">
        <p14:creationId xmlns:p14="http://schemas.microsoft.com/office/powerpoint/2010/main" val="26147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9</a:t>
            </a:fld>
            <a:endParaRPr lang="en-US" altLang="en-US"/>
          </a:p>
        </p:txBody>
      </p:sp>
    </p:spTree>
    <p:extLst>
      <p:ext uri="{BB962C8B-B14F-4D97-AF65-F5344CB8AC3E}">
        <p14:creationId xmlns:p14="http://schemas.microsoft.com/office/powerpoint/2010/main" val="244215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Global scientific project aimed at discovering life elsewhere in the universe through the detection of remote radio signals.</a:t>
            </a:r>
          </a:p>
          <a:p>
            <a:r>
              <a:rPr lang="en-US" dirty="0" smtClean="0"/>
              <a:t>Currently the largest distributed computing effort with over 3 million users. </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13</a:t>
            </a:fld>
            <a:endParaRPr lang="en-US" altLang="en-US"/>
          </a:p>
        </p:txBody>
      </p:sp>
    </p:spTree>
    <p:extLst>
      <p:ext uri="{BB962C8B-B14F-4D97-AF65-F5344CB8AC3E}">
        <p14:creationId xmlns:p14="http://schemas.microsoft.com/office/powerpoint/2010/main" val="58439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14</a:t>
            </a:fld>
            <a:endParaRPr lang="en-US" altLang="en-US"/>
          </a:p>
        </p:txBody>
      </p:sp>
    </p:spTree>
    <p:extLst>
      <p:ext uri="{BB962C8B-B14F-4D97-AF65-F5344CB8AC3E}">
        <p14:creationId xmlns:p14="http://schemas.microsoft.com/office/powerpoint/2010/main" val="3268002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There are many differences between </a:t>
            </a:r>
            <a:r>
              <a:rPr lang="en-US" sz="1200" b="1" i="0" kern="1200" dirty="0" smtClean="0">
                <a:solidFill>
                  <a:schemeClr val="tx1"/>
                </a:solidFill>
                <a:effectLst/>
                <a:latin typeface="Arial" charset="0"/>
                <a:ea typeface="+mn-ea"/>
                <a:cs typeface="+mn-cs"/>
              </a:rPr>
              <a:t>high-throughput computing</a:t>
            </a:r>
            <a:r>
              <a:rPr lang="en-US" sz="1200" b="0" i="0" kern="120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hlinkClick r:id="rId3" tooltip="High-performance computing"/>
              </a:rPr>
              <a:t>high-performance computing</a:t>
            </a:r>
            <a:r>
              <a:rPr lang="en-US" sz="1200" b="0" i="0" kern="1200" dirty="0" smtClean="0">
                <a:solidFill>
                  <a:schemeClr val="tx1"/>
                </a:solidFill>
                <a:effectLst/>
                <a:latin typeface="Arial" charset="0"/>
                <a:ea typeface="+mn-ea"/>
                <a:cs typeface="+mn-cs"/>
              </a:rPr>
              <a:t> (HPC), and </a:t>
            </a:r>
            <a:r>
              <a:rPr lang="en-US" sz="1200" b="0" i="0" u="none" strike="noStrike" kern="1200" dirty="0" smtClean="0">
                <a:solidFill>
                  <a:schemeClr val="tx1"/>
                </a:solidFill>
                <a:effectLst/>
                <a:latin typeface="Arial" charset="0"/>
                <a:ea typeface="+mn-ea"/>
                <a:cs typeface="+mn-cs"/>
                <a:hlinkClick r:id="rId4" tooltip="Many-task computing"/>
              </a:rPr>
              <a:t>many-task computing</a:t>
            </a:r>
            <a:r>
              <a:rPr lang="en-US" sz="1200" b="0" i="0" kern="1200" dirty="0" smtClean="0">
                <a:solidFill>
                  <a:schemeClr val="tx1"/>
                </a:solidFill>
                <a:effectLst/>
                <a:latin typeface="Arial" charset="0"/>
                <a:ea typeface="+mn-ea"/>
                <a:cs typeface="+mn-cs"/>
              </a:rPr>
              <a:t> (MTC).</a:t>
            </a:r>
          </a:p>
          <a:p>
            <a:r>
              <a:rPr lang="en-US" sz="1200" b="0" i="0" kern="1200" dirty="0" smtClean="0">
                <a:solidFill>
                  <a:schemeClr val="tx1"/>
                </a:solidFill>
                <a:effectLst/>
                <a:latin typeface="Arial" charset="0"/>
                <a:ea typeface="+mn-ea"/>
                <a:cs typeface="+mn-cs"/>
              </a:rPr>
              <a:t>HPC tasks are characterized as needing large amounts of computing power for short periods of time, whereas HTC tasks also require large amounts of computing, but for much longer times (months and years, rather than hours and days). Therefore, the HTC field is more interested in how many jobs can be completed over a long period of time instead of how fast an individual job can complete</a:t>
            </a:r>
          </a:p>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18</a:t>
            </a:fld>
            <a:endParaRPr lang="en-US" altLang="en-US"/>
          </a:p>
        </p:txBody>
      </p:sp>
    </p:spTree>
    <p:extLst>
      <p:ext uri="{BB962C8B-B14F-4D97-AF65-F5344CB8AC3E}">
        <p14:creationId xmlns:p14="http://schemas.microsoft.com/office/powerpoint/2010/main" val="1368228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 utility computing: basically </a:t>
            </a:r>
            <a:r>
              <a:rPr lang="en-US" sz="1200" b="0" i="0" u="none" strike="noStrike" kern="1200" dirty="0" smtClean="0">
                <a:solidFill>
                  <a:schemeClr val="tx1"/>
                </a:solidFill>
                <a:effectLst/>
                <a:latin typeface="Arial" charset="0"/>
                <a:ea typeface="+mn-ea"/>
                <a:cs typeface="+mn-cs"/>
                <a:hlinkClick r:id="rId3"/>
              </a:rPr>
              <a:t>virtual servers</a:t>
            </a:r>
            <a:r>
              <a:rPr lang="en-US" sz="1200" b="0" i="0" kern="1200" dirty="0" smtClean="0">
                <a:solidFill>
                  <a:schemeClr val="tx1"/>
                </a:solidFill>
                <a:effectLst/>
                <a:latin typeface="Arial" charset="0"/>
                <a:ea typeface="+mn-ea"/>
                <a:cs typeface="+mn-cs"/>
              </a:rPr>
              <a:t> available over the Internet.</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19</a:t>
            </a:fld>
            <a:endParaRPr lang="en-US" altLang="en-US"/>
          </a:p>
        </p:txBody>
      </p:sp>
    </p:spTree>
    <p:extLst>
      <p:ext uri="{BB962C8B-B14F-4D97-AF65-F5344CB8AC3E}">
        <p14:creationId xmlns:p14="http://schemas.microsoft.com/office/powerpoint/2010/main" val="2631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
          <p:cNvSpPr>
            <a:spLocks/>
          </p:cNvSpPr>
          <p:nvPr userDrawn="1"/>
        </p:nvSpPr>
        <p:spPr bwMode="auto">
          <a:xfrm>
            <a:off x="654050" y="3160713"/>
            <a:ext cx="8078788"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Rectangle 6"/>
          <p:cNvSpPr>
            <a:spLocks noGrp="1" noChangeArrowheads="1"/>
          </p:cNvSpPr>
          <p:nvPr>
            <p:ph type="ctrTitle"/>
          </p:nvPr>
        </p:nvSpPr>
        <p:spPr>
          <a:xfrm>
            <a:off x="1219200" y="838200"/>
            <a:ext cx="6781800" cy="1900238"/>
          </a:xfrm>
        </p:spPr>
        <p:txBody>
          <a:bodyPr anchorCtr="1"/>
          <a:lstStyle>
            <a:lvl1pPr algn="ctr">
              <a:defRPr sz="4400" b="1"/>
            </a:lvl1pPr>
          </a:lstStyle>
          <a:p>
            <a:pPr lvl="0"/>
            <a:r>
              <a:rPr lang="en-US" noProof="0" smtClean="0"/>
              <a:t>Click to edit Master title style</a:t>
            </a:r>
          </a:p>
        </p:txBody>
      </p:sp>
      <p:sp>
        <p:nvSpPr>
          <p:cNvPr id="5127" name="Rectangle 7"/>
          <p:cNvSpPr>
            <a:spLocks noGrp="1" noChangeArrowheads="1"/>
          </p:cNvSpPr>
          <p:nvPr>
            <p:ph type="subTitle" idx="1"/>
          </p:nvPr>
        </p:nvSpPr>
        <p:spPr>
          <a:xfrm>
            <a:off x="1422400" y="4235450"/>
            <a:ext cx="6400800" cy="1266825"/>
          </a:xfrm>
        </p:spPr>
        <p:txBody>
          <a:bodyPr/>
          <a:lstStyle>
            <a:lvl1pPr marL="0" indent="0" algn="ctr">
              <a:buFont typeface="Wingdings" pitchFamily="2" charset="2"/>
              <a:buNone/>
              <a:defRPr sz="3200">
                <a:latin typeface="Arial" charset="0"/>
              </a:defRPr>
            </a:lvl1pPr>
          </a:lstStyle>
          <a:p>
            <a:pPr lvl="0"/>
            <a:r>
              <a:rPr lang="en-US" noProof="0" smtClean="0"/>
              <a:t>Click to edit Master</a:t>
            </a:r>
          </a:p>
          <a:p>
            <a:pPr lvl="0"/>
            <a:r>
              <a:rPr lang="en-US" noProof="0" smtClean="0"/>
              <a:t> subtitle style</a:t>
            </a:r>
          </a:p>
        </p:txBody>
      </p:sp>
    </p:spTree>
    <p:extLst>
      <p:ext uri="{BB962C8B-B14F-4D97-AF65-F5344CB8AC3E}">
        <p14:creationId xmlns:p14="http://schemas.microsoft.com/office/powerpoint/2010/main" val="26265796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7D4F2D73-60C2-4758-BD57-98A57B5B9898}"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10902874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77825"/>
            <a:ext cx="2038350" cy="5970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77825"/>
            <a:ext cx="5962650" cy="5970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F01B25DA-58B8-465F-8567-BDA053966ECE}"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600731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94D67B3-BBA6-4263-9DE8-B67C3B9576CF}" type="slidenum">
              <a:rPr lang="en-US" altLang="en-US"/>
              <a:pPr>
                <a:defRPr/>
              </a:pPr>
              <a:t>‹#›</a:t>
            </a:fld>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40747458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p:txBody>
          <a:bodyPr/>
          <a:lstStyle>
            <a:lvl1pPr>
              <a:defRPr/>
            </a:lvl1pPr>
          </a:lstStyle>
          <a:p>
            <a:pPr>
              <a:defRPr/>
            </a:pPr>
            <a:fld id="{70A11A28-AE54-41EB-9FD8-D5FA91D957A2}"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34125106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p:txBody>
          <a:bodyPr/>
          <a:lstStyle>
            <a:lvl1pPr>
              <a:defRPr/>
            </a:lvl1pPr>
          </a:lstStyle>
          <a:p>
            <a:pPr>
              <a:defRPr/>
            </a:pPr>
            <a:fld id="{0FE98206-8A8F-4178-AAB4-C13D2913499D}"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160075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p:txBody>
          <a:bodyPr/>
          <a:lstStyle>
            <a:lvl1pPr>
              <a:defRPr/>
            </a:lvl1pPr>
          </a:lstStyle>
          <a:p>
            <a:pPr>
              <a:defRPr/>
            </a:pPr>
            <a:fld id="{92DFF747-BE2C-40FD-8307-A72B3B73ECE7}" type="slidenum">
              <a:rPr lang="en-US" altLang="en-US"/>
              <a:pPr>
                <a:defRPr/>
              </a:pPr>
              <a:t>‹#›</a:t>
            </a:fld>
            <a:endParaRPr lang="en-US" altLang="en-US"/>
          </a:p>
        </p:txBody>
      </p:sp>
      <p:sp>
        <p:nvSpPr>
          <p:cNvPr id="8"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89106214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p:txBody>
          <a:bodyPr/>
          <a:lstStyle>
            <a:lvl1pPr>
              <a:defRPr/>
            </a:lvl1pPr>
          </a:lstStyle>
          <a:p>
            <a:pPr>
              <a:defRPr/>
            </a:pPr>
            <a:fld id="{9E889080-8920-4B3C-A571-4E6D9EBEC5C6}" type="slidenum">
              <a:rPr lang="en-US" altLang="en-US"/>
              <a:pPr>
                <a:defRPr/>
              </a:pPr>
              <a:t>‹#›</a:t>
            </a:fld>
            <a:endParaRPr lang="en-US" altLang="en-US"/>
          </a:p>
        </p:txBody>
      </p:sp>
      <p:sp>
        <p:nvSpPr>
          <p:cNvPr id="4"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08818542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p:txBody>
          <a:bodyPr/>
          <a:lstStyle>
            <a:lvl1pPr>
              <a:defRPr/>
            </a:lvl1pPr>
          </a:lstStyle>
          <a:p>
            <a:pPr>
              <a:defRPr/>
            </a:pPr>
            <a:fld id="{5F8D2641-FB01-4092-A3D5-8141ABDB0A31}" type="slidenum">
              <a:rPr lang="en-US" altLang="en-US"/>
              <a:pPr>
                <a:defRPr/>
              </a:pPr>
              <a:t>‹#›</a:t>
            </a:fld>
            <a:endParaRPr lang="en-US" altLang="en-US"/>
          </a:p>
        </p:txBody>
      </p:sp>
      <p:sp>
        <p:nvSpPr>
          <p:cNvPr id="3"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15379928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34CF3F77-C3E5-4512-90D7-55C69CEA5D6A}" type="slidenum">
              <a:rPr lang="en-US" altLang="en-US"/>
              <a:pPr>
                <a:defRPr/>
              </a:pPr>
              <a:t>‹#›</a:t>
            </a:fld>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6339051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p:txBody>
          <a:bodyPr/>
          <a:lstStyle>
            <a:lvl1pPr>
              <a:defRPr/>
            </a:lvl1pPr>
          </a:lstStyle>
          <a:p>
            <a:pPr>
              <a:defRPr/>
            </a:pPr>
            <a:fld id="{082996AC-CDBE-42F3-818F-FB4C110D1796}"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66071106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Freeform 4"/>
          <p:cNvSpPr>
            <a:spLocks/>
          </p:cNvSpPr>
          <p:nvPr/>
        </p:nvSpPr>
        <p:spPr bwMode="auto">
          <a:xfrm>
            <a:off x="471488" y="1122363"/>
            <a:ext cx="8078787"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5"/>
          <p:cNvSpPr>
            <a:spLocks noGrp="1" noChangeArrowheads="1"/>
          </p:cNvSpPr>
          <p:nvPr>
            <p:ph type="title"/>
          </p:nvPr>
        </p:nvSpPr>
        <p:spPr bwMode="auto">
          <a:xfrm>
            <a:off x="457200" y="377825"/>
            <a:ext cx="81534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6"/>
          <p:cNvSpPr>
            <a:spLocks noGrp="1" noChangeArrowheads="1"/>
          </p:cNvSpPr>
          <p:nvPr>
            <p:ph type="body" idx="1"/>
          </p:nvPr>
        </p:nvSpPr>
        <p:spPr bwMode="auto">
          <a:xfrm>
            <a:off x="457200" y="1239838"/>
            <a:ext cx="81534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4" name="Rectangle 8"/>
          <p:cNvSpPr>
            <a:spLocks noGrp="1" noChangeArrowheads="1"/>
          </p:cNvSpPr>
          <p:nvPr>
            <p:ph type="sldNum" sz="quarter" idx="4"/>
          </p:nvPr>
        </p:nvSpPr>
        <p:spPr bwMode="auto">
          <a:xfrm>
            <a:off x="7951788" y="6386513"/>
            <a:ext cx="768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0EA43E7C-B1E6-4A5C-97BE-AC9E952D528F}" type="slidenum">
              <a:rPr lang="en-US" altLang="en-US"/>
              <a:pPr>
                <a:defRPr/>
              </a:pPr>
              <a:t>‹#›</a:t>
            </a:fld>
            <a:endParaRPr lang="en-US" altLang="en-US"/>
          </a:p>
        </p:txBody>
      </p:sp>
      <p:sp>
        <p:nvSpPr>
          <p:cNvPr id="4105" name="Rectangle 9"/>
          <p:cNvSpPr>
            <a:spLocks noGrp="1" noChangeArrowheads="1"/>
          </p:cNvSpPr>
          <p:nvPr>
            <p:ph type="ftr" sz="quarter" idx="3"/>
          </p:nvPr>
        </p:nvSpPr>
        <p:spPr bwMode="auto">
          <a:xfrm>
            <a:off x="381000" y="6424613"/>
            <a:ext cx="82613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82" r:id="rId1"/>
    <p:sldLayoutId id="2147483780" r:id="rId2"/>
    <p:sldLayoutId id="2147483783" r:id="rId3"/>
    <p:sldLayoutId id="2147483784" r:id="rId4"/>
    <p:sldLayoutId id="2147483785" r:id="rId5"/>
    <p:sldLayoutId id="2147483786" r:id="rId6"/>
    <p:sldLayoutId id="2147483787" r:id="rId7"/>
    <p:sldLayoutId id="2147483781" r:id="rId8"/>
    <p:sldLayoutId id="2147483788" r:id="rId9"/>
    <p:sldLayoutId id="2147483789" r:id="rId10"/>
    <p:sldLayoutId id="2147483790" r:id="rId11"/>
  </p:sldLayoutIdLst>
  <p:timing>
    <p:tnLst>
      <p:par>
        <p:cTn xmlns:p14="http://schemas.microsoft.com/office/powerpoint/2010/main" id="1" dur="indefinite" restart="never" nodeType="tmRoot"/>
      </p:par>
    </p:tnLst>
  </p:timing>
  <p:hf sldNum="0" hdr="0" dt="0"/>
  <p:txStyles>
    <p:titleStyle>
      <a:lvl1pPr algn="l" rtl="0" eaLnBrk="0" fontAlgn="base" hangingPunct="0">
        <a:lnSpc>
          <a:spcPct val="80000"/>
        </a:lnSpc>
        <a:spcBef>
          <a:spcPct val="0"/>
        </a:spcBef>
        <a:spcAft>
          <a:spcPct val="0"/>
        </a:spcAft>
        <a:defRPr sz="3600">
          <a:solidFill>
            <a:schemeClr val="tx2"/>
          </a:solidFill>
          <a:latin typeface="+mj-lt"/>
          <a:ea typeface="+mj-ea"/>
          <a:cs typeface="+mj-cs"/>
        </a:defRPr>
      </a:lvl1pPr>
      <a:lvl2pPr algn="l" rtl="0" eaLnBrk="0" fontAlgn="base" hangingPunct="0">
        <a:lnSpc>
          <a:spcPct val="80000"/>
        </a:lnSpc>
        <a:spcBef>
          <a:spcPct val="0"/>
        </a:spcBef>
        <a:spcAft>
          <a:spcPct val="0"/>
        </a:spcAft>
        <a:defRPr sz="3600">
          <a:solidFill>
            <a:schemeClr val="tx2"/>
          </a:solidFill>
          <a:latin typeface="Times New Roman" pitchFamily="18" charset="0"/>
        </a:defRPr>
      </a:lvl2pPr>
      <a:lvl3pPr algn="l" rtl="0" eaLnBrk="0" fontAlgn="base" hangingPunct="0">
        <a:lnSpc>
          <a:spcPct val="80000"/>
        </a:lnSpc>
        <a:spcBef>
          <a:spcPct val="0"/>
        </a:spcBef>
        <a:spcAft>
          <a:spcPct val="0"/>
        </a:spcAft>
        <a:defRPr sz="3600">
          <a:solidFill>
            <a:schemeClr val="tx2"/>
          </a:solidFill>
          <a:latin typeface="Times New Roman" pitchFamily="18" charset="0"/>
        </a:defRPr>
      </a:lvl3pPr>
      <a:lvl4pPr algn="l" rtl="0" eaLnBrk="0" fontAlgn="base" hangingPunct="0">
        <a:lnSpc>
          <a:spcPct val="80000"/>
        </a:lnSpc>
        <a:spcBef>
          <a:spcPct val="0"/>
        </a:spcBef>
        <a:spcAft>
          <a:spcPct val="0"/>
        </a:spcAft>
        <a:defRPr sz="3600">
          <a:solidFill>
            <a:schemeClr val="tx2"/>
          </a:solidFill>
          <a:latin typeface="Times New Roman" pitchFamily="18" charset="0"/>
        </a:defRPr>
      </a:lvl4pPr>
      <a:lvl5pPr algn="l" rtl="0" eaLnBrk="0" fontAlgn="base" hangingPunct="0">
        <a:lnSpc>
          <a:spcPct val="80000"/>
        </a:lnSpc>
        <a:spcBef>
          <a:spcPct val="0"/>
        </a:spcBef>
        <a:spcAft>
          <a:spcPct val="0"/>
        </a:spcAft>
        <a:defRPr sz="3600">
          <a:solidFill>
            <a:schemeClr val="tx2"/>
          </a:solidFill>
          <a:latin typeface="Times New Roman" pitchFamily="18" charset="0"/>
        </a:defRPr>
      </a:lvl5pPr>
      <a:lvl6pPr marL="457200" algn="l" rtl="0" fontAlgn="base">
        <a:lnSpc>
          <a:spcPct val="80000"/>
        </a:lnSpc>
        <a:spcBef>
          <a:spcPct val="0"/>
        </a:spcBef>
        <a:spcAft>
          <a:spcPct val="0"/>
        </a:spcAft>
        <a:defRPr sz="3600">
          <a:solidFill>
            <a:schemeClr val="tx2"/>
          </a:solidFill>
          <a:latin typeface="Times New Roman" pitchFamily="18" charset="0"/>
        </a:defRPr>
      </a:lvl6pPr>
      <a:lvl7pPr marL="914400" algn="l" rtl="0" fontAlgn="base">
        <a:lnSpc>
          <a:spcPct val="80000"/>
        </a:lnSpc>
        <a:spcBef>
          <a:spcPct val="0"/>
        </a:spcBef>
        <a:spcAft>
          <a:spcPct val="0"/>
        </a:spcAft>
        <a:defRPr sz="3600">
          <a:solidFill>
            <a:schemeClr val="tx2"/>
          </a:solidFill>
          <a:latin typeface="Times New Roman" pitchFamily="18" charset="0"/>
        </a:defRPr>
      </a:lvl7pPr>
      <a:lvl8pPr marL="1371600" algn="l" rtl="0" fontAlgn="base">
        <a:lnSpc>
          <a:spcPct val="80000"/>
        </a:lnSpc>
        <a:spcBef>
          <a:spcPct val="0"/>
        </a:spcBef>
        <a:spcAft>
          <a:spcPct val="0"/>
        </a:spcAft>
        <a:defRPr sz="3600">
          <a:solidFill>
            <a:schemeClr val="tx2"/>
          </a:solidFill>
          <a:latin typeface="Times New Roman" pitchFamily="18" charset="0"/>
        </a:defRPr>
      </a:lvl8pPr>
      <a:lvl9pPr marL="1828800" algn="l" rtl="0" fontAlgn="base">
        <a:lnSpc>
          <a:spcPct val="80000"/>
        </a:lnSpc>
        <a:spcBef>
          <a:spcPct val="0"/>
        </a:spcBef>
        <a:spcAft>
          <a:spcPct val="0"/>
        </a:spcAft>
        <a:defRPr sz="36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6699"/>
        </a:buClr>
        <a:buSzPct val="150000"/>
        <a:buFont typeface="OCR A Extended" pitchFamily="50" charset="0"/>
        <a:buChar char="-"/>
        <a:defRPr>
          <a:solidFill>
            <a:schemeClr val="tx1"/>
          </a:solidFill>
          <a:latin typeface="+mn-lt"/>
        </a:defRPr>
      </a:lvl2pPr>
      <a:lvl3pPr marL="1143000" indent="-228600" algn="l" rtl="0" eaLnBrk="0" fontAlgn="base" hangingPunct="0">
        <a:spcBef>
          <a:spcPct val="20000"/>
        </a:spcBef>
        <a:spcAft>
          <a:spcPct val="0"/>
        </a:spcAft>
        <a:buClr>
          <a:schemeClr val="accent1"/>
        </a:buClr>
        <a:buSzPct val="55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85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etiathome.ssl.berkeley.edu/"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zoho.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answers.com/Q/Comparison_Grid_computing_and_cluster_Compu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US" altLang="en-US" dirty="0" smtClean="0"/>
              <a:t>Grid Computing</a:t>
            </a:r>
          </a:p>
        </p:txBody>
      </p:sp>
      <p:sp>
        <p:nvSpPr>
          <p:cNvPr id="11267" name="Rectangle 5"/>
          <p:cNvSpPr>
            <a:spLocks noGrp="1" noChangeArrowheads="1"/>
          </p:cNvSpPr>
          <p:nvPr>
            <p:ph type="subTitle" idx="1"/>
          </p:nvPr>
        </p:nvSpPr>
        <p:spPr>
          <a:xfrm>
            <a:off x="1435100" y="4235450"/>
            <a:ext cx="6400800" cy="1304925"/>
          </a:xfrm>
        </p:spPr>
        <p:txBody>
          <a:bodyPr/>
          <a:lstStyle/>
          <a:p>
            <a:pPr eaLnBrk="1" hangingPunct="1"/>
            <a:endParaRPr lang="en-US" altLang="en-US"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t>Cluster Architecture</a:t>
            </a:r>
          </a:p>
        </p:txBody>
      </p:sp>
      <p:pic>
        <p:nvPicPr>
          <p:cNvPr id="30723" name="Picture 4" descr="compute-clu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824" y="1443261"/>
            <a:ext cx="5700489"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95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mtClean="0"/>
              <a:t>Peer-to-Peer computing</a:t>
            </a:r>
          </a:p>
        </p:txBody>
      </p:sp>
      <p:sp>
        <p:nvSpPr>
          <p:cNvPr id="31747" name="Rectangle 3"/>
          <p:cNvSpPr>
            <a:spLocks noGrp="1" noChangeArrowheads="1"/>
          </p:cNvSpPr>
          <p:nvPr>
            <p:ph type="body" idx="1"/>
          </p:nvPr>
        </p:nvSpPr>
        <p:spPr/>
        <p:txBody>
          <a:bodyPr/>
          <a:lstStyle/>
          <a:p>
            <a:r>
              <a:rPr lang="en-US" altLang="en-US" sz="2400" dirty="0" smtClean="0"/>
              <a:t>Connect to other computers</a:t>
            </a:r>
          </a:p>
          <a:p>
            <a:r>
              <a:rPr lang="en-US" altLang="en-US" sz="2400" dirty="0" smtClean="0"/>
              <a:t>Can access files from any computer on the network</a:t>
            </a:r>
          </a:p>
          <a:p>
            <a:r>
              <a:rPr lang="en-US" altLang="en-US" sz="2400" dirty="0" smtClean="0"/>
              <a:t>Allows data sharing without going through central server</a:t>
            </a:r>
          </a:p>
          <a:p>
            <a:r>
              <a:rPr lang="en-US" altLang="en-US" sz="2400" dirty="0" smtClean="0"/>
              <a:t>Decentralized approach also useful for Grid</a:t>
            </a:r>
          </a:p>
        </p:txBody>
      </p:sp>
    </p:spTree>
    <p:extLst>
      <p:ext uri="{BB962C8B-B14F-4D97-AF65-F5344CB8AC3E}">
        <p14:creationId xmlns:p14="http://schemas.microsoft.com/office/powerpoint/2010/main" val="1526079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altLang="en-US" smtClean="0"/>
              <a:t>Peer to Peer architecture</a:t>
            </a:r>
          </a:p>
        </p:txBody>
      </p:sp>
      <p:pic>
        <p:nvPicPr>
          <p:cNvPr id="32771" name="Picture 5"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75" y="5257353"/>
            <a:ext cx="1823889" cy="1120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6"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8903" y="5257353"/>
            <a:ext cx="1823889" cy="1120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7"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451" y="1981275"/>
            <a:ext cx="1823889" cy="1120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8"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824" y="2438921"/>
            <a:ext cx="1823889" cy="1120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9"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3098" y="3276080"/>
            <a:ext cx="1823889" cy="112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Line 10"/>
          <p:cNvSpPr>
            <a:spLocks noChangeShapeType="1"/>
          </p:cNvSpPr>
          <p:nvPr/>
        </p:nvSpPr>
        <p:spPr bwMode="auto">
          <a:xfrm flipH="1" flipV="1">
            <a:off x="1676549" y="3200177"/>
            <a:ext cx="456531" cy="19053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lstStyle/>
          <a:p>
            <a:endParaRPr lang="en-US"/>
          </a:p>
        </p:txBody>
      </p:sp>
      <p:sp>
        <p:nvSpPr>
          <p:cNvPr id="32777" name="Line 11"/>
          <p:cNvSpPr>
            <a:spLocks noChangeShapeType="1"/>
          </p:cNvSpPr>
          <p:nvPr/>
        </p:nvSpPr>
        <p:spPr bwMode="auto">
          <a:xfrm flipV="1">
            <a:off x="2971354" y="4419079"/>
            <a:ext cx="991195"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lstStyle/>
          <a:p>
            <a:endParaRPr lang="en-US"/>
          </a:p>
        </p:txBody>
      </p:sp>
      <p:sp>
        <p:nvSpPr>
          <p:cNvPr id="32778" name="Line 12"/>
          <p:cNvSpPr>
            <a:spLocks noChangeShapeType="1"/>
          </p:cNvSpPr>
          <p:nvPr/>
        </p:nvSpPr>
        <p:spPr bwMode="auto">
          <a:xfrm flipH="1" flipV="1">
            <a:off x="2286000" y="2666629"/>
            <a:ext cx="3657824" cy="2288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lstStyle/>
          <a:p>
            <a:endParaRPr lang="en-US"/>
          </a:p>
        </p:txBody>
      </p:sp>
      <p:sp>
        <p:nvSpPr>
          <p:cNvPr id="32779" name="Line 13"/>
          <p:cNvSpPr>
            <a:spLocks noChangeShapeType="1"/>
          </p:cNvSpPr>
          <p:nvPr/>
        </p:nvSpPr>
        <p:spPr bwMode="auto">
          <a:xfrm flipH="1" flipV="1">
            <a:off x="2210098" y="2971354"/>
            <a:ext cx="1065982" cy="6105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lstStyle/>
          <a:p>
            <a:endParaRPr lang="en-US"/>
          </a:p>
        </p:txBody>
      </p:sp>
      <p:sp>
        <p:nvSpPr>
          <p:cNvPr id="32780" name="Line 14"/>
          <p:cNvSpPr>
            <a:spLocks noChangeShapeType="1"/>
          </p:cNvSpPr>
          <p:nvPr/>
        </p:nvSpPr>
        <p:spPr bwMode="auto">
          <a:xfrm flipV="1">
            <a:off x="5867922" y="3657824"/>
            <a:ext cx="837158" cy="15995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lstStyle/>
          <a:p>
            <a:endParaRPr lang="en-US"/>
          </a:p>
        </p:txBody>
      </p:sp>
      <p:sp>
        <p:nvSpPr>
          <p:cNvPr id="32781" name="Line 15"/>
          <p:cNvSpPr>
            <a:spLocks noChangeShapeType="1"/>
          </p:cNvSpPr>
          <p:nvPr/>
        </p:nvSpPr>
        <p:spPr bwMode="auto">
          <a:xfrm flipV="1">
            <a:off x="3048372" y="5943824"/>
            <a:ext cx="2208981" cy="759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lstStyle/>
          <a:p>
            <a:endParaRPr lang="en-US"/>
          </a:p>
        </p:txBody>
      </p:sp>
    </p:spTree>
    <p:extLst>
      <p:ext uri="{BB962C8B-B14F-4D97-AF65-F5344CB8AC3E}">
        <p14:creationId xmlns:p14="http://schemas.microsoft.com/office/powerpoint/2010/main" val="2712761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Internet computing</a:t>
            </a:r>
          </a:p>
        </p:txBody>
      </p:sp>
      <p:sp>
        <p:nvSpPr>
          <p:cNvPr id="33795" name="Rectangle 3"/>
          <p:cNvSpPr>
            <a:spLocks noGrp="1" noChangeArrowheads="1"/>
          </p:cNvSpPr>
          <p:nvPr>
            <p:ph type="body" idx="1"/>
          </p:nvPr>
        </p:nvSpPr>
        <p:spPr>
          <a:xfrm>
            <a:off x="380629" y="1600647"/>
            <a:ext cx="8382744" cy="4799707"/>
          </a:xfrm>
        </p:spPr>
        <p:txBody>
          <a:bodyPr/>
          <a:lstStyle/>
          <a:p>
            <a:r>
              <a:rPr lang="en-US" altLang="en-US" sz="2400" dirty="0" smtClean="0"/>
              <a:t>Idea: many idle PCs on the Internet</a:t>
            </a:r>
          </a:p>
          <a:p>
            <a:r>
              <a:rPr lang="en-US" altLang="en-US" sz="2400" dirty="0" smtClean="0"/>
              <a:t>Can perform other computations while not being used</a:t>
            </a:r>
          </a:p>
          <a:p>
            <a:r>
              <a:rPr lang="en-US" altLang="en-US" sz="2400" dirty="0" smtClean="0"/>
              <a:t>“Cycle scavenging” – rely on getting free time on other people’s computers</a:t>
            </a:r>
          </a:p>
          <a:p>
            <a:r>
              <a:rPr lang="en-US" altLang="en-US" sz="2400" dirty="0" smtClean="0"/>
              <a:t>Example: </a:t>
            </a:r>
            <a:r>
              <a:rPr lang="en-US" altLang="en-US" sz="2400" dirty="0" err="1" smtClean="0">
                <a:hlinkClick r:id="rId3"/>
              </a:rPr>
              <a:t>SETI@home</a:t>
            </a:r>
            <a:endParaRPr lang="en-US" altLang="en-US" sz="2400" dirty="0" smtClean="0"/>
          </a:p>
        </p:txBody>
      </p:sp>
    </p:spTree>
    <p:extLst>
      <p:ext uri="{BB962C8B-B14F-4D97-AF65-F5344CB8AC3E}">
        <p14:creationId xmlns:p14="http://schemas.microsoft.com/office/powerpoint/2010/main" val="3804626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823" y="318195"/>
            <a:ext cx="7009805" cy="797489"/>
          </a:xfrm>
        </p:spPr>
        <p:txBody>
          <a:bodyPr/>
          <a:lstStyle/>
          <a:p>
            <a:pPr algn="ctr"/>
            <a:r>
              <a:rPr lang="en-GB" altLang="en-US" dirty="0" smtClean="0"/>
              <a:t>A typical view of Grid environment</a:t>
            </a:r>
            <a:endParaRPr lang="en-US" altLang="en-US" sz="3800" dirty="0">
              <a:solidFill>
                <a:schemeClr val="tx1"/>
              </a:solidFill>
            </a:endParaRPr>
          </a:p>
        </p:txBody>
      </p:sp>
      <p:sp>
        <p:nvSpPr>
          <p:cNvPr id="34819" name="Rectangle 3"/>
          <p:cNvSpPr>
            <a:spLocks noGrp="1" noChangeArrowheads="1"/>
          </p:cNvSpPr>
          <p:nvPr>
            <p:ph type="body" idx="1"/>
          </p:nvPr>
        </p:nvSpPr>
        <p:spPr>
          <a:xfrm flipV="1">
            <a:off x="457647" y="1752451"/>
            <a:ext cx="8228707" cy="75902"/>
          </a:xfrm>
        </p:spPr>
        <p:txBody>
          <a:bodyPr/>
          <a:lstStyle/>
          <a:p>
            <a:pPr marL="468792" indent="-468792">
              <a:lnSpc>
                <a:spcPct val="80000"/>
              </a:lnSpc>
              <a:buNone/>
            </a:pPr>
            <a:endParaRPr lang="en-US" altLang="en-US" sz="800"/>
          </a:p>
        </p:txBody>
      </p:sp>
      <p:grpSp>
        <p:nvGrpSpPr>
          <p:cNvPr id="34820" name="Group 4"/>
          <p:cNvGrpSpPr>
            <a:grpSpLocks/>
          </p:cNvGrpSpPr>
          <p:nvPr/>
        </p:nvGrpSpPr>
        <p:grpSpPr bwMode="auto">
          <a:xfrm>
            <a:off x="228824" y="1828354"/>
            <a:ext cx="8915176" cy="5296395"/>
            <a:chOff x="96" y="1007"/>
            <a:chExt cx="5616" cy="3288"/>
          </a:xfrm>
        </p:grpSpPr>
        <p:pic>
          <p:nvPicPr>
            <p:cNvPr id="3482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 y="2007"/>
              <a:ext cx="960" cy="912"/>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6" name="Group 6"/>
            <p:cNvGrpSpPr>
              <a:grpSpLocks/>
            </p:cNvGrpSpPr>
            <p:nvPr/>
          </p:nvGrpSpPr>
          <p:grpSpPr bwMode="auto">
            <a:xfrm>
              <a:off x="2352" y="2007"/>
              <a:ext cx="431" cy="960"/>
              <a:chOff x="2352" y="2007"/>
              <a:chExt cx="431" cy="960"/>
            </a:xfrm>
          </p:grpSpPr>
          <p:sp>
            <p:nvSpPr>
              <p:cNvPr id="34881" name="Freeform 7"/>
              <p:cNvSpPr>
                <a:spLocks noChangeArrowheads="1"/>
              </p:cNvSpPr>
              <p:nvPr/>
            </p:nvSpPr>
            <p:spPr bwMode="auto">
              <a:xfrm>
                <a:off x="2352" y="2007"/>
                <a:ext cx="432" cy="961"/>
              </a:xfrm>
              <a:custGeom>
                <a:avLst/>
                <a:gdLst>
                  <a:gd name="T0" fmla="*/ 0 w 1907"/>
                  <a:gd name="T1" fmla="*/ 97 h 4236"/>
                  <a:gd name="T2" fmla="*/ 133 w 1907"/>
                  <a:gd name="T3" fmla="*/ 0 h 4236"/>
                  <a:gd name="T4" fmla="*/ 216 w 1907"/>
                  <a:gd name="T5" fmla="*/ 0 h 4236"/>
                  <a:gd name="T6" fmla="*/ 432 w 1907"/>
                  <a:gd name="T7" fmla="*/ 0 h 4236"/>
                  <a:gd name="T8" fmla="*/ 432 w 1907"/>
                  <a:gd name="T9" fmla="*/ 518 h 4236"/>
                  <a:gd name="T10" fmla="*/ 432 w 1907"/>
                  <a:gd name="T11" fmla="*/ 863 h 4236"/>
                  <a:gd name="T12" fmla="*/ 303 w 1907"/>
                  <a:gd name="T13" fmla="*/ 961 h 4236"/>
                  <a:gd name="T14" fmla="*/ 211 w 1907"/>
                  <a:gd name="T15" fmla="*/ 961 h 4236"/>
                  <a:gd name="T16" fmla="*/ 0 w 1907"/>
                  <a:gd name="T17" fmla="*/ 961 h 4236"/>
                  <a:gd name="T18" fmla="*/ 0 w 1907"/>
                  <a:gd name="T19" fmla="*/ 513 h 4236"/>
                  <a:gd name="T20" fmla="*/ 0 w 1907"/>
                  <a:gd name="T21" fmla="*/ 97 h 4236"/>
                  <a:gd name="T22" fmla="*/ 0 w 1907"/>
                  <a:gd name="T23" fmla="*/ 97 h 42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07" h="4236">
                    <a:moveTo>
                      <a:pt x="0" y="428"/>
                    </a:moveTo>
                    <a:lnTo>
                      <a:pt x="588" y="0"/>
                    </a:lnTo>
                    <a:lnTo>
                      <a:pt x="953" y="0"/>
                    </a:lnTo>
                    <a:lnTo>
                      <a:pt x="1906" y="0"/>
                    </a:lnTo>
                    <a:lnTo>
                      <a:pt x="1906" y="2283"/>
                    </a:lnTo>
                    <a:lnTo>
                      <a:pt x="1906" y="3806"/>
                    </a:lnTo>
                    <a:lnTo>
                      <a:pt x="1338" y="4235"/>
                    </a:lnTo>
                    <a:lnTo>
                      <a:pt x="932" y="4235"/>
                    </a:lnTo>
                    <a:lnTo>
                      <a:pt x="0" y="4235"/>
                    </a:lnTo>
                    <a:lnTo>
                      <a:pt x="0" y="2260"/>
                    </a:lnTo>
                    <a:lnTo>
                      <a:pt x="0" y="428"/>
                    </a:lnTo>
                  </a:path>
                </a:pathLst>
              </a:custGeom>
              <a:solidFill>
                <a:srgbClr val="FFFFCC"/>
              </a:solidFill>
              <a:ln w="9360">
                <a:solidFill>
                  <a:srgbClr val="000000"/>
                </a:solidFill>
                <a:round/>
                <a:headEnd/>
                <a:tailEnd/>
              </a:ln>
            </p:spPr>
            <p:txBody>
              <a:bodyPr wrap="none" anchor="ctr"/>
              <a:lstStyle/>
              <a:p>
                <a:endParaRPr lang="en-US"/>
              </a:p>
            </p:txBody>
          </p:sp>
          <p:sp>
            <p:nvSpPr>
              <p:cNvPr id="34882" name="Freeform 8"/>
              <p:cNvSpPr>
                <a:spLocks noChangeArrowheads="1"/>
              </p:cNvSpPr>
              <p:nvPr/>
            </p:nvSpPr>
            <p:spPr bwMode="auto">
              <a:xfrm>
                <a:off x="2352" y="2007"/>
                <a:ext cx="432" cy="961"/>
              </a:xfrm>
              <a:custGeom>
                <a:avLst/>
                <a:gdLst>
                  <a:gd name="T0" fmla="*/ 0 w 1907"/>
                  <a:gd name="T1" fmla="*/ 97 h 4236"/>
                  <a:gd name="T2" fmla="*/ 0 w 1907"/>
                  <a:gd name="T3" fmla="*/ 97 h 4236"/>
                  <a:gd name="T4" fmla="*/ 294 w 1907"/>
                  <a:gd name="T5" fmla="*/ 97 h 4236"/>
                  <a:gd name="T6" fmla="*/ 432 w 1907"/>
                  <a:gd name="T7" fmla="*/ 0 h 4236"/>
                  <a:gd name="T8" fmla="*/ 0 w 1907"/>
                  <a:gd name="T9" fmla="*/ 97 h 4236"/>
                  <a:gd name="T10" fmla="*/ 294 w 1907"/>
                  <a:gd name="T11" fmla="*/ 97 h 4236"/>
                  <a:gd name="T12" fmla="*/ 294 w 1907"/>
                  <a:gd name="T13" fmla="*/ 237 h 4236"/>
                  <a:gd name="T14" fmla="*/ 294 w 1907"/>
                  <a:gd name="T15" fmla="*/ 777 h 4236"/>
                  <a:gd name="T16" fmla="*/ 294 w 1907"/>
                  <a:gd name="T17" fmla="*/ 961 h 4236"/>
                  <a:gd name="T18" fmla="*/ 23 w 1907"/>
                  <a:gd name="T19" fmla="*/ 135 h 4236"/>
                  <a:gd name="T20" fmla="*/ 266 w 1907"/>
                  <a:gd name="T21" fmla="*/ 135 h 4236"/>
                  <a:gd name="T22" fmla="*/ 266 w 1907"/>
                  <a:gd name="T23" fmla="*/ 156 h 4236"/>
                  <a:gd name="T24" fmla="*/ 23 w 1907"/>
                  <a:gd name="T25" fmla="*/ 156 h 4236"/>
                  <a:gd name="T26" fmla="*/ 23 w 1907"/>
                  <a:gd name="T27" fmla="*/ 135 h 4236"/>
                  <a:gd name="T28" fmla="*/ 23 w 1907"/>
                  <a:gd name="T29" fmla="*/ 200 h 4236"/>
                  <a:gd name="T30" fmla="*/ 266 w 1907"/>
                  <a:gd name="T31" fmla="*/ 200 h 4236"/>
                  <a:gd name="T32" fmla="*/ 266 w 1907"/>
                  <a:gd name="T33" fmla="*/ 216 h 4236"/>
                  <a:gd name="T34" fmla="*/ 23 w 1907"/>
                  <a:gd name="T35" fmla="*/ 216 h 4236"/>
                  <a:gd name="T36" fmla="*/ 23 w 1907"/>
                  <a:gd name="T37" fmla="*/ 200 h 4236"/>
                  <a:gd name="T38" fmla="*/ 23 w 1907"/>
                  <a:gd name="T39" fmla="*/ 264 h 4236"/>
                  <a:gd name="T40" fmla="*/ 266 w 1907"/>
                  <a:gd name="T41" fmla="*/ 264 h 4236"/>
                  <a:gd name="T42" fmla="*/ 266 w 1907"/>
                  <a:gd name="T43" fmla="*/ 281 h 4236"/>
                  <a:gd name="T44" fmla="*/ 23 w 1907"/>
                  <a:gd name="T45" fmla="*/ 281 h 4236"/>
                  <a:gd name="T46" fmla="*/ 23 w 1907"/>
                  <a:gd name="T47" fmla="*/ 264 h 42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907" h="4236">
                    <a:moveTo>
                      <a:pt x="0" y="428"/>
                    </a:moveTo>
                    <a:lnTo>
                      <a:pt x="0" y="428"/>
                    </a:lnTo>
                    <a:lnTo>
                      <a:pt x="1297" y="428"/>
                    </a:lnTo>
                    <a:lnTo>
                      <a:pt x="1906" y="0"/>
                    </a:lnTo>
                    <a:lnTo>
                      <a:pt x="0" y="428"/>
                    </a:lnTo>
                    <a:close/>
                    <a:moveTo>
                      <a:pt x="0" y="428"/>
                    </a:moveTo>
                    <a:lnTo>
                      <a:pt x="1297" y="428"/>
                    </a:lnTo>
                    <a:lnTo>
                      <a:pt x="1297" y="1046"/>
                    </a:lnTo>
                    <a:lnTo>
                      <a:pt x="1297" y="3426"/>
                    </a:lnTo>
                    <a:lnTo>
                      <a:pt x="1297" y="4235"/>
                    </a:lnTo>
                    <a:lnTo>
                      <a:pt x="0" y="428"/>
                    </a:lnTo>
                    <a:close/>
                    <a:moveTo>
                      <a:pt x="101" y="594"/>
                    </a:moveTo>
                    <a:lnTo>
                      <a:pt x="1176" y="594"/>
                    </a:lnTo>
                    <a:lnTo>
                      <a:pt x="1176" y="689"/>
                    </a:lnTo>
                    <a:lnTo>
                      <a:pt x="101" y="689"/>
                    </a:lnTo>
                    <a:lnTo>
                      <a:pt x="101" y="594"/>
                    </a:lnTo>
                    <a:close/>
                    <a:moveTo>
                      <a:pt x="101" y="880"/>
                    </a:moveTo>
                    <a:lnTo>
                      <a:pt x="1176" y="880"/>
                    </a:lnTo>
                    <a:lnTo>
                      <a:pt x="1176" y="951"/>
                    </a:lnTo>
                    <a:lnTo>
                      <a:pt x="101" y="951"/>
                    </a:lnTo>
                    <a:lnTo>
                      <a:pt x="101" y="880"/>
                    </a:lnTo>
                    <a:close/>
                    <a:moveTo>
                      <a:pt x="101" y="1165"/>
                    </a:moveTo>
                    <a:lnTo>
                      <a:pt x="1176" y="1165"/>
                    </a:lnTo>
                    <a:lnTo>
                      <a:pt x="1176" y="1237"/>
                    </a:lnTo>
                    <a:lnTo>
                      <a:pt x="101" y="1237"/>
                    </a:lnTo>
                    <a:lnTo>
                      <a:pt x="101" y="1165"/>
                    </a:lnTo>
                    <a:close/>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827" name="Group 9"/>
            <p:cNvGrpSpPr>
              <a:grpSpLocks/>
            </p:cNvGrpSpPr>
            <p:nvPr/>
          </p:nvGrpSpPr>
          <p:grpSpPr bwMode="auto">
            <a:xfrm>
              <a:off x="2256" y="1239"/>
              <a:ext cx="672" cy="527"/>
              <a:chOff x="2256" y="1239"/>
              <a:chExt cx="672" cy="527"/>
            </a:xfrm>
          </p:grpSpPr>
          <p:sp>
            <p:nvSpPr>
              <p:cNvPr id="34875" name="Freeform 10"/>
              <p:cNvSpPr>
                <a:spLocks noChangeArrowheads="1"/>
              </p:cNvSpPr>
              <p:nvPr/>
            </p:nvSpPr>
            <p:spPr bwMode="auto">
              <a:xfrm>
                <a:off x="2256" y="1239"/>
                <a:ext cx="673" cy="528"/>
              </a:xfrm>
              <a:custGeom>
                <a:avLst/>
                <a:gdLst>
                  <a:gd name="T0" fmla="*/ 655 w 2966"/>
                  <a:gd name="T1" fmla="*/ 496 h 2330"/>
                  <a:gd name="T2" fmla="*/ 586 w 2966"/>
                  <a:gd name="T3" fmla="*/ 449 h 2330"/>
                  <a:gd name="T4" fmla="*/ 586 w 2966"/>
                  <a:gd name="T5" fmla="*/ 322 h 2330"/>
                  <a:gd name="T6" fmla="*/ 482 w 2966"/>
                  <a:gd name="T7" fmla="*/ 322 h 2330"/>
                  <a:gd name="T8" fmla="*/ 482 w 2966"/>
                  <a:gd name="T9" fmla="*/ 284 h 2330"/>
                  <a:gd name="T10" fmla="*/ 540 w 2966"/>
                  <a:gd name="T11" fmla="*/ 284 h 2330"/>
                  <a:gd name="T12" fmla="*/ 540 w 2966"/>
                  <a:gd name="T13" fmla="*/ 272 h 2330"/>
                  <a:gd name="T14" fmla="*/ 540 w 2966"/>
                  <a:gd name="T15" fmla="*/ 0 h 2330"/>
                  <a:gd name="T16" fmla="*/ 338 w 2966"/>
                  <a:gd name="T17" fmla="*/ 0 h 2330"/>
                  <a:gd name="T18" fmla="*/ 133 w 2966"/>
                  <a:gd name="T19" fmla="*/ 0 h 2330"/>
                  <a:gd name="T20" fmla="*/ 133 w 2966"/>
                  <a:gd name="T21" fmla="*/ 270 h 2330"/>
                  <a:gd name="T22" fmla="*/ 133 w 2966"/>
                  <a:gd name="T23" fmla="*/ 284 h 2330"/>
                  <a:gd name="T24" fmla="*/ 191 w 2966"/>
                  <a:gd name="T25" fmla="*/ 284 h 2330"/>
                  <a:gd name="T26" fmla="*/ 191 w 2966"/>
                  <a:gd name="T27" fmla="*/ 322 h 2330"/>
                  <a:gd name="T28" fmla="*/ 86 w 2966"/>
                  <a:gd name="T29" fmla="*/ 322 h 2330"/>
                  <a:gd name="T30" fmla="*/ 86 w 2966"/>
                  <a:gd name="T31" fmla="*/ 452 h 2330"/>
                  <a:gd name="T32" fmla="*/ 22 w 2966"/>
                  <a:gd name="T33" fmla="*/ 496 h 2330"/>
                  <a:gd name="T34" fmla="*/ 14 w 2966"/>
                  <a:gd name="T35" fmla="*/ 499 h 2330"/>
                  <a:gd name="T36" fmla="*/ 7 w 2966"/>
                  <a:gd name="T37" fmla="*/ 504 h 2330"/>
                  <a:gd name="T38" fmla="*/ 3 w 2966"/>
                  <a:gd name="T39" fmla="*/ 510 h 2330"/>
                  <a:gd name="T40" fmla="*/ 0 w 2966"/>
                  <a:gd name="T41" fmla="*/ 516 h 2330"/>
                  <a:gd name="T42" fmla="*/ 0 w 2966"/>
                  <a:gd name="T43" fmla="*/ 519 h 2330"/>
                  <a:gd name="T44" fmla="*/ 3 w 2966"/>
                  <a:gd name="T45" fmla="*/ 522 h 2330"/>
                  <a:gd name="T46" fmla="*/ 3 w 2966"/>
                  <a:gd name="T47" fmla="*/ 525 h 2330"/>
                  <a:gd name="T48" fmla="*/ 7 w 2966"/>
                  <a:gd name="T49" fmla="*/ 525 h 2330"/>
                  <a:gd name="T50" fmla="*/ 11 w 2966"/>
                  <a:gd name="T51" fmla="*/ 528 h 2330"/>
                  <a:gd name="T52" fmla="*/ 18 w 2966"/>
                  <a:gd name="T53" fmla="*/ 528 h 2330"/>
                  <a:gd name="T54" fmla="*/ 22 w 2966"/>
                  <a:gd name="T55" fmla="*/ 528 h 2330"/>
                  <a:gd name="T56" fmla="*/ 338 w 2966"/>
                  <a:gd name="T57" fmla="*/ 528 h 2330"/>
                  <a:gd name="T58" fmla="*/ 651 w 2966"/>
                  <a:gd name="T59" fmla="*/ 528 h 2330"/>
                  <a:gd name="T60" fmla="*/ 658 w 2966"/>
                  <a:gd name="T61" fmla="*/ 528 h 2330"/>
                  <a:gd name="T62" fmla="*/ 662 w 2966"/>
                  <a:gd name="T63" fmla="*/ 528 h 2330"/>
                  <a:gd name="T64" fmla="*/ 666 w 2966"/>
                  <a:gd name="T65" fmla="*/ 525 h 2330"/>
                  <a:gd name="T66" fmla="*/ 669 w 2966"/>
                  <a:gd name="T67" fmla="*/ 525 h 2330"/>
                  <a:gd name="T68" fmla="*/ 673 w 2966"/>
                  <a:gd name="T69" fmla="*/ 522 h 2330"/>
                  <a:gd name="T70" fmla="*/ 673 w 2966"/>
                  <a:gd name="T71" fmla="*/ 519 h 2330"/>
                  <a:gd name="T72" fmla="*/ 673 w 2966"/>
                  <a:gd name="T73" fmla="*/ 516 h 2330"/>
                  <a:gd name="T74" fmla="*/ 669 w 2966"/>
                  <a:gd name="T75" fmla="*/ 510 h 2330"/>
                  <a:gd name="T76" fmla="*/ 666 w 2966"/>
                  <a:gd name="T77" fmla="*/ 504 h 2330"/>
                  <a:gd name="T78" fmla="*/ 662 w 2966"/>
                  <a:gd name="T79" fmla="*/ 499 h 2330"/>
                  <a:gd name="T80" fmla="*/ 655 w 2966"/>
                  <a:gd name="T81" fmla="*/ 496 h 2330"/>
                  <a:gd name="T82" fmla="*/ 655 w 2966"/>
                  <a:gd name="T83" fmla="*/ 496 h 23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966" h="2330">
                    <a:moveTo>
                      <a:pt x="2885" y="2188"/>
                    </a:moveTo>
                    <a:lnTo>
                      <a:pt x="2584" y="1983"/>
                    </a:lnTo>
                    <a:lnTo>
                      <a:pt x="2584" y="1420"/>
                    </a:lnTo>
                    <a:lnTo>
                      <a:pt x="2124" y="1420"/>
                    </a:lnTo>
                    <a:lnTo>
                      <a:pt x="2124" y="1254"/>
                    </a:lnTo>
                    <a:lnTo>
                      <a:pt x="2378" y="1254"/>
                    </a:lnTo>
                    <a:lnTo>
                      <a:pt x="2378" y="1202"/>
                    </a:lnTo>
                    <a:lnTo>
                      <a:pt x="2378" y="0"/>
                    </a:lnTo>
                    <a:lnTo>
                      <a:pt x="1490" y="0"/>
                    </a:lnTo>
                    <a:lnTo>
                      <a:pt x="586" y="0"/>
                    </a:lnTo>
                    <a:lnTo>
                      <a:pt x="586" y="1190"/>
                    </a:lnTo>
                    <a:lnTo>
                      <a:pt x="586" y="1254"/>
                    </a:lnTo>
                    <a:lnTo>
                      <a:pt x="840" y="1254"/>
                    </a:lnTo>
                    <a:lnTo>
                      <a:pt x="840" y="1420"/>
                    </a:lnTo>
                    <a:lnTo>
                      <a:pt x="380" y="1420"/>
                    </a:lnTo>
                    <a:lnTo>
                      <a:pt x="380" y="1996"/>
                    </a:lnTo>
                    <a:lnTo>
                      <a:pt x="95" y="2188"/>
                    </a:lnTo>
                    <a:lnTo>
                      <a:pt x="63" y="2201"/>
                    </a:lnTo>
                    <a:lnTo>
                      <a:pt x="31" y="2226"/>
                    </a:lnTo>
                    <a:lnTo>
                      <a:pt x="15" y="2252"/>
                    </a:lnTo>
                    <a:lnTo>
                      <a:pt x="0" y="2277"/>
                    </a:lnTo>
                    <a:lnTo>
                      <a:pt x="0" y="2290"/>
                    </a:lnTo>
                    <a:lnTo>
                      <a:pt x="15" y="2303"/>
                    </a:lnTo>
                    <a:lnTo>
                      <a:pt x="15" y="2316"/>
                    </a:lnTo>
                    <a:lnTo>
                      <a:pt x="31" y="2316"/>
                    </a:lnTo>
                    <a:lnTo>
                      <a:pt x="47" y="2329"/>
                    </a:lnTo>
                    <a:lnTo>
                      <a:pt x="79" y="2329"/>
                    </a:lnTo>
                    <a:lnTo>
                      <a:pt x="95" y="2329"/>
                    </a:lnTo>
                    <a:lnTo>
                      <a:pt x="1490" y="2329"/>
                    </a:lnTo>
                    <a:lnTo>
                      <a:pt x="2869" y="2329"/>
                    </a:lnTo>
                    <a:lnTo>
                      <a:pt x="2901" y="2329"/>
                    </a:lnTo>
                    <a:lnTo>
                      <a:pt x="2917" y="2329"/>
                    </a:lnTo>
                    <a:lnTo>
                      <a:pt x="2933" y="2316"/>
                    </a:lnTo>
                    <a:lnTo>
                      <a:pt x="2949" y="2316"/>
                    </a:lnTo>
                    <a:lnTo>
                      <a:pt x="2965" y="2303"/>
                    </a:lnTo>
                    <a:lnTo>
                      <a:pt x="2965" y="2290"/>
                    </a:lnTo>
                    <a:lnTo>
                      <a:pt x="2965" y="2277"/>
                    </a:lnTo>
                    <a:lnTo>
                      <a:pt x="2949" y="2252"/>
                    </a:lnTo>
                    <a:lnTo>
                      <a:pt x="2933" y="2226"/>
                    </a:lnTo>
                    <a:lnTo>
                      <a:pt x="2917" y="2201"/>
                    </a:lnTo>
                    <a:lnTo>
                      <a:pt x="2885" y="2188"/>
                    </a:lnTo>
                  </a:path>
                </a:pathLst>
              </a:custGeom>
              <a:solidFill>
                <a:srgbClr val="FFFFCC"/>
              </a:solidFill>
              <a:ln w="9360">
                <a:solidFill>
                  <a:srgbClr val="000000"/>
                </a:solidFill>
                <a:round/>
                <a:headEnd/>
                <a:tailEnd/>
              </a:ln>
            </p:spPr>
            <p:txBody>
              <a:bodyPr wrap="none" anchor="ctr"/>
              <a:lstStyle/>
              <a:p>
                <a:endParaRPr lang="en-US"/>
              </a:p>
            </p:txBody>
          </p:sp>
          <p:sp>
            <p:nvSpPr>
              <p:cNvPr id="34876" name="Freeform 11"/>
              <p:cNvSpPr>
                <a:spLocks noChangeArrowheads="1"/>
              </p:cNvSpPr>
              <p:nvPr/>
            </p:nvSpPr>
            <p:spPr bwMode="auto">
              <a:xfrm>
                <a:off x="2371" y="1677"/>
                <a:ext cx="446" cy="15"/>
              </a:xfrm>
              <a:custGeom>
                <a:avLst/>
                <a:gdLst>
                  <a:gd name="T0" fmla="*/ 446 w 1967"/>
                  <a:gd name="T1" fmla="*/ 15 h 65"/>
                  <a:gd name="T2" fmla="*/ 424 w 1967"/>
                  <a:gd name="T3" fmla="*/ 0 h 65"/>
                  <a:gd name="T4" fmla="*/ 22 w 1967"/>
                  <a:gd name="T5" fmla="*/ 0 h 65"/>
                  <a:gd name="T6" fmla="*/ 0 w 1967"/>
                  <a:gd name="T7" fmla="*/ 15 h 65"/>
                  <a:gd name="T8" fmla="*/ 446 w 1967"/>
                  <a:gd name="T9" fmla="*/ 15 h 65"/>
                  <a:gd name="T10" fmla="*/ 446 w 1967"/>
                  <a:gd name="T11" fmla="*/ 15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 h="65">
                    <a:moveTo>
                      <a:pt x="1966" y="64"/>
                    </a:moveTo>
                    <a:lnTo>
                      <a:pt x="1871" y="0"/>
                    </a:lnTo>
                    <a:lnTo>
                      <a:pt x="95" y="0"/>
                    </a:lnTo>
                    <a:lnTo>
                      <a:pt x="0" y="64"/>
                    </a:lnTo>
                    <a:lnTo>
                      <a:pt x="1966" y="64"/>
                    </a:lnTo>
                  </a:path>
                </a:pathLst>
              </a:custGeom>
              <a:solidFill>
                <a:srgbClr val="FFFFCC"/>
              </a:solidFill>
              <a:ln w="9360">
                <a:solidFill>
                  <a:srgbClr val="000000"/>
                </a:solidFill>
                <a:round/>
                <a:headEnd/>
                <a:tailEnd/>
              </a:ln>
            </p:spPr>
            <p:txBody>
              <a:bodyPr wrap="none" anchor="ctr"/>
              <a:lstStyle/>
              <a:p>
                <a:endParaRPr lang="en-US"/>
              </a:p>
            </p:txBody>
          </p:sp>
          <p:sp>
            <p:nvSpPr>
              <p:cNvPr id="34877" name="Freeform 12"/>
              <p:cNvSpPr>
                <a:spLocks noChangeArrowheads="1"/>
              </p:cNvSpPr>
              <p:nvPr/>
            </p:nvSpPr>
            <p:spPr bwMode="auto">
              <a:xfrm>
                <a:off x="2331" y="1706"/>
                <a:ext cx="521" cy="15"/>
              </a:xfrm>
              <a:custGeom>
                <a:avLst/>
                <a:gdLst>
                  <a:gd name="T0" fmla="*/ 521 w 2299"/>
                  <a:gd name="T1" fmla="*/ 15 h 65"/>
                  <a:gd name="T2" fmla="*/ 499 w 2299"/>
                  <a:gd name="T3" fmla="*/ 0 h 65"/>
                  <a:gd name="T4" fmla="*/ 22 w 2299"/>
                  <a:gd name="T5" fmla="*/ 0 h 65"/>
                  <a:gd name="T6" fmla="*/ 0 w 2299"/>
                  <a:gd name="T7" fmla="*/ 15 h 65"/>
                  <a:gd name="T8" fmla="*/ 521 w 2299"/>
                  <a:gd name="T9" fmla="*/ 15 h 65"/>
                  <a:gd name="T10" fmla="*/ 521 w 2299"/>
                  <a:gd name="T11" fmla="*/ 15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9" h="65">
                    <a:moveTo>
                      <a:pt x="2298" y="64"/>
                    </a:moveTo>
                    <a:lnTo>
                      <a:pt x="2203" y="0"/>
                    </a:lnTo>
                    <a:lnTo>
                      <a:pt x="95" y="0"/>
                    </a:lnTo>
                    <a:lnTo>
                      <a:pt x="0" y="64"/>
                    </a:lnTo>
                    <a:lnTo>
                      <a:pt x="2298" y="64"/>
                    </a:lnTo>
                  </a:path>
                </a:pathLst>
              </a:custGeom>
              <a:solidFill>
                <a:srgbClr val="FFFFCC"/>
              </a:solidFill>
              <a:ln w="9360">
                <a:solidFill>
                  <a:srgbClr val="000000"/>
                </a:solidFill>
                <a:round/>
                <a:headEnd/>
                <a:tailEnd/>
              </a:ln>
            </p:spPr>
            <p:txBody>
              <a:bodyPr wrap="none" anchor="ctr"/>
              <a:lstStyle/>
              <a:p>
                <a:endParaRPr lang="en-US"/>
              </a:p>
            </p:txBody>
          </p:sp>
          <p:sp>
            <p:nvSpPr>
              <p:cNvPr id="34878" name="Freeform 13"/>
              <p:cNvSpPr>
                <a:spLocks noChangeArrowheads="1"/>
              </p:cNvSpPr>
              <p:nvPr/>
            </p:nvSpPr>
            <p:spPr bwMode="auto">
              <a:xfrm>
                <a:off x="2292" y="1732"/>
                <a:ext cx="604" cy="15"/>
              </a:xfrm>
              <a:custGeom>
                <a:avLst/>
                <a:gdLst>
                  <a:gd name="T0" fmla="*/ 604 w 2665"/>
                  <a:gd name="T1" fmla="*/ 15 h 65"/>
                  <a:gd name="T2" fmla="*/ 582 w 2665"/>
                  <a:gd name="T3" fmla="*/ 0 h 65"/>
                  <a:gd name="T4" fmla="*/ 22 w 2665"/>
                  <a:gd name="T5" fmla="*/ 0 h 65"/>
                  <a:gd name="T6" fmla="*/ 0 w 2665"/>
                  <a:gd name="T7" fmla="*/ 15 h 65"/>
                  <a:gd name="T8" fmla="*/ 604 w 2665"/>
                  <a:gd name="T9" fmla="*/ 15 h 65"/>
                  <a:gd name="T10" fmla="*/ 604 w 2665"/>
                  <a:gd name="T11" fmla="*/ 15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65" h="65">
                    <a:moveTo>
                      <a:pt x="2664" y="64"/>
                    </a:moveTo>
                    <a:lnTo>
                      <a:pt x="2569" y="0"/>
                    </a:lnTo>
                    <a:lnTo>
                      <a:pt x="95" y="0"/>
                    </a:lnTo>
                    <a:lnTo>
                      <a:pt x="0" y="64"/>
                    </a:lnTo>
                    <a:lnTo>
                      <a:pt x="2664" y="64"/>
                    </a:lnTo>
                  </a:path>
                </a:pathLst>
              </a:custGeom>
              <a:solidFill>
                <a:srgbClr val="FFFFCC"/>
              </a:solidFill>
              <a:ln w="9360">
                <a:solidFill>
                  <a:srgbClr val="000000"/>
                </a:solidFill>
                <a:round/>
                <a:headEnd/>
                <a:tailEnd/>
              </a:ln>
            </p:spPr>
            <p:txBody>
              <a:bodyPr wrap="none" anchor="ctr"/>
              <a:lstStyle/>
              <a:p>
                <a:endParaRPr lang="en-US"/>
              </a:p>
            </p:txBody>
          </p:sp>
          <p:sp>
            <p:nvSpPr>
              <p:cNvPr id="34879" name="Freeform 14"/>
              <p:cNvSpPr>
                <a:spLocks noChangeArrowheads="1"/>
              </p:cNvSpPr>
              <p:nvPr/>
            </p:nvSpPr>
            <p:spPr bwMode="auto">
              <a:xfrm>
                <a:off x="2342" y="1584"/>
                <a:ext cx="500" cy="108"/>
              </a:xfrm>
              <a:custGeom>
                <a:avLst/>
                <a:gdLst>
                  <a:gd name="T0" fmla="*/ 500 w 2205"/>
                  <a:gd name="T1" fmla="*/ 105 h 475"/>
                  <a:gd name="T2" fmla="*/ 457 w 2205"/>
                  <a:gd name="T3" fmla="*/ 76 h 475"/>
                  <a:gd name="T4" fmla="*/ 43 w 2205"/>
                  <a:gd name="T5" fmla="*/ 76 h 475"/>
                  <a:gd name="T6" fmla="*/ 0 w 2205"/>
                  <a:gd name="T7" fmla="*/ 108 h 475"/>
                  <a:gd name="T8" fmla="*/ 500 w 2205"/>
                  <a:gd name="T9" fmla="*/ 105 h 475"/>
                  <a:gd name="T10" fmla="*/ 324 w 2205"/>
                  <a:gd name="T11" fmla="*/ 0 h 475"/>
                  <a:gd name="T12" fmla="*/ 324 w 2205"/>
                  <a:gd name="T13" fmla="*/ 15 h 475"/>
                  <a:gd name="T14" fmla="*/ 467 w 2205"/>
                  <a:gd name="T15" fmla="*/ 15 h 475"/>
                  <a:gd name="T16" fmla="*/ 467 w 2205"/>
                  <a:gd name="T17" fmla="*/ 0 h 475"/>
                  <a:gd name="T18" fmla="*/ 324 w 2205"/>
                  <a:gd name="T19" fmla="*/ 0 h 475"/>
                  <a:gd name="T20" fmla="*/ 324 w 2205"/>
                  <a:gd name="T21" fmla="*/ 0 h 4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05" h="475">
                    <a:moveTo>
                      <a:pt x="2204" y="461"/>
                    </a:moveTo>
                    <a:lnTo>
                      <a:pt x="2014" y="333"/>
                    </a:lnTo>
                    <a:lnTo>
                      <a:pt x="190" y="333"/>
                    </a:lnTo>
                    <a:lnTo>
                      <a:pt x="0" y="474"/>
                    </a:lnTo>
                    <a:lnTo>
                      <a:pt x="2204" y="461"/>
                    </a:lnTo>
                    <a:close/>
                    <a:moveTo>
                      <a:pt x="1427" y="0"/>
                    </a:moveTo>
                    <a:lnTo>
                      <a:pt x="1427" y="64"/>
                    </a:lnTo>
                    <a:lnTo>
                      <a:pt x="2061" y="64"/>
                    </a:lnTo>
                    <a:lnTo>
                      <a:pt x="2061" y="0"/>
                    </a:lnTo>
                    <a:lnTo>
                      <a:pt x="1427" y="0"/>
                    </a:lnTo>
                    <a:close/>
                  </a:path>
                </a:pathLst>
              </a:custGeom>
              <a:solidFill>
                <a:srgbClr val="FFFFCC"/>
              </a:solidFill>
              <a:ln w="9360">
                <a:solidFill>
                  <a:srgbClr val="000000"/>
                </a:solidFill>
                <a:round/>
                <a:headEnd/>
                <a:tailEnd/>
              </a:ln>
            </p:spPr>
            <p:txBody>
              <a:bodyPr wrap="none" anchor="ctr"/>
              <a:lstStyle/>
              <a:p>
                <a:endParaRPr lang="en-US"/>
              </a:p>
            </p:txBody>
          </p:sp>
          <p:sp>
            <p:nvSpPr>
              <p:cNvPr id="34880" name="Freeform 15"/>
              <p:cNvSpPr>
                <a:spLocks noChangeArrowheads="1"/>
              </p:cNvSpPr>
              <p:nvPr/>
            </p:nvSpPr>
            <p:spPr bwMode="auto">
              <a:xfrm>
                <a:off x="2446" y="1285"/>
                <a:ext cx="291" cy="276"/>
              </a:xfrm>
              <a:custGeom>
                <a:avLst/>
                <a:gdLst>
                  <a:gd name="T0" fmla="*/ 0 w 1285"/>
                  <a:gd name="T1" fmla="*/ 0 h 1217"/>
                  <a:gd name="T2" fmla="*/ 0 w 1285"/>
                  <a:gd name="T3" fmla="*/ 192 h 1217"/>
                  <a:gd name="T4" fmla="*/ 291 w 1285"/>
                  <a:gd name="T5" fmla="*/ 192 h 1217"/>
                  <a:gd name="T6" fmla="*/ 291 w 1285"/>
                  <a:gd name="T7" fmla="*/ 0 h 1217"/>
                  <a:gd name="T8" fmla="*/ 0 w 1285"/>
                  <a:gd name="T9" fmla="*/ 0 h 1217"/>
                  <a:gd name="T10" fmla="*/ 0 w 1285"/>
                  <a:gd name="T11" fmla="*/ 238 h 1217"/>
                  <a:gd name="T12" fmla="*/ 291 w 1285"/>
                  <a:gd name="T13" fmla="*/ 238 h 1217"/>
                  <a:gd name="T14" fmla="*/ 291 w 1285"/>
                  <a:gd name="T15" fmla="*/ 276 h 1217"/>
                  <a:gd name="T16" fmla="*/ 0 w 1285"/>
                  <a:gd name="T17" fmla="*/ 276 h 1217"/>
                  <a:gd name="T18" fmla="*/ 0 w 1285"/>
                  <a:gd name="T19" fmla="*/ 238 h 1217"/>
                  <a:gd name="T20" fmla="*/ 0 w 1285"/>
                  <a:gd name="T21" fmla="*/ 238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85" h="1217">
                    <a:moveTo>
                      <a:pt x="0" y="0"/>
                    </a:moveTo>
                    <a:lnTo>
                      <a:pt x="0" y="845"/>
                    </a:lnTo>
                    <a:lnTo>
                      <a:pt x="1284" y="845"/>
                    </a:lnTo>
                    <a:lnTo>
                      <a:pt x="1284" y="0"/>
                    </a:lnTo>
                    <a:lnTo>
                      <a:pt x="0" y="0"/>
                    </a:lnTo>
                    <a:close/>
                    <a:moveTo>
                      <a:pt x="0" y="1050"/>
                    </a:moveTo>
                    <a:lnTo>
                      <a:pt x="1284" y="1050"/>
                    </a:lnTo>
                    <a:lnTo>
                      <a:pt x="1284" y="1216"/>
                    </a:lnTo>
                    <a:lnTo>
                      <a:pt x="0" y="1216"/>
                    </a:lnTo>
                    <a:lnTo>
                      <a:pt x="0" y="1050"/>
                    </a:lnTo>
                    <a:close/>
                  </a:path>
                </a:pathLst>
              </a:custGeom>
              <a:solidFill>
                <a:srgbClr val="FFFFCC"/>
              </a:solidFill>
              <a:ln w="9360">
                <a:solidFill>
                  <a:srgbClr val="000000"/>
                </a:solidFill>
                <a:round/>
                <a:headEnd/>
                <a:tailEnd/>
              </a:ln>
            </p:spPr>
            <p:txBody>
              <a:bodyPr wrap="none" anchor="ctr"/>
              <a:lstStyle/>
              <a:p>
                <a:endParaRPr lang="en-US"/>
              </a:p>
            </p:txBody>
          </p:sp>
        </p:grpSp>
        <p:grpSp>
          <p:nvGrpSpPr>
            <p:cNvPr id="34828" name="Group 16"/>
            <p:cNvGrpSpPr>
              <a:grpSpLocks/>
            </p:cNvGrpSpPr>
            <p:nvPr/>
          </p:nvGrpSpPr>
          <p:grpSpPr bwMode="auto">
            <a:xfrm>
              <a:off x="4176" y="1815"/>
              <a:ext cx="1343" cy="1391"/>
              <a:chOff x="4176" y="1815"/>
              <a:chExt cx="1343" cy="1391"/>
            </a:xfrm>
          </p:grpSpPr>
          <p:sp>
            <p:nvSpPr>
              <p:cNvPr id="34868" name="AutoShape 17"/>
              <p:cNvSpPr>
                <a:spLocks noChangeArrowheads="1"/>
              </p:cNvSpPr>
              <p:nvPr/>
            </p:nvSpPr>
            <p:spPr bwMode="auto">
              <a:xfrm>
                <a:off x="4176" y="1815"/>
                <a:ext cx="1344" cy="1392"/>
              </a:xfrm>
              <a:prstGeom prst="roundRect">
                <a:avLst>
                  <a:gd name="adj" fmla="val 74"/>
                </a:avLst>
              </a:prstGeom>
              <a:solidFill>
                <a:srgbClr val="CCECFF"/>
              </a:solidFill>
              <a:ln w="9360">
                <a:solidFill>
                  <a:srgbClr val="000000"/>
                </a:solidFill>
                <a:round/>
                <a:headEnd/>
                <a:tailEnd/>
              </a:ln>
            </p:spPr>
            <p:txBody>
              <a:bodyPr wrap="none" anchor="ct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US" altLang="en-US"/>
              </a:p>
            </p:txBody>
          </p:sp>
          <p:pic>
            <p:nvPicPr>
              <p:cNvPr id="34869"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4" y="1863"/>
                <a:ext cx="669" cy="411"/>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pic>
            <p:nvPicPr>
              <p:cNvPr id="34870"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4" y="2295"/>
                <a:ext cx="669" cy="411"/>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pic>
            <p:nvPicPr>
              <p:cNvPr id="34871"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5" y="2727"/>
                <a:ext cx="669" cy="411"/>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pic>
            <p:nvPicPr>
              <p:cNvPr id="34872"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 y="1884"/>
                <a:ext cx="669" cy="411"/>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pic>
            <p:nvPicPr>
              <p:cNvPr id="34873"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 y="2295"/>
                <a:ext cx="669" cy="411"/>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pic>
            <p:nvPicPr>
              <p:cNvPr id="3487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 y="2727"/>
                <a:ext cx="669" cy="411"/>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29" name="AutoShape 24"/>
            <p:cNvSpPr>
              <a:spLocks noChangeArrowheads="1"/>
            </p:cNvSpPr>
            <p:nvPr/>
          </p:nvSpPr>
          <p:spPr bwMode="auto">
            <a:xfrm>
              <a:off x="572" y="2831"/>
              <a:ext cx="500" cy="27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000000"/>
                </a:buClr>
                <a:buSzPct val="100000"/>
              </a:pPr>
              <a:r>
                <a:rPr lang="en-GB" altLang="en-US" sz="2400" b="1">
                  <a:latin typeface="Garamond" pitchFamily="18" charset="0"/>
                </a:rPr>
                <a:t>User</a:t>
              </a:r>
            </a:p>
          </p:txBody>
        </p:sp>
        <p:sp>
          <p:nvSpPr>
            <p:cNvPr id="34830" name="AutoShape 25"/>
            <p:cNvSpPr>
              <a:spLocks noChangeArrowheads="1"/>
            </p:cNvSpPr>
            <p:nvPr/>
          </p:nvSpPr>
          <p:spPr bwMode="auto">
            <a:xfrm>
              <a:off x="2028" y="2927"/>
              <a:ext cx="1482" cy="27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000000"/>
                </a:buClr>
                <a:buSzPct val="100000"/>
              </a:pPr>
              <a:r>
                <a:rPr lang="en-GB" altLang="en-US" sz="2400" b="1">
                  <a:latin typeface="Garamond" pitchFamily="18" charset="0"/>
                </a:rPr>
                <a:t>Resource Broker</a:t>
              </a:r>
            </a:p>
          </p:txBody>
        </p:sp>
        <p:sp>
          <p:nvSpPr>
            <p:cNvPr id="34831" name="AutoShape 26"/>
            <p:cNvSpPr>
              <a:spLocks noChangeArrowheads="1"/>
            </p:cNvSpPr>
            <p:nvPr/>
          </p:nvSpPr>
          <p:spPr bwMode="auto">
            <a:xfrm>
              <a:off x="4309" y="3215"/>
              <a:ext cx="1375" cy="27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000000"/>
                </a:buClr>
                <a:buSzPct val="100000"/>
              </a:pPr>
              <a:r>
                <a:rPr lang="en-GB" altLang="en-US" sz="2400" b="1">
                  <a:latin typeface="Garamond" pitchFamily="18" charset="0"/>
                </a:rPr>
                <a:t>Grid Resources</a:t>
              </a:r>
            </a:p>
          </p:txBody>
        </p:sp>
        <p:sp>
          <p:nvSpPr>
            <p:cNvPr id="34832" name="Line 27"/>
            <p:cNvSpPr>
              <a:spLocks noChangeShapeType="1"/>
            </p:cNvSpPr>
            <p:nvPr/>
          </p:nvSpPr>
          <p:spPr bwMode="auto">
            <a:xfrm>
              <a:off x="1344" y="2583"/>
              <a:ext cx="864"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3" name="Line 28"/>
            <p:cNvSpPr>
              <a:spLocks noChangeShapeType="1"/>
            </p:cNvSpPr>
            <p:nvPr/>
          </p:nvSpPr>
          <p:spPr bwMode="auto">
            <a:xfrm>
              <a:off x="1344" y="2679"/>
              <a:ext cx="864" cy="1"/>
            </a:xfrm>
            <a:prstGeom prst="line">
              <a:avLst/>
            </a:prstGeom>
            <a:noFill/>
            <a:ln w="936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nvGrpSpPr>
            <p:cNvPr id="34834" name="Group 29"/>
            <p:cNvGrpSpPr>
              <a:grpSpLocks/>
            </p:cNvGrpSpPr>
            <p:nvPr/>
          </p:nvGrpSpPr>
          <p:grpSpPr bwMode="auto">
            <a:xfrm>
              <a:off x="2880" y="2055"/>
              <a:ext cx="1247" cy="431"/>
              <a:chOff x="2880" y="2055"/>
              <a:chExt cx="1247" cy="431"/>
            </a:xfrm>
          </p:grpSpPr>
          <p:sp>
            <p:nvSpPr>
              <p:cNvPr id="34863" name="Line 30"/>
              <p:cNvSpPr>
                <a:spLocks noChangeShapeType="1"/>
              </p:cNvSpPr>
              <p:nvPr/>
            </p:nvSpPr>
            <p:spPr bwMode="auto">
              <a:xfrm flipV="1">
                <a:off x="2880" y="2054"/>
                <a:ext cx="1248" cy="21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64" name="Line 31"/>
              <p:cNvSpPr>
                <a:spLocks noChangeShapeType="1"/>
              </p:cNvSpPr>
              <p:nvPr/>
            </p:nvSpPr>
            <p:spPr bwMode="auto">
              <a:xfrm flipV="1">
                <a:off x="2880" y="2140"/>
                <a:ext cx="1248" cy="132"/>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65" name="Line 32"/>
              <p:cNvSpPr>
                <a:spLocks noChangeShapeType="1"/>
              </p:cNvSpPr>
              <p:nvPr/>
            </p:nvSpPr>
            <p:spPr bwMode="auto">
              <a:xfrm>
                <a:off x="2880" y="2271"/>
                <a:ext cx="1248"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66" name="Line 33"/>
              <p:cNvSpPr>
                <a:spLocks noChangeShapeType="1"/>
              </p:cNvSpPr>
              <p:nvPr/>
            </p:nvSpPr>
            <p:spPr bwMode="auto">
              <a:xfrm>
                <a:off x="2880" y="2271"/>
                <a:ext cx="1248" cy="13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67" name="Line 34"/>
              <p:cNvSpPr>
                <a:spLocks noChangeShapeType="1"/>
              </p:cNvSpPr>
              <p:nvPr/>
            </p:nvSpPr>
            <p:spPr bwMode="auto">
              <a:xfrm>
                <a:off x="2880" y="2271"/>
                <a:ext cx="1248" cy="216"/>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4835" name="Line 35"/>
            <p:cNvSpPr>
              <a:spLocks noChangeShapeType="1"/>
            </p:cNvSpPr>
            <p:nvPr/>
          </p:nvSpPr>
          <p:spPr bwMode="auto">
            <a:xfrm>
              <a:off x="2592" y="1815"/>
              <a:ext cx="1" cy="144"/>
            </a:xfrm>
            <a:prstGeom prst="line">
              <a:avLst/>
            </a:prstGeom>
            <a:noFill/>
            <a:ln w="936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6" name="Line 36"/>
            <p:cNvSpPr>
              <a:spLocks noChangeShapeType="1"/>
            </p:cNvSpPr>
            <p:nvPr/>
          </p:nvSpPr>
          <p:spPr bwMode="auto">
            <a:xfrm flipH="1">
              <a:off x="2927" y="1383"/>
              <a:ext cx="1730" cy="1"/>
            </a:xfrm>
            <a:prstGeom prst="line">
              <a:avLst/>
            </a:prstGeom>
            <a:noFill/>
            <a:ln w="936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7" name="Line 37"/>
            <p:cNvSpPr>
              <a:spLocks noChangeShapeType="1"/>
            </p:cNvSpPr>
            <p:nvPr/>
          </p:nvSpPr>
          <p:spPr bwMode="auto">
            <a:xfrm>
              <a:off x="4656" y="1383"/>
              <a:ext cx="1" cy="288"/>
            </a:xfrm>
            <a:prstGeom prst="line">
              <a:avLst/>
            </a:prstGeom>
            <a:noFill/>
            <a:ln w="936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8" name="AutoShape 38"/>
            <p:cNvSpPr>
              <a:spLocks noChangeArrowheads="1"/>
            </p:cNvSpPr>
            <p:nvPr/>
          </p:nvSpPr>
          <p:spPr bwMode="auto">
            <a:xfrm>
              <a:off x="1827" y="1007"/>
              <a:ext cx="2170" cy="27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000000"/>
                </a:buClr>
                <a:buSzPct val="100000"/>
              </a:pPr>
              <a:r>
                <a:rPr lang="en-GB" altLang="en-US" sz="2400" b="1">
                  <a:latin typeface="Garamond" pitchFamily="18" charset="0"/>
                </a:rPr>
                <a:t>Grid Information Service</a:t>
              </a:r>
            </a:p>
          </p:txBody>
        </p:sp>
        <p:grpSp>
          <p:nvGrpSpPr>
            <p:cNvPr id="34839" name="Group 39"/>
            <p:cNvGrpSpPr>
              <a:grpSpLocks/>
            </p:cNvGrpSpPr>
            <p:nvPr/>
          </p:nvGrpSpPr>
          <p:grpSpPr bwMode="auto">
            <a:xfrm>
              <a:off x="96" y="3063"/>
              <a:ext cx="1584" cy="900"/>
              <a:chOff x="96" y="3063"/>
              <a:chExt cx="1584" cy="900"/>
            </a:xfrm>
          </p:grpSpPr>
          <p:sp>
            <p:nvSpPr>
              <p:cNvPr id="34861" name="AutoShape 40"/>
              <p:cNvSpPr>
                <a:spLocks noChangeArrowheads="1"/>
              </p:cNvSpPr>
              <p:nvPr/>
            </p:nvSpPr>
            <p:spPr bwMode="auto">
              <a:xfrm>
                <a:off x="96" y="3063"/>
                <a:ext cx="1584" cy="900"/>
              </a:xfrm>
              <a:prstGeom prst="roundRect">
                <a:avLst>
                  <a:gd name="adj" fmla="val 111"/>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US" altLang="en-US"/>
              </a:p>
            </p:txBody>
          </p:sp>
          <p:sp>
            <p:nvSpPr>
              <p:cNvPr id="34862" name="Text Box 41"/>
              <p:cNvSpPr txBox="1">
                <a:spLocks noChangeArrowheads="1"/>
              </p:cNvSpPr>
              <p:nvPr/>
            </p:nvSpPr>
            <p:spPr bwMode="auto">
              <a:xfrm>
                <a:off x="96" y="3063"/>
                <a:ext cx="1584"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000000"/>
                  </a:buClr>
                  <a:buSzPct val="100000"/>
                  <a:buFont typeface="Garamond" pitchFamily="18" charset="0"/>
                  <a:buNone/>
                </a:pPr>
                <a:r>
                  <a:rPr lang="en-GB" altLang="en-US" sz="1600">
                    <a:solidFill>
                      <a:schemeClr val="tx1"/>
                    </a:solidFill>
                    <a:latin typeface="Garamond" pitchFamily="18" charset="0"/>
                  </a:rPr>
                  <a:t>A </a:t>
                </a:r>
                <a:r>
                  <a:rPr lang="en-GB" altLang="en-US" sz="1600" b="1">
                    <a:solidFill>
                      <a:srgbClr val="800000"/>
                    </a:solidFill>
                    <a:latin typeface="Garamond" pitchFamily="18" charset="0"/>
                  </a:rPr>
                  <a:t>User</a:t>
                </a:r>
                <a:r>
                  <a:rPr lang="en-GB" altLang="en-US" sz="1600">
                    <a:solidFill>
                      <a:schemeClr val="tx1"/>
                    </a:solidFill>
                    <a:latin typeface="Garamond" pitchFamily="18" charset="0"/>
                  </a:rPr>
                  <a:t> sends computation or data intensive application to Global Grids in order to speed up the execution of the application.</a:t>
                </a:r>
              </a:p>
            </p:txBody>
          </p:sp>
        </p:grpSp>
        <p:grpSp>
          <p:nvGrpSpPr>
            <p:cNvPr id="34840" name="Group 42"/>
            <p:cNvGrpSpPr>
              <a:grpSpLocks/>
            </p:cNvGrpSpPr>
            <p:nvPr/>
          </p:nvGrpSpPr>
          <p:grpSpPr bwMode="auto">
            <a:xfrm>
              <a:off x="1776" y="3111"/>
              <a:ext cx="2016" cy="852"/>
              <a:chOff x="1776" y="3111"/>
              <a:chExt cx="2016" cy="852"/>
            </a:xfrm>
          </p:grpSpPr>
          <p:sp>
            <p:nvSpPr>
              <p:cNvPr id="34859" name="AutoShape 43"/>
              <p:cNvSpPr>
                <a:spLocks noChangeArrowheads="1"/>
              </p:cNvSpPr>
              <p:nvPr/>
            </p:nvSpPr>
            <p:spPr bwMode="auto">
              <a:xfrm>
                <a:off x="1776" y="3111"/>
                <a:ext cx="2016" cy="852"/>
              </a:xfrm>
              <a:prstGeom prst="roundRect">
                <a:avLst>
                  <a:gd name="adj" fmla="val 116"/>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US" altLang="en-US"/>
              </a:p>
            </p:txBody>
          </p:sp>
          <p:sp>
            <p:nvSpPr>
              <p:cNvPr id="34860" name="Text Box 44"/>
              <p:cNvSpPr txBox="1">
                <a:spLocks noChangeArrowheads="1"/>
              </p:cNvSpPr>
              <p:nvPr/>
            </p:nvSpPr>
            <p:spPr bwMode="auto">
              <a:xfrm>
                <a:off x="1776" y="3111"/>
                <a:ext cx="2016"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000000"/>
                  </a:buClr>
                  <a:buSzPct val="100000"/>
                  <a:buFont typeface="Garamond" pitchFamily="18" charset="0"/>
                  <a:buNone/>
                </a:pPr>
                <a:r>
                  <a:rPr lang="en-GB" altLang="en-US" sz="1600">
                    <a:solidFill>
                      <a:schemeClr val="tx1"/>
                    </a:solidFill>
                    <a:latin typeface="Garamond" pitchFamily="18" charset="0"/>
                  </a:rPr>
                  <a:t>A</a:t>
                </a:r>
                <a:r>
                  <a:rPr lang="en-GB" altLang="en-US" sz="1600" b="1">
                    <a:solidFill>
                      <a:schemeClr val="tx1"/>
                    </a:solidFill>
                    <a:latin typeface="Garamond" pitchFamily="18" charset="0"/>
                  </a:rPr>
                  <a:t> </a:t>
                </a:r>
                <a:r>
                  <a:rPr lang="en-GB" altLang="en-US" sz="1600" b="1">
                    <a:solidFill>
                      <a:srgbClr val="800000"/>
                    </a:solidFill>
                    <a:latin typeface="Garamond" pitchFamily="18" charset="0"/>
                  </a:rPr>
                  <a:t>Resource</a:t>
                </a:r>
                <a:r>
                  <a:rPr lang="en-GB" altLang="en-US" sz="1600">
                    <a:solidFill>
                      <a:srgbClr val="800000"/>
                    </a:solidFill>
                    <a:latin typeface="Garamond" pitchFamily="18" charset="0"/>
                  </a:rPr>
                  <a:t> </a:t>
                </a:r>
                <a:r>
                  <a:rPr lang="en-GB" altLang="en-US" sz="1600" b="1">
                    <a:solidFill>
                      <a:srgbClr val="800000"/>
                    </a:solidFill>
                    <a:latin typeface="Garamond" pitchFamily="18" charset="0"/>
                  </a:rPr>
                  <a:t>Broker</a:t>
                </a:r>
                <a:r>
                  <a:rPr lang="en-GB" altLang="en-US" sz="1600">
                    <a:solidFill>
                      <a:schemeClr val="tx1"/>
                    </a:solidFill>
                    <a:latin typeface="Garamond" pitchFamily="18" charset="0"/>
                  </a:rPr>
                  <a:t> distribute the jobs in an application to the Grid resources based on user’s QoS requirements and details of available Grid resources for further executions. </a:t>
                </a:r>
              </a:p>
            </p:txBody>
          </p:sp>
        </p:grpSp>
        <p:grpSp>
          <p:nvGrpSpPr>
            <p:cNvPr id="34841" name="Group 45"/>
            <p:cNvGrpSpPr>
              <a:grpSpLocks/>
            </p:cNvGrpSpPr>
            <p:nvPr/>
          </p:nvGrpSpPr>
          <p:grpSpPr bwMode="auto">
            <a:xfrm>
              <a:off x="3888" y="3399"/>
              <a:ext cx="1824" cy="672"/>
              <a:chOff x="3888" y="3399"/>
              <a:chExt cx="1824" cy="672"/>
            </a:xfrm>
          </p:grpSpPr>
          <p:sp>
            <p:nvSpPr>
              <p:cNvPr id="34857" name="AutoShape 46"/>
              <p:cNvSpPr>
                <a:spLocks noChangeArrowheads="1"/>
              </p:cNvSpPr>
              <p:nvPr/>
            </p:nvSpPr>
            <p:spPr bwMode="auto">
              <a:xfrm>
                <a:off x="3888" y="3399"/>
                <a:ext cx="1824" cy="672"/>
              </a:xfrm>
              <a:prstGeom prst="roundRect">
                <a:avLst>
                  <a:gd name="adj" fmla="val 148"/>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US" altLang="en-US"/>
              </a:p>
            </p:txBody>
          </p:sp>
          <p:sp>
            <p:nvSpPr>
              <p:cNvPr id="34858" name="Text Box 47"/>
              <p:cNvSpPr txBox="1">
                <a:spLocks noChangeArrowheads="1"/>
              </p:cNvSpPr>
              <p:nvPr/>
            </p:nvSpPr>
            <p:spPr bwMode="auto">
              <a:xfrm>
                <a:off x="3888" y="3399"/>
                <a:ext cx="1824"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800000"/>
                  </a:buClr>
                  <a:buSzPct val="100000"/>
                  <a:buFont typeface="Garamond" pitchFamily="18" charset="0"/>
                  <a:buNone/>
                </a:pPr>
                <a:r>
                  <a:rPr lang="en-GB" altLang="en-US" sz="1600" b="1">
                    <a:solidFill>
                      <a:srgbClr val="800000"/>
                    </a:solidFill>
                    <a:latin typeface="Garamond" pitchFamily="18" charset="0"/>
                  </a:rPr>
                  <a:t>Grid Resources</a:t>
                </a:r>
                <a:r>
                  <a:rPr lang="en-GB" altLang="en-US" sz="1600">
                    <a:solidFill>
                      <a:schemeClr val="tx1"/>
                    </a:solidFill>
                    <a:latin typeface="Garamond" pitchFamily="18" charset="0"/>
                  </a:rPr>
                  <a:t> (Cluster, PC, Supercomputer, database, instruments, etc.) in the Global Grid execute the user jobs.</a:t>
                </a:r>
              </a:p>
            </p:txBody>
          </p:sp>
        </p:grpSp>
        <p:grpSp>
          <p:nvGrpSpPr>
            <p:cNvPr id="34842" name="Group 48"/>
            <p:cNvGrpSpPr>
              <a:grpSpLocks/>
            </p:cNvGrpSpPr>
            <p:nvPr/>
          </p:nvGrpSpPr>
          <p:grpSpPr bwMode="auto">
            <a:xfrm>
              <a:off x="288" y="1071"/>
              <a:ext cx="1536" cy="840"/>
              <a:chOff x="288" y="1071"/>
              <a:chExt cx="1536" cy="840"/>
            </a:xfrm>
          </p:grpSpPr>
          <p:sp>
            <p:nvSpPr>
              <p:cNvPr id="34855" name="AutoShape 49"/>
              <p:cNvSpPr>
                <a:spLocks noChangeArrowheads="1"/>
              </p:cNvSpPr>
              <p:nvPr/>
            </p:nvSpPr>
            <p:spPr bwMode="auto">
              <a:xfrm>
                <a:off x="288" y="1071"/>
                <a:ext cx="1536" cy="840"/>
              </a:xfrm>
              <a:prstGeom prst="roundRect">
                <a:avLst>
                  <a:gd name="adj" fmla="val 116"/>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US" altLang="en-US"/>
              </a:p>
            </p:txBody>
          </p:sp>
          <p:sp>
            <p:nvSpPr>
              <p:cNvPr id="34856" name="Text Box 50"/>
              <p:cNvSpPr txBox="1">
                <a:spLocks noChangeArrowheads="1"/>
              </p:cNvSpPr>
              <p:nvPr/>
            </p:nvSpPr>
            <p:spPr bwMode="auto">
              <a:xfrm>
                <a:off x="288" y="1071"/>
                <a:ext cx="1536"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800000"/>
                  </a:buClr>
                  <a:buSzPct val="100000"/>
                  <a:buFont typeface="Garamond" pitchFamily="18" charset="0"/>
                  <a:buNone/>
                </a:pPr>
                <a:r>
                  <a:rPr lang="en-GB" altLang="en-US" sz="1600" b="1">
                    <a:solidFill>
                      <a:srgbClr val="800000"/>
                    </a:solidFill>
                    <a:latin typeface="Garamond" pitchFamily="18" charset="0"/>
                  </a:rPr>
                  <a:t>Grid Information Service</a:t>
                </a:r>
                <a:r>
                  <a:rPr lang="en-GB" altLang="en-US" sz="1600">
                    <a:solidFill>
                      <a:schemeClr val="tx1"/>
                    </a:solidFill>
                    <a:latin typeface="Garamond" pitchFamily="18" charset="0"/>
                  </a:rPr>
                  <a:t> system collects the details of the available Grid resources and passes the information to the resource broker.</a:t>
                </a:r>
              </a:p>
            </p:txBody>
          </p:sp>
        </p:grpSp>
        <p:sp>
          <p:nvSpPr>
            <p:cNvPr id="34843" name="Text Box 51"/>
            <p:cNvSpPr txBox="1">
              <a:spLocks noChangeArrowheads="1"/>
            </p:cNvSpPr>
            <p:nvPr/>
          </p:nvSpPr>
          <p:spPr bwMode="auto">
            <a:xfrm>
              <a:off x="1344" y="2679"/>
              <a:ext cx="9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800000"/>
                </a:buClr>
                <a:buSzPct val="100000"/>
                <a:buFont typeface="Garamond" pitchFamily="18" charset="0"/>
                <a:buNone/>
              </a:pPr>
              <a:r>
                <a:rPr lang="en-GB" altLang="en-US" sz="1200" b="1">
                  <a:solidFill>
                    <a:srgbClr val="800000"/>
                  </a:solidFill>
                  <a:latin typeface="Garamond" pitchFamily="18" charset="0"/>
                </a:rPr>
                <a:t>Computation result</a:t>
              </a:r>
            </a:p>
          </p:txBody>
        </p:sp>
        <p:sp>
          <p:nvSpPr>
            <p:cNvPr id="34844" name="Text Box 52"/>
            <p:cNvSpPr txBox="1">
              <a:spLocks noChangeArrowheads="1"/>
            </p:cNvSpPr>
            <p:nvPr/>
          </p:nvSpPr>
          <p:spPr bwMode="auto">
            <a:xfrm>
              <a:off x="1344" y="2391"/>
              <a:ext cx="86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800000"/>
                </a:buClr>
                <a:buSzPct val="100000"/>
                <a:buFont typeface="Garamond" pitchFamily="18" charset="0"/>
                <a:buNone/>
              </a:pPr>
              <a:r>
                <a:rPr lang="en-GB" altLang="en-US" sz="1200" b="1">
                  <a:solidFill>
                    <a:srgbClr val="800000"/>
                  </a:solidFill>
                  <a:latin typeface="Garamond" pitchFamily="18" charset="0"/>
                </a:rPr>
                <a:t>Grid application</a:t>
              </a:r>
            </a:p>
          </p:txBody>
        </p:sp>
        <p:sp>
          <p:nvSpPr>
            <p:cNvPr id="34845" name="Text Box 53"/>
            <p:cNvSpPr txBox="1">
              <a:spLocks noChangeArrowheads="1"/>
            </p:cNvSpPr>
            <p:nvPr/>
          </p:nvSpPr>
          <p:spPr bwMode="auto">
            <a:xfrm>
              <a:off x="3264" y="2151"/>
              <a:ext cx="94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800000"/>
                </a:buClr>
                <a:buSzPct val="100000"/>
                <a:buFont typeface="Garamond" pitchFamily="18" charset="0"/>
                <a:buNone/>
              </a:pPr>
              <a:r>
                <a:rPr lang="en-GB" altLang="en-US" sz="1200" b="1">
                  <a:solidFill>
                    <a:srgbClr val="800000"/>
                  </a:solidFill>
                  <a:latin typeface="Garamond" pitchFamily="18" charset="0"/>
                </a:rPr>
                <a:t>Computational jobs</a:t>
              </a:r>
            </a:p>
          </p:txBody>
        </p:sp>
        <p:sp>
          <p:nvSpPr>
            <p:cNvPr id="34846" name="Text Box 54"/>
            <p:cNvSpPr txBox="1">
              <a:spLocks noChangeArrowheads="1"/>
            </p:cNvSpPr>
            <p:nvPr/>
          </p:nvSpPr>
          <p:spPr bwMode="auto">
            <a:xfrm>
              <a:off x="3444" y="1203"/>
              <a:ext cx="12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800000"/>
                </a:buClr>
                <a:buSzPct val="100000"/>
                <a:buFont typeface="Garamond" pitchFamily="18" charset="0"/>
                <a:buNone/>
              </a:pPr>
              <a:r>
                <a:rPr lang="en-GB" altLang="en-US" sz="1200" b="1">
                  <a:solidFill>
                    <a:srgbClr val="800000"/>
                  </a:solidFill>
                  <a:latin typeface="Garamond" pitchFamily="18" charset="0"/>
                </a:rPr>
                <a:t>Details of Grid resources</a:t>
              </a:r>
            </a:p>
          </p:txBody>
        </p:sp>
        <p:grpSp>
          <p:nvGrpSpPr>
            <p:cNvPr id="34847" name="Group 55"/>
            <p:cNvGrpSpPr>
              <a:grpSpLocks/>
            </p:cNvGrpSpPr>
            <p:nvPr/>
          </p:nvGrpSpPr>
          <p:grpSpPr bwMode="auto">
            <a:xfrm>
              <a:off x="2928" y="2535"/>
              <a:ext cx="1151" cy="383"/>
              <a:chOff x="2928" y="2535"/>
              <a:chExt cx="1151" cy="383"/>
            </a:xfrm>
          </p:grpSpPr>
          <p:sp>
            <p:nvSpPr>
              <p:cNvPr id="34850" name="Line 56"/>
              <p:cNvSpPr>
                <a:spLocks noChangeShapeType="1"/>
              </p:cNvSpPr>
              <p:nvPr/>
            </p:nvSpPr>
            <p:spPr bwMode="auto">
              <a:xfrm flipH="1">
                <a:off x="2927" y="2535"/>
                <a:ext cx="1154"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1" name="Line 57"/>
              <p:cNvSpPr>
                <a:spLocks noChangeShapeType="1"/>
              </p:cNvSpPr>
              <p:nvPr/>
            </p:nvSpPr>
            <p:spPr bwMode="auto">
              <a:xfrm flipH="1">
                <a:off x="2927" y="2631"/>
                <a:ext cx="1154"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2" name="Line 58"/>
              <p:cNvSpPr>
                <a:spLocks noChangeShapeType="1"/>
              </p:cNvSpPr>
              <p:nvPr/>
            </p:nvSpPr>
            <p:spPr bwMode="auto">
              <a:xfrm flipH="1">
                <a:off x="2927" y="2727"/>
                <a:ext cx="1154"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3" name="Line 59"/>
              <p:cNvSpPr>
                <a:spLocks noChangeShapeType="1"/>
              </p:cNvSpPr>
              <p:nvPr/>
            </p:nvSpPr>
            <p:spPr bwMode="auto">
              <a:xfrm flipH="1">
                <a:off x="2927" y="2823"/>
                <a:ext cx="1154"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4" name="Line 60"/>
              <p:cNvSpPr>
                <a:spLocks noChangeShapeType="1"/>
              </p:cNvSpPr>
              <p:nvPr/>
            </p:nvSpPr>
            <p:spPr bwMode="auto">
              <a:xfrm flipH="1">
                <a:off x="2927" y="2919"/>
                <a:ext cx="1154"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4848" name="Text Box 61"/>
            <p:cNvSpPr txBox="1">
              <a:spLocks noChangeArrowheads="1"/>
            </p:cNvSpPr>
            <p:nvPr/>
          </p:nvSpPr>
          <p:spPr bwMode="auto">
            <a:xfrm>
              <a:off x="3072" y="2583"/>
              <a:ext cx="94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800000"/>
                </a:buClr>
                <a:buSzPct val="100000"/>
                <a:buFont typeface="Garamond" pitchFamily="18" charset="0"/>
                <a:buNone/>
              </a:pPr>
              <a:r>
                <a:rPr lang="en-GB" altLang="en-US" sz="1200" b="1">
                  <a:solidFill>
                    <a:srgbClr val="800000"/>
                  </a:solidFill>
                  <a:latin typeface="Garamond" pitchFamily="18" charset="0"/>
                </a:rPr>
                <a:t>Processed jobs</a:t>
              </a:r>
            </a:p>
          </p:txBody>
        </p:sp>
        <p:sp>
          <p:nvSpPr>
            <p:cNvPr id="34849" name="AutoShape 62"/>
            <p:cNvSpPr>
              <a:spLocks noChangeArrowheads="1"/>
            </p:cNvSpPr>
            <p:nvPr/>
          </p:nvSpPr>
          <p:spPr bwMode="auto">
            <a:xfrm>
              <a:off x="1543" y="4023"/>
              <a:ext cx="115" cy="27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tabLst>
                  <a:tab pos="0" algn="l"/>
                  <a:tab pos="1300163" algn="l"/>
                  <a:tab pos="2600325" algn="l"/>
                  <a:tab pos="3900488" algn="l"/>
                  <a:tab pos="5200650" algn="l"/>
                  <a:tab pos="6500813" algn="l"/>
                  <a:tab pos="7802563" algn="l"/>
                  <a:tab pos="9102725" algn="l"/>
                  <a:tab pos="10402888" algn="l"/>
                  <a:tab pos="11703050" algn="l"/>
                  <a:tab pos="13003213" algn="l"/>
                  <a:tab pos="14304963" algn="l"/>
                </a:tabLs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3000"/>
                </a:lnSpc>
                <a:buClr>
                  <a:srgbClr val="000000"/>
                </a:buClr>
                <a:buSzPct val="100000"/>
              </a:pPr>
              <a:endParaRPr lang="en-GB" altLang="en-US" sz="2400" b="1">
                <a:latin typeface="Garamond" pitchFamily="18" charset="0"/>
              </a:endParaRPr>
            </a:p>
          </p:txBody>
        </p:sp>
      </p:grpSp>
      <p:sp>
        <p:nvSpPr>
          <p:cNvPr id="34821" name="Text Box 63"/>
          <p:cNvSpPr txBox="1">
            <a:spLocks noChangeArrowheads="1"/>
          </p:cNvSpPr>
          <p:nvPr/>
        </p:nvSpPr>
        <p:spPr bwMode="auto">
          <a:xfrm>
            <a:off x="5087819" y="2468561"/>
            <a:ext cx="685354" cy="58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spcBef>
                <a:spcPct val="50000"/>
              </a:spcBef>
            </a:pPr>
            <a:r>
              <a:rPr lang="en-US" altLang="en-US" sz="3200" dirty="0"/>
              <a:t>1</a:t>
            </a:r>
          </a:p>
        </p:txBody>
      </p:sp>
      <p:sp>
        <p:nvSpPr>
          <p:cNvPr id="34822" name="Text Box 64"/>
          <p:cNvSpPr txBox="1">
            <a:spLocks noChangeArrowheads="1"/>
          </p:cNvSpPr>
          <p:nvPr/>
        </p:nvSpPr>
        <p:spPr bwMode="auto">
          <a:xfrm>
            <a:off x="3429000" y="3124275"/>
            <a:ext cx="685354" cy="58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spcBef>
                <a:spcPct val="50000"/>
              </a:spcBef>
            </a:pPr>
            <a:r>
              <a:rPr lang="en-US" altLang="en-US" sz="3200" dirty="0"/>
              <a:t>2</a:t>
            </a:r>
          </a:p>
        </p:txBody>
      </p:sp>
      <p:sp>
        <p:nvSpPr>
          <p:cNvPr id="34823" name="Text Box 65"/>
          <p:cNvSpPr txBox="1">
            <a:spLocks noChangeArrowheads="1"/>
          </p:cNvSpPr>
          <p:nvPr/>
        </p:nvSpPr>
        <p:spPr bwMode="auto">
          <a:xfrm>
            <a:off x="2514824" y="3628355"/>
            <a:ext cx="685354" cy="58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spcBef>
                <a:spcPct val="50000"/>
              </a:spcBef>
            </a:pPr>
            <a:r>
              <a:rPr lang="en-US" altLang="en-US" sz="3200" dirty="0"/>
              <a:t>3</a:t>
            </a:r>
          </a:p>
        </p:txBody>
      </p:sp>
      <p:sp>
        <p:nvSpPr>
          <p:cNvPr id="34824" name="Text Box 66"/>
          <p:cNvSpPr txBox="1">
            <a:spLocks noChangeArrowheads="1"/>
          </p:cNvSpPr>
          <p:nvPr/>
        </p:nvSpPr>
        <p:spPr bwMode="auto">
          <a:xfrm>
            <a:off x="5831899" y="2951808"/>
            <a:ext cx="686469" cy="58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spcBef>
                <a:spcPct val="50000"/>
              </a:spcBef>
            </a:pPr>
            <a:r>
              <a:rPr lang="en-US" altLang="en-US" sz="3200" dirty="0"/>
              <a:t>4</a:t>
            </a:r>
          </a:p>
        </p:txBody>
      </p:sp>
    </p:spTree>
    <p:extLst>
      <p:ext uri="{BB962C8B-B14F-4D97-AF65-F5344CB8AC3E}">
        <p14:creationId xmlns:p14="http://schemas.microsoft.com/office/powerpoint/2010/main" val="1223507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339328" y="395005"/>
            <a:ext cx="7010921" cy="656429"/>
          </a:xfrm>
        </p:spPr>
        <p:txBody>
          <a:bodyPr/>
          <a:lstStyle/>
          <a:p>
            <a:r>
              <a:rPr lang="en-US" altLang="en-US" sz="3200" dirty="0"/>
              <a:t>Grid Middleware</a:t>
            </a:r>
          </a:p>
        </p:txBody>
      </p:sp>
      <p:sp>
        <p:nvSpPr>
          <p:cNvPr id="22531" name="Content Placeholder 2"/>
          <p:cNvSpPr>
            <a:spLocks noGrp="1"/>
          </p:cNvSpPr>
          <p:nvPr>
            <p:ph idx="4294967295"/>
          </p:nvPr>
        </p:nvSpPr>
        <p:spPr>
          <a:xfrm>
            <a:off x="457646" y="1201510"/>
            <a:ext cx="8457531" cy="4952628"/>
          </a:xfrm>
        </p:spPr>
        <p:txBody>
          <a:bodyPr>
            <a:normAutofit lnSpcReduction="10000"/>
          </a:bodyPr>
          <a:lstStyle/>
          <a:p>
            <a:pPr>
              <a:defRPr/>
            </a:pPr>
            <a:r>
              <a:rPr lang="en-US" sz="2400" dirty="0"/>
              <a:t>Grids are typically managed by grid ware - a special type of middleware that enable sharing and manage grid components based on user requirements and resource attributes (e.g., capacity, performance)  </a:t>
            </a:r>
          </a:p>
          <a:p>
            <a:pPr>
              <a:defRPr/>
            </a:pPr>
            <a:r>
              <a:rPr lang="en-US" sz="2400" dirty="0"/>
              <a:t>Software that connects other software components or applications to provide the following functions:  </a:t>
            </a:r>
          </a:p>
          <a:p>
            <a:pPr lvl="1">
              <a:defRPr/>
            </a:pPr>
            <a:r>
              <a:rPr lang="en-US" sz="2500" dirty="0"/>
              <a:t>Run applications on suitable available resources – Brokering, Scheduling</a:t>
            </a:r>
          </a:p>
          <a:p>
            <a:pPr lvl="1">
              <a:defRPr/>
            </a:pPr>
            <a:r>
              <a:rPr lang="en-US" sz="2500" dirty="0"/>
              <a:t>Provide uniform, high-level access to resources</a:t>
            </a:r>
          </a:p>
          <a:p>
            <a:pPr lvl="1">
              <a:defRPr/>
            </a:pPr>
            <a:r>
              <a:rPr lang="en-US" sz="2500" dirty="0" smtClean="0"/>
              <a:t>Address </a:t>
            </a:r>
            <a:r>
              <a:rPr lang="en-US" sz="2500" dirty="0"/>
              <a:t>inter-domain issues of security, policy, etc</a:t>
            </a:r>
            <a:r>
              <a:rPr lang="en-US" sz="2500" dirty="0" smtClean="0"/>
              <a:t>.</a:t>
            </a:r>
            <a:endParaRPr lang="en-US" sz="1900" dirty="0"/>
          </a:p>
          <a:p>
            <a:pPr lvl="1">
              <a:defRPr/>
            </a:pPr>
            <a:r>
              <a:rPr lang="en-US" sz="2500" dirty="0"/>
              <a:t>Provide application-level status</a:t>
            </a:r>
          </a:p>
          <a:p>
            <a:pPr lvl="1">
              <a:defRPr/>
            </a:pPr>
            <a:r>
              <a:rPr lang="en-US" sz="2500" dirty="0"/>
              <a:t>Monitoring and control</a:t>
            </a:r>
            <a:endParaRPr lang="en-US" sz="2200" dirty="0">
              <a:solidFill>
                <a:srgbClr val="FF3300"/>
              </a:solidFill>
            </a:endParaRPr>
          </a:p>
        </p:txBody>
      </p:sp>
    </p:spTree>
    <p:extLst>
      <p:ext uri="{BB962C8B-B14F-4D97-AF65-F5344CB8AC3E}">
        <p14:creationId xmlns:p14="http://schemas.microsoft.com/office/powerpoint/2010/main" val="1209917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t>Grid Computing Architectures</a:t>
            </a:r>
          </a:p>
        </p:txBody>
      </p:sp>
      <p:sp>
        <p:nvSpPr>
          <p:cNvPr id="36867" name="Rectangle 3"/>
          <p:cNvSpPr>
            <a:spLocks noGrp="1" noChangeArrowheads="1"/>
          </p:cNvSpPr>
          <p:nvPr>
            <p:ph type="body" idx="1"/>
          </p:nvPr>
        </p:nvSpPr>
        <p:spPr/>
        <p:txBody>
          <a:bodyPr/>
          <a:lstStyle/>
          <a:p>
            <a:r>
              <a:rPr lang="en-US" altLang="en-US" sz="2400" dirty="0" smtClean="0"/>
              <a:t>Distributed Computing</a:t>
            </a:r>
          </a:p>
          <a:p>
            <a:r>
              <a:rPr lang="en-US" altLang="en-US" sz="2400" dirty="0" smtClean="0"/>
              <a:t>High-throughput Computing</a:t>
            </a:r>
          </a:p>
          <a:p>
            <a:r>
              <a:rPr lang="en-US" altLang="en-US" sz="2400" dirty="0" smtClean="0"/>
              <a:t>On-demand Computing</a:t>
            </a:r>
          </a:p>
          <a:p>
            <a:r>
              <a:rPr lang="en-US" altLang="en-US" sz="2400" dirty="0" smtClean="0"/>
              <a:t>Data-intensive Computing</a:t>
            </a:r>
          </a:p>
          <a:p>
            <a:r>
              <a:rPr lang="en-US" altLang="en-US" sz="2400" dirty="0" smtClean="0"/>
              <a:t>Collaborative Computing</a:t>
            </a:r>
          </a:p>
          <a:p>
            <a:r>
              <a:rPr lang="en-US" altLang="en-US" sz="2400" dirty="0" smtClean="0"/>
              <a:t>Cloud Computing</a:t>
            </a:r>
          </a:p>
        </p:txBody>
      </p:sp>
    </p:spTree>
    <p:extLst>
      <p:ext uri="{BB962C8B-B14F-4D97-AF65-F5344CB8AC3E}">
        <p14:creationId xmlns:p14="http://schemas.microsoft.com/office/powerpoint/2010/main" val="1486744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t>Distributed Computing</a:t>
            </a:r>
          </a:p>
        </p:txBody>
      </p:sp>
      <p:sp>
        <p:nvSpPr>
          <p:cNvPr id="13315" name="Rectangle 3"/>
          <p:cNvSpPr>
            <a:spLocks noGrp="1" noChangeArrowheads="1"/>
          </p:cNvSpPr>
          <p:nvPr>
            <p:ph type="body" idx="1"/>
          </p:nvPr>
        </p:nvSpPr>
        <p:spPr/>
        <p:txBody>
          <a:bodyPr>
            <a:normAutofit/>
          </a:bodyPr>
          <a:lstStyle/>
          <a:p>
            <a:pPr>
              <a:defRPr/>
            </a:pPr>
            <a:r>
              <a:rPr lang="en-US" sz="2800" dirty="0"/>
              <a:t>Idea: aggregate computational resources to tackle problems that cannot be solved by a single system</a:t>
            </a:r>
          </a:p>
          <a:p>
            <a:pPr>
              <a:defRPr/>
            </a:pPr>
            <a:r>
              <a:rPr lang="en-US" sz="2800" dirty="0"/>
              <a:t>Examples: climate modeling, computational </a:t>
            </a:r>
            <a:r>
              <a:rPr lang="en-US" sz="2800" dirty="0" smtClean="0"/>
              <a:t>chemistry</a:t>
            </a:r>
            <a:endParaRPr lang="en-US" sz="2800" dirty="0"/>
          </a:p>
        </p:txBody>
      </p:sp>
    </p:spTree>
    <p:extLst>
      <p:ext uri="{BB962C8B-B14F-4D97-AF65-F5344CB8AC3E}">
        <p14:creationId xmlns:p14="http://schemas.microsoft.com/office/powerpoint/2010/main" val="3583531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t>High-throughput Computing</a:t>
            </a:r>
          </a:p>
        </p:txBody>
      </p:sp>
      <p:sp>
        <p:nvSpPr>
          <p:cNvPr id="38915" name="Rectangle 3"/>
          <p:cNvSpPr>
            <a:spLocks noGrp="1" noChangeArrowheads="1"/>
          </p:cNvSpPr>
          <p:nvPr>
            <p:ph type="body" idx="1"/>
          </p:nvPr>
        </p:nvSpPr>
        <p:spPr>
          <a:xfrm>
            <a:off x="457200" y="1239838"/>
            <a:ext cx="8153400" cy="5453587"/>
          </a:xfrm>
        </p:spPr>
        <p:txBody>
          <a:bodyPr/>
          <a:lstStyle/>
          <a:p>
            <a:r>
              <a:rPr lang="en-US" sz="2800" b="1" dirty="0"/>
              <a:t>High-throughput computing</a:t>
            </a:r>
            <a:r>
              <a:rPr lang="en-US" sz="2800" dirty="0"/>
              <a:t> (HTC) is </a:t>
            </a:r>
            <a:r>
              <a:rPr lang="en-US" sz="2800" dirty="0" smtClean="0"/>
              <a:t>a term </a:t>
            </a:r>
            <a:r>
              <a:rPr lang="en-US" sz="2800" dirty="0"/>
              <a:t>to describe the use of many computing resources over long periods of time to accomplish a computational task</a:t>
            </a:r>
            <a:r>
              <a:rPr lang="en-US" sz="2800" dirty="0" smtClean="0"/>
              <a:t>.</a:t>
            </a:r>
          </a:p>
          <a:p>
            <a:r>
              <a:rPr lang="en-US" sz="2800" kern="1200" dirty="0" smtClean="0"/>
              <a:t>High performance computing (HPC) </a:t>
            </a:r>
            <a:r>
              <a:rPr lang="en-US" sz="2800" kern="1200" dirty="0"/>
              <a:t>tasks are characterized as needing large amounts of computing power for short periods of time, whereas HTC tasks also require large amounts of computing, but for much longer times (months and years, rather than hours and days).</a:t>
            </a:r>
            <a:endParaRPr lang="en-US" altLang="en-US" sz="2800" dirty="0" smtClean="0"/>
          </a:p>
          <a:p>
            <a:r>
              <a:rPr lang="en-US" altLang="en-US" sz="2800" dirty="0" smtClean="0"/>
              <a:t>Examples: parameter studies, cryptographic problems</a:t>
            </a:r>
          </a:p>
          <a:p>
            <a:endParaRPr lang="en-US" altLang="en-US" dirty="0" smtClean="0"/>
          </a:p>
        </p:txBody>
      </p:sp>
    </p:spTree>
    <p:extLst>
      <p:ext uri="{BB962C8B-B14F-4D97-AF65-F5344CB8AC3E}">
        <p14:creationId xmlns:p14="http://schemas.microsoft.com/office/powerpoint/2010/main" val="1141678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Cloud Computing</a:t>
            </a:r>
          </a:p>
        </p:txBody>
      </p:sp>
      <p:sp>
        <p:nvSpPr>
          <p:cNvPr id="43011" name="Content Placeholder 2"/>
          <p:cNvSpPr>
            <a:spLocks noGrp="1"/>
          </p:cNvSpPr>
          <p:nvPr>
            <p:ph idx="1"/>
          </p:nvPr>
        </p:nvSpPr>
        <p:spPr/>
        <p:txBody>
          <a:bodyPr/>
          <a:lstStyle/>
          <a:p>
            <a:r>
              <a:rPr lang="en-US" sz="2800" b="1" dirty="0"/>
              <a:t>Cloud computing</a:t>
            </a:r>
            <a:r>
              <a:rPr lang="en-US" sz="2800" dirty="0"/>
              <a:t> is computing in which large groups of remote servers are networked to allow centralized data storage and online access to </a:t>
            </a:r>
            <a:r>
              <a:rPr lang="en-US" sz="2800" dirty="0" smtClean="0"/>
              <a:t>computer </a:t>
            </a:r>
            <a:r>
              <a:rPr lang="en-US" sz="2800" dirty="0"/>
              <a:t>services or resources. </a:t>
            </a:r>
            <a:endParaRPr lang="en-US" altLang="en-US" sz="2800" dirty="0" smtClean="0"/>
          </a:p>
        </p:txBody>
      </p:sp>
    </p:spTree>
    <p:extLst>
      <p:ext uri="{BB962C8B-B14F-4D97-AF65-F5344CB8AC3E}">
        <p14:creationId xmlns:p14="http://schemas.microsoft.com/office/powerpoint/2010/main" val="2484847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pPr>
              <a:defRPr/>
            </a:pPr>
            <a:r>
              <a:rPr lang="en-US" b="1" dirty="0"/>
              <a:t>Grid computing</a:t>
            </a:r>
            <a:r>
              <a:rPr lang="en-US" dirty="0"/>
              <a:t> is the collection of computer resources from multiple locations to reach a common goal.</a:t>
            </a:r>
          </a:p>
          <a:p>
            <a:pPr>
              <a:defRPr/>
            </a:pPr>
            <a:r>
              <a:rPr lang="en-US" dirty="0"/>
              <a:t>Foster and </a:t>
            </a:r>
            <a:r>
              <a:rPr lang="en-US" dirty="0" err="1"/>
              <a:t>Kesselman</a:t>
            </a:r>
            <a:r>
              <a:rPr lang="en-US" dirty="0"/>
              <a:t>, 1998</a:t>
            </a:r>
          </a:p>
          <a:p>
            <a:pPr lvl="1">
              <a:buFontTx/>
              <a:buNone/>
              <a:defRPr/>
            </a:pPr>
            <a:r>
              <a:rPr lang="en-US" dirty="0"/>
              <a:t>“A computational grid is a hardware and software infrastructure that provides dependable, consistent, pervasive, and inexpensive access to high-end computational facilities”</a:t>
            </a:r>
          </a:p>
          <a:p>
            <a:pPr>
              <a:defRPr/>
            </a:pPr>
            <a:r>
              <a:rPr lang="en-US" dirty="0"/>
              <a:t>“</a:t>
            </a:r>
            <a:r>
              <a:rPr lang="en-US" i="1" dirty="0"/>
              <a:t>The goal is to create the illusion of a simple yet large and powerful self managing virtual computer out of a large collection of connected heterogeneous systems sharing various combinations of resources.</a:t>
            </a:r>
            <a:r>
              <a:rPr lang="en-US" dirty="0"/>
              <a:t>”</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6930093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commons/thumb/b/b5/Cloud_computing.svg/800px-Cloud_computing.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740" y="279790"/>
            <a:ext cx="5914220" cy="53523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9475" y="5625122"/>
            <a:ext cx="8372290" cy="646331"/>
          </a:xfrm>
          <a:prstGeom prst="rect">
            <a:avLst/>
          </a:prstGeom>
          <a:noFill/>
        </p:spPr>
        <p:txBody>
          <a:bodyPr wrap="square" rtlCol="0">
            <a:spAutoFit/>
          </a:bodyPr>
          <a:lstStyle/>
          <a:p>
            <a:r>
              <a:rPr lang="en-US" dirty="0"/>
              <a:t>Cloud computing metaphor: For a user, the </a:t>
            </a:r>
            <a:r>
              <a:rPr lang="en-US" i="1" dirty="0"/>
              <a:t>network elements </a:t>
            </a:r>
            <a:r>
              <a:rPr lang="en-US" dirty="0"/>
              <a:t>representing the provider-rendered services are invisible, as if </a:t>
            </a:r>
            <a:r>
              <a:rPr lang="en-US" i="1" dirty="0"/>
              <a:t>obscured by a cloud</a:t>
            </a:r>
            <a:r>
              <a:rPr lang="en-US" dirty="0"/>
              <a:t>.</a:t>
            </a:r>
          </a:p>
        </p:txBody>
      </p:sp>
    </p:spTree>
    <p:extLst>
      <p:ext uri="{BB962C8B-B14F-4D97-AF65-F5344CB8AC3E}">
        <p14:creationId xmlns:p14="http://schemas.microsoft.com/office/powerpoint/2010/main" val="405819171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3" name="Content Placeholder 2"/>
          <p:cNvSpPr>
            <a:spLocks noGrp="1"/>
          </p:cNvSpPr>
          <p:nvPr>
            <p:ph idx="1"/>
          </p:nvPr>
        </p:nvSpPr>
        <p:spPr/>
        <p:txBody>
          <a:bodyPr/>
          <a:lstStyle/>
          <a:p>
            <a:pPr marL="0" indent="0">
              <a:buNone/>
            </a:pPr>
            <a:r>
              <a:rPr lang="en-US" sz="2400" dirty="0" smtClean="0"/>
              <a:t>Cloud </a:t>
            </a:r>
            <a:r>
              <a:rPr lang="en-US" sz="2400" dirty="0"/>
              <a:t>computing </a:t>
            </a:r>
            <a:r>
              <a:rPr lang="en-US" sz="2400" dirty="0" smtClean="0"/>
              <a:t>can be broken down into:</a:t>
            </a:r>
            <a:endParaRPr lang="en-US" sz="2400" dirty="0"/>
          </a:p>
          <a:p>
            <a:r>
              <a:rPr lang="en-US" sz="2400" b="1" dirty="0"/>
              <a:t>1. </a:t>
            </a:r>
            <a:r>
              <a:rPr lang="en-US" sz="2400" b="1" dirty="0" err="1" smtClean="0"/>
              <a:t>SaaS</a:t>
            </a:r>
            <a:r>
              <a:rPr lang="en-US" sz="2400" b="1" dirty="0" smtClean="0"/>
              <a:t> (software-as-a-service)</a:t>
            </a:r>
          </a:p>
          <a:p>
            <a:pPr marL="0" indent="0">
              <a:buNone/>
            </a:pPr>
            <a:r>
              <a:rPr lang="en-US" sz="2400" dirty="0" smtClean="0"/>
              <a:t>This </a:t>
            </a:r>
            <a:r>
              <a:rPr lang="en-US" sz="2400" dirty="0"/>
              <a:t>type of cloud computing delivers a single application through the browser to thousands of </a:t>
            </a:r>
            <a:r>
              <a:rPr lang="en-US" sz="2400" dirty="0" smtClean="0"/>
              <a:t>customers. </a:t>
            </a:r>
          </a:p>
          <a:p>
            <a:pPr lvl="1"/>
            <a:r>
              <a:rPr lang="en-US" sz="2400" dirty="0" smtClean="0"/>
              <a:t>Google Apps</a:t>
            </a:r>
            <a:endParaRPr lang="en-US" sz="2400" dirty="0"/>
          </a:p>
          <a:p>
            <a:pPr lvl="1"/>
            <a:r>
              <a:rPr lang="en-US" sz="2400" dirty="0" err="1" smtClean="0">
                <a:hlinkClick r:id="rId2"/>
              </a:rPr>
              <a:t>Zoho</a:t>
            </a:r>
            <a:r>
              <a:rPr lang="en-US" sz="2400" dirty="0" smtClean="0">
                <a:hlinkClick r:id="rId2"/>
              </a:rPr>
              <a:t> Office</a:t>
            </a:r>
            <a:endParaRPr lang="en-US" sz="2400" dirty="0"/>
          </a:p>
          <a:p>
            <a:r>
              <a:rPr lang="en-US" sz="2400" b="1" dirty="0" smtClean="0"/>
              <a:t>2. Utility computing</a:t>
            </a:r>
          </a:p>
          <a:p>
            <a:pPr marL="0" indent="0">
              <a:buNone/>
            </a:pPr>
            <a:r>
              <a:rPr lang="en-US" sz="2400" dirty="0" smtClean="0"/>
              <a:t>The </a:t>
            </a:r>
            <a:r>
              <a:rPr lang="en-US" sz="2400" dirty="0"/>
              <a:t>idea is not new, but this form of cloud computing is getting new life from Amazon.com, Sun, IBM, and others who now offer storage and virtual servers that IT can access on demand. </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1684830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Computing</a:t>
            </a:r>
            <a:endParaRPr lang="en-US" dirty="0"/>
          </a:p>
        </p:txBody>
      </p:sp>
      <p:sp>
        <p:nvSpPr>
          <p:cNvPr id="3" name="Content Placeholder 2"/>
          <p:cNvSpPr>
            <a:spLocks noGrp="1"/>
          </p:cNvSpPr>
          <p:nvPr>
            <p:ph idx="1"/>
          </p:nvPr>
        </p:nvSpPr>
        <p:spPr/>
        <p:txBody>
          <a:bodyPr/>
          <a:lstStyle/>
          <a:p>
            <a:r>
              <a:rPr lang="en-US" dirty="0"/>
              <a:t>Grids are a form of </a:t>
            </a:r>
            <a:r>
              <a:rPr lang="en-US" dirty="0">
                <a:solidFill>
                  <a:schemeClr val="accent6">
                    <a:lumMod val="75000"/>
                  </a:schemeClr>
                </a:solidFill>
              </a:rPr>
              <a:t>distributed computing</a:t>
            </a:r>
            <a:r>
              <a:rPr lang="en-US" dirty="0"/>
              <a:t> whereby a “super virtual computer” is composed of many networked </a:t>
            </a:r>
            <a:r>
              <a:rPr lang="en-US" dirty="0" smtClean="0">
                <a:solidFill>
                  <a:schemeClr val="accent6">
                    <a:lumMod val="75000"/>
                  </a:schemeClr>
                </a:solidFill>
              </a:rPr>
              <a:t>loosely coupled</a:t>
            </a:r>
            <a:r>
              <a:rPr lang="en-US" dirty="0"/>
              <a:t> computers acting together to perform very large tasks. </a:t>
            </a:r>
            <a:endParaRPr lang="en-US" dirty="0" smtClean="0"/>
          </a:p>
          <a:p>
            <a:endParaRPr lang="en-US" dirty="0"/>
          </a:p>
          <a:p>
            <a:r>
              <a:rPr lang="en-US" dirty="0" smtClean="0"/>
              <a:t>This </a:t>
            </a:r>
            <a:r>
              <a:rPr lang="en-US" dirty="0"/>
              <a:t>technology has been applied to computationally intensive scientific, mathematical, and academic problems through</a:t>
            </a:r>
            <a:r>
              <a:rPr lang="en-US" dirty="0">
                <a:solidFill>
                  <a:schemeClr val="accent6">
                    <a:lumMod val="75000"/>
                  </a:schemeClr>
                </a:solidFill>
              </a:rPr>
              <a:t> volunteer </a:t>
            </a:r>
            <a:r>
              <a:rPr lang="en-US" dirty="0" smtClean="0">
                <a:solidFill>
                  <a:schemeClr val="accent6">
                    <a:lumMod val="75000"/>
                  </a:schemeClr>
                </a:solidFill>
              </a:rPr>
              <a:t>computing.</a:t>
            </a:r>
          </a:p>
          <a:p>
            <a:r>
              <a:rPr lang="en-US" dirty="0" smtClean="0"/>
              <a:t>Example applications:</a:t>
            </a:r>
            <a:endParaRPr lang="en-US" dirty="0"/>
          </a:p>
          <a:p>
            <a:pPr lvl="1"/>
            <a:r>
              <a:rPr lang="en-US" dirty="0" smtClean="0"/>
              <a:t>drug discovery</a:t>
            </a:r>
          </a:p>
          <a:p>
            <a:pPr lvl="1"/>
            <a:r>
              <a:rPr lang="en-US" dirty="0" smtClean="0"/>
              <a:t>economic forecasting</a:t>
            </a:r>
          </a:p>
          <a:p>
            <a:pPr lvl="1"/>
            <a:r>
              <a:rPr lang="en-US" dirty="0" smtClean="0"/>
              <a:t>seismic analysis and</a:t>
            </a:r>
          </a:p>
          <a:p>
            <a:pPr lvl="1"/>
            <a:r>
              <a:rPr lang="en-US" dirty="0" smtClean="0"/>
              <a:t>data processing/mining in </a:t>
            </a:r>
            <a:r>
              <a:rPr lang="en-US" dirty="0"/>
              <a:t>support for </a:t>
            </a:r>
            <a:r>
              <a:rPr lang="en-US" dirty="0" smtClean="0"/>
              <a:t>e-commerce</a:t>
            </a: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3933879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smtClean="0"/>
              <a:t>Grid Computing Architecture</a:t>
            </a:r>
          </a:p>
        </p:txBody>
      </p:sp>
      <p:sp>
        <p:nvSpPr>
          <p:cNvPr id="23555" name="Content Placeholder 2"/>
          <p:cNvSpPr>
            <a:spLocks noGrp="1"/>
          </p:cNvSpPr>
          <p:nvPr>
            <p:ph idx="1"/>
          </p:nvPr>
        </p:nvSpPr>
        <p:spPr/>
        <p:txBody>
          <a:bodyPr/>
          <a:lstStyle/>
          <a:p>
            <a:endParaRPr lang="en-US" altLang="en-US" dirty="0" smtClean="0"/>
          </a:p>
        </p:txBody>
      </p:sp>
      <p:pic>
        <p:nvPicPr>
          <p:cNvPr id="23556" name="Picture 3" descr="C:\Users\mithun\Documents\Important-Docs\Lectures\DigitalLogicComputerDesign-Spring2013\Grid-Compu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047" y="1553765"/>
            <a:ext cx="6207249"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588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Why do we need Grid Computing?</a:t>
            </a:r>
          </a:p>
        </p:txBody>
      </p:sp>
      <p:sp>
        <p:nvSpPr>
          <p:cNvPr id="3" name="Content Placeholder 2"/>
          <p:cNvSpPr>
            <a:spLocks noGrp="1"/>
          </p:cNvSpPr>
          <p:nvPr>
            <p:ph idx="1"/>
          </p:nvPr>
        </p:nvSpPr>
        <p:spPr/>
        <p:txBody>
          <a:bodyPr>
            <a:normAutofit/>
          </a:bodyPr>
          <a:lstStyle/>
          <a:p>
            <a:pPr>
              <a:defRPr/>
            </a:pPr>
            <a:r>
              <a:rPr lang="en-US" sz="2400" dirty="0"/>
              <a:t>Various </a:t>
            </a:r>
            <a:r>
              <a:rPr lang="en-US" sz="2400" dirty="0" smtClean="0"/>
              <a:t>traditional computer architectural </a:t>
            </a:r>
            <a:r>
              <a:rPr lang="en-US" sz="2400" dirty="0"/>
              <a:t>enhancements exist </a:t>
            </a:r>
            <a:r>
              <a:rPr lang="en-US" sz="2400" dirty="0" smtClean="0"/>
              <a:t>for increasing computer speed, </a:t>
            </a:r>
            <a:r>
              <a:rPr lang="en-US" sz="2400" dirty="0"/>
              <a:t>network </a:t>
            </a:r>
            <a:r>
              <a:rPr lang="en-US" sz="2400" dirty="0" smtClean="0"/>
              <a:t>speeds, and </a:t>
            </a:r>
            <a:r>
              <a:rPr lang="en-US" sz="2400" dirty="0"/>
              <a:t>storage </a:t>
            </a:r>
            <a:r>
              <a:rPr lang="en-US" sz="2400" dirty="0" smtClean="0"/>
              <a:t>capacity. However, we see a low utilization of computing power in a continuous manner</a:t>
            </a:r>
          </a:p>
          <a:p>
            <a:pPr>
              <a:defRPr/>
            </a:pPr>
            <a:r>
              <a:rPr lang="en-US" sz="2400" dirty="0" smtClean="0"/>
              <a:t>Need for fault-tolerance</a:t>
            </a:r>
          </a:p>
          <a:p>
            <a:pPr>
              <a:defRPr/>
            </a:pPr>
            <a:r>
              <a:rPr lang="en-US" sz="2400" dirty="0"/>
              <a:t>Not all problems are solved </a:t>
            </a:r>
            <a:r>
              <a:rPr lang="en-US" sz="2400" dirty="0" smtClean="0"/>
              <a:t>efficiently by a single high-power computing unit</a:t>
            </a:r>
            <a:endParaRPr lang="en-US" sz="2400" dirty="0"/>
          </a:p>
          <a:p>
            <a:pPr>
              <a:defRPr/>
            </a:pPr>
            <a:r>
              <a:rPr lang="en-US" sz="2400" dirty="0" smtClean="0"/>
              <a:t>Grid </a:t>
            </a:r>
            <a:r>
              <a:rPr lang="en-US" sz="2400" dirty="0"/>
              <a:t>Computing </a:t>
            </a:r>
            <a:r>
              <a:rPr lang="en-US" sz="2400" dirty="0" smtClean="0"/>
              <a:t>architecture presents an effective </a:t>
            </a:r>
            <a:r>
              <a:rPr lang="en-US" sz="2400" dirty="0"/>
              <a:t>solution</a:t>
            </a:r>
          </a:p>
        </p:txBody>
      </p:sp>
    </p:spTree>
    <p:extLst>
      <p:ext uri="{BB962C8B-B14F-4D97-AF65-F5344CB8AC3E}">
        <p14:creationId xmlns:p14="http://schemas.microsoft.com/office/powerpoint/2010/main" val="273539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Grid Computing Advantages</a:t>
            </a:r>
          </a:p>
        </p:txBody>
      </p:sp>
      <p:sp>
        <p:nvSpPr>
          <p:cNvPr id="25603" name="Content Placeholder 2"/>
          <p:cNvSpPr>
            <a:spLocks noGrp="1"/>
          </p:cNvSpPr>
          <p:nvPr>
            <p:ph idx="1"/>
          </p:nvPr>
        </p:nvSpPr>
        <p:spPr/>
        <p:txBody>
          <a:bodyPr/>
          <a:lstStyle/>
          <a:p>
            <a:r>
              <a:rPr lang="en-US" altLang="en-US" sz="2400" dirty="0" smtClean="0"/>
              <a:t>Exploiting underutilized resources</a:t>
            </a:r>
          </a:p>
          <a:p>
            <a:r>
              <a:rPr lang="en-US" altLang="en-US" sz="2400" dirty="0" smtClean="0"/>
              <a:t>Parallel CPU and storage capacity</a:t>
            </a:r>
          </a:p>
          <a:p>
            <a:r>
              <a:rPr lang="en-US" altLang="en-US" sz="2400" dirty="0" smtClean="0"/>
              <a:t>Virtual resources and virtual organizations for collaboration</a:t>
            </a:r>
          </a:p>
          <a:p>
            <a:r>
              <a:rPr lang="en-US" altLang="en-US" sz="2400" dirty="0" smtClean="0"/>
              <a:t>Load balancing</a:t>
            </a:r>
          </a:p>
          <a:p>
            <a:r>
              <a:rPr lang="en-US" altLang="en-US" sz="2400" dirty="0" smtClean="0"/>
              <a:t>Fault Tolerance</a:t>
            </a:r>
          </a:p>
          <a:p>
            <a:r>
              <a:rPr lang="en-US" altLang="en-US" sz="2400" dirty="0" smtClean="0"/>
              <a:t>Reliability and Management</a:t>
            </a:r>
          </a:p>
        </p:txBody>
      </p:sp>
    </p:spTree>
    <p:extLst>
      <p:ext uri="{BB962C8B-B14F-4D97-AF65-F5344CB8AC3E}">
        <p14:creationId xmlns:p14="http://schemas.microsoft.com/office/powerpoint/2010/main" val="1345847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Grid Architecture Timeline</a:t>
            </a:r>
          </a:p>
        </p:txBody>
      </p:sp>
      <p:pic>
        <p:nvPicPr>
          <p:cNvPr id="27652" name="Picture 3" descr="C:\Users\mithun\Documents\Important-Docs\Lectures\DigitalLogicComputerDesign-Spring2013\Cluster Grid Cloud Evolu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469" y="1500188"/>
            <a:ext cx="6482953" cy="464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614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z="4000"/>
              <a:t>Related technologies</a:t>
            </a:r>
          </a:p>
        </p:txBody>
      </p:sp>
      <p:sp>
        <p:nvSpPr>
          <p:cNvPr id="28675" name="Rectangle 3"/>
          <p:cNvSpPr>
            <a:spLocks noGrp="1" noChangeArrowheads="1"/>
          </p:cNvSpPr>
          <p:nvPr>
            <p:ph type="body" idx="1"/>
          </p:nvPr>
        </p:nvSpPr>
        <p:spPr/>
        <p:txBody>
          <a:bodyPr/>
          <a:lstStyle/>
          <a:p>
            <a:r>
              <a:rPr lang="en-US" altLang="en-US" sz="2800" dirty="0" smtClean="0"/>
              <a:t>Cluster computing</a:t>
            </a:r>
          </a:p>
          <a:p>
            <a:r>
              <a:rPr lang="en-US" altLang="en-US" sz="2800" dirty="0" smtClean="0"/>
              <a:t>Peer-to-peer computing</a:t>
            </a:r>
          </a:p>
          <a:p>
            <a:r>
              <a:rPr lang="en-US" altLang="en-US" sz="2800" dirty="0" smtClean="0"/>
              <a:t>Internet computing</a:t>
            </a:r>
          </a:p>
        </p:txBody>
      </p:sp>
    </p:spTree>
    <p:extLst>
      <p:ext uri="{BB962C8B-B14F-4D97-AF65-F5344CB8AC3E}">
        <p14:creationId xmlns:p14="http://schemas.microsoft.com/office/powerpoint/2010/main" val="2100649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t>Cluster computing</a:t>
            </a:r>
          </a:p>
        </p:txBody>
      </p:sp>
      <p:sp>
        <p:nvSpPr>
          <p:cNvPr id="29699" name="Rectangle 3"/>
          <p:cNvSpPr>
            <a:spLocks noGrp="1" noChangeArrowheads="1"/>
          </p:cNvSpPr>
          <p:nvPr>
            <p:ph type="body" idx="1"/>
          </p:nvPr>
        </p:nvSpPr>
        <p:spPr/>
        <p:txBody>
          <a:bodyPr/>
          <a:lstStyle/>
          <a:p>
            <a:r>
              <a:rPr lang="en-US" altLang="en-US" sz="2400" dirty="0" smtClean="0"/>
              <a:t>Idea: put some PCs together and get them to communicate</a:t>
            </a:r>
          </a:p>
          <a:p>
            <a:r>
              <a:rPr lang="en-US" altLang="en-US" sz="2400" dirty="0" smtClean="0"/>
              <a:t>Cheaper to build than a mainframe supercomputer</a:t>
            </a:r>
          </a:p>
          <a:p>
            <a:r>
              <a:rPr lang="en-US" altLang="en-US" sz="2400" dirty="0" smtClean="0"/>
              <a:t>Different sizes of clusters</a:t>
            </a:r>
          </a:p>
          <a:p>
            <a:r>
              <a:rPr lang="en-US" altLang="en-US" sz="2400" dirty="0" smtClean="0"/>
              <a:t>Scalable – can grow a cluster by adding more PCs</a:t>
            </a:r>
          </a:p>
          <a:p>
            <a:endParaRPr lang="en-US" altLang="en-US" sz="2400" dirty="0"/>
          </a:p>
          <a:p>
            <a:endParaRPr lang="en-US" altLang="en-US" sz="2400" dirty="0" smtClean="0"/>
          </a:p>
          <a:p>
            <a:r>
              <a:rPr lang="en-US" sz="2400" b="1" dirty="0"/>
              <a:t>Comparison Grid computing and cluster Computing</a:t>
            </a:r>
            <a:r>
              <a:rPr lang="en-US" sz="2400" b="1" dirty="0" smtClean="0"/>
              <a:t>?</a:t>
            </a:r>
            <a:endParaRPr lang="en-US" altLang="en-US" sz="2400" dirty="0" smtClean="0"/>
          </a:p>
          <a:p>
            <a:r>
              <a:rPr lang="en-US" altLang="en-US" sz="2400" dirty="0">
                <a:hlinkClick r:id="rId3"/>
              </a:rPr>
              <a:t>http://www.answers.com/Q/Comparison_Grid_computing_and_cluster_Computing</a:t>
            </a:r>
            <a:endParaRPr lang="en-US" altLang="en-US" sz="2400" dirty="0" smtClean="0"/>
          </a:p>
        </p:txBody>
      </p:sp>
    </p:spTree>
    <p:extLst>
      <p:ext uri="{BB962C8B-B14F-4D97-AF65-F5344CB8AC3E}">
        <p14:creationId xmlns:p14="http://schemas.microsoft.com/office/powerpoint/2010/main" val="2528990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Refined">
  <a:themeElements>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fontScheme name="Refined">
      <a:majorFont>
        <a:latin typeface="Times New Roman"/>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35400</TotalTime>
  <Words>683</Words>
  <Application>Microsoft Macintosh PowerPoint</Application>
  <PresentationFormat>On-screen Show (4:3)</PresentationFormat>
  <Paragraphs>122</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Refined</vt:lpstr>
      <vt:lpstr>Grid Computing</vt:lpstr>
      <vt:lpstr>Definition</vt:lpstr>
      <vt:lpstr>Grid Computing</vt:lpstr>
      <vt:lpstr>Grid Computing Architecture</vt:lpstr>
      <vt:lpstr>Why do we need Grid Computing?</vt:lpstr>
      <vt:lpstr>Grid Computing Advantages</vt:lpstr>
      <vt:lpstr>Grid Architecture Timeline</vt:lpstr>
      <vt:lpstr>Related technologies</vt:lpstr>
      <vt:lpstr>Cluster computing</vt:lpstr>
      <vt:lpstr>Cluster Architecture</vt:lpstr>
      <vt:lpstr>Peer-to-Peer computing</vt:lpstr>
      <vt:lpstr>Peer to Peer architecture</vt:lpstr>
      <vt:lpstr>Internet computing</vt:lpstr>
      <vt:lpstr>A typical view of Grid environment</vt:lpstr>
      <vt:lpstr>Grid Middleware</vt:lpstr>
      <vt:lpstr>Grid Computing Architectures</vt:lpstr>
      <vt:lpstr>Distributed Computing</vt:lpstr>
      <vt:lpstr>High-throughput Computing</vt:lpstr>
      <vt:lpstr>Cloud Computing</vt:lpstr>
      <vt:lpstr>PowerPoint Presentation</vt:lpstr>
      <vt:lpstr>Cloud Computing</vt:lpstr>
    </vt:vector>
  </TitlesOfParts>
  <Company>The University of Texas at Dallas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CS  6364</dc:title>
  <dc:creator>cathie</dc:creator>
  <cp:lastModifiedBy>Nurcan Yuruk</cp:lastModifiedBy>
  <cp:revision>2295</cp:revision>
  <cp:lastPrinted>2014-02-28T22:21:04Z</cp:lastPrinted>
  <dcterms:created xsi:type="dcterms:W3CDTF">2006-06-12T19:09:32Z</dcterms:created>
  <dcterms:modified xsi:type="dcterms:W3CDTF">2018-11-12T05:16:38Z</dcterms:modified>
</cp:coreProperties>
</file>