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79" r:id="rId24"/>
    <p:sldId id="277" r:id="rId25"/>
    <p:sldId id="280" r:id="rId26"/>
    <p:sldId id="281" r:id="rId27"/>
    <p:sldId id="282" r:id="rId28"/>
    <p:sldId id="286" r:id="rId29"/>
    <p:sldId id="287" r:id="rId30"/>
    <p:sldId id="283" r:id="rId31"/>
    <p:sldId id="284" r:id="rId32"/>
    <p:sldId id="285" r:id="rId33"/>
    <p:sldId id="288" r:id="rId34"/>
    <p:sldId id="289" r:id="rId35"/>
    <p:sldId id="290" r:id="rId36"/>
    <p:sldId id="291" r:id="rId37"/>
    <p:sldId id="293" r:id="rId38"/>
    <p:sldId id="292" r:id="rId39"/>
    <p:sldId id="294" r:id="rId40"/>
    <p:sldId id="295" r:id="rId41"/>
    <p:sldId id="296" r:id="rId42"/>
    <p:sldId id="297" r:id="rId43"/>
    <p:sldId id="298" r:id="rId44"/>
    <p:sldId id="299"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004" autoAdjust="0"/>
  </p:normalViewPr>
  <p:slideViewPr>
    <p:cSldViewPr>
      <p:cViewPr>
        <p:scale>
          <a:sx n="64" d="100"/>
          <a:sy n="64" d="100"/>
        </p:scale>
        <p:origin x="-2152" y="-65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56" d="100"/>
          <a:sy n="56" d="100"/>
        </p:scale>
        <p:origin x="-288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notesMaster" Target="notesMasters/notesMaster1.xml"/><Relationship Id="rId47" Type="http://schemas.openxmlformats.org/officeDocument/2006/relationships/printerSettings" Target="printerSettings/printerSettings1.bin"/><Relationship Id="rId48" Type="http://schemas.openxmlformats.org/officeDocument/2006/relationships/presProps" Target="presProps.xml"/><Relationship Id="rId49"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heme" Target="theme/theme1.xml"/><Relationship Id="rId5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BD581FB-287C-45F8-B3F3-05DFF82BDAF7}" type="datetimeFigureOut">
              <a:rPr lang="en-US" smtClean="0"/>
              <a:t>1/9/18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FD0B75-0F0D-4244-A153-0A83BD49D5FE}" type="slidenum">
              <a:rPr lang="en-US" smtClean="0"/>
              <a:t>‹#›</a:t>
            </a:fld>
            <a:endParaRPr lang="en-US"/>
          </a:p>
        </p:txBody>
      </p:sp>
    </p:spTree>
    <p:extLst>
      <p:ext uri="{BB962C8B-B14F-4D97-AF65-F5344CB8AC3E}">
        <p14:creationId xmlns:p14="http://schemas.microsoft.com/office/powerpoint/2010/main" val="12466661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D0B75-0F0D-4244-A153-0A83BD49D5FE}" type="slidenum">
              <a:rPr lang="en-US" smtClean="0"/>
              <a:t>1</a:t>
            </a:fld>
            <a:endParaRPr lang="en-US"/>
          </a:p>
        </p:txBody>
      </p:sp>
    </p:spTree>
    <p:extLst>
      <p:ext uri="{BB962C8B-B14F-4D97-AF65-F5344CB8AC3E}">
        <p14:creationId xmlns:p14="http://schemas.microsoft.com/office/powerpoint/2010/main" val="2125319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not a tag with content!</a:t>
            </a:r>
          </a:p>
          <a:p>
            <a:r>
              <a:rPr lang="en-US" dirty="0" smtClean="0"/>
              <a:t>Line break IS NOT paragraph break</a:t>
            </a:r>
            <a:endParaRPr lang="en-US" dirty="0"/>
          </a:p>
        </p:txBody>
      </p:sp>
      <p:sp>
        <p:nvSpPr>
          <p:cNvPr id="4" name="Slide Number Placeholder 3"/>
          <p:cNvSpPr>
            <a:spLocks noGrp="1"/>
          </p:cNvSpPr>
          <p:nvPr>
            <p:ph type="sldNum" sz="quarter" idx="10"/>
          </p:nvPr>
        </p:nvSpPr>
        <p:spPr/>
        <p:txBody>
          <a:bodyPr/>
          <a:lstStyle/>
          <a:p>
            <a:fld id="{5BFD0B75-0F0D-4244-A153-0A83BD49D5FE}" type="slidenum">
              <a:rPr lang="en-US" smtClean="0"/>
              <a:t>18</a:t>
            </a:fld>
            <a:endParaRPr lang="en-US"/>
          </a:p>
        </p:txBody>
      </p:sp>
    </p:spTree>
    <p:extLst>
      <p:ext uri="{BB962C8B-B14F-4D97-AF65-F5344CB8AC3E}">
        <p14:creationId xmlns:p14="http://schemas.microsoft.com/office/powerpoint/2010/main" val="19260245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D0B75-0F0D-4244-A153-0A83BD49D5FE}" type="slidenum">
              <a:rPr lang="en-US" smtClean="0"/>
              <a:t>27</a:t>
            </a:fld>
            <a:endParaRPr lang="en-US"/>
          </a:p>
        </p:txBody>
      </p:sp>
    </p:spTree>
    <p:extLst>
      <p:ext uri="{BB962C8B-B14F-4D97-AF65-F5344CB8AC3E}">
        <p14:creationId xmlns:p14="http://schemas.microsoft.com/office/powerpoint/2010/main" val="28651023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how would it look if we had instead enclosed it in code tags?</a:t>
            </a:r>
          </a:p>
          <a:p>
            <a:endParaRPr lang="en-US" dirty="0"/>
          </a:p>
        </p:txBody>
      </p:sp>
      <p:sp>
        <p:nvSpPr>
          <p:cNvPr id="4" name="Slide Number Placeholder 3"/>
          <p:cNvSpPr>
            <a:spLocks noGrp="1"/>
          </p:cNvSpPr>
          <p:nvPr>
            <p:ph type="sldNum" sz="quarter" idx="10"/>
          </p:nvPr>
        </p:nvSpPr>
        <p:spPr/>
        <p:txBody>
          <a:bodyPr/>
          <a:lstStyle/>
          <a:p>
            <a:fld id="{5BFD0B75-0F0D-4244-A153-0A83BD49D5FE}" type="slidenum">
              <a:rPr lang="en-US" smtClean="0"/>
              <a:t>35</a:t>
            </a:fld>
            <a:endParaRPr lang="en-US"/>
          </a:p>
        </p:txBody>
      </p:sp>
    </p:spTree>
    <p:extLst>
      <p:ext uri="{BB962C8B-B14F-4D97-AF65-F5344CB8AC3E}">
        <p14:creationId xmlns:p14="http://schemas.microsoft.com/office/powerpoint/2010/main" val="8461571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how would it look if we had instead enclosed it in code tags?</a:t>
            </a:r>
          </a:p>
          <a:p>
            <a:endParaRPr lang="en-US"/>
          </a:p>
        </p:txBody>
      </p:sp>
      <p:sp>
        <p:nvSpPr>
          <p:cNvPr id="4" name="Slide Number Placeholder 3"/>
          <p:cNvSpPr>
            <a:spLocks noGrp="1"/>
          </p:cNvSpPr>
          <p:nvPr>
            <p:ph type="sldNum" sz="quarter" idx="10"/>
          </p:nvPr>
        </p:nvSpPr>
        <p:spPr/>
        <p:txBody>
          <a:bodyPr/>
          <a:lstStyle/>
          <a:p>
            <a:fld id="{5BFD0B75-0F0D-4244-A153-0A83BD49D5FE}" type="slidenum">
              <a:rPr lang="en-US" smtClean="0"/>
              <a:t>36</a:t>
            </a:fld>
            <a:endParaRPr lang="en-US"/>
          </a:p>
        </p:txBody>
      </p:sp>
    </p:spTree>
    <p:extLst>
      <p:ext uri="{BB962C8B-B14F-4D97-AF65-F5344CB8AC3E}">
        <p14:creationId xmlns:p14="http://schemas.microsoft.com/office/powerpoint/2010/main" val="8461571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It is important to write proper XHTML code and follow proper syntax.</a:t>
            </a:r>
          </a:p>
          <a:p>
            <a:endParaRPr lang="en-US" dirty="0"/>
          </a:p>
        </p:txBody>
      </p:sp>
      <p:sp>
        <p:nvSpPr>
          <p:cNvPr id="4" name="Slide Number Placeholder 3"/>
          <p:cNvSpPr>
            <a:spLocks noGrp="1"/>
          </p:cNvSpPr>
          <p:nvPr>
            <p:ph type="sldNum" sz="quarter" idx="10"/>
          </p:nvPr>
        </p:nvSpPr>
        <p:spPr/>
        <p:txBody>
          <a:bodyPr/>
          <a:lstStyle/>
          <a:p>
            <a:fld id="{5BFD0B75-0F0D-4244-A153-0A83BD49D5FE}" type="slidenum">
              <a:rPr lang="en-US" smtClean="0"/>
              <a:t>37</a:t>
            </a:fld>
            <a:endParaRPr lang="en-US"/>
          </a:p>
        </p:txBody>
      </p:sp>
    </p:spTree>
    <p:extLst>
      <p:ext uri="{BB962C8B-B14F-4D97-AF65-F5344CB8AC3E}">
        <p14:creationId xmlns:p14="http://schemas.microsoft.com/office/powerpoint/2010/main" val="22932797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more picky than the web browser, which may render malformed XHTML correctly</a:t>
            </a:r>
          </a:p>
          <a:p>
            <a:r>
              <a:rPr lang="en-US" dirty="0" smtClean="0"/>
              <a:t>If page is available, if not, upload from your hard drive</a:t>
            </a:r>
          </a:p>
          <a:p>
            <a:endParaRPr lang="en-US" dirty="0"/>
          </a:p>
        </p:txBody>
      </p:sp>
      <p:sp>
        <p:nvSpPr>
          <p:cNvPr id="4" name="Slide Number Placeholder 3"/>
          <p:cNvSpPr>
            <a:spLocks noGrp="1"/>
          </p:cNvSpPr>
          <p:nvPr>
            <p:ph type="sldNum" sz="quarter" idx="10"/>
          </p:nvPr>
        </p:nvSpPr>
        <p:spPr/>
        <p:txBody>
          <a:bodyPr/>
          <a:lstStyle/>
          <a:p>
            <a:fld id="{5BFD0B75-0F0D-4244-A153-0A83BD49D5FE}" type="slidenum">
              <a:rPr lang="en-US" smtClean="0"/>
              <a:t>38</a:t>
            </a:fld>
            <a:endParaRPr lang="en-US"/>
          </a:p>
        </p:txBody>
      </p:sp>
    </p:spTree>
    <p:extLst>
      <p:ext uri="{BB962C8B-B14F-4D97-AF65-F5344CB8AC3E}">
        <p14:creationId xmlns:p14="http://schemas.microsoft.com/office/powerpoint/2010/main" val="8461571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a:t>
            </a:r>
            <a:r>
              <a:rPr lang="en-US" baseline="0" dirty="0" smtClean="0"/>
              <a:t> useful for </a:t>
            </a:r>
            <a:r>
              <a:rPr lang="en-US" baseline="0" dirty="0" err="1" smtClean="0"/>
              <a:t>dreamweaver</a:t>
            </a:r>
            <a:r>
              <a:rPr lang="en-US" baseline="0" dirty="0" smtClean="0"/>
              <a:t>, </a:t>
            </a:r>
            <a:r>
              <a:rPr lang="en-US" baseline="0" dirty="0" err="1" smtClean="0"/>
              <a:t>frontpage</a:t>
            </a:r>
            <a:endParaRPr lang="en-US" baseline="0" dirty="0" smtClean="0"/>
          </a:p>
          <a:p>
            <a:r>
              <a:rPr lang="en-US" baseline="0" dirty="0" smtClean="0"/>
              <a:t>Also helpful for validator</a:t>
            </a:r>
            <a:endParaRPr lang="en-US" dirty="0"/>
          </a:p>
        </p:txBody>
      </p:sp>
      <p:sp>
        <p:nvSpPr>
          <p:cNvPr id="4" name="Slide Number Placeholder 3"/>
          <p:cNvSpPr>
            <a:spLocks noGrp="1"/>
          </p:cNvSpPr>
          <p:nvPr>
            <p:ph type="sldNum" sz="quarter" idx="10"/>
          </p:nvPr>
        </p:nvSpPr>
        <p:spPr/>
        <p:txBody>
          <a:bodyPr/>
          <a:lstStyle/>
          <a:p>
            <a:fld id="{5BFD0B75-0F0D-4244-A153-0A83BD49D5FE}" type="slidenum">
              <a:rPr lang="en-US" smtClean="0"/>
              <a:t>39</a:t>
            </a:fld>
            <a:endParaRPr lang="en-US"/>
          </a:p>
        </p:txBody>
      </p:sp>
    </p:spTree>
    <p:extLst>
      <p:ext uri="{BB962C8B-B14F-4D97-AF65-F5344CB8AC3E}">
        <p14:creationId xmlns:p14="http://schemas.microsoft.com/office/powerpoint/2010/main" val="8461571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D0B75-0F0D-4244-A153-0A83BD49D5FE}" type="slidenum">
              <a:rPr lang="en-US" smtClean="0"/>
              <a:t>40</a:t>
            </a:fld>
            <a:endParaRPr lang="en-US"/>
          </a:p>
        </p:txBody>
      </p:sp>
    </p:spTree>
    <p:extLst>
      <p:ext uri="{BB962C8B-B14F-4D97-AF65-F5344CB8AC3E}">
        <p14:creationId xmlns:p14="http://schemas.microsoft.com/office/powerpoint/2010/main" val="8461571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D0B75-0F0D-4244-A153-0A83BD49D5FE}" type="slidenum">
              <a:rPr lang="en-US" smtClean="0"/>
              <a:t>41</a:t>
            </a:fld>
            <a:endParaRPr lang="en-US"/>
          </a:p>
        </p:txBody>
      </p:sp>
    </p:spTree>
    <p:extLst>
      <p:ext uri="{BB962C8B-B14F-4D97-AF65-F5344CB8AC3E}">
        <p14:creationId xmlns:p14="http://schemas.microsoft.com/office/powerpoint/2010/main" val="8461571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D0B75-0F0D-4244-A153-0A83BD49D5FE}" type="slidenum">
              <a:rPr lang="en-US" smtClean="0"/>
              <a:t>42</a:t>
            </a:fld>
            <a:endParaRPr lang="en-US"/>
          </a:p>
        </p:txBody>
      </p:sp>
    </p:spTree>
    <p:extLst>
      <p:ext uri="{BB962C8B-B14F-4D97-AF65-F5344CB8AC3E}">
        <p14:creationId xmlns:p14="http://schemas.microsoft.com/office/powerpoint/2010/main" val="846157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HTML is the markup language for creating web pages and other information that can be displayed in a web browser</a:t>
            </a:r>
          </a:p>
          <a:p>
            <a:r>
              <a:rPr lang="en-US" dirty="0" smtClean="0"/>
              <a:t>HTML is not a programming language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most whitespace is insignificant in HTML</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smtClean="0"/>
              <a:t>Content is the key word for html. It does not describe style!!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smtClean="0"/>
              <a:t>Scripts for behavior, </a:t>
            </a:r>
            <a:r>
              <a:rPr lang="en-US" dirty="0" err="1" smtClean="0"/>
              <a:t>css</a:t>
            </a:r>
            <a:r>
              <a:rPr lang="en-US" dirty="0" smtClean="0"/>
              <a:t> for styling</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5BFD0B75-0F0D-4244-A153-0A83BD49D5FE}" type="slidenum">
              <a:rPr lang="en-US" smtClean="0"/>
              <a:t>2</a:t>
            </a:fld>
            <a:endParaRPr lang="en-US"/>
          </a:p>
        </p:txBody>
      </p:sp>
    </p:spTree>
    <p:extLst>
      <p:ext uri="{BB962C8B-B14F-4D97-AF65-F5344CB8AC3E}">
        <p14:creationId xmlns:p14="http://schemas.microsoft.com/office/powerpoint/2010/main" val="36807213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Observe that line breaks and spaces do not appear in output</a:t>
            </a:r>
            <a:endParaRPr lang="en-US" dirty="0"/>
          </a:p>
        </p:txBody>
      </p:sp>
      <p:sp>
        <p:nvSpPr>
          <p:cNvPr id="4" name="Slide Number Placeholder 3"/>
          <p:cNvSpPr>
            <a:spLocks noGrp="1"/>
          </p:cNvSpPr>
          <p:nvPr>
            <p:ph type="sldNum" sz="quarter" idx="10"/>
          </p:nvPr>
        </p:nvSpPr>
        <p:spPr/>
        <p:txBody>
          <a:bodyPr/>
          <a:lstStyle/>
          <a:p>
            <a:fld id="{5BFD0B75-0F0D-4244-A153-0A83BD49D5FE}" type="slidenum">
              <a:rPr lang="en-US" smtClean="0"/>
              <a:t>6</a:t>
            </a:fld>
            <a:endParaRPr lang="en-US"/>
          </a:p>
        </p:txBody>
      </p:sp>
    </p:spTree>
    <p:extLst>
      <p:ext uri="{BB962C8B-B14F-4D97-AF65-F5344CB8AC3E}">
        <p14:creationId xmlns:p14="http://schemas.microsoft.com/office/powerpoint/2010/main" val="859982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Every tag has a meaning. This meaning</a:t>
            </a:r>
            <a:r>
              <a:rPr lang="en-US" baseline="0" dirty="0" smtClean="0"/>
              <a:t> is related to structure and content, not style!</a:t>
            </a:r>
          </a:p>
          <a:p>
            <a:r>
              <a:rPr lang="en-US" baseline="0" dirty="0" smtClean="0"/>
              <a:t>- H1 is for top level heading, h2 is for sublevel. These are not for size!!!</a:t>
            </a:r>
          </a:p>
          <a:p>
            <a:pPr marL="171450" indent="-171450">
              <a:buFontTx/>
              <a:buChar char="-"/>
            </a:pPr>
            <a:r>
              <a:rPr lang="en-US" baseline="0" dirty="0" smtClean="0"/>
              <a:t>Why use semantic html? More compatible with browsers, better style</a:t>
            </a:r>
          </a:p>
          <a:p>
            <a:pPr marL="171450" indent="-171450">
              <a:buFontTx/>
              <a:buChar char="-"/>
            </a:pPr>
            <a:endParaRPr lang="en-US" baseline="0" dirty="0" smtClean="0"/>
          </a:p>
          <a:p>
            <a:pPr marL="171450" indent="-171450">
              <a:buFontTx/>
              <a:buChar char="-"/>
            </a:pPr>
            <a:endParaRPr lang="en-US" baseline="0" dirty="0" smtClean="0"/>
          </a:p>
        </p:txBody>
      </p:sp>
      <p:sp>
        <p:nvSpPr>
          <p:cNvPr id="4" name="Slide Number Placeholder 3"/>
          <p:cNvSpPr>
            <a:spLocks noGrp="1"/>
          </p:cNvSpPr>
          <p:nvPr>
            <p:ph type="sldNum" sz="quarter" idx="10"/>
          </p:nvPr>
        </p:nvSpPr>
        <p:spPr/>
        <p:txBody>
          <a:bodyPr/>
          <a:lstStyle/>
          <a:p>
            <a:fld id="{5BFD0B75-0F0D-4244-A153-0A83BD49D5FE}" type="slidenum">
              <a:rPr lang="en-US" smtClean="0"/>
              <a:t>7</a:t>
            </a:fld>
            <a:endParaRPr lang="en-US"/>
          </a:p>
        </p:txBody>
      </p:sp>
    </p:spTree>
    <p:extLst>
      <p:ext uri="{BB962C8B-B14F-4D97-AF65-F5344CB8AC3E}">
        <p14:creationId xmlns:p14="http://schemas.microsoft.com/office/powerpoint/2010/main" val="29914110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Separates</a:t>
            </a:r>
            <a:r>
              <a:rPr lang="en-US" baseline="0" dirty="0" smtClean="0"/>
              <a:t> sections</a:t>
            </a:r>
          </a:p>
          <a:p>
            <a:endParaRPr lang="en-US" dirty="0"/>
          </a:p>
        </p:txBody>
      </p:sp>
      <p:sp>
        <p:nvSpPr>
          <p:cNvPr id="4" name="Slide Number Placeholder 3"/>
          <p:cNvSpPr>
            <a:spLocks noGrp="1"/>
          </p:cNvSpPr>
          <p:nvPr>
            <p:ph type="sldNum" sz="quarter" idx="10"/>
          </p:nvPr>
        </p:nvSpPr>
        <p:spPr/>
        <p:txBody>
          <a:bodyPr/>
          <a:lstStyle/>
          <a:p>
            <a:fld id="{5BFD0B75-0F0D-4244-A153-0A83BD49D5FE}" type="slidenum">
              <a:rPr lang="en-US" smtClean="0"/>
              <a:t>8</a:t>
            </a:fld>
            <a:endParaRPr lang="en-US"/>
          </a:p>
        </p:txBody>
      </p:sp>
    </p:spTree>
    <p:extLst>
      <p:ext uri="{BB962C8B-B14F-4D97-AF65-F5344CB8AC3E}">
        <p14:creationId xmlns:p14="http://schemas.microsoft.com/office/powerpoint/2010/main" val="17602893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D0B75-0F0D-4244-A153-0A83BD49D5FE}" type="slidenum">
              <a:rPr lang="en-US" smtClean="0"/>
              <a:t>10</a:t>
            </a:fld>
            <a:endParaRPr lang="en-US"/>
          </a:p>
        </p:txBody>
      </p:sp>
    </p:spTree>
    <p:extLst>
      <p:ext uri="{BB962C8B-B14F-4D97-AF65-F5344CB8AC3E}">
        <p14:creationId xmlns:p14="http://schemas.microsoft.com/office/powerpoint/2010/main" val="30022871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Choose a descriptive link text!!</a:t>
            </a:r>
            <a:endParaRPr lang="en-US" dirty="0"/>
          </a:p>
        </p:txBody>
      </p:sp>
      <p:sp>
        <p:nvSpPr>
          <p:cNvPr id="4" name="Slide Number Placeholder 3"/>
          <p:cNvSpPr>
            <a:spLocks noGrp="1"/>
          </p:cNvSpPr>
          <p:nvPr>
            <p:ph type="sldNum" sz="quarter" idx="10"/>
          </p:nvPr>
        </p:nvSpPr>
        <p:spPr/>
        <p:txBody>
          <a:bodyPr/>
          <a:lstStyle/>
          <a:p>
            <a:fld id="{5BFD0B75-0F0D-4244-A153-0A83BD49D5FE}" type="slidenum">
              <a:rPr lang="en-US" smtClean="0"/>
              <a:t>13</a:t>
            </a:fld>
            <a:endParaRPr lang="en-US"/>
          </a:p>
        </p:txBody>
      </p:sp>
    </p:spTree>
    <p:extLst>
      <p:ext uri="{BB962C8B-B14F-4D97-AF65-F5344CB8AC3E}">
        <p14:creationId xmlns:p14="http://schemas.microsoft.com/office/powerpoint/2010/main" val="26030721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specify a tooltip with the title attribute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make links that open in new windows, we'll need to learn </a:t>
            </a:r>
            <a:r>
              <a:rPr lang="en-US" dirty="0" err="1" smtClean="0"/>
              <a:t>Javascript</a:t>
            </a:r>
            <a:r>
              <a:rPr lang="en-US" dirty="0" smtClean="0"/>
              <a:t> (later)</a:t>
            </a:r>
          </a:p>
          <a:p>
            <a:endParaRPr lang="en-US" dirty="0"/>
          </a:p>
        </p:txBody>
      </p:sp>
      <p:sp>
        <p:nvSpPr>
          <p:cNvPr id="4" name="Slide Number Placeholder 3"/>
          <p:cNvSpPr>
            <a:spLocks noGrp="1"/>
          </p:cNvSpPr>
          <p:nvPr>
            <p:ph type="sldNum" sz="quarter" idx="10"/>
          </p:nvPr>
        </p:nvSpPr>
        <p:spPr/>
        <p:txBody>
          <a:bodyPr/>
          <a:lstStyle/>
          <a:p>
            <a:fld id="{5BFD0B75-0F0D-4244-A153-0A83BD49D5FE}" type="slidenum">
              <a:rPr lang="en-US" smtClean="0"/>
              <a:t>14</a:t>
            </a:fld>
            <a:endParaRPr lang="en-US"/>
          </a:p>
        </p:txBody>
      </p:sp>
    </p:spTree>
    <p:extLst>
      <p:ext uri="{BB962C8B-B14F-4D97-AF65-F5344CB8AC3E}">
        <p14:creationId xmlns:p14="http://schemas.microsoft.com/office/powerpoint/2010/main" val="12408151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Alternative for visually impaired</a:t>
            </a:r>
            <a:r>
              <a:rPr lang="en-US" baseline="0" dirty="0" smtClean="0"/>
              <a:t> users</a:t>
            </a:r>
          </a:p>
          <a:p>
            <a:r>
              <a:rPr lang="en-US" baseline="0" dirty="0" smtClean="0"/>
              <a:t>Images are not stored with webpage but in a separate folder which can be in directory images</a:t>
            </a:r>
          </a:p>
        </p:txBody>
      </p:sp>
      <p:sp>
        <p:nvSpPr>
          <p:cNvPr id="4" name="Slide Number Placeholder 3"/>
          <p:cNvSpPr>
            <a:spLocks noGrp="1"/>
          </p:cNvSpPr>
          <p:nvPr>
            <p:ph type="sldNum" sz="quarter" idx="10"/>
          </p:nvPr>
        </p:nvSpPr>
        <p:spPr/>
        <p:txBody>
          <a:bodyPr/>
          <a:lstStyle/>
          <a:p>
            <a:fld id="{5BFD0B75-0F0D-4244-A153-0A83BD49D5FE}" type="slidenum">
              <a:rPr lang="en-US" smtClean="0"/>
              <a:t>16</a:t>
            </a:fld>
            <a:endParaRPr lang="en-US"/>
          </a:p>
        </p:txBody>
      </p:sp>
    </p:spTree>
    <p:extLst>
      <p:ext uri="{BB962C8B-B14F-4D97-AF65-F5344CB8AC3E}">
        <p14:creationId xmlns:p14="http://schemas.microsoft.com/office/powerpoint/2010/main" val="2785161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4" name="Rectangle 6"/>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9"/>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10"/>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000">
                <a:solidFill>
                  <a:srgbClr val="FFFFFF"/>
                </a:solidFill>
              </a:defRPr>
            </a:lvl1pPr>
          </a:lstStyle>
          <a:p>
            <a:fld id="{77FBFEAA-ED01-465A-A2B3-0D62003CB4FE}" type="datetime1">
              <a:rPr lang="en-US" smtClean="0"/>
              <a:t>1/9/18</a:t>
            </a:fld>
            <a:endParaRPr lang="en-US"/>
          </a:p>
        </p:txBody>
      </p:sp>
      <p:sp>
        <p:nvSpPr>
          <p:cNvPr id="10" name="Footer Placeholder 16"/>
          <p:cNvSpPr>
            <a:spLocks noGrp="1"/>
          </p:cNvSpPr>
          <p:nvPr>
            <p:ph type="ftr" sz="quarter" idx="11"/>
          </p:nvPr>
        </p:nvSpPr>
        <p:spPr>
          <a:xfrm>
            <a:off x="2085975" y="236538"/>
            <a:ext cx="5867400" cy="365125"/>
          </a:xfrm>
        </p:spPr>
        <p:txBody>
          <a:bodyPr/>
          <a:lstStyle>
            <a:lvl1pPr algn="r">
              <a:defRPr>
                <a:solidFill>
                  <a:schemeClr val="tx2"/>
                </a:solidFill>
              </a:defRPr>
            </a:lvl1pPr>
          </a:lstStyle>
          <a:p>
            <a:r>
              <a:rPr lang="en-US" dirty="0" smtClean="0"/>
              <a:t>CS6314-WPL</a:t>
            </a:r>
            <a:endParaRPr lang="en-US" dirty="0"/>
          </a:p>
        </p:txBody>
      </p:sp>
      <p:sp>
        <p:nvSpPr>
          <p:cNvPr id="11"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CC76F15A-3445-4ED0-A4DF-DE4BBF06AE1A}"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13"/>
          <p:cNvSpPr>
            <a:spLocks noGrp="1"/>
          </p:cNvSpPr>
          <p:nvPr>
            <p:ph type="dt" sz="half" idx="10"/>
          </p:nvPr>
        </p:nvSpPr>
        <p:spPr/>
        <p:txBody>
          <a:bodyPr/>
          <a:lstStyle>
            <a:lvl1pPr>
              <a:defRPr/>
            </a:lvl1pPr>
          </a:lstStyle>
          <a:p>
            <a:fld id="{76D613E6-F099-4191-984F-6AB16742DC78}" type="datetime1">
              <a:rPr lang="en-US" smtClean="0"/>
              <a:t>1/9/18</a:t>
            </a:fld>
            <a:endParaRPr lang="en-US"/>
          </a:p>
        </p:txBody>
      </p:sp>
      <p:sp>
        <p:nvSpPr>
          <p:cNvPr id="5" name="Footer Placeholder 2"/>
          <p:cNvSpPr>
            <a:spLocks noGrp="1"/>
          </p:cNvSpPr>
          <p:nvPr>
            <p:ph type="ftr" sz="quarter" idx="11"/>
          </p:nvPr>
        </p:nvSpPr>
        <p:spPr/>
        <p:txBody>
          <a:bodyPr/>
          <a:lstStyle>
            <a:lvl1pPr>
              <a:defRPr/>
            </a:lvl1pPr>
          </a:lstStyle>
          <a:p>
            <a:r>
              <a:rPr lang="en-US" dirty="0" smtClean="0"/>
              <a:t>CS6314-WPL</a:t>
            </a:r>
            <a:endParaRPr lang="en-US" dirty="0"/>
          </a:p>
        </p:txBody>
      </p:sp>
      <p:sp>
        <p:nvSpPr>
          <p:cNvPr id="6" name="Slide Number Placeholder 22"/>
          <p:cNvSpPr>
            <a:spLocks noGrp="1"/>
          </p:cNvSpPr>
          <p:nvPr>
            <p:ph type="sldNum" sz="quarter" idx="12"/>
          </p:nvPr>
        </p:nvSpPr>
        <p:spPr/>
        <p:txBody>
          <a:bodyPr/>
          <a:lstStyle>
            <a:lvl1pPr>
              <a:defRPr/>
            </a:lvl1pPr>
          </a:lstStyle>
          <a:p>
            <a:fld id="{CC76F15A-3445-4ED0-A4DF-DE4BBF06AE1A}" type="slidenum">
              <a:rPr lang="en-US" smtClean="0"/>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6"/>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10"/>
          </p:nvPr>
        </p:nvSpPr>
        <p:spPr>
          <a:xfrm>
            <a:off x="6553200" y="6248400"/>
            <a:ext cx="2209800" cy="365125"/>
          </a:xfrm>
        </p:spPr>
        <p:txBody>
          <a:bodyPr/>
          <a:lstStyle>
            <a:lvl1pPr>
              <a:defRPr/>
            </a:lvl1pPr>
          </a:lstStyle>
          <a:p>
            <a:fld id="{73BEF197-6553-4CF3-96EE-FC22A05FAE54}" type="datetime1">
              <a:rPr lang="en-US" smtClean="0"/>
              <a:t>1/9/18</a:t>
            </a:fld>
            <a:endParaRPr lang="en-US"/>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r>
              <a:rPr lang="en-US" dirty="0" smtClean="0"/>
              <a:t>CS6314-WPL</a:t>
            </a:r>
            <a:endParaRPr lang="en-US" dirty="0"/>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fld id="{CC76F15A-3445-4ED0-A4DF-DE4BBF06AE1A}"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smtClean="0"/>
              <a:t>Click to edit Master title style</a:t>
            </a:r>
            <a:endParaRPr lang="en-US"/>
          </a:p>
        </p:txBody>
      </p:sp>
      <p:sp>
        <p:nvSpPr>
          <p:cNvPr id="8" name="Content Placeholder 7"/>
          <p:cNvSpPr>
            <a:spLocks noGrp="1"/>
          </p:cNvSpPr>
          <p:nvPr>
            <p:ph sz="quarter" idx="1"/>
          </p:nvPr>
        </p:nvSpPr>
        <p:spPr>
          <a:xfrm>
            <a:off x="612648" y="1600200"/>
            <a:ext cx="8153400" cy="44958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13"/>
          <p:cNvSpPr>
            <a:spLocks noGrp="1"/>
          </p:cNvSpPr>
          <p:nvPr>
            <p:ph type="dt" sz="half" idx="10"/>
          </p:nvPr>
        </p:nvSpPr>
        <p:spPr/>
        <p:txBody>
          <a:bodyPr/>
          <a:lstStyle>
            <a:lvl1pPr>
              <a:defRPr/>
            </a:lvl1pPr>
          </a:lstStyle>
          <a:p>
            <a:fld id="{AA491E14-C34C-4918-AAE8-60499A10244C}" type="datetime1">
              <a:rPr lang="en-US" smtClean="0"/>
              <a:t>1/9/18</a:t>
            </a:fld>
            <a:endParaRPr lang="en-US"/>
          </a:p>
        </p:txBody>
      </p:sp>
      <p:sp>
        <p:nvSpPr>
          <p:cNvPr id="5" name="Footer Placeholder 2"/>
          <p:cNvSpPr>
            <a:spLocks noGrp="1"/>
          </p:cNvSpPr>
          <p:nvPr>
            <p:ph type="ftr" sz="quarter" idx="11"/>
          </p:nvPr>
        </p:nvSpPr>
        <p:spPr/>
        <p:txBody>
          <a:bodyPr/>
          <a:lstStyle>
            <a:lvl1pPr algn="l">
              <a:defRPr/>
            </a:lvl1pPr>
          </a:lstStyle>
          <a:p>
            <a:r>
              <a:rPr lang="en-US" dirty="0" smtClean="0"/>
              <a:t>CS6314-WPL</a:t>
            </a:r>
            <a:endParaRPr lang="en-US" dirty="0"/>
          </a:p>
        </p:txBody>
      </p:sp>
      <p:sp>
        <p:nvSpPr>
          <p:cNvPr id="6" name="Slide Number Placeholder 22"/>
          <p:cNvSpPr>
            <a:spLocks noGrp="1"/>
          </p:cNvSpPr>
          <p:nvPr>
            <p:ph type="sldNum" sz="quarter" idx="12"/>
          </p:nvPr>
        </p:nvSpPr>
        <p:spPr/>
        <p:txBody>
          <a:bodyPr/>
          <a:lstStyle>
            <a:lvl1pPr>
              <a:defRPr/>
            </a:lvl1pPr>
          </a:lstStyle>
          <a:p>
            <a:fld id="{CC76F15A-3445-4ED0-A4DF-DE4BBF06AE1A}" type="slidenum">
              <a:rPr lang="en-US" smtClean="0"/>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smtClean="0"/>
              <a:t>Click to edit Master title style</a:t>
            </a:r>
            <a:endParaRPr lang="en-US"/>
          </a:p>
        </p:txBody>
      </p:sp>
      <p:sp>
        <p:nvSpPr>
          <p:cNvPr id="7" name="Date Placeholder 11"/>
          <p:cNvSpPr>
            <a:spLocks noGrp="1"/>
          </p:cNvSpPr>
          <p:nvPr>
            <p:ph type="dt" sz="half" idx="10"/>
          </p:nvPr>
        </p:nvSpPr>
        <p:spPr/>
        <p:txBody>
          <a:bodyPr/>
          <a:lstStyle>
            <a:lvl1pPr>
              <a:defRPr/>
            </a:lvl1pPr>
          </a:lstStyle>
          <a:p>
            <a:fld id="{EEA86D55-9DC3-4560-BC3F-B1C47C46875A}" type="datetime1">
              <a:rPr lang="en-US" smtClean="0"/>
              <a:t>1/9/18</a:t>
            </a:fld>
            <a:endParaRPr lang="en-US"/>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a:solidFill>
                  <a:srgbClr val="FFFFFF"/>
                </a:solidFill>
              </a:defRPr>
            </a:lvl1pPr>
          </a:lstStyle>
          <a:p>
            <a:fld id="{CC76F15A-3445-4ED0-A4DF-DE4BBF06AE1A}" type="slidenum">
              <a:rPr lang="en-US" smtClean="0"/>
              <a:t>‹#›</a:t>
            </a:fld>
            <a:endParaRPr lang="en-US"/>
          </a:p>
        </p:txBody>
      </p:sp>
      <p:sp>
        <p:nvSpPr>
          <p:cNvPr id="9" name="Footer Placeholder 13"/>
          <p:cNvSpPr>
            <a:spLocks noGrp="1"/>
          </p:cNvSpPr>
          <p:nvPr>
            <p:ph type="ftr" sz="quarter" idx="12"/>
          </p:nvPr>
        </p:nvSpPr>
        <p:spPr/>
        <p:txBody>
          <a:bodyPr/>
          <a:lstStyle>
            <a:lvl1pPr>
              <a:defRPr/>
            </a:lvl1pPr>
          </a:lstStyle>
          <a:p>
            <a:r>
              <a:rPr lang="en-US" dirty="0" smtClean="0"/>
              <a:t>CS6314-WPL</a:t>
            </a:r>
          </a:p>
        </p:txBody>
      </p:sp>
    </p:spTree>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7"/>
          <p:cNvSpPr>
            <a:spLocks noGrp="1"/>
          </p:cNvSpPr>
          <p:nvPr>
            <p:ph type="dt" sz="half" idx="10"/>
          </p:nvPr>
        </p:nvSpPr>
        <p:spPr/>
        <p:txBody>
          <a:bodyPr rtlCol="0"/>
          <a:lstStyle>
            <a:lvl1pPr>
              <a:defRPr/>
            </a:lvl1pPr>
          </a:lstStyle>
          <a:p>
            <a:fld id="{0D641BE6-1D2D-4D1E-999F-0BD3BBB2C395}" type="datetime1">
              <a:rPr lang="en-US" smtClean="0"/>
              <a:t>1/9/18</a:t>
            </a:fld>
            <a:endParaRPr lang="en-US"/>
          </a:p>
        </p:txBody>
      </p:sp>
      <p:sp>
        <p:nvSpPr>
          <p:cNvPr id="6" name="Slide Number Placeholder 9"/>
          <p:cNvSpPr>
            <a:spLocks noGrp="1"/>
          </p:cNvSpPr>
          <p:nvPr>
            <p:ph type="sldNum" sz="quarter" idx="11"/>
          </p:nvPr>
        </p:nvSpPr>
        <p:spPr/>
        <p:txBody>
          <a:bodyPr rtlCol="0"/>
          <a:lstStyle>
            <a:lvl1pPr>
              <a:defRPr/>
            </a:lvl1pPr>
          </a:lstStyle>
          <a:p>
            <a:fld id="{CC76F15A-3445-4ED0-A4DF-DE4BBF06AE1A}" type="slidenum">
              <a:rPr lang="en-US" smtClean="0"/>
              <a:t>‹#›</a:t>
            </a:fld>
            <a:endParaRPr lang="en-US"/>
          </a:p>
        </p:txBody>
      </p:sp>
      <p:sp>
        <p:nvSpPr>
          <p:cNvPr id="7" name="Footer Placeholder 11"/>
          <p:cNvSpPr>
            <a:spLocks noGrp="1"/>
          </p:cNvSpPr>
          <p:nvPr>
            <p:ph type="ftr" sz="quarter" idx="12"/>
          </p:nvPr>
        </p:nvSpPr>
        <p:spPr/>
        <p:txBody>
          <a:bodyPr rtlCol="0"/>
          <a:lstStyle>
            <a:lvl1pPr>
              <a:defRPr/>
            </a:lvl1pPr>
          </a:lstStyle>
          <a:p>
            <a:r>
              <a:rPr lang="en-US" dirty="0" smtClean="0"/>
              <a:t>CS6314-WPL</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609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800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7" name="Date Placeholder 9"/>
          <p:cNvSpPr>
            <a:spLocks noGrp="1"/>
          </p:cNvSpPr>
          <p:nvPr>
            <p:ph type="dt" sz="half" idx="10"/>
          </p:nvPr>
        </p:nvSpPr>
        <p:spPr/>
        <p:txBody>
          <a:bodyPr rtlCol="0"/>
          <a:lstStyle>
            <a:lvl1pPr>
              <a:defRPr/>
            </a:lvl1pPr>
          </a:lstStyle>
          <a:p>
            <a:fld id="{6BD912E5-AB6A-44F1-9830-DCDEBCB0349C}" type="datetime1">
              <a:rPr lang="en-US" smtClean="0"/>
              <a:t>1/9/18</a:t>
            </a:fld>
            <a:endParaRPr lang="en-US"/>
          </a:p>
        </p:txBody>
      </p:sp>
      <p:sp>
        <p:nvSpPr>
          <p:cNvPr id="8" name="Slide Number Placeholder 11"/>
          <p:cNvSpPr>
            <a:spLocks noGrp="1"/>
          </p:cNvSpPr>
          <p:nvPr>
            <p:ph type="sldNum" sz="quarter" idx="11"/>
          </p:nvPr>
        </p:nvSpPr>
        <p:spPr/>
        <p:txBody>
          <a:bodyPr rtlCol="0"/>
          <a:lstStyle>
            <a:lvl1pPr>
              <a:defRPr/>
            </a:lvl1pPr>
          </a:lstStyle>
          <a:p>
            <a:fld id="{CC76F15A-3445-4ED0-A4DF-DE4BBF06AE1A}" type="slidenum">
              <a:rPr lang="en-US" smtClean="0"/>
              <a:t>‹#›</a:t>
            </a:fld>
            <a:endParaRPr lang="en-US"/>
          </a:p>
        </p:txBody>
      </p:sp>
      <p:sp>
        <p:nvSpPr>
          <p:cNvPr id="9" name="Footer Placeholder 13"/>
          <p:cNvSpPr>
            <a:spLocks noGrp="1"/>
          </p:cNvSpPr>
          <p:nvPr>
            <p:ph type="ftr" sz="quarter" idx="12"/>
          </p:nvPr>
        </p:nvSpPr>
        <p:spPr/>
        <p:txBody>
          <a:bodyPr rtlCol="0"/>
          <a:lstStyle>
            <a:lvl1pPr>
              <a:defRPr/>
            </a:lvl1pPr>
          </a:lstStyle>
          <a:p>
            <a:r>
              <a:rPr lang="en-US" dirty="0" smtClean="0"/>
              <a:t>CS6314-WPL</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fld id="{4A52B135-B6AE-4BC8-A7B5-32371397C395}" type="datetime1">
              <a:rPr lang="en-US" smtClean="0"/>
              <a:t>1/9/18</a:t>
            </a:fld>
            <a:endParaRPr lang="en-US"/>
          </a:p>
        </p:txBody>
      </p:sp>
      <p:sp>
        <p:nvSpPr>
          <p:cNvPr id="4" name="Footer Placeholder 2"/>
          <p:cNvSpPr>
            <a:spLocks noGrp="1"/>
          </p:cNvSpPr>
          <p:nvPr>
            <p:ph type="ftr" sz="quarter" idx="11"/>
          </p:nvPr>
        </p:nvSpPr>
        <p:spPr/>
        <p:txBody>
          <a:bodyPr/>
          <a:lstStyle>
            <a:lvl1pPr>
              <a:defRPr/>
            </a:lvl1pPr>
          </a:lstStyle>
          <a:p>
            <a:r>
              <a:rPr lang="en-US" dirty="0" smtClean="0"/>
              <a:t>CS6314-WPL</a:t>
            </a:r>
            <a:endParaRPr lang="en-US" dirty="0"/>
          </a:p>
        </p:txBody>
      </p:sp>
      <p:sp>
        <p:nvSpPr>
          <p:cNvPr id="5" name="Slide Number Placeholder 22"/>
          <p:cNvSpPr>
            <a:spLocks noGrp="1"/>
          </p:cNvSpPr>
          <p:nvPr>
            <p:ph type="sldNum" sz="quarter" idx="12"/>
          </p:nvPr>
        </p:nvSpPr>
        <p:spPr/>
        <p:txBody>
          <a:bodyPr/>
          <a:lstStyle>
            <a:lvl1pPr>
              <a:defRPr/>
            </a:lvl1pPr>
          </a:lstStyle>
          <a:p>
            <a:fld id="{CC76F15A-3445-4ED0-A4DF-DE4BBF06AE1A}" type="slidenum">
              <a:rPr lang="en-US" smtClean="0"/>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C1B154BC-93DC-4F08-98D7-6A61AE3A233F}" type="datetime1">
              <a:rPr lang="en-US" smtClean="0"/>
              <a:t>1/9/18</a:t>
            </a:fld>
            <a:endParaRPr lang="en-US"/>
          </a:p>
        </p:txBody>
      </p:sp>
      <p:sp>
        <p:nvSpPr>
          <p:cNvPr id="3" name="Footer Placeholder 2"/>
          <p:cNvSpPr>
            <a:spLocks noGrp="1"/>
          </p:cNvSpPr>
          <p:nvPr>
            <p:ph type="ftr" sz="quarter" idx="11"/>
          </p:nvPr>
        </p:nvSpPr>
        <p:spPr/>
        <p:txBody>
          <a:bodyPr/>
          <a:lstStyle>
            <a:lvl1pPr>
              <a:defRPr/>
            </a:lvl1pPr>
          </a:lstStyle>
          <a:p>
            <a:r>
              <a:rPr lang="en-US" dirty="0" smtClean="0"/>
              <a:t>CS6314-WPL</a:t>
            </a:r>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CC76F15A-3445-4ED0-A4DF-DE4BBF06AE1A}" type="slidenum">
              <a:rPr lang="en-US" smtClean="0"/>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smtClean="0"/>
              <a:t>Click to edit Master title style</a:t>
            </a:r>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fld id="{1DB97090-9FE8-4D52-B6D4-7B96184D2E9F}" type="datetime1">
              <a:rPr lang="en-US" smtClean="0"/>
              <a:t>1/9/18</a:t>
            </a:fld>
            <a:endParaRPr lang="en-US"/>
          </a:p>
        </p:txBody>
      </p:sp>
      <p:sp>
        <p:nvSpPr>
          <p:cNvPr id="6" name="Footer Placeholder 2"/>
          <p:cNvSpPr>
            <a:spLocks noGrp="1"/>
          </p:cNvSpPr>
          <p:nvPr>
            <p:ph type="ftr" sz="quarter" idx="11"/>
          </p:nvPr>
        </p:nvSpPr>
        <p:spPr/>
        <p:txBody>
          <a:bodyPr/>
          <a:lstStyle>
            <a:lvl1pPr>
              <a:defRPr/>
            </a:lvl1pPr>
          </a:lstStyle>
          <a:p>
            <a:r>
              <a:rPr lang="en-US" dirty="0" smtClean="0"/>
              <a:t>CS6314-WPL</a:t>
            </a:r>
            <a:endParaRPr lang="en-US" dirty="0"/>
          </a:p>
        </p:txBody>
      </p:sp>
      <p:sp>
        <p:nvSpPr>
          <p:cNvPr id="7" name="Slide Number Placeholder 22"/>
          <p:cNvSpPr>
            <a:spLocks noGrp="1"/>
          </p:cNvSpPr>
          <p:nvPr>
            <p:ph type="sldNum" sz="quarter" idx="12"/>
          </p:nvPr>
        </p:nvSpPr>
        <p:spPr/>
        <p:txBody>
          <a:bodyPr/>
          <a:lstStyle>
            <a:lvl1pPr>
              <a:defRPr/>
            </a:lvl1pPr>
          </a:lstStyle>
          <a:p>
            <a:fld id="{CC76F15A-3445-4ED0-A4DF-DE4BBF06AE1A}" type="slidenum">
              <a:rPr lang="en-US" smtClean="0"/>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5" name="Rectangle 7"/>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8"/>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9"/>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10"/>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11"/>
          <p:cNvSpPr>
            <a:spLocks noGrp="1"/>
          </p:cNvSpPr>
          <p:nvPr>
            <p:ph type="dt" sz="half" idx="10"/>
          </p:nvPr>
        </p:nvSpPr>
        <p:spPr>
          <a:xfrm>
            <a:off x="6248400" y="6248400"/>
            <a:ext cx="2667000" cy="365125"/>
          </a:xfrm>
        </p:spPr>
        <p:txBody>
          <a:bodyPr rtlCol="0"/>
          <a:lstStyle>
            <a:lvl1pPr>
              <a:defRPr/>
            </a:lvl1pPr>
          </a:lstStyle>
          <a:p>
            <a:fld id="{9EC0BED5-AB9E-42CE-9A0A-BE2E35D0388D}" type="datetime1">
              <a:rPr lang="en-US" smtClean="0"/>
              <a:t>1/9/18</a:t>
            </a:fld>
            <a:endParaRPr lang="en-US"/>
          </a:p>
        </p:txBody>
      </p:sp>
      <p:sp>
        <p:nvSpPr>
          <p:cNvPr id="10" name="Slide Number Placeholder 12"/>
          <p:cNvSpPr>
            <a:spLocks noGrp="1"/>
          </p:cNvSpPr>
          <p:nvPr>
            <p:ph type="sldNum" sz="quarter" idx="11"/>
          </p:nvPr>
        </p:nvSpPr>
        <p:spPr>
          <a:xfrm>
            <a:off x="0" y="4667250"/>
            <a:ext cx="1447800" cy="663575"/>
          </a:xfrm>
        </p:spPr>
        <p:txBody>
          <a:bodyPr rtlCol="0"/>
          <a:lstStyle>
            <a:lvl1pPr>
              <a:defRPr sz="2800"/>
            </a:lvl1pPr>
          </a:lstStyle>
          <a:p>
            <a:fld id="{CC76F15A-3445-4ED0-A4DF-DE4BBF06AE1A}" type="slidenum">
              <a:rPr lang="en-US" smtClean="0"/>
              <a:t>‹#›</a:t>
            </a:fld>
            <a:endParaRPr lang="en-US"/>
          </a:p>
        </p:txBody>
      </p:sp>
      <p:sp>
        <p:nvSpPr>
          <p:cNvPr id="11" name="Footer Placeholder 13"/>
          <p:cNvSpPr>
            <a:spLocks noGrp="1"/>
          </p:cNvSpPr>
          <p:nvPr>
            <p:ph type="ftr" sz="quarter" idx="12"/>
          </p:nvPr>
        </p:nvSpPr>
        <p:spPr>
          <a:xfrm>
            <a:off x="1600200" y="6248400"/>
            <a:ext cx="4572000" cy="365125"/>
          </a:xfrm>
        </p:spPr>
        <p:txBody>
          <a:bodyPr rtlCol="0"/>
          <a:lstStyle>
            <a:lvl1pPr>
              <a:defRPr/>
            </a:lvl1pPr>
          </a:lstStyle>
          <a:p>
            <a:r>
              <a:rPr lang="en-US" dirty="0" smtClean="0"/>
              <a:t>CS6314-WPL</a:t>
            </a:r>
            <a:endParaRPr lang="en-US" dirty="0"/>
          </a:p>
        </p:txBody>
      </p:sp>
    </p:spTree>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12"/>
          <p:cNvSpPr>
            <a:spLocks noGrp="1"/>
          </p:cNvSpPr>
          <p:nvPr>
            <p:ph type="body" idx="1"/>
          </p:nvPr>
        </p:nvSpPr>
        <p:spPr bwMode="auto">
          <a:xfrm>
            <a:off x="612775" y="1600200"/>
            <a:ext cx="8153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cs typeface="+mn-cs"/>
              </a:defRPr>
            </a:lvl1pPr>
          </a:lstStyle>
          <a:p>
            <a:fld id="{481524DA-0227-4D68-A33F-46465B00E4F1}" type="datetime1">
              <a:rPr lang="en-US" smtClean="0"/>
              <a:t>1/9/18</a:t>
            </a:fld>
            <a:endParaRPr lang="en-US"/>
          </a:p>
        </p:txBody>
      </p:sp>
      <p:sp>
        <p:nvSpPr>
          <p:cNvPr id="3" name="Footer Placeholder 2"/>
          <p:cNvSpPr>
            <a:spLocks noGrp="1"/>
          </p:cNvSpPr>
          <p:nvPr>
            <p:ph type="ftr" sz="quarter" idx="3"/>
          </p:nvPr>
        </p:nvSpPr>
        <p:spPr>
          <a:xfrm>
            <a:off x="609600" y="6248400"/>
            <a:ext cx="5421313" cy="365125"/>
          </a:xfrm>
          <a:prstGeom prst="rect">
            <a:avLst/>
          </a:prstGeom>
        </p:spPr>
        <p:txBody>
          <a:bodyPr vert="horz" anchor="ctr"/>
          <a:lstStyle>
            <a:lvl1pPr algn="r" eaLnBrk="1" latinLnBrk="0" hangingPunct="1">
              <a:defRPr kumimoji="0" sz="1400">
                <a:solidFill>
                  <a:schemeClr val="tx2"/>
                </a:solidFill>
                <a:cs typeface="+mn-cs"/>
              </a:defRPr>
            </a:lvl1pPr>
          </a:lstStyle>
          <a:p>
            <a:r>
              <a:rPr lang="en-US" dirty="0" smtClean="0"/>
              <a:t>CS6314-WPL</a:t>
            </a:r>
            <a:endParaRPr lang="en-US" dirty="0"/>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anchor="ctr" anchorCtr="0">
            <a:normAutofit/>
          </a:bodyPr>
          <a:lstStyle>
            <a:lvl1pPr algn="ctr" eaLnBrk="1" latinLnBrk="0" hangingPunct="1">
              <a:defRPr kumimoji="0" sz="1400" b="1">
                <a:solidFill>
                  <a:srgbClr val="FFFFFF"/>
                </a:solidFill>
                <a:cs typeface="+mn-cs"/>
              </a:defRPr>
            </a:lvl1pPr>
          </a:lstStyle>
          <a:p>
            <a:fld id="{CC76F15A-3445-4ED0-A4DF-DE4BBF06AE1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fontAlgn="base" hangingPunct="1">
        <a:spcBef>
          <a:spcPct val="0"/>
        </a:spcBef>
        <a:spcAft>
          <a:spcPct val="0"/>
        </a:spcAft>
        <a:defRPr sz="4400" kern="12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Tw Cen MT" pitchFamily="34" charset="0"/>
        </a:defRPr>
      </a:lvl2pPr>
      <a:lvl3pPr algn="l" rtl="0" eaLnBrk="1" fontAlgn="base" hangingPunct="1">
        <a:spcBef>
          <a:spcPct val="0"/>
        </a:spcBef>
        <a:spcAft>
          <a:spcPct val="0"/>
        </a:spcAft>
        <a:defRPr sz="4400">
          <a:solidFill>
            <a:schemeClr val="tx2"/>
          </a:solidFill>
          <a:latin typeface="Tw Cen MT" pitchFamily="34" charset="0"/>
        </a:defRPr>
      </a:lvl3pPr>
      <a:lvl4pPr algn="l" rtl="0" eaLnBrk="1" fontAlgn="base" hangingPunct="1">
        <a:spcBef>
          <a:spcPct val="0"/>
        </a:spcBef>
        <a:spcAft>
          <a:spcPct val="0"/>
        </a:spcAft>
        <a:defRPr sz="4400">
          <a:solidFill>
            <a:schemeClr val="tx2"/>
          </a:solidFill>
          <a:latin typeface="Tw Cen MT" pitchFamily="34" charset="0"/>
        </a:defRPr>
      </a:lvl4pPr>
      <a:lvl5pPr algn="l" rtl="0" eaLnBrk="1" fontAlgn="base" hangingPunct="1">
        <a:spcBef>
          <a:spcPct val="0"/>
        </a:spcBef>
        <a:spcAft>
          <a:spcPct val="0"/>
        </a:spcAft>
        <a:defRPr sz="4400">
          <a:solidFill>
            <a:schemeClr val="tx2"/>
          </a:solidFill>
          <a:latin typeface="Tw Cen MT" pitchFamily="34" charset="0"/>
        </a:defRPr>
      </a:lvl5pPr>
      <a:lvl6pPr marL="457200" algn="l" rtl="0" eaLnBrk="1" fontAlgn="base" hangingPunct="1">
        <a:spcBef>
          <a:spcPct val="0"/>
        </a:spcBef>
        <a:spcAft>
          <a:spcPct val="0"/>
        </a:spcAft>
        <a:defRPr sz="4400">
          <a:solidFill>
            <a:schemeClr val="tx2"/>
          </a:solidFill>
          <a:latin typeface="Tw Cen MT" pitchFamily="34" charset="0"/>
        </a:defRPr>
      </a:lvl6pPr>
      <a:lvl7pPr marL="914400" algn="l" rtl="0" eaLnBrk="1" fontAlgn="base" hangingPunct="1">
        <a:spcBef>
          <a:spcPct val="0"/>
        </a:spcBef>
        <a:spcAft>
          <a:spcPct val="0"/>
        </a:spcAft>
        <a:defRPr sz="4400">
          <a:solidFill>
            <a:schemeClr val="tx2"/>
          </a:solidFill>
          <a:latin typeface="Tw Cen MT" pitchFamily="34" charset="0"/>
        </a:defRPr>
      </a:lvl7pPr>
      <a:lvl8pPr marL="1371600" algn="l" rtl="0" eaLnBrk="1" fontAlgn="base" hangingPunct="1">
        <a:spcBef>
          <a:spcPct val="0"/>
        </a:spcBef>
        <a:spcAft>
          <a:spcPct val="0"/>
        </a:spcAft>
        <a:defRPr sz="4400">
          <a:solidFill>
            <a:schemeClr val="tx2"/>
          </a:solidFill>
          <a:latin typeface="Tw Cen MT" pitchFamily="34" charset="0"/>
        </a:defRPr>
      </a:lvl8pPr>
      <a:lvl9pPr marL="1828800" algn="l" rtl="0" eaLnBrk="1" fontAlgn="base" hangingPunct="1">
        <a:spcBef>
          <a:spcPct val="0"/>
        </a:spcBef>
        <a:spcAft>
          <a:spcPct val="0"/>
        </a:spcAft>
        <a:defRPr sz="4400">
          <a:solidFill>
            <a:schemeClr val="tx2"/>
          </a:solidFill>
          <a:latin typeface="Tw Cen MT" pitchFamily="34" charset="0"/>
        </a:defRPr>
      </a:lvl9pPr>
    </p:titleStyle>
    <p:bodyStyle>
      <a:lvl1pPr marL="319088" indent="-319088" algn="l" rtl="0" eaLnBrk="1" fontAlgn="base" hangingPunct="1">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eaLnBrk="1" fontAlgn="base" hangingPunct="1">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eaLnBrk="1" fontAlgn="base" hangingPunct="1">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eaLnBrk="1" fontAlgn="base" hangingPunct="1">
        <a:spcBef>
          <a:spcPts val="400"/>
        </a:spcBef>
        <a:spcAft>
          <a:spcPct val="0"/>
        </a:spcAft>
        <a:buClr>
          <a:srgbClr val="A04DA3"/>
        </a:buClr>
        <a:buSzPct val="75000"/>
        <a:buFont typeface="Wingdings" pitchFamily="2" charset="2"/>
        <a:buChar char=""/>
        <a:defRPr sz="2000" kern="1200">
          <a:solidFill>
            <a:schemeClr val="tx1"/>
          </a:solidFill>
          <a:latin typeface="+mn-lt"/>
          <a:ea typeface="+mn-ea"/>
          <a:cs typeface="+mn-cs"/>
        </a:defRPr>
      </a:lvl4pPr>
      <a:lvl5pPr marL="1828800" indent="-228600" algn="l" rtl="0" eaLnBrk="1" fontAlgn="base" hangingPunct="1">
        <a:spcBef>
          <a:spcPts val="400"/>
        </a:spcBef>
        <a:spcAft>
          <a:spcPct val="0"/>
        </a:spcAft>
        <a:buClr>
          <a:srgbClr val="C4652D"/>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www.google.co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en.wikipedia.or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w3schools.com/html/html_xhtml.asp"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endParaRPr lang="en-US" dirty="0"/>
          </a:p>
        </p:txBody>
      </p:sp>
      <p:sp>
        <p:nvSpPr>
          <p:cNvPr id="4" name="Title 3"/>
          <p:cNvSpPr>
            <a:spLocks noGrp="1"/>
          </p:cNvSpPr>
          <p:nvPr>
            <p:ph type="title"/>
          </p:nvPr>
        </p:nvSpPr>
        <p:spPr/>
        <p:txBody>
          <a:bodyPr/>
          <a:lstStyle/>
          <a:p>
            <a:r>
              <a:rPr lang="en-US" dirty="0" smtClean="0"/>
              <a:t>Basic HTML</a:t>
            </a:r>
            <a:endParaRPr lang="en-US" dirty="0"/>
          </a:p>
        </p:txBody>
      </p:sp>
      <p:sp>
        <p:nvSpPr>
          <p:cNvPr id="6" name="Footer Placeholder 5"/>
          <p:cNvSpPr>
            <a:spLocks noGrp="1"/>
          </p:cNvSpPr>
          <p:nvPr>
            <p:ph type="ftr" sz="quarter" idx="12"/>
          </p:nvPr>
        </p:nvSpPr>
        <p:spPr/>
        <p:txBody>
          <a:bodyPr/>
          <a:lstStyle/>
          <a:p>
            <a:r>
              <a:rPr lang="en-US" dirty="0" smtClean="0"/>
              <a:t>CS6314-Web Programming Languages</a:t>
            </a:r>
            <a:endParaRPr lang="en-US" dirty="0"/>
          </a:p>
        </p:txBody>
      </p:sp>
      <p:sp>
        <p:nvSpPr>
          <p:cNvPr id="7" name="Slide Number Placeholder 6"/>
          <p:cNvSpPr>
            <a:spLocks noGrp="1"/>
          </p:cNvSpPr>
          <p:nvPr>
            <p:ph type="sldNum" sz="quarter" idx="11"/>
          </p:nvPr>
        </p:nvSpPr>
        <p:spPr/>
        <p:txBody>
          <a:bodyPr/>
          <a:lstStyle/>
          <a:p>
            <a:fld id="{CC76F15A-3445-4ED0-A4DF-DE4BBF06AE1A}" type="slidenum">
              <a:rPr lang="en-US" smtClean="0"/>
              <a:t>1</a:t>
            </a:fld>
            <a:endParaRPr lang="en-US"/>
          </a:p>
        </p:txBody>
      </p:sp>
    </p:spTree>
    <p:extLst>
      <p:ext uri="{BB962C8B-B14F-4D97-AF65-F5344CB8AC3E}">
        <p14:creationId xmlns:p14="http://schemas.microsoft.com/office/powerpoint/2010/main" val="143748787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and Inline Statements (cont.)</a:t>
            </a:r>
            <a:endParaRPr lang="en-US" dirty="0"/>
          </a:p>
        </p:txBody>
      </p:sp>
      <p:sp>
        <p:nvSpPr>
          <p:cNvPr id="3" name="Content Placeholder 2"/>
          <p:cNvSpPr>
            <a:spLocks noGrp="1"/>
          </p:cNvSpPr>
          <p:nvPr>
            <p:ph sz="quarter" idx="1"/>
          </p:nvPr>
        </p:nvSpPr>
        <p:spPr>
          <a:xfrm>
            <a:off x="612648" y="3733800"/>
            <a:ext cx="8153400" cy="2362200"/>
          </a:xfrm>
        </p:spPr>
        <p:txBody>
          <a:bodyPr/>
          <a:lstStyle/>
          <a:p>
            <a:r>
              <a:rPr lang="en-US" dirty="0"/>
              <a:t>I</a:t>
            </a:r>
            <a:r>
              <a:rPr lang="en-US" dirty="0" smtClean="0"/>
              <a:t>nline </a:t>
            </a:r>
            <a:r>
              <a:rPr lang="en-US" dirty="0"/>
              <a:t>elements affect a small amount of </a:t>
            </a:r>
            <a:r>
              <a:rPr lang="en-US" dirty="0" smtClean="0"/>
              <a:t>content</a:t>
            </a:r>
          </a:p>
          <a:p>
            <a:pPr lvl="1"/>
            <a:r>
              <a:rPr lang="fr-FR" dirty="0" err="1" smtClean="0"/>
              <a:t>examples</a:t>
            </a:r>
            <a:r>
              <a:rPr lang="fr-FR" dirty="0"/>
              <a:t>: </a:t>
            </a:r>
            <a:r>
              <a:rPr lang="fr-FR" dirty="0" err="1"/>
              <a:t>bold</a:t>
            </a:r>
            <a:r>
              <a:rPr lang="fr-FR" dirty="0"/>
              <a:t> </a:t>
            </a:r>
            <a:r>
              <a:rPr lang="fr-FR" dirty="0" err="1"/>
              <a:t>text</a:t>
            </a:r>
            <a:r>
              <a:rPr lang="fr-FR" dirty="0"/>
              <a:t>, code fragments, </a:t>
            </a:r>
            <a:r>
              <a:rPr lang="fr-FR" dirty="0" smtClean="0"/>
              <a:t>images</a:t>
            </a:r>
          </a:p>
          <a:p>
            <a:pPr lvl="1"/>
            <a:r>
              <a:rPr lang="en-US" dirty="0" smtClean="0"/>
              <a:t>the </a:t>
            </a:r>
            <a:r>
              <a:rPr lang="en-US" dirty="0"/>
              <a:t>browser allows many inline elements to appear on the same line</a:t>
            </a:r>
          </a:p>
          <a:p>
            <a:pPr lvl="1"/>
            <a:r>
              <a:rPr lang="en-US" dirty="0"/>
              <a:t>must be nested inside a block element</a:t>
            </a:r>
          </a:p>
        </p:txBody>
      </p:sp>
      <p:sp>
        <p:nvSpPr>
          <p:cNvPr id="4" name="Footer Placeholder 3"/>
          <p:cNvSpPr>
            <a:spLocks noGrp="1"/>
          </p:cNvSpPr>
          <p:nvPr>
            <p:ph type="ftr" sz="quarter" idx="11"/>
          </p:nvPr>
        </p:nvSpPr>
        <p:spPr/>
        <p:txBody>
          <a:bodyPr/>
          <a:lstStyle/>
          <a:p>
            <a:r>
              <a:rPr lang="en-US" dirty="0" smtClean="0"/>
              <a:t>CS6314-WPL</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10</a:t>
            </a:fld>
            <a:endParaRPr lang="en-US"/>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600200"/>
            <a:ext cx="90678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739639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HTML tags</a:t>
            </a:r>
            <a:endParaRPr lang="en-US" dirty="0"/>
          </a:p>
        </p:txBody>
      </p:sp>
      <p:sp>
        <p:nvSpPr>
          <p:cNvPr id="3" name="Content Placeholder 2"/>
          <p:cNvSpPr>
            <a:spLocks noGrp="1"/>
          </p:cNvSpPr>
          <p:nvPr>
            <p:ph sz="quarter" idx="1"/>
          </p:nvPr>
        </p:nvSpPr>
        <p:spPr/>
        <p:txBody>
          <a:bodyPr/>
          <a:lstStyle/>
          <a:p>
            <a:r>
              <a:rPr lang="en-US" dirty="0"/>
              <a:t>S</a:t>
            </a:r>
            <a:r>
              <a:rPr lang="en-US" dirty="0" smtClean="0"/>
              <a:t>ome </a:t>
            </a:r>
            <a:r>
              <a:rPr lang="en-US" dirty="0"/>
              <a:t>tags can contain additional information called </a:t>
            </a:r>
            <a:r>
              <a:rPr lang="en-US" dirty="0" smtClean="0"/>
              <a:t>attributes</a:t>
            </a:r>
          </a:p>
          <a:p>
            <a:pPr lvl="1"/>
            <a:r>
              <a:rPr lang="en-US" dirty="0" smtClean="0"/>
              <a:t>syntax</a:t>
            </a:r>
            <a:r>
              <a:rPr lang="en-US" dirty="0"/>
              <a:t>:  </a:t>
            </a:r>
            <a:r>
              <a:rPr lang="en-US" dirty="0" smtClean="0"/>
              <a:t>                                                       </a:t>
            </a:r>
            <a:r>
              <a:rPr lang="en-US" b="1" dirty="0" smtClean="0"/>
              <a:t>&lt;</a:t>
            </a:r>
            <a:r>
              <a:rPr lang="en-US" b="1" dirty="0"/>
              <a:t>element attribute="value" attribute="value"&gt; content &lt;/</a:t>
            </a:r>
            <a:r>
              <a:rPr lang="en-US" b="1" dirty="0" smtClean="0"/>
              <a:t>element&gt;</a:t>
            </a:r>
          </a:p>
          <a:p>
            <a:pPr lvl="1"/>
            <a:r>
              <a:rPr lang="en-US" dirty="0" smtClean="0"/>
              <a:t>example</a:t>
            </a:r>
            <a:r>
              <a:rPr lang="en-US" dirty="0"/>
              <a:t>: &lt;a </a:t>
            </a:r>
            <a:r>
              <a:rPr lang="en-US" dirty="0" err="1"/>
              <a:t>href</a:t>
            </a:r>
            <a:r>
              <a:rPr lang="en-US" dirty="0"/>
              <a:t>="page2.html"&gt;Next page&lt;/a</a:t>
            </a:r>
            <a:r>
              <a:rPr lang="en-US" dirty="0" smtClean="0"/>
              <a:t>&gt;</a:t>
            </a:r>
            <a:endParaRPr lang="en-US" dirty="0"/>
          </a:p>
        </p:txBody>
      </p:sp>
      <p:sp>
        <p:nvSpPr>
          <p:cNvPr id="4" name="Footer Placeholder 3"/>
          <p:cNvSpPr>
            <a:spLocks noGrp="1"/>
          </p:cNvSpPr>
          <p:nvPr>
            <p:ph type="ftr" sz="quarter" idx="11"/>
          </p:nvPr>
        </p:nvSpPr>
        <p:spPr/>
        <p:txBody>
          <a:bodyPr/>
          <a:lstStyle/>
          <a:p>
            <a:r>
              <a:rPr lang="en-US" dirty="0" smtClean="0"/>
              <a:t>CS6314-WPL</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11</a:t>
            </a:fld>
            <a:endParaRPr lang="en-US"/>
          </a:p>
        </p:txBody>
      </p:sp>
    </p:spTree>
    <p:extLst>
      <p:ext uri="{BB962C8B-B14F-4D97-AF65-F5344CB8AC3E}">
        <p14:creationId xmlns:p14="http://schemas.microsoft.com/office/powerpoint/2010/main" val="428541668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HTML tags</a:t>
            </a:r>
            <a:endParaRPr lang="en-US" dirty="0"/>
          </a:p>
        </p:txBody>
      </p:sp>
      <p:sp>
        <p:nvSpPr>
          <p:cNvPr id="3" name="Content Placeholder 2"/>
          <p:cNvSpPr>
            <a:spLocks noGrp="1"/>
          </p:cNvSpPr>
          <p:nvPr>
            <p:ph sz="quarter" idx="1"/>
          </p:nvPr>
        </p:nvSpPr>
        <p:spPr/>
        <p:txBody>
          <a:bodyPr/>
          <a:lstStyle/>
          <a:p>
            <a:r>
              <a:rPr lang="en-US" dirty="0" smtClean="0"/>
              <a:t>Some </a:t>
            </a:r>
            <a:r>
              <a:rPr lang="en-US" dirty="0"/>
              <a:t>tags don't contain content; can be opened and closed in one </a:t>
            </a:r>
            <a:r>
              <a:rPr lang="en-US" dirty="0" smtClean="0"/>
              <a:t>tag</a:t>
            </a:r>
          </a:p>
          <a:p>
            <a:pPr lvl="1"/>
            <a:r>
              <a:rPr lang="en-US" dirty="0" smtClean="0"/>
              <a:t>syntax</a:t>
            </a:r>
            <a:r>
              <a:rPr lang="en-US" dirty="0"/>
              <a:t>: </a:t>
            </a:r>
            <a:endParaRPr lang="en-US" dirty="0" smtClean="0"/>
          </a:p>
          <a:p>
            <a:pPr marL="366713" lvl="1" indent="0">
              <a:buNone/>
            </a:pPr>
            <a:r>
              <a:rPr lang="en-US" b="1" dirty="0" smtClean="0"/>
              <a:t>&lt;</a:t>
            </a:r>
            <a:r>
              <a:rPr lang="en-US" b="1" dirty="0"/>
              <a:t>element attribute="value" attribute="value" /&gt;</a:t>
            </a:r>
          </a:p>
          <a:p>
            <a:pPr lvl="1"/>
            <a:r>
              <a:rPr lang="en-US" dirty="0"/>
              <a:t>example: </a:t>
            </a:r>
            <a:r>
              <a:rPr lang="en-US" b="1" dirty="0"/>
              <a:t>&lt;</a:t>
            </a:r>
            <a:r>
              <a:rPr lang="en-US" b="1" dirty="0" err="1"/>
              <a:t>hr</a:t>
            </a:r>
            <a:r>
              <a:rPr lang="en-US" b="1" dirty="0"/>
              <a:t> /&gt;</a:t>
            </a:r>
          </a:p>
          <a:p>
            <a:pPr lvl="1"/>
            <a:r>
              <a:rPr lang="en-US" dirty="0"/>
              <a:t>example: </a:t>
            </a:r>
            <a:endParaRPr lang="en-US" dirty="0" smtClean="0"/>
          </a:p>
          <a:p>
            <a:pPr marL="366713" lvl="1" indent="0">
              <a:buNone/>
            </a:pPr>
            <a:r>
              <a:rPr lang="en-US" b="1" dirty="0" smtClean="0"/>
              <a:t>&lt;</a:t>
            </a:r>
            <a:r>
              <a:rPr lang="en-US" b="1" dirty="0" err="1"/>
              <a:t>img</a:t>
            </a:r>
            <a:r>
              <a:rPr lang="en-US" b="1" dirty="0"/>
              <a:t> </a:t>
            </a:r>
            <a:r>
              <a:rPr lang="en-US" b="1" dirty="0" err="1"/>
              <a:t>src</a:t>
            </a:r>
            <a:r>
              <a:rPr lang="en-US" b="1" dirty="0" smtClean="0"/>
              <a:t>=“Harry.jpg</a:t>
            </a:r>
            <a:r>
              <a:rPr lang="en-US" b="1" dirty="0"/>
              <a:t>" alt="pic </a:t>
            </a:r>
            <a:r>
              <a:rPr lang="en-US" b="1" dirty="0" smtClean="0"/>
              <a:t>of Harry Potter" </a:t>
            </a:r>
            <a:r>
              <a:rPr lang="en-US" b="1" dirty="0"/>
              <a:t>/&gt;</a:t>
            </a:r>
          </a:p>
        </p:txBody>
      </p:sp>
      <p:sp>
        <p:nvSpPr>
          <p:cNvPr id="4" name="Footer Placeholder 3"/>
          <p:cNvSpPr>
            <a:spLocks noGrp="1"/>
          </p:cNvSpPr>
          <p:nvPr>
            <p:ph type="ftr" sz="quarter" idx="11"/>
          </p:nvPr>
        </p:nvSpPr>
        <p:spPr/>
        <p:txBody>
          <a:bodyPr/>
          <a:lstStyle/>
          <a:p>
            <a:r>
              <a:rPr lang="en-US" dirty="0" smtClean="0"/>
              <a:t>CS6314-WPL</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12</a:t>
            </a:fld>
            <a:endParaRPr lang="en-US"/>
          </a:p>
        </p:txBody>
      </p:sp>
    </p:spTree>
    <p:extLst>
      <p:ext uri="{BB962C8B-B14F-4D97-AF65-F5344CB8AC3E}">
        <p14:creationId xmlns:p14="http://schemas.microsoft.com/office/powerpoint/2010/main" val="29932281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Links &lt;a&gt;</a:t>
            </a:r>
            <a:endParaRPr lang="en-US" dirty="0"/>
          </a:p>
        </p:txBody>
      </p:sp>
      <p:sp>
        <p:nvSpPr>
          <p:cNvPr id="3" name="Content Placeholder 2"/>
          <p:cNvSpPr>
            <a:spLocks noGrp="1"/>
          </p:cNvSpPr>
          <p:nvPr>
            <p:ph sz="quarter" idx="1"/>
          </p:nvPr>
        </p:nvSpPr>
        <p:spPr>
          <a:xfrm>
            <a:off x="612648" y="4267200"/>
            <a:ext cx="8153400" cy="1905000"/>
          </a:xfrm>
        </p:spPr>
        <p:txBody>
          <a:bodyPr/>
          <a:lstStyle/>
          <a:p>
            <a:r>
              <a:rPr lang="en-US" dirty="0"/>
              <a:t>T</a:t>
            </a:r>
            <a:r>
              <a:rPr lang="en-US" dirty="0" smtClean="0"/>
              <a:t>he </a:t>
            </a:r>
            <a:r>
              <a:rPr lang="en-US" b="1" dirty="0" err="1"/>
              <a:t>href</a:t>
            </a:r>
            <a:r>
              <a:rPr lang="en-US" dirty="0"/>
              <a:t> </a:t>
            </a:r>
            <a:r>
              <a:rPr lang="en-US" dirty="0" smtClean="0"/>
              <a:t>attribute specifies </a:t>
            </a:r>
            <a:r>
              <a:rPr lang="en-US" dirty="0"/>
              <a:t>the destination URL</a:t>
            </a:r>
          </a:p>
          <a:p>
            <a:r>
              <a:rPr lang="en-US" dirty="0" smtClean="0"/>
              <a:t>Links or </a:t>
            </a:r>
            <a:r>
              <a:rPr lang="en-US" i="1" dirty="0" smtClean="0"/>
              <a:t>anchors</a:t>
            </a:r>
            <a:r>
              <a:rPr lang="en-US" dirty="0" smtClean="0"/>
              <a:t> </a:t>
            </a:r>
            <a:r>
              <a:rPr lang="en-US" dirty="0"/>
              <a:t>are inline elements, so they must be placed inside a block element such as a </a:t>
            </a:r>
            <a:r>
              <a:rPr lang="en-US" dirty="0">
                <a:latin typeface="Courier New" pitchFamily="49" charset="0"/>
                <a:cs typeface="Courier New" pitchFamily="49" charset="0"/>
              </a:rPr>
              <a:t>p</a:t>
            </a:r>
            <a:r>
              <a:rPr lang="en-US" dirty="0"/>
              <a:t> or </a:t>
            </a:r>
            <a:r>
              <a:rPr lang="en-US" dirty="0">
                <a:latin typeface="Courier New" pitchFamily="49" charset="0"/>
                <a:cs typeface="Courier New" pitchFamily="49" charset="0"/>
              </a:rPr>
              <a:t>h1</a:t>
            </a:r>
          </a:p>
        </p:txBody>
      </p:sp>
      <p:sp>
        <p:nvSpPr>
          <p:cNvPr id="4" name="Footer Placeholder 3"/>
          <p:cNvSpPr>
            <a:spLocks noGrp="1"/>
          </p:cNvSpPr>
          <p:nvPr>
            <p:ph type="ftr" sz="quarter" idx="11"/>
          </p:nvPr>
        </p:nvSpPr>
        <p:spPr/>
        <p:txBody>
          <a:bodyPr/>
          <a:lstStyle/>
          <a:p>
            <a:r>
              <a:rPr lang="en-US" dirty="0" smtClean="0"/>
              <a:t>CS6314-WPL</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13</a:t>
            </a:fld>
            <a:endParaRPr lang="en-US"/>
          </a:p>
        </p:txBody>
      </p:sp>
      <p:sp>
        <p:nvSpPr>
          <p:cNvPr id="6" name="TextBox 5"/>
          <p:cNvSpPr txBox="1"/>
          <p:nvPr/>
        </p:nvSpPr>
        <p:spPr>
          <a:xfrm>
            <a:off x="609600" y="1524000"/>
            <a:ext cx="8153400" cy="1477328"/>
          </a:xfrm>
          <a:prstGeom prst="rect">
            <a:avLst/>
          </a:prstGeom>
          <a:solidFill>
            <a:schemeClr val="accent6">
              <a:lumMod val="40000"/>
              <a:lumOff val="6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&lt;p&gt;</a:t>
            </a:r>
          </a:p>
          <a:p>
            <a:r>
              <a:rPr lang="en-US" dirty="0">
                <a:latin typeface="Courier New" pitchFamily="49" charset="0"/>
                <a:cs typeface="Courier New" pitchFamily="49" charset="0"/>
              </a:rPr>
              <a:t>Search</a:t>
            </a:r>
          </a:p>
          <a:p>
            <a:r>
              <a:rPr lang="pt-BR" b="1" dirty="0">
                <a:latin typeface="Courier New" pitchFamily="49" charset="0"/>
                <a:cs typeface="Courier New" pitchFamily="49" charset="0"/>
              </a:rPr>
              <a:t>&lt;a href="http://www.google.com/"&gt;Google&lt;/a&gt;</a:t>
            </a:r>
          </a:p>
          <a:p>
            <a:r>
              <a:rPr lang="en-US" dirty="0">
                <a:latin typeface="Courier New" pitchFamily="49" charset="0"/>
                <a:cs typeface="Courier New" pitchFamily="49" charset="0"/>
              </a:rPr>
              <a:t>now!</a:t>
            </a:r>
          </a:p>
          <a:p>
            <a:r>
              <a:rPr lang="en-US" dirty="0">
                <a:latin typeface="Courier New" pitchFamily="49" charset="0"/>
                <a:cs typeface="Courier New" pitchFamily="49" charset="0"/>
              </a:rPr>
              <a:t>&lt;/p</a:t>
            </a:r>
            <a:r>
              <a:rPr lang="en-US" dirty="0" smtClean="0">
                <a:latin typeface="Courier New" pitchFamily="49" charset="0"/>
                <a:cs typeface="Courier New" pitchFamily="49" charset="0"/>
              </a:rPr>
              <a:t>&gt;</a:t>
            </a:r>
            <a:r>
              <a:rPr lang="en-US" dirty="0" smtClean="0">
                <a:latin typeface="Consolas" pitchFamily="49" charset="0"/>
                <a:cs typeface="Consolas" pitchFamily="49" charset="0"/>
              </a:rPr>
              <a:t>                                                       </a:t>
            </a:r>
            <a:r>
              <a:rPr lang="en-US" i="1" dirty="0" smtClean="0">
                <a:solidFill>
                  <a:schemeClr val="tx1">
                    <a:lumMod val="50000"/>
                    <a:lumOff val="50000"/>
                  </a:schemeClr>
                </a:solidFill>
                <a:latin typeface="Consolas" pitchFamily="49" charset="0"/>
                <a:cs typeface="Consolas" pitchFamily="49" charset="0"/>
              </a:rPr>
              <a:t>HTML</a:t>
            </a:r>
          </a:p>
        </p:txBody>
      </p:sp>
      <p:sp>
        <p:nvSpPr>
          <p:cNvPr id="8" name="TextBox 7"/>
          <p:cNvSpPr txBox="1"/>
          <p:nvPr/>
        </p:nvSpPr>
        <p:spPr>
          <a:xfrm>
            <a:off x="609600" y="3143071"/>
            <a:ext cx="8153400" cy="677108"/>
          </a:xfrm>
          <a:prstGeom prst="rect">
            <a:avLst/>
          </a:prstGeom>
          <a:noFill/>
          <a:ln w="19050">
            <a:solidFill>
              <a:schemeClr val="tx1"/>
            </a:solidFill>
          </a:ln>
        </p:spPr>
        <p:txBody>
          <a:bodyPr wrap="square" rtlCol="0">
            <a:spAutoFit/>
          </a:bodyPr>
          <a:lstStyle/>
          <a:p>
            <a:r>
              <a:rPr lang="en-US" sz="2000" dirty="0">
                <a:latin typeface="Times New Roman" pitchFamily="18" charset="0"/>
                <a:cs typeface="Times New Roman" pitchFamily="18" charset="0"/>
              </a:rPr>
              <a:t>Search </a:t>
            </a:r>
            <a:r>
              <a:rPr lang="en-US" sz="2000" dirty="0">
                <a:latin typeface="Times New Roman" pitchFamily="18" charset="0"/>
                <a:cs typeface="Times New Roman" pitchFamily="18" charset="0"/>
                <a:hlinkClick r:id="rId3"/>
              </a:rPr>
              <a:t>Google</a:t>
            </a:r>
            <a:r>
              <a:rPr lang="en-US" sz="2000" dirty="0">
                <a:latin typeface="Times New Roman" pitchFamily="18" charset="0"/>
                <a:cs typeface="Times New Roman" pitchFamily="18" charset="0"/>
              </a:rPr>
              <a:t> now!</a:t>
            </a:r>
            <a:r>
              <a:rPr lang="en-US" sz="2000" dirty="0">
                <a:latin typeface="Consolas" pitchFamily="49" charset="0"/>
                <a:cs typeface="Consolas" pitchFamily="49" charset="0"/>
              </a:rPr>
              <a:t>	</a:t>
            </a:r>
            <a:r>
              <a:rPr lang="en-US" dirty="0" smtClean="0">
                <a:latin typeface="Consolas" pitchFamily="49" charset="0"/>
                <a:cs typeface="Consolas" pitchFamily="49" charset="0"/>
              </a:rPr>
              <a:t>						      						      </a:t>
            </a:r>
            <a:r>
              <a:rPr lang="en-US" i="1" dirty="0" smtClean="0">
                <a:solidFill>
                  <a:schemeClr val="tx1">
                    <a:lumMod val="50000"/>
                    <a:lumOff val="50000"/>
                  </a:schemeClr>
                </a:solidFill>
                <a:latin typeface="Consolas" pitchFamily="49" charset="0"/>
                <a:cs typeface="Consolas" pitchFamily="49" charset="0"/>
              </a:rPr>
              <a:t>output</a:t>
            </a:r>
          </a:p>
        </p:txBody>
      </p:sp>
    </p:spTree>
    <p:extLst>
      <p:ext uri="{BB962C8B-B14F-4D97-AF65-F5344CB8AC3E}">
        <p14:creationId xmlns:p14="http://schemas.microsoft.com/office/powerpoint/2010/main" val="226350495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anchors</a:t>
            </a:r>
            <a:endParaRPr lang="en-US" dirty="0"/>
          </a:p>
        </p:txBody>
      </p:sp>
      <p:sp>
        <p:nvSpPr>
          <p:cNvPr id="3" name="Content Placeholder 2"/>
          <p:cNvSpPr>
            <a:spLocks noGrp="1"/>
          </p:cNvSpPr>
          <p:nvPr>
            <p:ph sz="quarter" idx="1"/>
          </p:nvPr>
        </p:nvSpPr>
        <p:spPr>
          <a:xfrm>
            <a:off x="612648" y="4572000"/>
            <a:ext cx="8153400" cy="1828800"/>
          </a:xfrm>
        </p:spPr>
        <p:txBody>
          <a:bodyPr/>
          <a:lstStyle/>
          <a:p>
            <a:r>
              <a:rPr lang="en-US" dirty="0"/>
              <a:t>T</a:t>
            </a:r>
            <a:r>
              <a:rPr lang="en-US" dirty="0" smtClean="0"/>
              <a:t>ypes </a:t>
            </a:r>
            <a:r>
              <a:rPr lang="en-US" dirty="0"/>
              <a:t>of URLs that can appear in anchors:</a:t>
            </a:r>
          </a:p>
          <a:p>
            <a:pPr lvl="1"/>
            <a:r>
              <a:rPr lang="en-US" dirty="0" smtClean="0"/>
              <a:t>Absolute: to </a:t>
            </a:r>
            <a:r>
              <a:rPr lang="en-US" dirty="0"/>
              <a:t>another web </a:t>
            </a:r>
            <a:r>
              <a:rPr lang="en-US" dirty="0" smtClean="0"/>
              <a:t>site</a:t>
            </a:r>
            <a:endParaRPr lang="en-US" dirty="0"/>
          </a:p>
          <a:p>
            <a:pPr lvl="1"/>
            <a:r>
              <a:rPr lang="en-US" dirty="0" smtClean="0"/>
              <a:t>Relative: to </a:t>
            </a:r>
            <a:r>
              <a:rPr lang="en-US" dirty="0"/>
              <a:t>another page on this web </a:t>
            </a:r>
            <a:r>
              <a:rPr lang="en-US" dirty="0" smtClean="0"/>
              <a:t>site</a:t>
            </a:r>
            <a:endParaRPr lang="en-US" dirty="0"/>
          </a:p>
        </p:txBody>
      </p:sp>
      <p:sp>
        <p:nvSpPr>
          <p:cNvPr id="4" name="Footer Placeholder 3"/>
          <p:cNvSpPr>
            <a:spLocks noGrp="1"/>
          </p:cNvSpPr>
          <p:nvPr>
            <p:ph type="ftr" sz="quarter" idx="11"/>
          </p:nvPr>
        </p:nvSpPr>
        <p:spPr/>
        <p:txBody>
          <a:bodyPr/>
          <a:lstStyle/>
          <a:p>
            <a:r>
              <a:rPr lang="en-US" dirty="0" smtClean="0"/>
              <a:t>CS6314-WPL</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14</a:t>
            </a:fld>
            <a:endParaRPr lang="en-US"/>
          </a:p>
        </p:txBody>
      </p:sp>
      <p:sp>
        <p:nvSpPr>
          <p:cNvPr id="6" name="TextBox 5"/>
          <p:cNvSpPr txBox="1"/>
          <p:nvPr/>
        </p:nvSpPr>
        <p:spPr>
          <a:xfrm>
            <a:off x="609600" y="1524000"/>
            <a:ext cx="8153400" cy="1754326"/>
          </a:xfrm>
          <a:prstGeom prst="rect">
            <a:avLst/>
          </a:prstGeom>
          <a:solidFill>
            <a:schemeClr val="accent6">
              <a:lumMod val="40000"/>
              <a:lumOff val="6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&lt;p&gt;&lt;a </a:t>
            </a:r>
            <a:r>
              <a:rPr lang="en-US" dirty="0" err="1">
                <a:latin typeface="Courier New" pitchFamily="49" charset="0"/>
                <a:cs typeface="Courier New" pitchFamily="49" charset="0"/>
              </a:rPr>
              <a:t>href</a:t>
            </a:r>
            <a:r>
              <a:rPr lang="en-US" dirty="0" smtClean="0">
                <a:latin typeface="Courier New" pitchFamily="49" charset="0"/>
                <a:cs typeface="Courier New" pitchFamily="49" charset="0"/>
              </a:rPr>
              <a:t>=“deathlyHallows-book.html"&gt;Harry Potter and the Deathly Hallows Book&lt;/</a:t>
            </a:r>
            <a:r>
              <a:rPr lang="en-US" dirty="0">
                <a:latin typeface="Courier New" pitchFamily="49" charset="0"/>
                <a:cs typeface="Courier New" pitchFamily="49" charset="0"/>
              </a:rPr>
              <a:t>a&gt;&lt;/p&gt;</a:t>
            </a:r>
          </a:p>
          <a:p>
            <a:endParaRPr lang="en-US" dirty="0" smtClean="0">
              <a:latin typeface="Courier New" pitchFamily="49" charset="0"/>
              <a:cs typeface="Courier New" pitchFamily="49" charset="0"/>
            </a:endParaRPr>
          </a:p>
          <a:p>
            <a:r>
              <a:rPr lang="en-US" dirty="0" smtClean="0">
                <a:latin typeface="Courier New" pitchFamily="49" charset="0"/>
                <a:cs typeface="Courier New" pitchFamily="49" charset="0"/>
              </a:rPr>
              <a:t>&lt;</a:t>
            </a:r>
            <a:r>
              <a:rPr lang="en-US" dirty="0">
                <a:latin typeface="Courier New" pitchFamily="49" charset="0"/>
                <a:cs typeface="Courier New" pitchFamily="49" charset="0"/>
              </a:rPr>
              <a:t>p&gt;&lt;a </a:t>
            </a:r>
            <a:r>
              <a:rPr lang="en-US" dirty="0" err="1">
                <a:latin typeface="Courier New" pitchFamily="49" charset="0"/>
                <a:cs typeface="Courier New" pitchFamily="49" charset="0"/>
              </a:rPr>
              <a:t>href</a:t>
            </a:r>
            <a:r>
              <a:rPr lang="en-US" dirty="0" smtClean="0">
                <a:latin typeface="Courier New" pitchFamily="49" charset="0"/>
                <a:cs typeface="Courier New" pitchFamily="49" charset="0"/>
              </a:rPr>
              <a:t>="http://en.wikipedia.org”</a:t>
            </a:r>
            <a:endParaRPr lang="en-US" dirty="0">
              <a:latin typeface="Courier New" pitchFamily="49" charset="0"/>
              <a:cs typeface="Courier New" pitchFamily="49" charset="0"/>
            </a:endParaRPr>
          </a:p>
          <a:p>
            <a:r>
              <a:rPr lang="en-US" dirty="0">
                <a:latin typeface="Courier New" pitchFamily="49" charset="0"/>
                <a:cs typeface="Courier New" pitchFamily="49" charset="0"/>
              </a:rPr>
              <a:t>title="Search</a:t>
            </a:r>
            <a:r>
              <a:rPr lang="en-US" dirty="0" smtClean="0">
                <a:latin typeface="Courier New" pitchFamily="49" charset="0"/>
                <a:cs typeface="Courier New" pitchFamily="49" charset="0"/>
              </a:rPr>
              <a:t>"&gt;Wikipedia&lt;/</a:t>
            </a:r>
            <a:r>
              <a:rPr lang="en-US" dirty="0">
                <a:latin typeface="Courier New" pitchFamily="49" charset="0"/>
                <a:cs typeface="Courier New" pitchFamily="49" charset="0"/>
              </a:rPr>
              <a:t>a&gt;&lt;/p&gt;</a:t>
            </a:r>
            <a:r>
              <a:rPr lang="en-US" dirty="0" smtClean="0">
                <a:latin typeface="Courier New" pitchFamily="49" charset="0"/>
                <a:cs typeface="Courier New" pitchFamily="49" charset="0"/>
              </a:rPr>
              <a:t>                                                    								 </a:t>
            </a:r>
            <a:r>
              <a:rPr lang="en-US" i="1" dirty="0" smtClean="0">
                <a:solidFill>
                  <a:schemeClr val="tx1">
                    <a:lumMod val="50000"/>
                    <a:lumOff val="50000"/>
                  </a:schemeClr>
                </a:solidFill>
                <a:latin typeface="Consolas" pitchFamily="49" charset="0"/>
                <a:cs typeface="Consolas" pitchFamily="49" charset="0"/>
              </a:rPr>
              <a:t>HTML</a:t>
            </a:r>
          </a:p>
        </p:txBody>
      </p:sp>
      <p:sp>
        <p:nvSpPr>
          <p:cNvPr id="7" name="TextBox 6"/>
          <p:cNvSpPr txBox="1"/>
          <p:nvPr/>
        </p:nvSpPr>
        <p:spPr>
          <a:xfrm>
            <a:off x="609600" y="3468469"/>
            <a:ext cx="8153400" cy="1015663"/>
          </a:xfrm>
          <a:prstGeom prst="rect">
            <a:avLst/>
          </a:prstGeom>
          <a:noFill/>
          <a:ln w="19050">
            <a:solidFill>
              <a:schemeClr val="tx1"/>
            </a:solidFill>
          </a:ln>
        </p:spPr>
        <p:txBody>
          <a:bodyPr wrap="square" rtlCol="0">
            <a:spAutoFit/>
          </a:bodyPr>
          <a:lstStyle/>
          <a:p>
            <a:r>
              <a:rPr lang="en-US" sz="2000" dirty="0" smtClean="0">
                <a:latin typeface="Times New Roman" pitchFamily="18" charset="0"/>
                <a:cs typeface="Times New Roman" pitchFamily="18" charset="0"/>
                <a:hlinkClick r:id="rId3"/>
              </a:rPr>
              <a:t>Harry Potter and the Deathly Hallows</a:t>
            </a:r>
          </a:p>
          <a:p>
            <a:endParaRPr lang="en-US" sz="2000" dirty="0" smtClean="0">
              <a:latin typeface="Times New Roman" pitchFamily="18" charset="0"/>
              <a:cs typeface="Times New Roman" pitchFamily="18" charset="0"/>
              <a:hlinkClick r:id="rId3"/>
            </a:endParaRPr>
          </a:p>
          <a:p>
            <a:r>
              <a:rPr lang="en-US" sz="2000" dirty="0" smtClean="0">
                <a:latin typeface="Times New Roman" pitchFamily="18" charset="0"/>
                <a:cs typeface="Times New Roman" pitchFamily="18" charset="0"/>
                <a:hlinkClick r:id="rId3"/>
              </a:rPr>
              <a:t>Wikipedia</a:t>
            </a:r>
            <a:r>
              <a:rPr lang="en-US" sz="2000" dirty="0" smtClean="0">
                <a:latin typeface="Consolas" pitchFamily="49" charset="0"/>
                <a:cs typeface="Consolas" pitchFamily="49" charset="0"/>
                <a:hlinkClick r:id="rId3"/>
              </a:rPr>
              <a:t> </a:t>
            </a:r>
            <a:r>
              <a:rPr lang="en-US" dirty="0" smtClean="0">
                <a:latin typeface="Consolas" pitchFamily="49" charset="0"/>
                <a:cs typeface="Consolas" pitchFamily="49" charset="0"/>
              </a:rPr>
              <a:t>						      </a:t>
            </a:r>
            <a:r>
              <a:rPr lang="en-US" i="1" dirty="0" smtClean="0">
                <a:solidFill>
                  <a:schemeClr val="tx1">
                    <a:lumMod val="50000"/>
                    <a:lumOff val="50000"/>
                  </a:schemeClr>
                </a:solidFill>
                <a:latin typeface="Consolas" pitchFamily="49" charset="0"/>
                <a:cs typeface="Consolas" pitchFamily="49" charset="0"/>
              </a:rPr>
              <a:t>output</a:t>
            </a:r>
          </a:p>
        </p:txBody>
      </p:sp>
    </p:spTree>
    <p:extLst>
      <p:ext uri="{BB962C8B-B14F-4D97-AF65-F5344CB8AC3E}">
        <p14:creationId xmlns:p14="http://schemas.microsoft.com/office/powerpoint/2010/main" val="254549491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Nesting tags</a:t>
            </a:r>
            <a:endParaRPr lang="en-US" dirty="0"/>
          </a:p>
        </p:txBody>
      </p:sp>
      <p:sp>
        <p:nvSpPr>
          <p:cNvPr id="3" name="Content Placeholder 2"/>
          <p:cNvSpPr>
            <a:spLocks noGrp="1"/>
          </p:cNvSpPr>
          <p:nvPr>
            <p:ph sz="quarter" idx="1"/>
          </p:nvPr>
        </p:nvSpPr>
        <p:spPr>
          <a:xfrm>
            <a:off x="612648" y="4038600"/>
            <a:ext cx="8153400" cy="2057400"/>
          </a:xfrm>
        </p:spPr>
        <p:txBody>
          <a:bodyPr/>
          <a:lstStyle/>
          <a:p>
            <a:r>
              <a:rPr lang="en-US" dirty="0"/>
              <a:t>T</a:t>
            </a:r>
            <a:r>
              <a:rPr lang="en-US" dirty="0" smtClean="0"/>
              <a:t>ags </a:t>
            </a:r>
            <a:r>
              <a:rPr lang="en-US" dirty="0"/>
              <a:t>must be correctly </a:t>
            </a:r>
            <a:r>
              <a:rPr lang="en-US" dirty="0" smtClean="0"/>
              <a:t>nested: a </a:t>
            </a:r>
            <a:r>
              <a:rPr lang="en-US" dirty="0"/>
              <a:t>closing tag must match the </a:t>
            </a:r>
            <a:r>
              <a:rPr lang="en-US" b="1" dirty="0"/>
              <a:t>most recently opened </a:t>
            </a:r>
            <a:r>
              <a:rPr lang="en-US" b="1" dirty="0" smtClean="0"/>
              <a:t>tag</a:t>
            </a:r>
            <a:endParaRPr lang="en-US" b="1" dirty="0"/>
          </a:p>
          <a:p>
            <a:r>
              <a:rPr lang="en-US" dirty="0"/>
              <a:t>T</a:t>
            </a:r>
            <a:r>
              <a:rPr lang="en-US" dirty="0" smtClean="0"/>
              <a:t>he </a:t>
            </a:r>
            <a:r>
              <a:rPr lang="en-US" dirty="0"/>
              <a:t>browser may render it correctly anyway, but it is invalid XHTML</a:t>
            </a:r>
          </a:p>
        </p:txBody>
      </p:sp>
      <p:sp>
        <p:nvSpPr>
          <p:cNvPr id="4" name="Footer Placeholder 3"/>
          <p:cNvSpPr>
            <a:spLocks noGrp="1"/>
          </p:cNvSpPr>
          <p:nvPr>
            <p:ph type="ftr" sz="quarter" idx="11"/>
          </p:nvPr>
        </p:nvSpPr>
        <p:spPr/>
        <p:txBody>
          <a:bodyPr/>
          <a:lstStyle/>
          <a:p>
            <a:r>
              <a:rPr lang="en-US" dirty="0" smtClean="0"/>
              <a:t>CS6314-WPL</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15</a:t>
            </a:fld>
            <a:endParaRPr lang="en-US"/>
          </a:p>
        </p:txBody>
      </p:sp>
      <p:sp>
        <p:nvSpPr>
          <p:cNvPr id="6" name="TextBox 5"/>
          <p:cNvSpPr txBox="1"/>
          <p:nvPr/>
        </p:nvSpPr>
        <p:spPr>
          <a:xfrm>
            <a:off x="609600" y="1931075"/>
            <a:ext cx="8153400" cy="2031325"/>
          </a:xfrm>
          <a:prstGeom prst="rect">
            <a:avLst/>
          </a:prstGeom>
          <a:solidFill>
            <a:schemeClr val="accent6">
              <a:lumMod val="40000"/>
              <a:lumOff val="6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&lt;p&gt;</a:t>
            </a:r>
          </a:p>
          <a:p>
            <a:r>
              <a:rPr lang="en-US" dirty="0">
                <a:latin typeface="Courier New" pitchFamily="49" charset="0"/>
                <a:cs typeface="Courier New" pitchFamily="49" charset="0"/>
              </a:rPr>
              <a:t>&lt;a </a:t>
            </a:r>
            <a:r>
              <a:rPr lang="en-US" dirty="0" err="1">
                <a:latin typeface="Courier New" pitchFamily="49" charset="0"/>
                <a:cs typeface="Courier New" pitchFamily="49" charset="0"/>
              </a:rPr>
              <a:t>href</a:t>
            </a:r>
            <a:r>
              <a:rPr lang="en-US" dirty="0" smtClean="0">
                <a:latin typeface="Courier New" pitchFamily="49" charset="0"/>
                <a:cs typeface="Courier New" pitchFamily="49" charset="0"/>
              </a:rPr>
              <a:t>=" deathlyHallows-book.html"&gt; Harry Potter and the Deathly Hallows Book </a:t>
            </a:r>
            <a:r>
              <a:rPr lang="en-US" dirty="0" smtClean="0">
                <a:solidFill>
                  <a:srgbClr val="FF0000"/>
                </a:solidFill>
                <a:latin typeface="Courier New" pitchFamily="49" charset="0"/>
                <a:cs typeface="Courier New" pitchFamily="49" charset="0"/>
              </a:rPr>
              <a:t>&lt;/</a:t>
            </a:r>
            <a:r>
              <a:rPr lang="en-US" dirty="0">
                <a:solidFill>
                  <a:srgbClr val="FF0000"/>
                </a:solidFill>
                <a:latin typeface="Courier New" pitchFamily="49" charset="0"/>
                <a:cs typeface="Courier New" pitchFamily="49" charset="0"/>
              </a:rPr>
              <a:t>p&gt;</a:t>
            </a:r>
          </a:p>
          <a:p>
            <a:r>
              <a:rPr lang="en-US" dirty="0">
                <a:latin typeface="Courier New" pitchFamily="49" charset="0"/>
                <a:cs typeface="Courier New" pitchFamily="49" charset="0"/>
              </a:rPr>
              <a:t>&lt;p&gt;</a:t>
            </a:r>
          </a:p>
          <a:p>
            <a:r>
              <a:rPr lang="en-US" dirty="0">
                <a:latin typeface="Courier New" pitchFamily="49" charset="0"/>
                <a:cs typeface="Courier New" pitchFamily="49" charset="0"/>
              </a:rPr>
              <a:t>This text also links to </a:t>
            </a:r>
            <a:r>
              <a:rPr lang="en-US" dirty="0" smtClean="0">
                <a:latin typeface="Courier New" pitchFamily="49" charset="0"/>
                <a:cs typeface="Courier New" pitchFamily="49" charset="0"/>
              </a:rPr>
              <a:t>Harry Potter Book</a:t>
            </a:r>
            <a:r>
              <a:rPr lang="en-US" dirty="0" smtClean="0">
                <a:solidFill>
                  <a:srgbClr val="FF0000"/>
                </a:solidFill>
                <a:latin typeface="Courier New" pitchFamily="49" charset="0"/>
                <a:cs typeface="Courier New" pitchFamily="49" charset="0"/>
              </a:rPr>
              <a:t>&lt;/</a:t>
            </a:r>
            <a:r>
              <a:rPr lang="en-US" dirty="0">
                <a:solidFill>
                  <a:srgbClr val="FF0000"/>
                </a:solidFill>
                <a:latin typeface="Courier New" pitchFamily="49" charset="0"/>
                <a:cs typeface="Courier New" pitchFamily="49" charset="0"/>
              </a:rPr>
              <a:t>a&gt;</a:t>
            </a:r>
          </a:p>
          <a:p>
            <a:r>
              <a:rPr lang="en-US" dirty="0">
                <a:latin typeface="Courier New" pitchFamily="49" charset="0"/>
                <a:cs typeface="Courier New" pitchFamily="49" charset="0"/>
              </a:rPr>
              <a:t>&lt;/p</a:t>
            </a:r>
            <a:r>
              <a:rPr lang="en-US" dirty="0" smtClean="0">
                <a:latin typeface="Courier New" pitchFamily="49" charset="0"/>
                <a:cs typeface="Courier New" pitchFamily="49" charset="0"/>
              </a:rPr>
              <a:t>&gt;                                                    								 </a:t>
            </a:r>
            <a:r>
              <a:rPr lang="en-US" i="1" dirty="0" smtClean="0">
                <a:solidFill>
                  <a:schemeClr val="tx1">
                    <a:lumMod val="50000"/>
                    <a:lumOff val="50000"/>
                  </a:schemeClr>
                </a:solidFill>
                <a:latin typeface="Consolas" pitchFamily="49" charset="0"/>
                <a:cs typeface="Consolas" pitchFamily="49" charset="0"/>
              </a:rPr>
              <a:t>HTML</a:t>
            </a:r>
          </a:p>
        </p:txBody>
      </p:sp>
      <p:sp>
        <p:nvSpPr>
          <p:cNvPr id="7" name="TextBox 6"/>
          <p:cNvSpPr txBox="1"/>
          <p:nvPr/>
        </p:nvSpPr>
        <p:spPr>
          <a:xfrm>
            <a:off x="617009" y="1447800"/>
            <a:ext cx="678391" cy="461665"/>
          </a:xfrm>
          <a:prstGeom prst="rect">
            <a:avLst/>
          </a:prstGeom>
          <a:noFill/>
        </p:spPr>
        <p:txBody>
          <a:bodyPr wrap="none" rtlCol="0">
            <a:spAutoFit/>
          </a:bodyPr>
          <a:lstStyle/>
          <a:p>
            <a:r>
              <a:rPr lang="en-US" sz="2400" dirty="0" smtClean="0"/>
              <a:t>Bad</a:t>
            </a:r>
            <a:endParaRPr lang="en-US" sz="2400" dirty="0"/>
          </a:p>
        </p:txBody>
      </p:sp>
    </p:spTree>
    <p:extLst>
      <p:ext uri="{BB962C8B-B14F-4D97-AF65-F5344CB8AC3E}">
        <p14:creationId xmlns:p14="http://schemas.microsoft.com/office/powerpoint/2010/main" val="346620206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Images &lt;</a:t>
            </a:r>
            <a:r>
              <a:rPr lang="en-US" dirty="0" err="1" smtClean="0"/>
              <a:t>img</a:t>
            </a:r>
            <a:r>
              <a:rPr lang="en-US" dirty="0" smtClean="0"/>
              <a:t>&gt;</a:t>
            </a:r>
            <a:endParaRPr lang="en-US" dirty="0"/>
          </a:p>
        </p:txBody>
      </p:sp>
      <p:sp>
        <p:nvSpPr>
          <p:cNvPr id="3" name="Content Placeholder 2"/>
          <p:cNvSpPr>
            <a:spLocks noGrp="1"/>
          </p:cNvSpPr>
          <p:nvPr>
            <p:ph sz="quarter" idx="1"/>
          </p:nvPr>
        </p:nvSpPr>
        <p:spPr>
          <a:xfrm>
            <a:off x="612648" y="4495800"/>
            <a:ext cx="8153400" cy="1600200"/>
          </a:xfrm>
        </p:spPr>
        <p:txBody>
          <a:bodyPr/>
          <a:lstStyle/>
          <a:p>
            <a:r>
              <a:rPr lang="en-US" dirty="0"/>
              <a:t>T</a:t>
            </a:r>
            <a:r>
              <a:rPr lang="en-US" dirty="0" smtClean="0"/>
              <a:t>he </a:t>
            </a:r>
            <a:r>
              <a:rPr lang="en-US" dirty="0" err="1"/>
              <a:t>src</a:t>
            </a:r>
            <a:r>
              <a:rPr lang="en-US" dirty="0"/>
              <a:t> attribute specifies </a:t>
            </a:r>
            <a:r>
              <a:rPr lang="en-US" dirty="0" smtClean="0"/>
              <a:t>source of the </a:t>
            </a:r>
            <a:r>
              <a:rPr lang="en-US" dirty="0"/>
              <a:t>image URL</a:t>
            </a:r>
          </a:p>
          <a:p>
            <a:r>
              <a:rPr lang="en-US" dirty="0"/>
              <a:t>XHTML also requires an alt attribute describing the image</a:t>
            </a:r>
          </a:p>
        </p:txBody>
      </p:sp>
      <p:sp>
        <p:nvSpPr>
          <p:cNvPr id="4" name="Footer Placeholder 3"/>
          <p:cNvSpPr>
            <a:spLocks noGrp="1"/>
          </p:cNvSpPr>
          <p:nvPr>
            <p:ph type="ftr" sz="quarter" idx="11"/>
          </p:nvPr>
        </p:nvSpPr>
        <p:spPr/>
        <p:txBody>
          <a:bodyPr/>
          <a:lstStyle/>
          <a:p>
            <a:r>
              <a:rPr lang="en-US" dirty="0" smtClean="0"/>
              <a:t>CS6314-WPL</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16</a:t>
            </a:fld>
            <a:endParaRPr lang="en-US"/>
          </a:p>
        </p:txBody>
      </p:sp>
      <p:sp>
        <p:nvSpPr>
          <p:cNvPr id="7" name="TextBox 6"/>
          <p:cNvSpPr txBox="1"/>
          <p:nvPr/>
        </p:nvSpPr>
        <p:spPr>
          <a:xfrm>
            <a:off x="609600" y="1524000"/>
            <a:ext cx="8534400" cy="923330"/>
          </a:xfrm>
          <a:prstGeom prst="rect">
            <a:avLst/>
          </a:prstGeom>
          <a:solidFill>
            <a:schemeClr val="accent6">
              <a:lumMod val="40000"/>
              <a:lumOff val="6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&lt;</a:t>
            </a:r>
            <a:r>
              <a:rPr lang="en-US" dirty="0" err="1">
                <a:latin typeface="Courier New" pitchFamily="49" charset="0"/>
                <a:cs typeface="Courier New" pitchFamily="49" charset="0"/>
              </a:rPr>
              <a:t>img</a:t>
            </a:r>
            <a:r>
              <a:rPr lang="en-US" dirty="0">
                <a:latin typeface="Courier New" pitchFamily="49" charset="0"/>
                <a:cs typeface="Courier New" pitchFamily="49" charset="0"/>
              </a:rPr>
              <a:t> </a:t>
            </a:r>
            <a:r>
              <a:rPr lang="en-US" dirty="0" err="1">
                <a:latin typeface="Courier New" pitchFamily="49" charset="0"/>
                <a:cs typeface="Courier New" pitchFamily="49" charset="0"/>
              </a:rPr>
              <a:t>src</a:t>
            </a:r>
            <a:r>
              <a:rPr lang="en-US" dirty="0">
                <a:latin typeface="Courier New" pitchFamily="49" charset="0"/>
                <a:cs typeface="Courier New" pitchFamily="49" charset="0"/>
              </a:rPr>
              <a:t>="</a:t>
            </a:r>
            <a:r>
              <a:rPr lang="en-US" dirty="0" smtClean="0">
                <a:latin typeface="Courier New" pitchFamily="49" charset="0"/>
                <a:cs typeface="Courier New" pitchFamily="49" charset="0"/>
              </a:rPr>
              <a:t>images/harrypotter.jpg</a:t>
            </a:r>
            <a:r>
              <a:rPr lang="en-US" dirty="0">
                <a:latin typeface="Courier New" pitchFamily="49" charset="0"/>
                <a:cs typeface="Courier New" pitchFamily="49" charset="0"/>
              </a:rPr>
              <a:t>" alt</a:t>
            </a:r>
            <a:r>
              <a:rPr lang="en-US" dirty="0" smtClean="0">
                <a:latin typeface="Courier New" pitchFamily="49" charset="0"/>
                <a:cs typeface="Courier New" pitchFamily="49" charset="0"/>
              </a:rPr>
              <a:t>=“Harry Potter Series" </a:t>
            </a:r>
            <a:r>
              <a:rPr lang="en-US" dirty="0">
                <a:latin typeface="Courier New" pitchFamily="49" charset="0"/>
                <a:cs typeface="Courier New" pitchFamily="49" charset="0"/>
              </a:rPr>
              <a:t>/&gt;</a:t>
            </a:r>
            <a:r>
              <a:rPr lang="en-US" dirty="0" smtClean="0">
                <a:latin typeface="Courier New" pitchFamily="49" charset="0"/>
                <a:cs typeface="Courier New" pitchFamily="49" charset="0"/>
              </a:rPr>
              <a:t>                                                      								   </a:t>
            </a:r>
            <a:r>
              <a:rPr lang="en-US" i="1" dirty="0" smtClean="0">
                <a:solidFill>
                  <a:schemeClr val="tx1">
                    <a:lumMod val="50000"/>
                    <a:lumOff val="50000"/>
                  </a:schemeClr>
                </a:solidFill>
                <a:latin typeface="Consolas" pitchFamily="49" charset="0"/>
                <a:cs typeface="Consolas" pitchFamily="49" charset="0"/>
              </a:rPr>
              <a:t>HTML</a:t>
            </a:r>
          </a:p>
        </p:txBody>
      </p:sp>
      <p:sp>
        <p:nvSpPr>
          <p:cNvPr id="6" name="AutoShape 2" descr="Image result for harry potter"/>
          <p:cNvSpPr>
            <a:spLocks noChangeAspect="1" noChangeArrowheads="1"/>
          </p:cNvSpPr>
          <p:nvPr/>
        </p:nvSpPr>
        <p:spPr bwMode="auto">
          <a:xfrm>
            <a:off x="155575" y="-731838"/>
            <a:ext cx="1085850" cy="1524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739" y="2599544"/>
            <a:ext cx="108585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326331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images</a:t>
            </a:r>
            <a:endParaRPr lang="en-US" dirty="0"/>
          </a:p>
        </p:txBody>
      </p:sp>
      <p:sp>
        <p:nvSpPr>
          <p:cNvPr id="3" name="Content Placeholder 2"/>
          <p:cNvSpPr>
            <a:spLocks noGrp="1"/>
          </p:cNvSpPr>
          <p:nvPr>
            <p:ph sz="quarter" idx="1"/>
          </p:nvPr>
        </p:nvSpPr>
        <p:spPr>
          <a:xfrm>
            <a:off x="612648" y="5181600"/>
            <a:ext cx="8153400" cy="914400"/>
          </a:xfrm>
        </p:spPr>
        <p:txBody>
          <a:bodyPr/>
          <a:lstStyle/>
          <a:p>
            <a:r>
              <a:rPr lang="en-US" dirty="0"/>
              <a:t>I</a:t>
            </a:r>
            <a:r>
              <a:rPr lang="en-US" dirty="0" smtClean="0"/>
              <a:t>f </a:t>
            </a:r>
            <a:r>
              <a:rPr lang="en-US" dirty="0"/>
              <a:t>placed inside an a anchor, the image will become a link</a:t>
            </a:r>
          </a:p>
          <a:p>
            <a:r>
              <a:rPr lang="en-US" dirty="0"/>
              <a:t>T</a:t>
            </a:r>
            <a:r>
              <a:rPr lang="en-US" dirty="0" smtClean="0"/>
              <a:t>he </a:t>
            </a:r>
            <a:r>
              <a:rPr lang="en-US" dirty="0"/>
              <a:t>title attribute specifies an optional tooltip</a:t>
            </a:r>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17</a:t>
            </a:fld>
            <a:endParaRPr lang="en-US"/>
          </a:p>
        </p:txBody>
      </p:sp>
      <p:sp>
        <p:nvSpPr>
          <p:cNvPr id="6" name="TextBox 5"/>
          <p:cNvSpPr txBox="1"/>
          <p:nvPr/>
        </p:nvSpPr>
        <p:spPr>
          <a:xfrm>
            <a:off x="609600" y="1524000"/>
            <a:ext cx="8534400" cy="1477328"/>
          </a:xfrm>
          <a:prstGeom prst="rect">
            <a:avLst/>
          </a:prstGeom>
          <a:solidFill>
            <a:schemeClr val="accent6">
              <a:lumMod val="40000"/>
              <a:lumOff val="60000"/>
            </a:schemeClr>
          </a:solidFill>
          <a:ln w="19050">
            <a:solidFill>
              <a:schemeClr val="tx1"/>
            </a:solidFill>
          </a:ln>
        </p:spPr>
        <p:txBody>
          <a:bodyPr wrap="square" rtlCol="0">
            <a:spAutoFit/>
          </a:bodyPr>
          <a:lstStyle/>
          <a:p>
            <a:r>
              <a:rPr lang="en-US" b="1" dirty="0">
                <a:latin typeface="Courier New" pitchFamily="49" charset="0"/>
                <a:cs typeface="Courier New" pitchFamily="49" charset="0"/>
              </a:rPr>
              <a:t>&lt;a </a:t>
            </a:r>
            <a:r>
              <a:rPr lang="en-US" b="1" dirty="0" err="1">
                <a:latin typeface="Courier New" pitchFamily="49" charset="0"/>
                <a:cs typeface="Courier New" pitchFamily="49" charset="0"/>
              </a:rPr>
              <a:t>href</a:t>
            </a:r>
            <a:r>
              <a:rPr lang="en-US" b="1" dirty="0">
                <a:latin typeface="Courier New" pitchFamily="49" charset="0"/>
                <a:cs typeface="Courier New" pitchFamily="49" charset="0"/>
              </a:rPr>
              <a:t>="http</a:t>
            </a:r>
            <a:r>
              <a:rPr lang="en-US" b="1" dirty="0" smtClean="0">
                <a:latin typeface="Courier New" pitchFamily="49" charset="0"/>
                <a:cs typeface="Courier New" pitchFamily="49" charset="0"/>
              </a:rPr>
              <a:t>://harrypotter.com/"&gt;</a:t>
            </a:r>
            <a:endParaRPr lang="en-US" b="1" dirty="0">
              <a:latin typeface="Courier New" pitchFamily="49" charset="0"/>
              <a:cs typeface="Courier New" pitchFamily="49" charset="0"/>
            </a:endParaRPr>
          </a:p>
          <a:p>
            <a:r>
              <a:rPr lang="en-US" dirty="0">
                <a:latin typeface="Courier New" pitchFamily="49" charset="0"/>
                <a:cs typeface="Courier New" pitchFamily="49" charset="0"/>
              </a:rPr>
              <a:t>&lt;</a:t>
            </a:r>
            <a:r>
              <a:rPr lang="en-US" dirty="0" err="1">
                <a:latin typeface="Courier New" pitchFamily="49" charset="0"/>
                <a:cs typeface="Courier New" pitchFamily="49" charset="0"/>
              </a:rPr>
              <a:t>img</a:t>
            </a:r>
            <a:r>
              <a:rPr lang="en-US" dirty="0">
                <a:latin typeface="Courier New" pitchFamily="49" charset="0"/>
                <a:cs typeface="Courier New" pitchFamily="49" charset="0"/>
              </a:rPr>
              <a:t> </a:t>
            </a:r>
            <a:r>
              <a:rPr lang="en-US" dirty="0" err="1">
                <a:latin typeface="Courier New" pitchFamily="49" charset="0"/>
                <a:cs typeface="Courier New" pitchFamily="49" charset="0"/>
              </a:rPr>
              <a:t>src</a:t>
            </a:r>
            <a:r>
              <a:rPr lang="en-US" dirty="0">
                <a:latin typeface="Courier New" pitchFamily="49" charset="0"/>
                <a:cs typeface="Courier New" pitchFamily="49" charset="0"/>
              </a:rPr>
              <a:t>="</a:t>
            </a:r>
            <a:r>
              <a:rPr lang="en-US" dirty="0" smtClean="0">
                <a:latin typeface="Courier New" pitchFamily="49" charset="0"/>
                <a:cs typeface="Courier New" pitchFamily="49" charset="0"/>
              </a:rPr>
              <a:t>images/dumbledore.jpg</a:t>
            </a:r>
            <a:r>
              <a:rPr lang="en-US" dirty="0">
                <a:latin typeface="Courier New" pitchFamily="49" charset="0"/>
                <a:cs typeface="Courier New" pitchFamily="49" charset="0"/>
              </a:rPr>
              <a:t>" alt</a:t>
            </a:r>
            <a:r>
              <a:rPr lang="en-US" dirty="0" smtClean="0">
                <a:latin typeface="Courier New" pitchFamily="49" charset="0"/>
                <a:cs typeface="Courier New" pitchFamily="49" charset="0"/>
              </a:rPr>
              <a:t>=“Dumbledore </a:t>
            </a:r>
            <a:r>
              <a:rPr lang="en-US" dirty="0">
                <a:latin typeface="Courier New" pitchFamily="49" charset="0"/>
                <a:cs typeface="Courier New" pitchFamily="49" charset="0"/>
              </a:rPr>
              <a:t>from </a:t>
            </a:r>
            <a:r>
              <a:rPr lang="en-US" dirty="0" smtClean="0">
                <a:latin typeface="Courier New" pitchFamily="49" charset="0"/>
                <a:cs typeface="Courier New" pitchFamily="49" charset="0"/>
              </a:rPr>
              <a:t>Harry Potter"</a:t>
            </a:r>
            <a:endParaRPr lang="en-US" dirty="0">
              <a:latin typeface="Courier New" pitchFamily="49" charset="0"/>
              <a:cs typeface="Courier New" pitchFamily="49" charset="0"/>
            </a:endParaRPr>
          </a:p>
          <a:p>
            <a:r>
              <a:rPr lang="en-US" dirty="0" smtClean="0">
                <a:latin typeface="Courier New" pitchFamily="49" charset="0"/>
                <a:cs typeface="Courier New" pitchFamily="49" charset="0"/>
              </a:rPr>
              <a:t>title="Alas! Ear wax!"/&gt;</a:t>
            </a:r>
            <a:endParaRPr lang="en-US" dirty="0">
              <a:latin typeface="Courier New" pitchFamily="49" charset="0"/>
              <a:cs typeface="Courier New" pitchFamily="49" charset="0"/>
            </a:endParaRPr>
          </a:p>
          <a:p>
            <a:r>
              <a:rPr lang="en-US" dirty="0">
                <a:latin typeface="Courier New" pitchFamily="49" charset="0"/>
                <a:cs typeface="Courier New" pitchFamily="49" charset="0"/>
              </a:rPr>
              <a:t>&lt;/a</a:t>
            </a:r>
            <a:r>
              <a:rPr lang="en-US" dirty="0" smtClean="0">
                <a:latin typeface="Courier New" pitchFamily="49" charset="0"/>
                <a:cs typeface="Courier New" pitchFamily="49" charset="0"/>
              </a:rPr>
              <a:t>&gt;                                                     </a:t>
            </a:r>
            <a:r>
              <a:rPr lang="en-US" i="1" dirty="0" smtClean="0">
                <a:solidFill>
                  <a:schemeClr val="tx1">
                    <a:lumMod val="50000"/>
                    <a:lumOff val="50000"/>
                  </a:schemeClr>
                </a:solidFill>
                <a:latin typeface="Consolas" pitchFamily="49" charset="0"/>
                <a:cs typeface="Consolas" pitchFamily="49" charset="0"/>
              </a:rPr>
              <a:t>HTML</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309" y="3114675"/>
            <a:ext cx="2857500" cy="191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785091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 Break &lt;</a:t>
            </a:r>
            <a:r>
              <a:rPr lang="en-US" dirty="0" err="1" smtClean="0"/>
              <a:t>br</a:t>
            </a:r>
            <a:r>
              <a:rPr lang="en-US" dirty="0" smtClean="0"/>
              <a:t>&gt;</a:t>
            </a:r>
            <a:endParaRPr lang="en-US" dirty="0"/>
          </a:p>
        </p:txBody>
      </p:sp>
      <p:sp>
        <p:nvSpPr>
          <p:cNvPr id="3" name="Content Placeholder 2"/>
          <p:cNvSpPr>
            <a:spLocks noGrp="1"/>
          </p:cNvSpPr>
          <p:nvPr>
            <p:ph sz="quarter" idx="1"/>
          </p:nvPr>
        </p:nvSpPr>
        <p:spPr>
          <a:xfrm>
            <a:off x="612648" y="4648200"/>
            <a:ext cx="8153400" cy="1447800"/>
          </a:xfrm>
        </p:spPr>
        <p:txBody>
          <a:bodyPr/>
          <a:lstStyle/>
          <a:p>
            <a:r>
              <a:rPr lang="en-US" dirty="0" err="1"/>
              <a:t>br</a:t>
            </a:r>
            <a:r>
              <a:rPr lang="en-US" dirty="0"/>
              <a:t> should be immediately closed with /&gt;</a:t>
            </a:r>
          </a:p>
          <a:p>
            <a:r>
              <a:rPr lang="en-US" dirty="0" err="1"/>
              <a:t>br</a:t>
            </a:r>
            <a:r>
              <a:rPr lang="en-US" dirty="0"/>
              <a:t> should not be used to separate paragraphs or used multiple times in a row to </a:t>
            </a:r>
            <a:r>
              <a:rPr lang="en-US" dirty="0" smtClean="0"/>
              <a:t>create spacing</a:t>
            </a:r>
            <a:endParaRPr lang="en-US" dirty="0"/>
          </a:p>
        </p:txBody>
      </p:sp>
      <p:sp>
        <p:nvSpPr>
          <p:cNvPr id="4" name="Footer Placeholder 3"/>
          <p:cNvSpPr>
            <a:spLocks noGrp="1"/>
          </p:cNvSpPr>
          <p:nvPr>
            <p:ph type="ftr" sz="quarter" idx="11"/>
          </p:nvPr>
        </p:nvSpPr>
        <p:spPr/>
        <p:txBody>
          <a:bodyPr/>
          <a:lstStyle/>
          <a:p>
            <a:r>
              <a:rPr lang="en-US" dirty="0" smtClean="0"/>
              <a:t>CS6314-WPL</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18</a:t>
            </a:fld>
            <a:endParaRPr lang="en-US"/>
          </a:p>
        </p:txBody>
      </p:sp>
      <p:sp>
        <p:nvSpPr>
          <p:cNvPr id="6" name="TextBox 5"/>
          <p:cNvSpPr txBox="1"/>
          <p:nvPr/>
        </p:nvSpPr>
        <p:spPr>
          <a:xfrm>
            <a:off x="609600" y="1524000"/>
            <a:ext cx="8153400" cy="1477328"/>
          </a:xfrm>
          <a:prstGeom prst="rect">
            <a:avLst/>
          </a:prstGeom>
          <a:solidFill>
            <a:schemeClr val="accent6">
              <a:lumMod val="40000"/>
              <a:lumOff val="6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&lt;</a:t>
            </a:r>
            <a:r>
              <a:rPr lang="en-US" dirty="0" smtClean="0">
                <a:latin typeface="Courier New" pitchFamily="49" charset="0"/>
                <a:cs typeface="Courier New" pitchFamily="49" charset="0"/>
              </a:rPr>
              <a:t>p&gt;</a:t>
            </a:r>
            <a:r>
              <a:rPr lang="en-US" dirty="0">
                <a:latin typeface="Courier New" pitchFamily="49" charset="0"/>
                <a:cs typeface="Courier New" pitchFamily="49" charset="0"/>
              </a:rPr>
              <a:t>One Ring to rule them all, One Ring to find them</a:t>
            </a:r>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&lt;</a:t>
            </a:r>
            <a:r>
              <a:rPr lang="en-US" b="1" dirty="0" err="1">
                <a:latin typeface="Courier New" pitchFamily="49" charset="0"/>
                <a:cs typeface="Courier New" pitchFamily="49" charset="0"/>
              </a:rPr>
              <a:t>br</a:t>
            </a:r>
            <a:r>
              <a:rPr lang="en-US" b="1" dirty="0">
                <a:latin typeface="Courier New" pitchFamily="49" charset="0"/>
                <a:cs typeface="Courier New" pitchFamily="49" charset="0"/>
              </a:rPr>
              <a:t> /&gt;</a:t>
            </a:r>
            <a:r>
              <a:rPr lang="en-US" dirty="0">
                <a:latin typeface="Courier New" pitchFamily="49" charset="0"/>
                <a:cs typeface="Courier New" pitchFamily="49" charset="0"/>
              </a:rPr>
              <a:t> One Ring to bring them all and in the darkness bind them</a:t>
            </a:r>
            <a:r>
              <a:rPr lang="en-US" dirty="0" smtClean="0">
                <a:latin typeface="Courier New" pitchFamily="49" charset="0"/>
                <a:cs typeface="Courier New" pitchFamily="49" charset="0"/>
              </a:rPr>
              <a:t>.&lt;/</a:t>
            </a:r>
            <a:r>
              <a:rPr lang="en-US" dirty="0">
                <a:latin typeface="Courier New" pitchFamily="49" charset="0"/>
                <a:cs typeface="Courier New" pitchFamily="49" charset="0"/>
              </a:rPr>
              <a:t>p&gt;</a:t>
            </a:r>
          </a:p>
          <a:p>
            <a:r>
              <a:rPr lang="en-US" dirty="0">
                <a:latin typeface="Courier New" pitchFamily="49" charset="0"/>
                <a:cs typeface="Courier New" pitchFamily="49" charset="0"/>
              </a:rPr>
              <a:t>&lt;</a:t>
            </a:r>
            <a:r>
              <a:rPr lang="en-US" dirty="0" smtClean="0">
                <a:latin typeface="Courier New" pitchFamily="49" charset="0"/>
                <a:cs typeface="Courier New" pitchFamily="49" charset="0"/>
              </a:rPr>
              <a:t>p&gt; In </a:t>
            </a:r>
            <a:r>
              <a:rPr lang="en-US" dirty="0">
                <a:latin typeface="Courier New" pitchFamily="49" charset="0"/>
                <a:cs typeface="Courier New" pitchFamily="49" charset="0"/>
              </a:rPr>
              <a:t>the Land of </a:t>
            </a:r>
            <a:r>
              <a:rPr lang="en-US" dirty="0" err="1">
                <a:latin typeface="Courier New" pitchFamily="49" charset="0"/>
                <a:cs typeface="Courier New" pitchFamily="49" charset="0"/>
              </a:rPr>
              <a:t>Mordor</a:t>
            </a:r>
            <a:r>
              <a:rPr lang="en-US" dirty="0">
                <a:latin typeface="Courier New" pitchFamily="49" charset="0"/>
                <a:cs typeface="Courier New" pitchFamily="49" charset="0"/>
              </a:rPr>
              <a:t> where the Shadows </a:t>
            </a:r>
            <a:r>
              <a:rPr lang="en-US" dirty="0" smtClean="0">
                <a:latin typeface="Courier New" pitchFamily="49" charset="0"/>
                <a:cs typeface="Courier New" pitchFamily="49" charset="0"/>
              </a:rPr>
              <a:t>lie. &lt;/</a:t>
            </a:r>
            <a:r>
              <a:rPr lang="en-US" dirty="0">
                <a:latin typeface="Courier New" pitchFamily="49" charset="0"/>
                <a:cs typeface="Courier New" pitchFamily="49" charset="0"/>
              </a:rPr>
              <a:t>p&gt;</a:t>
            </a:r>
            <a:r>
              <a:rPr lang="en-US" dirty="0" smtClean="0">
                <a:latin typeface="Courier New" pitchFamily="49" charset="0"/>
                <a:cs typeface="Courier New" pitchFamily="49" charset="0"/>
              </a:rPr>
              <a:t>                                                           								</a:t>
            </a:r>
            <a:r>
              <a:rPr lang="en-US" i="1" dirty="0" smtClean="0">
                <a:solidFill>
                  <a:schemeClr val="tx1">
                    <a:lumMod val="50000"/>
                    <a:lumOff val="50000"/>
                  </a:schemeClr>
                </a:solidFill>
                <a:latin typeface="Consolas" pitchFamily="49" charset="0"/>
                <a:cs typeface="Consolas" pitchFamily="49" charset="0"/>
              </a:rPr>
              <a:t>HTML</a:t>
            </a:r>
          </a:p>
        </p:txBody>
      </p:sp>
      <p:sp>
        <p:nvSpPr>
          <p:cNvPr id="8" name="TextBox 7"/>
          <p:cNvSpPr txBox="1"/>
          <p:nvPr/>
        </p:nvSpPr>
        <p:spPr>
          <a:xfrm>
            <a:off x="609600" y="3124200"/>
            <a:ext cx="8153400" cy="1600438"/>
          </a:xfrm>
          <a:prstGeom prst="rect">
            <a:avLst/>
          </a:prstGeom>
          <a:noFill/>
          <a:ln w="19050">
            <a:solidFill>
              <a:schemeClr val="tx1"/>
            </a:solidFill>
          </a:ln>
        </p:spPr>
        <p:txBody>
          <a:bodyPr wrap="square" rtlCol="0">
            <a:spAutoFit/>
          </a:bodyPr>
          <a:lstStyle/>
          <a:p>
            <a:r>
              <a:rPr lang="en-US" sz="2000" dirty="0" smtClean="0">
                <a:latin typeface="Times New Roman" pitchFamily="18" charset="0"/>
                <a:cs typeface="Times New Roman" pitchFamily="18" charset="0"/>
              </a:rPr>
              <a:t>One Ring to rule them all, One Ring to find them,</a:t>
            </a:r>
          </a:p>
          <a:p>
            <a:r>
              <a:rPr lang="en-US" sz="2000" dirty="0" smtClean="0">
                <a:latin typeface="Times New Roman" pitchFamily="18" charset="0"/>
                <a:cs typeface="Times New Roman" pitchFamily="18" charset="0"/>
              </a:rPr>
              <a:t>One Ring to bring them all and in the darkness bind them</a:t>
            </a:r>
          </a:p>
          <a:p>
            <a:endParaRPr lang="en-US" sz="20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In the Land of </a:t>
            </a:r>
            <a:r>
              <a:rPr lang="en-US" sz="2000" dirty="0" err="1" smtClean="0">
                <a:latin typeface="Times New Roman" pitchFamily="18" charset="0"/>
                <a:cs typeface="Times New Roman" pitchFamily="18" charset="0"/>
              </a:rPr>
              <a:t>Mordor</a:t>
            </a:r>
            <a:r>
              <a:rPr lang="en-US" sz="2000" dirty="0" smtClean="0">
                <a:latin typeface="Times New Roman" pitchFamily="18" charset="0"/>
                <a:cs typeface="Times New Roman" pitchFamily="18" charset="0"/>
              </a:rPr>
              <a:t> where the Shadows lie.</a:t>
            </a:r>
          </a:p>
          <a:p>
            <a:r>
              <a:rPr lang="en-US" dirty="0">
                <a:latin typeface="Consolas" pitchFamily="49" charset="0"/>
                <a:cs typeface="Consolas" pitchFamily="49" charset="0"/>
              </a:rPr>
              <a:t>	</a:t>
            </a:r>
            <a:r>
              <a:rPr lang="en-US" dirty="0" smtClean="0">
                <a:latin typeface="Consolas" pitchFamily="49" charset="0"/>
                <a:cs typeface="Consolas" pitchFamily="49" charset="0"/>
              </a:rPr>
              <a:t>						      </a:t>
            </a:r>
            <a:r>
              <a:rPr lang="en-US" i="1" dirty="0" smtClean="0">
                <a:solidFill>
                  <a:schemeClr val="tx1">
                    <a:lumMod val="50000"/>
                    <a:lumOff val="50000"/>
                  </a:schemeClr>
                </a:solidFill>
                <a:latin typeface="Consolas" pitchFamily="49" charset="0"/>
                <a:cs typeface="Consolas" pitchFamily="49" charset="0"/>
              </a:rPr>
              <a:t>output</a:t>
            </a:r>
          </a:p>
        </p:txBody>
      </p:sp>
    </p:spTree>
    <p:extLst>
      <p:ext uri="{BB962C8B-B14F-4D97-AF65-F5344CB8AC3E}">
        <p14:creationId xmlns:p14="http://schemas.microsoft.com/office/powerpoint/2010/main" val="253800724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Comments &lt;!-- … </a:t>
            </a:r>
            <a:r>
              <a:rPr lang="en-US" dirty="0" smtClean="0">
                <a:sym typeface="Wingdings" pitchFamily="2" charset="2"/>
              </a:rPr>
              <a:t>-- &gt;</a:t>
            </a:r>
            <a:endParaRPr lang="en-US" dirty="0"/>
          </a:p>
        </p:txBody>
      </p:sp>
      <p:sp>
        <p:nvSpPr>
          <p:cNvPr id="3" name="Content Placeholder 2"/>
          <p:cNvSpPr>
            <a:spLocks noGrp="1"/>
          </p:cNvSpPr>
          <p:nvPr>
            <p:ph sz="quarter" idx="1"/>
          </p:nvPr>
        </p:nvSpPr>
        <p:spPr>
          <a:xfrm>
            <a:off x="612648" y="4572000"/>
            <a:ext cx="8153400" cy="1447800"/>
          </a:xfrm>
        </p:spPr>
        <p:txBody>
          <a:bodyPr/>
          <a:lstStyle/>
          <a:p>
            <a:r>
              <a:rPr lang="en-US" dirty="0"/>
              <a:t>C</a:t>
            </a:r>
            <a:r>
              <a:rPr lang="en-US" dirty="0" smtClean="0"/>
              <a:t>omments are </a:t>
            </a:r>
            <a:r>
              <a:rPr lang="en-US" dirty="0"/>
              <a:t>useful for disabling sections of a page</a:t>
            </a:r>
          </a:p>
          <a:p>
            <a:r>
              <a:rPr lang="en-US" dirty="0"/>
              <a:t>C</a:t>
            </a:r>
            <a:r>
              <a:rPr lang="en-US" dirty="0" smtClean="0"/>
              <a:t>omments </a:t>
            </a:r>
            <a:r>
              <a:rPr lang="en-US" dirty="0"/>
              <a:t>cannot be nested and cannot contain a --</a:t>
            </a:r>
          </a:p>
        </p:txBody>
      </p:sp>
      <p:sp>
        <p:nvSpPr>
          <p:cNvPr id="4" name="Footer Placeholder 3"/>
          <p:cNvSpPr>
            <a:spLocks noGrp="1"/>
          </p:cNvSpPr>
          <p:nvPr>
            <p:ph type="ftr" sz="quarter" idx="11"/>
          </p:nvPr>
        </p:nvSpPr>
        <p:spPr/>
        <p:txBody>
          <a:bodyPr/>
          <a:lstStyle/>
          <a:p>
            <a:r>
              <a:rPr lang="en-US" dirty="0" smtClean="0"/>
              <a:t>CS6314-WPL</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19</a:t>
            </a:fld>
            <a:endParaRPr lang="en-US"/>
          </a:p>
        </p:txBody>
      </p:sp>
      <p:sp>
        <p:nvSpPr>
          <p:cNvPr id="6" name="TextBox 5"/>
          <p:cNvSpPr txBox="1"/>
          <p:nvPr/>
        </p:nvSpPr>
        <p:spPr>
          <a:xfrm>
            <a:off x="609600" y="1524000"/>
            <a:ext cx="8153400" cy="1200329"/>
          </a:xfrm>
          <a:prstGeom prst="rect">
            <a:avLst/>
          </a:prstGeom>
          <a:solidFill>
            <a:schemeClr val="accent6">
              <a:lumMod val="40000"/>
              <a:lumOff val="60000"/>
            </a:schemeClr>
          </a:solidFill>
          <a:ln w="19050">
            <a:solidFill>
              <a:schemeClr val="tx1"/>
            </a:solidFill>
          </a:ln>
        </p:spPr>
        <p:txBody>
          <a:bodyPr wrap="square" rtlCol="0">
            <a:spAutoFit/>
          </a:bodyPr>
          <a:lstStyle/>
          <a:p>
            <a:r>
              <a:rPr lang="pl-PL" dirty="0">
                <a:latin typeface="Courier New" pitchFamily="49" charset="0"/>
                <a:cs typeface="Courier New" pitchFamily="49" charset="0"/>
              </a:rPr>
              <a:t>&lt;!-- My web page, by </a:t>
            </a:r>
            <a:r>
              <a:rPr lang="en-US" dirty="0" smtClean="0">
                <a:latin typeface="Courier New" pitchFamily="49" charset="0"/>
                <a:cs typeface="Courier New" pitchFamily="49" charset="0"/>
              </a:rPr>
              <a:t>Bob </a:t>
            </a:r>
            <a:r>
              <a:rPr lang="pl-PL" dirty="0" smtClean="0">
                <a:latin typeface="Courier New" pitchFamily="49" charset="0"/>
                <a:cs typeface="Courier New" pitchFamily="49" charset="0"/>
              </a:rPr>
              <a:t>Student</a:t>
            </a:r>
            <a:endParaRPr lang="pl-PL" dirty="0">
              <a:latin typeface="Courier New" pitchFamily="49" charset="0"/>
              <a:cs typeface="Courier New" pitchFamily="49" charset="0"/>
            </a:endParaRPr>
          </a:p>
          <a:p>
            <a:r>
              <a:rPr lang="en-US" dirty="0">
                <a:latin typeface="Courier New" pitchFamily="49" charset="0"/>
                <a:cs typeface="Courier New" pitchFamily="49" charset="0"/>
              </a:rPr>
              <a:t>CSE </a:t>
            </a:r>
            <a:r>
              <a:rPr lang="en-US" dirty="0" smtClean="0">
                <a:latin typeface="Courier New" pitchFamily="49" charset="0"/>
                <a:cs typeface="Courier New" pitchFamily="49" charset="0"/>
              </a:rPr>
              <a:t>380, Fall </a:t>
            </a:r>
            <a:r>
              <a:rPr lang="en-US" dirty="0">
                <a:latin typeface="Courier New" pitchFamily="49" charset="0"/>
                <a:cs typeface="Courier New" pitchFamily="49" charset="0"/>
              </a:rPr>
              <a:t>2048 --&gt;</a:t>
            </a:r>
          </a:p>
          <a:p>
            <a:r>
              <a:rPr lang="en-US" dirty="0">
                <a:latin typeface="Courier New" pitchFamily="49" charset="0"/>
                <a:cs typeface="Courier New" pitchFamily="49" charset="0"/>
              </a:rPr>
              <a:t>&lt;</a:t>
            </a:r>
            <a:r>
              <a:rPr lang="en-US" dirty="0" smtClean="0">
                <a:latin typeface="Courier New" pitchFamily="49" charset="0"/>
                <a:cs typeface="Courier New" pitchFamily="49" charset="0"/>
              </a:rPr>
              <a:t>p&gt;CS </a:t>
            </a:r>
            <a:r>
              <a:rPr lang="en-US" dirty="0">
                <a:latin typeface="Courier New" pitchFamily="49" charset="0"/>
                <a:cs typeface="Courier New" pitchFamily="49" charset="0"/>
              </a:rPr>
              <a:t>courses are &lt;!-- NOT --&gt; a lot of fun!&lt;/p&gt;</a:t>
            </a:r>
            <a:r>
              <a:rPr lang="en-US" dirty="0" smtClean="0">
                <a:latin typeface="Courier New" pitchFamily="49" charset="0"/>
                <a:cs typeface="Courier New" pitchFamily="49" charset="0"/>
              </a:rPr>
              <a:t>                                                           								</a:t>
            </a:r>
            <a:r>
              <a:rPr lang="en-US" i="1" dirty="0" smtClean="0">
                <a:solidFill>
                  <a:schemeClr val="tx1">
                    <a:lumMod val="50000"/>
                    <a:lumOff val="50000"/>
                  </a:schemeClr>
                </a:solidFill>
                <a:latin typeface="Consolas" pitchFamily="49" charset="0"/>
                <a:cs typeface="Consolas" pitchFamily="49" charset="0"/>
              </a:rPr>
              <a:t>HTML</a:t>
            </a:r>
          </a:p>
        </p:txBody>
      </p:sp>
      <p:sp>
        <p:nvSpPr>
          <p:cNvPr id="7" name="TextBox 6"/>
          <p:cNvSpPr txBox="1"/>
          <p:nvPr/>
        </p:nvSpPr>
        <p:spPr>
          <a:xfrm>
            <a:off x="609600" y="2895600"/>
            <a:ext cx="8153400" cy="677108"/>
          </a:xfrm>
          <a:prstGeom prst="rect">
            <a:avLst/>
          </a:prstGeom>
          <a:noFill/>
          <a:ln w="19050">
            <a:solidFill>
              <a:schemeClr val="tx1"/>
            </a:solidFill>
          </a:ln>
        </p:spPr>
        <p:txBody>
          <a:bodyPr wrap="square" rtlCol="0">
            <a:spAutoFit/>
          </a:bodyPr>
          <a:lstStyle/>
          <a:p>
            <a:r>
              <a:rPr lang="en-US" sz="2000" dirty="0" smtClean="0">
                <a:latin typeface="Times New Roman" pitchFamily="18" charset="0"/>
                <a:cs typeface="Times New Roman" pitchFamily="18" charset="0"/>
              </a:rPr>
              <a:t>CS courses are a lot of fun!</a:t>
            </a:r>
            <a:r>
              <a:rPr lang="en-US" sz="2000" dirty="0">
                <a:latin typeface="Consolas" pitchFamily="49" charset="0"/>
                <a:cs typeface="Consolas" pitchFamily="49" charset="0"/>
              </a:rPr>
              <a:t>	</a:t>
            </a:r>
            <a:r>
              <a:rPr lang="en-US" dirty="0" smtClean="0">
                <a:latin typeface="Consolas" pitchFamily="49" charset="0"/>
                <a:cs typeface="Consolas" pitchFamily="49" charset="0"/>
              </a:rPr>
              <a:t>											     </a:t>
            </a:r>
            <a:r>
              <a:rPr lang="en-US" i="1" dirty="0" smtClean="0">
                <a:solidFill>
                  <a:schemeClr val="tx1">
                    <a:lumMod val="50000"/>
                    <a:lumOff val="50000"/>
                  </a:schemeClr>
                </a:solidFill>
                <a:latin typeface="Consolas" pitchFamily="49" charset="0"/>
                <a:cs typeface="Consolas" pitchFamily="49" charset="0"/>
              </a:rPr>
              <a:t>output</a:t>
            </a:r>
          </a:p>
        </p:txBody>
      </p:sp>
    </p:spTree>
    <p:extLst>
      <p:ext uri="{BB962C8B-B14F-4D97-AF65-F5344CB8AC3E}">
        <p14:creationId xmlns:p14="http://schemas.microsoft.com/office/powerpoint/2010/main" val="4391031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Hypertext Markup Language (HTML)</a:t>
            </a:r>
            <a:endParaRPr lang="en-US" sz="4000" dirty="0"/>
          </a:p>
        </p:txBody>
      </p:sp>
      <p:sp>
        <p:nvSpPr>
          <p:cNvPr id="3" name="Content Placeholder 2"/>
          <p:cNvSpPr>
            <a:spLocks noGrp="1"/>
          </p:cNvSpPr>
          <p:nvPr>
            <p:ph sz="quarter" idx="1"/>
          </p:nvPr>
        </p:nvSpPr>
        <p:spPr/>
        <p:txBody>
          <a:bodyPr/>
          <a:lstStyle/>
          <a:p>
            <a:r>
              <a:rPr lang="en-US" dirty="0"/>
              <a:t>D</a:t>
            </a:r>
            <a:r>
              <a:rPr lang="en-US" dirty="0" smtClean="0"/>
              <a:t>escribes </a:t>
            </a:r>
            <a:r>
              <a:rPr lang="en-US" dirty="0"/>
              <a:t>the </a:t>
            </a:r>
            <a:r>
              <a:rPr lang="en-US" i="1" dirty="0"/>
              <a:t>content</a:t>
            </a:r>
            <a:r>
              <a:rPr lang="en-US" dirty="0"/>
              <a:t> and structure of information on a web page</a:t>
            </a:r>
          </a:p>
          <a:p>
            <a:r>
              <a:rPr lang="en-US" dirty="0"/>
              <a:t>N</a:t>
            </a:r>
            <a:r>
              <a:rPr lang="en-US" dirty="0" smtClean="0"/>
              <a:t>ot </a:t>
            </a:r>
            <a:r>
              <a:rPr lang="en-US" dirty="0"/>
              <a:t>the same as the presentation (appearance on screen)</a:t>
            </a:r>
          </a:p>
          <a:p>
            <a:r>
              <a:rPr lang="en-US" dirty="0"/>
              <a:t>S</a:t>
            </a:r>
            <a:r>
              <a:rPr lang="en-US" dirty="0" smtClean="0"/>
              <a:t>urrounds </a:t>
            </a:r>
            <a:r>
              <a:rPr lang="en-US" dirty="0"/>
              <a:t>text content with opening and closing tags</a:t>
            </a:r>
          </a:p>
          <a:p>
            <a:r>
              <a:rPr lang="en-US" dirty="0"/>
              <a:t>E</a:t>
            </a:r>
            <a:r>
              <a:rPr lang="en-US" dirty="0" smtClean="0"/>
              <a:t>ach </a:t>
            </a:r>
            <a:r>
              <a:rPr lang="en-US" dirty="0"/>
              <a:t>tag's name is called an element</a:t>
            </a:r>
          </a:p>
          <a:p>
            <a:pPr lvl="1"/>
            <a:r>
              <a:rPr lang="en-US" dirty="0"/>
              <a:t>syntax: &lt;element&gt; content &lt;/element&gt;</a:t>
            </a:r>
          </a:p>
          <a:p>
            <a:pPr lvl="1"/>
            <a:r>
              <a:rPr lang="en-US" dirty="0"/>
              <a:t>example: &lt;p&gt;This is a paragraph&lt;/p</a:t>
            </a:r>
            <a:r>
              <a:rPr lang="en-US" dirty="0" smtClean="0"/>
              <a:t>&gt;</a:t>
            </a:r>
            <a:endParaRPr lang="en-US" dirty="0"/>
          </a:p>
        </p:txBody>
      </p:sp>
      <p:sp>
        <p:nvSpPr>
          <p:cNvPr id="4" name="Footer Placeholder 3"/>
          <p:cNvSpPr>
            <a:spLocks noGrp="1"/>
          </p:cNvSpPr>
          <p:nvPr>
            <p:ph type="ftr" sz="quarter" idx="11"/>
          </p:nvPr>
        </p:nvSpPr>
        <p:spPr/>
        <p:txBody>
          <a:bodyPr/>
          <a:lstStyle/>
          <a:p>
            <a:r>
              <a:rPr lang="en-US" dirty="0" smtClean="0"/>
              <a:t>CS6314-WPL</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2</a:t>
            </a:fld>
            <a:endParaRPr lang="en-US"/>
          </a:p>
        </p:txBody>
      </p:sp>
    </p:spTree>
    <p:extLst>
      <p:ext uri="{BB962C8B-B14F-4D97-AF65-F5344CB8AC3E}">
        <p14:creationId xmlns:p14="http://schemas.microsoft.com/office/powerpoint/2010/main" val="74395882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Phrase elements &lt;</a:t>
            </a:r>
            <a:r>
              <a:rPr lang="en-US" dirty="0" err="1" smtClean="0"/>
              <a:t>em</a:t>
            </a:r>
            <a:r>
              <a:rPr lang="en-US" dirty="0" smtClean="0"/>
              <a:t>&gt;, &lt;strong&gt;</a:t>
            </a:r>
            <a:endParaRPr lang="en-US" dirty="0"/>
          </a:p>
        </p:txBody>
      </p:sp>
      <p:sp>
        <p:nvSpPr>
          <p:cNvPr id="3" name="Content Placeholder 2"/>
          <p:cNvSpPr>
            <a:spLocks noGrp="1"/>
          </p:cNvSpPr>
          <p:nvPr>
            <p:ph sz="quarter" idx="1"/>
          </p:nvPr>
        </p:nvSpPr>
        <p:spPr>
          <a:xfrm>
            <a:off x="612648" y="4572000"/>
            <a:ext cx="8153400" cy="1143000"/>
          </a:xfrm>
        </p:spPr>
        <p:txBody>
          <a:bodyPr/>
          <a:lstStyle/>
          <a:p>
            <a:r>
              <a:rPr lang="en-US" b="1" dirty="0" err="1"/>
              <a:t>em</a:t>
            </a:r>
            <a:r>
              <a:rPr lang="en-US" dirty="0"/>
              <a:t>: emphasized text (usually </a:t>
            </a:r>
            <a:r>
              <a:rPr lang="en-US" dirty="0" smtClean="0"/>
              <a:t>in </a:t>
            </a:r>
            <a:r>
              <a:rPr lang="en-US" dirty="0"/>
              <a:t>italic)</a:t>
            </a:r>
          </a:p>
          <a:p>
            <a:r>
              <a:rPr lang="en-US" b="1" dirty="0"/>
              <a:t>strong</a:t>
            </a:r>
            <a:r>
              <a:rPr lang="en-US" dirty="0"/>
              <a:t>: strongly emphasized text (</a:t>
            </a:r>
            <a:r>
              <a:rPr lang="en-US" dirty="0" smtClean="0"/>
              <a:t>usually </a:t>
            </a:r>
            <a:r>
              <a:rPr lang="en-US" dirty="0"/>
              <a:t>in bold</a:t>
            </a:r>
            <a:r>
              <a:rPr lang="en-US" dirty="0" smtClean="0"/>
              <a:t>)</a:t>
            </a:r>
          </a:p>
          <a:p>
            <a:r>
              <a:rPr lang="en-US" dirty="0"/>
              <a:t>T</a:t>
            </a:r>
            <a:r>
              <a:rPr lang="en-US" dirty="0" smtClean="0"/>
              <a:t>he </a:t>
            </a:r>
            <a:r>
              <a:rPr lang="en-US" dirty="0"/>
              <a:t>tags must be properly nested for a valid page</a:t>
            </a:r>
          </a:p>
        </p:txBody>
      </p:sp>
      <p:sp>
        <p:nvSpPr>
          <p:cNvPr id="4" name="Footer Placeholder 3"/>
          <p:cNvSpPr>
            <a:spLocks noGrp="1"/>
          </p:cNvSpPr>
          <p:nvPr>
            <p:ph type="ftr" sz="quarter" idx="11"/>
          </p:nvPr>
        </p:nvSpPr>
        <p:spPr/>
        <p:txBody>
          <a:bodyPr/>
          <a:lstStyle/>
          <a:p>
            <a:r>
              <a:rPr lang="en-US" dirty="0" smtClean="0"/>
              <a:t>CS6314-WPL</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20</a:t>
            </a:fld>
            <a:endParaRPr lang="en-US"/>
          </a:p>
        </p:txBody>
      </p:sp>
      <p:sp>
        <p:nvSpPr>
          <p:cNvPr id="6" name="TextBox 5"/>
          <p:cNvSpPr txBox="1"/>
          <p:nvPr/>
        </p:nvSpPr>
        <p:spPr>
          <a:xfrm>
            <a:off x="609600" y="1524000"/>
            <a:ext cx="8153400" cy="1477328"/>
          </a:xfrm>
          <a:prstGeom prst="rect">
            <a:avLst/>
          </a:prstGeom>
          <a:solidFill>
            <a:schemeClr val="accent6">
              <a:lumMod val="40000"/>
              <a:lumOff val="6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&lt;p&gt;</a:t>
            </a:r>
          </a:p>
          <a:p>
            <a:r>
              <a:rPr lang="en-US" dirty="0">
                <a:latin typeface="Courier New" pitchFamily="49" charset="0"/>
                <a:cs typeface="Courier New" pitchFamily="49" charset="0"/>
              </a:rPr>
              <a:t>HTML is </a:t>
            </a:r>
            <a:r>
              <a:rPr lang="en-US" dirty="0" smtClean="0">
                <a:latin typeface="Courier New" pitchFamily="49" charset="0"/>
                <a:cs typeface="Courier New" pitchFamily="49" charset="0"/>
              </a:rPr>
              <a:t>&lt;</a:t>
            </a:r>
            <a:r>
              <a:rPr lang="en-US" b="1" dirty="0" err="1" smtClean="0">
                <a:latin typeface="Courier New" pitchFamily="49" charset="0"/>
                <a:cs typeface="Courier New" pitchFamily="49" charset="0"/>
              </a:rPr>
              <a:t>em</a:t>
            </a:r>
            <a:r>
              <a:rPr lang="en-US" b="1" dirty="0" smtClean="0">
                <a:latin typeface="Courier New" pitchFamily="49" charset="0"/>
                <a:cs typeface="Courier New" pitchFamily="49" charset="0"/>
              </a:rPr>
              <a:t>&gt;</a:t>
            </a:r>
            <a:r>
              <a:rPr lang="en-US" dirty="0" smtClean="0">
                <a:latin typeface="Courier New" pitchFamily="49" charset="0"/>
                <a:cs typeface="Courier New" pitchFamily="49" charset="0"/>
              </a:rPr>
              <a:t>really</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em</a:t>
            </a:r>
            <a:r>
              <a:rPr lang="en-US" b="1" dirty="0" smtClean="0">
                <a:latin typeface="Courier New" pitchFamily="49" charset="0"/>
                <a:cs typeface="Courier New" pitchFamily="49" charset="0"/>
              </a:rPr>
              <a:t>&gt;</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p>
            <a:r>
              <a:rPr lang="en-US" dirty="0" smtClean="0">
                <a:latin typeface="Courier New" pitchFamily="49" charset="0"/>
                <a:cs typeface="Courier New" pitchFamily="49" charset="0"/>
              </a:rPr>
              <a:t>&lt;</a:t>
            </a:r>
            <a:r>
              <a:rPr lang="en-US" b="1" dirty="0" smtClean="0">
                <a:latin typeface="Courier New" pitchFamily="49" charset="0"/>
                <a:cs typeface="Courier New" pitchFamily="49" charset="0"/>
              </a:rPr>
              <a:t>strong</a:t>
            </a:r>
            <a:r>
              <a:rPr lang="en-US" dirty="0">
                <a:latin typeface="Courier New" pitchFamily="49" charset="0"/>
                <a:cs typeface="Courier New" pitchFamily="49" charset="0"/>
              </a:rPr>
              <a:t>&gt;</a:t>
            </a:r>
            <a:r>
              <a:rPr lang="en-US" dirty="0" smtClean="0">
                <a:latin typeface="Courier New" pitchFamily="49" charset="0"/>
                <a:cs typeface="Courier New" pitchFamily="49" charset="0"/>
              </a:rPr>
              <a:t>REALLY</a:t>
            </a:r>
            <a:r>
              <a:rPr lang="en-US" b="1" dirty="0">
                <a:latin typeface="Courier New" pitchFamily="49" charset="0"/>
                <a:cs typeface="Courier New" pitchFamily="49" charset="0"/>
              </a:rPr>
              <a:t>&lt;/</a:t>
            </a:r>
            <a:r>
              <a:rPr lang="en-US" b="1" dirty="0" smtClean="0">
                <a:latin typeface="Courier New" pitchFamily="49" charset="0"/>
                <a:cs typeface="Courier New" pitchFamily="49" charset="0"/>
              </a:rPr>
              <a:t>strong&gt;</a:t>
            </a:r>
            <a:r>
              <a:rPr lang="en-US" dirty="0" smtClean="0">
                <a:latin typeface="Courier New" pitchFamily="49" charset="0"/>
                <a:cs typeface="Courier New" pitchFamily="49" charset="0"/>
              </a:rPr>
              <a:t> </a:t>
            </a:r>
            <a:r>
              <a:rPr lang="en-US" dirty="0">
                <a:latin typeface="Courier New" pitchFamily="49" charset="0"/>
                <a:cs typeface="Courier New" pitchFamily="49" charset="0"/>
              </a:rPr>
              <a:t>fun!</a:t>
            </a:r>
          </a:p>
          <a:p>
            <a:r>
              <a:rPr lang="en-US" dirty="0">
                <a:latin typeface="Courier New" pitchFamily="49" charset="0"/>
                <a:cs typeface="Courier New" pitchFamily="49" charset="0"/>
              </a:rPr>
              <a:t>&lt;/p&gt;</a:t>
            </a:r>
            <a:r>
              <a:rPr lang="en-US" dirty="0" smtClean="0">
                <a:latin typeface="Courier New" pitchFamily="49" charset="0"/>
                <a:cs typeface="Courier New" pitchFamily="49" charset="0"/>
              </a:rPr>
              <a:t>                                                           								</a:t>
            </a:r>
            <a:r>
              <a:rPr lang="en-US" i="1" dirty="0" smtClean="0">
                <a:solidFill>
                  <a:schemeClr val="tx1">
                    <a:lumMod val="50000"/>
                    <a:lumOff val="50000"/>
                  </a:schemeClr>
                </a:solidFill>
                <a:latin typeface="Consolas" pitchFamily="49" charset="0"/>
                <a:cs typeface="Consolas" pitchFamily="49" charset="0"/>
              </a:rPr>
              <a:t>HTML</a:t>
            </a:r>
          </a:p>
        </p:txBody>
      </p:sp>
      <p:sp>
        <p:nvSpPr>
          <p:cNvPr id="7" name="TextBox 6"/>
          <p:cNvSpPr txBox="1"/>
          <p:nvPr/>
        </p:nvSpPr>
        <p:spPr>
          <a:xfrm>
            <a:off x="609600" y="3163669"/>
            <a:ext cx="8153400" cy="677108"/>
          </a:xfrm>
          <a:prstGeom prst="rect">
            <a:avLst/>
          </a:prstGeom>
          <a:noFill/>
          <a:ln w="19050">
            <a:solidFill>
              <a:schemeClr val="tx1"/>
            </a:solidFill>
          </a:ln>
        </p:spPr>
        <p:txBody>
          <a:bodyPr wrap="square" rtlCol="0">
            <a:spAutoFit/>
          </a:bodyPr>
          <a:lstStyle/>
          <a:p>
            <a:r>
              <a:rPr lang="en-US" sz="2000" dirty="0" smtClean="0">
                <a:latin typeface="Times New Roman" pitchFamily="18" charset="0"/>
                <a:cs typeface="Times New Roman" pitchFamily="18" charset="0"/>
              </a:rPr>
              <a:t>HTML is </a:t>
            </a:r>
            <a:r>
              <a:rPr lang="en-US" sz="2000" i="1" dirty="0" smtClean="0">
                <a:latin typeface="Times New Roman" pitchFamily="18" charset="0"/>
                <a:cs typeface="Times New Roman" pitchFamily="18" charset="0"/>
              </a:rPr>
              <a:t>really</a:t>
            </a:r>
            <a:r>
              <a:rPr lang="en-US" sz="2000"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REALLY</a:t>
            </a:r>
            <a:r>
              <a:rPr lang="en-US" sz="2000" dirty="0" smtClean="0">
                <a:latin typeface="Times New Roman" pitchFamily="18" charset="0"/>
                <a:cs typeface="Times New Roman" pitchFamily="18" charset="0"/>
              </a:rPr>
              <a:t> fun!</a:t>
            </a:r>
            <a:r>
              <a:rPr lang="en-US" dirty="0">
                <a:latin typeface="Consolas" pitchFamily="49" charset="0"/>
                <a:cs typeface="Consolas" pitchFamily="49" charset="0"/>
              </a:rPr>
              <a:t>	</a:t>
            </a:r>
            <a:r>
              <a:rPr lang="en-US" dirty="0" smtClean="0">
                <a:latin typeface="Consolas" pitchFamily="49" charset="0"/>
                <a:cs typeface="Consolas" pitchFamily="49" charset="0"/>
              </a:rPr>
              <a:t>											      </a:t>
            </a:r>
            <a:r>
              <a:rPr lang="en-US" i="1" dirty="0" smtClean="0">
                <a:solidFill>
                  <a:schemeClr val="tx1">
                    <a:lumMod val="50000"/>
                    <a:lumOff val="50000"/>
                  </a:schemeClr>
                </a:solidFill>
                <a:latin typeface="Consolas" pitchFamily="49" charset="0"/>
                <a:cs typeface="Consolas" pitchFamily="49" charset="0"/>
              </a:rPr>
              <a:t>output</a:t>
            </a:r>
          </a:p>
        </p:txBody>
      </p:sp>
    </p:spTree>
    <p:extLst>
      <p:ext uri="{BB962C8B-B14F-4D97-AF65-F5344CB8AC3E}">
        <p14:creationId xmlns:p14="http://schemas.microsoft.com/office/powerpoint/2010/main" val="315902781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Unordered list: &lt;</a:t>
            </a:r>
            <a:r>
              <a:rPr lang="en-US" dirty="0" err="1"/>
              <a:t>ul</a:t>
            </a:r>
            <a:r>
              <a:rPr lang="en-US" dirty="0"/>
              <a:t>&gt;, &lt;li&gt;</a:t>
            </a:r>
          </a:p>
        </p:txBody>
      </p:sp>
      <p:sp>
        <p:nvSpPr>
          <p:cNvPr id="8" name="Content Placeholder 7"/>
          <p:cNvSpPr>
            <a:spLocks noGrp="1"/>
          </p:cNvSpPr>
          <p:nvPr>
            <p:ph sz="quarter" idx="1"/>
          </p:nvPr>
        </p:nvSpPr>
        <p:spPr>
          <a:xfrm>
            <a:off x="612648" y="4876800"/>
            <a:ext cx="8153400" cy="1524000"/>
          </a:xfrm>
        </p:spPr>
        <p:txBody>
          <a:bodyPr/>
          <a:lstStyle/>
          <a:p>
            <a:r>
              <a:rPr lang="en-US" b="1" dirty="0" err="1"/>
              <a:t>ul</a:t>
            </a:r>
            <a:r>
              <a:rPr lang="en-US" dirty="0"/>
              <a:t> represents a bulleted list of items (block)</a:t>
            </a:r>
          </a:p>
          <a:p>
            <a:r>
              <a:rPr lang="en-US" b="1" dirty="0"/>
              <a:t>li </a:t>
            </a:r>
            <a:r>
              <a:rPr lang="en-US" dirty="0"/>
              <a:t>represents a single item within the list (block)</a:t>
            </a:r>
          </a:p>
        </p:txBody>
      </p:sp>
      <p:sp>
        <p:nvSpPr>
          <p:cNvPr id="4" name="Footer Placeholder 3"/>
          <p:cNvSpPr>
            <a:spLocks noGrp="1"/>
          </p:cNvSpPr>
          <p:nvPr>
            <p:ph type="ftr" sz="quarter" idx="11"/>
          </p:nvPr>
        </p:nvSpPr>
        <p:spPr/>
        <p:txBody>
          <a:bodyPr/>
          <a:lstStyle/>
          <a:p>
            <a:r>
              <a:rPr lang="en-US" dirty="0" smtClean="0"/>
              <a:t>CS6314-WPL</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21</a:t>
            </a:fld>
            <a:endParaRPr lang="en-US"/>
          </a:p>
        </p:txBody>
      </p:sp>
      <p:sp>
        <p:nvSpPr>
          <p:cNvPr id="6" name="TextBox 5"/>
          <p:cNvSpPr txBox="1"/>
          <p:nvPr/>
        </p:nvSpPr>
        <p:spPr>
          <a:xfrm>
            <a:off x="609600" y="1524000"/>
            <a:ext cx="8153400" cy="1477328"/>
          </a:xfrm>
          <a:prstGeom prst="rect">
            <a:avLst/>
          </a:prstGeom>
          <a:solidFill>
            <a:schemeClr val="accent6">
              <a:lumMod val="40000"/>
              <a:lumOff val="6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&lt;</a:t>
            </a:r>
            <a:r>
              <a:rPr lang="en-US" dirty="0" err="1">
                <a:latin typeface="Courier New" pitchFamily="49" charset="0"/>
                <a:cs typeface="Courier New" pitchFamily="49" charset="0"/>
              </a:rPr>
              <a:t>ul</a:t>
            </a:r>
            <a:r>
              <a:rPr lang="en-US" dirty="0">
                <a:latin typeface="Courier New" pitchFamily="49" charset="0"/>
                <a:cs typeface="Courier New" pitchFamily="49" charset="0"/>
              </a:rPr>
              <a:t>&gt;</a:t>
            </a:r>
          </a:p>
          <a:p>
            <a:r>
              <a:rPr lang="en-US" dirty="0">
                <a:latin typeface="Courier New" pitchFamily="49" charset="0"/>
                <a:cs typeface="Courier New" pitchFamily="49" charset="0"/>
              </a:rPr>
              <a:t>&lt;li&gt;No shoes&lt;/li&gt;</a:t>
            </a:r>
          </a:p>
          <a:p>
            <a:r>
              <a:rPr lang="en-US" dirty="0">
                <a:latin typeface="Courier New" pitchFamily="49" charset="0"/>
                <a:cs typeface="Courier New" pitchFamily="49" charset="0"/>
              </a:rPr>
              <a:t>&lt;li&gt;No shirt&lt;/li&gt;</a:t>
            </a:r>
          </a:p>
          <a:p>
            <a:r>
              <a:rPr lang="en-US" dirty="0">
                <a:latin typeface="Courier New" pitchFamily="49" charset="0"/>
                <a:cs typeface="Courier New" pitchFamily="49" charset="0"/>
              </a:rPr>
              <a:t>&lt;li&gt;No problem!&lt;/li&gt;</a:t>
            </a:r>
          </a:p>
          <a:p>
            <a:r>
              <a:rPr lang="en-US" dirty="0">
                <a:latin typeface="Courier New" pitchFamily="49" charset="0"/>
                <a:cs typeface="Courier New" pitchFamily="49" charset="0"/>
              </a:rPr>
              <a:t>&lt;/</a:t>
            </a:r>
            <a:r>
              <a:rPr lang="en-US" dirty="0" err="1">
                <a:latin typeface="Courier New" pitchFamily="49" charset="0"/>
                <a:cs typeface="Courier New" pitchFamily="49" charset="0"/>
              </a:rPr>
              <a:t>ul</a:t>
            </a:r>
            <a:r>
              <a:rPr lang="en-US" dirty="0">
                <a:latin typeface="Courier New" pitchFamily="49" charset="0"/>
                <a:cs typeface="Courier New" pitchFamily="49" charset="0"/>
              </a:rPr>
              <a:t>&gt;</a:t>
            </a:r>
            <a:r>
              <a:rPr lang="en-US" dirty="0" smtClean="0">
                <a:latin typeface="Courier New" pitchFamily="49" charset="0"/>
                <a:cs typeface="Courier New" pitchFamily="49" charset="0"/>
              </a:rPr>
              <a:t>								</a:t>
            </a:r>
            <a:r>
              <a:rPr lang="en-US" i="1" dirty="0" smtClean="0">
                <a:solidFill>
                  <a:schemeClr val="tx1">
                    <a:lumMod val="50000"/>
                    <a:lumOff val="50000"/>
                  </a:schemeClr>
                </a:solidFill>
                <a:latin typeface="Consolas" pitchFamily="49" charset="0"/>
                <a:cs typeface="Consolas" pitchFamily="49" charset="0"/>
              </a:rPr>
              <a:t>HTML</a:t>
            </a:r>
          </a:p>
        </p:txBody>
      </p:sp>
      <p:sp>
        <p:nvSpPr>
          <p:cNvPr id="7" name="TextBox 6"/>
          <p:cNvSpPr txBox="1"/>
          <p:nvPr/>
        </p:nvSpPr>
        <p:spPr>
          <a:xfrm>
            <a:off x="609600" y="3163669"/>
            <a:ext cx="8153400" cy="1015663"/>
          </a:xfrm>
          <a:prstGeom prst="rect">
            <a:avLst/>
          </a:prstGeom>
          <a:noFill/>
          <a:ln w="19050">
            <a:solidFill>
              <a:schemeClr val="tx1"/>
            </a:solidFill>
          </a:ln>
        </p:spPr>
        <p:txBody>
          <a:bodyPr wrap="square" rtlCol="0">
            <a:spAutoFit/>
          </a:bodyPr>
          <a:lstStyle/>
          <a:p>
            <a:pPr marL="285750" indent="-285750">
              <a:buFont typeface="Arial" pitchFamily="34" charset="0"/>
              <a:buChar char="•"/>
            </a:pPr>
            <a:r>
              <a:rPr lang="en-US" sz="2000" dirty="0">
                <a:latin typeface="Times New Roman" pitchFamily="18" charset="0"/>
                <a:cs typeface="Times New Roman" pitchFamily="18" charset="0"/>
              </a:rPr>
              <a:t>No </a:t>
            </a:r>
            <a:r>
              <a:rPr lang="en-US" sz="2000" dirty="0" smtClean="0">
                <a:latin typeface="Times New Roman" pitchFamily="18" charset="0"/>
                <a:cs typeface="Times New Roman" pitchFamily="18" charset="0"/>
              </a:rPr>
              <a:t>shoes</a:t>
            </a:r>
          </a:p>
          <a:p>
            <a:pPr marL="285750" indent="-285750">
              <a:buFont typeface="Arial" pitchFamily="34" charset="0"/>
              <a:buChar char="•"/>
            </a:pPr>
            <a:r>
              <a:rPr lang="en-US" sz="2000" dirty="0" smtClean="0">
                <a:latin typeface="Times New Roman" pitchFamily="18" charset="0"/>
                <a:cs typeface="Times New Roman" pitchFamily="18" charset="0"/>
              </a:rPr>
              <a:t>No shirt</a:t>
            </a:r>
          </a:p>
          <a:p>
            <a:pPr marL="285750" indent="-285750">
              <a:buFont typeface="Arial" pitchFamily="34" charset="0"/>
              <a:buChar char="•"/>
            </a:pPr>
            <a:r>
              <a:rPr lang="en-US" sz="2000" dirty="0" smtClean="0">
                <a:latin typeface="Times New Roman" pitchFamily="18" charset="0"/>
                <a:cs typeface="Times New Roman" pitchFamily="18" charset="0"/>
              </a:rPr>
              <a:t>No </a:t>
            </a:r>
            <a:r>
              <a:rPr lang="en-US" sz="2000" dirty="0">
                <a:latin typeface="Times New Roman" pitchFamily="18" charset="0"/>
                <a:cs typeface="Times New Roman" pitchFamily="18" charset="0"/>
              </a:rPr>
              <a:t>problem!</a:t>
            </a:r>
            <a:r>
              <a:rPr lang="en-US" dirty="0">
                <a:latin typeface="Consolas" pitchFamily="49" charset="0"/>
                <a:cs typeface="Consolas" pitchFamily="49" charset="0"/>
              </a:rPr>
              <a:t>	</a:t>
            </a:r>
            <a:r>
              <a:rPr lang="en-US" dirty="0" smtClean="0">
                <a:latin typeface="Consolas" pitchFamily="49" charset="0"/>
                <a:cs typeface="Consolas" pitchFamily="49" charset="0"/>
              </a:rPr>
              <a:t>					      </a:t>
            </a:r>
            <a:r>
              <a:rPr lang="en-US" i="1" dirty="0" smtClean="0">
                <a:solidFill>
                  <a:schemeClr val="tx1">
                    <a:lumMod val="50000"/>
                    <a:lumOff val="50000"/>
                  </a:schemeClr>
                </a:solidFill>
                <a:latin typeface="Consolas" pitchFamily="49" charset="0"/>
                <a:cs typeface="Consolas" pitchFamily="49" charset="0"/>
              </a:rPr>
              <a:t>output</a:t>
            </a:r>
          </a:p>
        </p:txBody>
      </p:sp>
    </p:spTree>
    <p:extLst>
      <p:ext uri="{BB962C8B-B14F-4D97-AF65-F5344CB8AC3E}">
        <p14:creationId xmlns:p14="http://schemas.microsoft.com/office/powerpoint/2010/main" val="177042973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about unordered lists</a:t>
            </a:r>
          </a:p>
        </p:txBody>
      </p:sp>
      <p:sp>
        <p:nvSpPr>
          <p:cNvPr id="4" name="Footer Placeholder 3"/>
          <p:cNvSpPr>
            <a:spLocks noGrp="1"/>
          </p:cNvSpPr>
          <p:nvPr>
            <p:ph type="ftr" sz="quarter" idx="11"/>
          </p:nvPr>
        </p:nvSpPr>
        <p:spPr/>
        <p:txBody>
          <a:bodyPr/>
          <a:lstStyle/>
          <a:p>
            <a:r>
              <a:rPr lang="en-US" dirty="0" smtClean="0"/>
              <a:t>CS6314-WPL</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22</a:t>
            </a:fld>
            <a:endParaRPr lang="en-US"/>
          </a:p>
        </p:txBody>
      </p:sp>
      <p:sp>
        <p:nvSpPr>
          <p:cNvPr id="6" name="TextBox 5"/>
          <p:cNvSpPr txBox="1"/>
          <p:nvPr/>
        </p:nvSpPr>
        <p:spPr>
          <a:xfrm>
            <a:off x="609600" y="1524000"/>
            <a:ext cx="8153400" cy="4524315"/>
          </a:xfrm>
          <a:prstGeom prst="rect">
            <a:avLst/>
          </a:prstGeom>
          <a:solidFill>
            <a:schemeClr val="accent6">
              <a:lumMod val="40000"/>
              <a:lumOff val="6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&lt;</a:t>
            </a:r>
            <a:r>
              <a:rPr lang="en-US" dirty="0" err="1">
                <a:latin typeface="Courier New" pitchFamily="49" charset="0"/>
                <a:cs typeface="Courier New" pitchFamily="49" charset="0"/>
              </a:rPr>
              <a:t>ul</a:t>
            </a:r>
            <a:r>
              <a:rPr lang="en-US" dirty="0">
                <a:latin typeface="Courier New" pitchFamily="49" charset="0"/>
                <a:cs typeface="Courier New" pitchFamily="49" charset="0"/>
              </a:rPr>
              <a:t>&gt;</a:t>
            </a:r>
          </a:p>
          <a:p>
            <a:r>
              <a:rPr lang="en-US" dirty="0">
                <a:latin typeface="Courier New" pitchFamily="49" charset="0"/>
                <a:cs typeface="Courier New" pitchFamily="49" charset="0"/>
              </a:rPr>
              <a:t>&lt;</a:t>
            </a:r>
            <a:r>
              <a:rPr lang="en-US" dirty="0" smtClean="0">
                <a:latin typeface="Courier New" pitchFamily="49" charset="0"/>
                <a:cs typeface="Courier New" pitchFamily="49" charset="0"/>
              </a:rPr>
              <a:t>li&gt;Harry Potter characters:</a:t>
            </a:r>
            <a:endParaRPr lang="en-US" dirty="0">
              <a:latin typeface="Courier New" pitchFamily="49" charset="0"/>
              <a:cs typeface="Courier New" pitchFamily="49" charset="0"/>
            </a:endParaRPr>
          </a:p>
          <a:p>
            <a:r>
              <a:rPr lang="en-US" dirty="0">
                <a:latin typeface="Courier New" pitchFamily="49" charset="0"/>
                <a:cs typeface="Courier New" pitchFamily="49" charset="0"/>
              </a:rPr>
              <a:t>&lt;</a:t>
            </a:r>
            <a:r>
              <a:rPr lang="en-US" dirty="0" err="1">
                <a:latin typeface="Courier New" pitchFamily="49" charset="0"/>
                <a:cs typeface="Courier New" pitchFamily="49" charset="0"/>
              </a:rPr>
              <a:t>ul</a:t>
            </a:r>
            <a:r>
              <a:rPr lang="en-US" dirty="0">
                <a:latin typeface="Courier New" pitchFamily="49" charset="0"/>
                <a:cs typeface="Courier New" pitchFamily="49" charset="0"/>
              </a:rPr>
              <a:t>&gt;</a:t>
            </a:r>
          </a:p>
          <a:p>
            <a:r>
              <a:rPr lang="en-US" dirty="0">
                <a:latin typeface="Courier New" pitchFamily="49" charset="0"/>
                <a:cs typeface="Courier New" pitchFamily="49" charset="0"/>
              </a:rPr>
              <a:t>&lt;</a:t>
            </a:r>
            <a:r>
              <a:rPr lang="en-US" dirty="0" smtClean="0">
                <a:latin typeface="Courier New" pitchFamily="49" charset="0"/>
                <a:cs typeface="Courier New" pitchFamily="49" charset="0"/>
              </a:rPr>
              <a:t>li&gt;Harry Potter&lt;/</a:t>
            </a:r>
            <a:r>
              <a:rPr lang="en-US" dirty="0">
                <a:latin typeface="Courier New" pitchFamily="49" charset="0"/>
                <a:cs typeface="Courier New" pitchFamily="49" charset="0"/>
              </a:rPr>
              <a:t>li&gt;</a:t>
            </a:r>
          </a:p>
          <a:p>
            <a:r>
              <a:rPr lang="en-US" dirty="0">
                <a:latin typeface="Courier New" pitchFamily="49" charset="0"/>
                <a:cs typeface="Courier New" pitchFamily="49" charset="0"/>
              </a:rPr>
              <a:t>&lt;</a:t>
            </a:r>
            <a:r>
              <a:rPr lang="en-US" dirty="0" smtClean="0">
                <a:latin typeface="Courier New" pitchFamily="49" charset="0"/>
                <a:cs typeface="Courier New" pitchFamily="49" charset="0"/>
              </a:rPr>
              <a:t>li&gt;Hermione&lt;/</a:t>
            </a:r>
            <a:r>
              <a:rPr lang="en-US" dirty="0">
                <a:latin typeface="Courier New" pitchFamily="49" charset="0"/>
                <a:cs typeface="Courier New" pitchFamily="49" charset="0"/>
              </a:rPr>
              <a:t>li</a:t>
            </a:r>
            <a:r>
              <a:rPr lang="en-US" dirty="0" smtClean="0">
                <a:latin typeface="Courier New" pitchFamily="49" charset="0"/>
                <a:cs typeface="Courier New" pitchFamily="49" charset="0"/>
              </a:rPr>
              <a:t>&gt;</a:t>
            </a:r>
          </a:p>
          <a:p>
            <a:r>
              <a:rPr lang="en-US" dirty="0" smtClean="0">
                <a:latin typeface="Courier New" pitchFamily="49" charset="0"/>
                <a:cs typeface="Courier New" pitchFamily="49" charset="0"/>
              </a:rPr>
              <a:t>&lt;li&gt;Ron&lt;/li&gt;</a:t>
            </a:r>
            <a:endParaRPr lang="en-US" dirty="0">
              <a:latin typeface="Courier New" pitchFamily="49" charset="0"/>
              <a:cs typeface="Courier New" pitchFamily="49" charset="0"/>
            </a:endParaRPr>
          </a:p>
          <a:p>
            <a:r>
              <a:rPr lang="en-US" dirty="0">
                <a:latin typeface="Courier New" pitchFamily="49" charset="0"/>
                <a:cs typeface="Courier New" pitchFamily="49" charset="0"/>
              </a:rPr>
              <a:t>&lt;/</a:t>
            </a:r>
            <a:r>
              <a:rPr lang="en-US" dirty="0" err="1">
                <a:latin typeface="Courier New" pitchFamily="49" charset="0"/>
                <a:cs typeface="Courier New" pitchFamily="49" charset="0"/>
              </a:rPr>
              <a:t>ul</a:t>
            </a:r>
            <a:r>
              <a:rPr lang="en-US" dirty="0">
                <a:latin typeface="Courier New" pitchFamily="49" charset="0"/>
                <a:cs typeface="Courier New" pitchFamily="49" charset="0"/>
              </a:rPr>
              <a:t>&gt;</a:t>
            </a:r>
          </a:p>
          <a:p>
            <a:r>
              <a:rPr lang="en-US" dirty="0">
                <a:latin typeface="Courier New" pitchFamily="49" charset="0"/>
                <a:cs typeface="Courier New" pitchFamily="49" charset="0"/>
              </a:rPr>
              <a:t>&lt;/li&gt;</a:t>
            </a:r>
          </a:p>
          <a:p>
            <a:r>
              <a:rPr lang="en-US" dirty="0">
                <a:latin typeface="Courier New" pitchFamily="49" charset="0"/>
                <a:cs typeface="Courier New" pitchFamily="49" charset="0"/>
              </a:rPr>
              <a:t>&lt;</a:t>
            </a:r>
            <a:r>
              <a:rPr lang="en-US" dirty="0" smtClean="0">
                <a:latin typeface="Courier New" pitchFamily="49" charset="0"/>
                <a:cs typeface="Courier New" pitchFamily="49" charset="0"/>
              </a:rPr>
              <a:t>li&gt;LOTR characters:</a:t>
            </a:r>
            <a:endParaRPr lang="en-US" dirty="0">
              <a:latin typeface="Courier New" pitchFamily="49" charset="0"/>
              <a:cs typeface="Courier New" pitchFamily="49" charset="0"/>
            </a:endParaRPr>
          </a:p>
          <a:p>
            <a:r>
              <a:rPr lang="en-US" dirty="0">
                <a:latin typeface="Courier New" pitchFamily="49" charset="0"/>
                <a:cs typeface="Courier New" pitchFamily="49" charset="0"/>
              </a:rPr>
              <a:t>&lt;</a:t>
            </a:r>
            <a:r>
              <a:rPr lang="en-US" dirty="0" err="1">
                <a:latin typeface="Courier New" pitchFamily="49" charset="0"/>
                <a:cs typeface="Courier New" pitchFamily="49" charset="0"/>
              </a:rPr>
              <a:t>ul</a:t>
            </a:r>
            <a:r>
              <a:rPr lang="en-US" dirty="0">
                <a:latin typeface="Courier New" pitchFamily="49" charset="0"/>
                <a:cs typeface="Courier New" pitchFamily="49" charset="0"/>
              </a:rPr>
              <a:t>&gt;</a:t>
            </a:r>
          </a:p>
          <a:p>
            <a:r>
              <a:rPr lang="en-US" dirty="0">
                <a:latin typeface="Courier New" pitchFamily="49" charset="0"/>
                <a:cs typeface="Courier New" pitchFamily="49" charset="0"/>
              </a:rPr>
              <a:t>&lt;</a:t>
            </a:r>
            <a:r>
              <a:rPr lang="en-US" dirty="0" smtClean="0">
                <a:latin typeface="Courier New" pitchFamily="49" charset="0"/>
                <a:cs typeface="Courier New" pitchFamily="49" charset="0"/>
              </a:rPr>
              <a:t>li&gt;Frodo&lt;/</a:t>
            </a:r>
            <a:r>
              <a:rPr lang="en-US" dirty="0">
                <a:latin typeface="Courier New" pitchFamily="49" charset="0"/>
                <a:cs typeface="Courier New" pitchFamily="49" charset="0"/>
              </a:rPr>
              <a:t>li&gt;</a:t>
            </a:r>
          </a:p>
          <a:p>
            <a:r>
              <a:rPr lang="en-US" dirty="0">
                <a:latin typeface="Courier New" pitchFamily="49" charset="0"/>
                <a:cs typeface="Courier New" pitchFamily="49" charset="0"/>
              </a:rPr>
              <a:t>&lt;</a:t>
            </a:r>
            <a:r>
              <a:rPr lang="en-US" dirty="0" smtClean="0">
                <a:latin typeface="Courier New" pitchFamily="49" charset="0"/>
                <a:cs typeface="Courier New" pitchFamily="49" charset="0"/>
              </a:rPr>
              <a:t>li&gt;Bilbo&lt;/</a:t>
            </a:r>
            <a:r>
              <a:rPr lang="en-US" dirty="0">
                <a:latin typeface="Courier New" pitchFamily="49" charset="0"/>
                <a:cs typeface="Courier New" pitchFamily="49" charset="0"/>
              </a:rPr>
              <a:t>li</a:t>
            </a:r>
            <a:r>
              <a:rPr lang="en-US" dirty="0" smtClean="0">
                <a:latin typeface="Courier New" pitchFamily="49" charset="0"/>
                <a:cs typeface="Courier New" pitchFamily="49" charset="0"/>
              </a:rPr>
              <a:t>&gt;</a:t>
            </a:r>
          </a:p>
          <a:p>
            <a:r>
              <a:rPr lang="en-US" dirty="0" smtClean="0">
                <a:latin typeface="Courier New" pitchFamily="49" charset="0"/>
                <a:cs typeface="Courier New" pitchFamily="49" charset="0"/>
              </a:rPr>
              <a:t>&lt;li&gt;Sam&lt;/li&gt;</a:t>
            </a:r>
            <a:endParaRPr lang="en-US" dirty="0">
              <a:latin typeface="Courier New" pitchFamily="49" charset="0"/>
              <a:cs typeface="Courier New" pitchFamily="49" charset="0"/>
            </a:endParaRPr>
          </a:p>
          <a:p>
            <a:r>
              <a:rPr lang="en-US" dirty="0">
                <a:latin typeface="Courier New" pitchFamily="49" charset="0"/>
                <a:cs typeface="Courier New" pitchFamily="49" charset="0"/>
              </a:rPr>
              <a:t>&lt;/</a:t>
            </a:r>
            <a:r>
              <a:rPr lang="en-US" dirty="0" err="1">
                <a:latin typeface="Courier New" pitchFamily="49" charset="0"/>
                <a:cs typeface="Courier New" pitchFamily="49" charset="0"/>
              </a:rPr>
              <a:t>ul</a:t>
            </a:r>
            <a:r>
              <a:rPr lang="en-US" dirty="0">
                <a:latin typeface="Courier New" pitchFamily="49" charset="0"/>
                <a:cs typeface="Courier New" pitchFamily="49" charset="0"/>
              </a:rPr>
              <a:t>&gt;</a:t>
            </a:r>
          </a:p>
          <a:p>
            <a:r>
              <a:rPr lang="en-US" dirty="0">
                <a:latin typeface="Courier New" pitchFamily="49" charset="0"/>
                <a:cs typeface="Courier New" pitchFamily="49" charset="0"/>
              </a:rPr>
              <a:t>&lt;/li&gt;</a:t>
            </a:r>
          </a:p>
          <a:p>
            <a:r>
              <a:rPr lang="en-US" dirty="0">
                <a:latin typeface="Courier New" pitchFamily="49" charset="0"/>
                <a:cs typeface="Courier New" pitchFamily="49" charset="0"/>
              </a:rPr>
              <a:t>&lt;/</a:t>
            </a:r>
            <a:r>
              <a:rPr lang="en-US" dirty="0" err="1">
                <a:latin typeface="Courier New" pitchFamily="49" charset="0"/>
                <a:cs typeface="Courier New" pitchFamily="49" charset="0"/>
              </a:rPr>
              <a:t>ul</a:t>
            </a:r>
            <a:r>
              <a:rPr lang="en-US" dirty="0">
                <a:latin typeface="Courier New" pitchFamily="49" charset="0"/>
                <a:cs typeface="Courier New" pitchFamily="49" charset="0"/>
              </a:rPr>
              <a:t>&gt;</a:t>
            </a:r>
            <a:r>
              <a:rPr lang="en-US" dirty="0" smtClean="0">
                <a:latin typeface="Courier New" pitchFamily="49" charset="0"/>
                <a:cs typeface="Courier New" pitchFamily="49" charset="0"/>
              </a:rPr>
              <a:t>							</a:t>
            </a:r>
            <a:r>
              <a:rPr lang="en-US" i="1" dirty="0" smtClean="0">
                <a:solidFill>
                  <a:schemeClr val="tx1">
                    <a:lumMod val="50000"/>
                    <a:lumOff val="50000"/>
                  </a:schemeClr>
                </a:solidFill>
                <a:latin typeface="Consolas" pitchFamily="49" charset="0"/>
                <a:cs typeface="Consolas" pitchFamily="49" charset="0"/>
              </a:rPr>
              <a:t>HTML</a:t>
            </a:r>
          </a:p>
        </p:txBody>
      </p:sp>
    </p:spTree>
    <p:extLst>
      <p:ext uri="{BB962C8B-B14F-4D97-AF65-F5344CB8AC3E}">
        <p14:creationId xmlns:p14="http://schemas.microsoft.com/office/powerpoint/2010/main" val="806684192"/>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about </a:t>
            </a:r>
            <a:r>
              <a:rPr lang="en-US" dirty="0" smtClean="0"/>
              <a:t>unordered lists (cont.)</a:t>
            </a:r>
            <a:endParaRPr lang="en-US" dirty="0"/>
          </a:p>
        </p:txBody>
      </p:sp>
      <p:sp>
        <p:nvSpPr>
          <p:cNvPr id="4" name="Footer Placeholder 3"/>
          <p:cNvSpPr>
            <a:spLocks noGrp="1"/>
          </p:cNvSpPr>
          <p:nvPr>
            <p:ph type="ftr" sz="quarter" idx="11"/>
          </p:nvPr>
        </p:nvSpPr>
        <p:spPr/>
        <p:txBody>
          <a:bodyPr/>
          <a:lstStyle/>
          <a:p>
            <a:r>
              <a:rPr lang="en-US" dirty="0" smtClean="0"/>
              <a:t>CS6314-WPL</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23</a:t>
            </a:fld>
            <a:endParaRPr lang="en-US"/>
          </a:p>
        </p:txBody>
      </p:sp>
      <p:sp>
        <p:nvSpPr>
          <p:cNvPr id="6" name="TextBox 5"/>
          <p:cNvSpPr txBox="1"/>
          <p:nvPr/>
        </p:nvSpPr>
        <p:spPr>
          <a:xfrm>
            <a:off x="609600" y="1524000"/>
            <a:ext cx="8153400" cy="2831544"/>
          </a:xfrm>
          <a:prstGeom prst="rect">
            <a:avLst/>
          </a:prstGeom>
          <a:noFill/>
          <a:ln w="19050">
            <a:solidFill>
              <a:schemeClr val="tx1"/>
            </a:solidFill>
          </a:ln>
        </p:spPr>
        <p:txBody>
          <a:bodyPr wrap="square" rtlCol="0">
            <a:spAutoFit/>
          </a:bodyPr>
          <a:lstStyle/>
          <a:p>
            <a:pPr marL="285750" indent="-285750">
              <a:buFont typeface="Arial" pitchFamily="34" charset="0"/>
              <a:buChar char="•"/>
            </a:pPr>
            <a:r>
              <a:rPr lang="en-US" sz="2000" dirty="0" smtClean="0">
                <a:latin typeface="Times New Roman" pitchFamily="18" charset="0"/>
                <a:cs typeface="Times New Roman" pitchFamily="18" charset="0"/>
              </a:rPr>
              <a:t>Harry Potter characters:</a:t>
            </a:r>
          </a:p>
          <a:p>
            <a:pPr marL="742950" lvl="1" indent="-285750">
              <a:buFont typeface="Arial" pitchFamily="34" charset="0"/>
              <a:buChar char="•"/>
            </a:pPr>
            <a:r>
              <a:rPr lang="en-US" sz="2000" dirty="0" smtClean="0">
                <a:latin typeface="Times New Roman" pitchFamily="18" charset="0"/>
                <a:cs typeface="Times New Roman" pitchFamily="18" charset="0"/>
              </a:rPr>
              <a:t>Harry Potter</a:t>
            </a:r>
          </a:p>
          <a:p>
            <a:pPr marL="742950" lvl="1" indent="-285750">
              <a:buFont typeface="Arial" pitchFamily="34" charset="0"/>
              <a:buChar char="•"/>
            </a:pPr>
            <a:r>
              <a:rPr lang="en-US" sz="2000" dirty="0" smtClean="0">
                <a:latin typeface="Times New Roman" pitchFamily="18" charset="0"/>
                <a:cs typeface="Times New Roman" pitchFamily="18" charset="0"/>
              </a:rPr>
              <a:t>Hermione</a:t>
            </a:r>
          </a:p>
          <a:p>
            <a:pPr marL="742950" lvl="1" indent="-285750">
              <a:buFont typeface="Arial" pitchFamily="34" charset="0"/>
              <a:buChar char="•"/>
            </a:pPr>
            <a:r>
              <a:rPr lang="en-US" sz="2000" dirty="0" smtClean="0">
                <a:latin typeface="Times New Roman" pitchFamily="18" charset="0"/>
                <a:cs typeface="Times New Roman" pitchFamily="18" charset="0"/>
              </a:rPr>
              <a:t>Ron</a:t>
            </a:r>
          </a:p>
          <a:p>
            <a:pPr marL="285750" indent="-285750">
              <a:buFont typeface="Arial" pitchFamily="34" charset="0"/>
              <a:buChar char="•"/>
            </a:pPr>
            <a:r>
              <a:rPr lang="en-US" sz="2000" dirty="0" smtClean="0">
                <a:latin typeface="Times New Roman" pitchFamily="18" charset="0"/>
                <a:cs typeface="Times New Roman" pitchFamily="18" charset="0"/>
              </a:rPr>
              <a:t>LOTR characters:</a:t>
            </a:r>
          </a:p>
          <a:p>
            <a:pPr marL="742950" lvl="1" indent="-285750">
              <a:buFont typeface="Arial" pitchFamily="34" charset="0"/>
              <a:buChar char="•"/>
            </a:pPr>
            <a:r>
              <a:rPr lang="en-US" sz="2000" dirty="0" smtClean="0">
                <a:latin typeface="Times New Roman" pitchFamily="18" charset="0"/>
                <a:cs typeface="Times New Roman" pitchFamily="18" charset="0"/>
              </a:rPr>
              <a:t>Frodo</a:t>
            </a:r>
          </a:p>
          <a:p>
            <a:pPr marL="742950" lvl="1" indent="-285750">
              <a:buFont typeface="Arial" pitchFamily="34" charset="0"/>
              <a:buChar char="•"/>
            </a:pPr>
            <a:r>
              <a:rPr lang="en-US" sz="2000" dirty="0" smtClean="0">
                <a:latin typeface="Times New Roman" pitchFamily="18" charset="0"/>
                <a:cs typeface="Times New Roman" pitchFamily="18" charset="0"/>
              </a:rPr>
              <a:t>Bilbo</a:t>
            </a:r>
          </a:p>
          <a:p>
            <a:pPr marL="742950" lvl="1" indent="-285750">
              <a:buFont typeface="Arial" pitchFamily="34" charset="0"/>
              <a:buChar char="•"/>
            </a:pPr>
            <a:r>
              <a:rPr lang="en-US" sz="2000" dirty="0" smtClean="0">
                <a:latin typeface="Times New Roman" pitchFamily="18" charset="0"/>
                <a:cs typeface="Times New Roman" pitchFamily="18" charset="0"/>
              </a:rPr>
              <a:t>Sam</a:t>
            </a:r>
            <a:endParaRPr lang="en-US" sz="2000" dirty="0">
              <a:latin typeface="Times New Roman" pitchFamily="18" charset="0"/>
              <a:cs typeface="Times New Roman" pitchFamily="18" charset="0"/>
            </a:endParaRPr>
          </a:p>
          <a:p>
            <a:r>
              <a:rPr lang="en-US" dirty="0" smtClean="0">
                <a:latin typeface="Courier New" pitchFamily="49" charset="0"/>
                <a:cs typeface="Courier New" pitchFamily="49" charset="0"/>
              </a:rPr>
              <a:t>							     </a:t>
            </a:r>
            <a:r>
              <a:rPr lang="en-US" i="1" dirty="0" smtClean="0">
                <a:solidFill>
                  <a:schemeClr val="tx1">
                    <a:lumMod val="50000"/>
                    <a:lumOff val="50000"/>
                  </a:schemeClr>
                </a:solidFill>
                <a:latin typeface="Consolas" pitchFamily="49" charset="0"/>
                <a:cs typeface="Consolas" pitchFamily="49" charset="0"/>
              </a:rPr>
              <a:t>output</a:t>
            </a:r>
          </a:p>
        </p:txBody>
      </p:sp>
    </p:spTree>
    <p:extLst>
      <p:ext uri="{BB962C8B-B14F-4D97-AF65-F5344CB8AC3E}">
        <p14:creationId xmlns:p14="http://schemas.microsoft.com/office/powerpoint/2010/main" val="3812885558"/>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Ordered </a:t>
            </a:r>
            <a:r>
              <a:rPr lang="en-US" dirty="0" smtClean="0"/>
              <a:t>list </a:t>
            </a:r>
            <a:r>
              <a:rPr lang="en-US" dirty="0"/>
              <a:t>&lt;</a:t>
            </a:r>
            <a:r>
              <a:rPr lang="en-US" dirty="0" err="1"/>
              <a:t>ol</a:t>
            </a:r>
            <a:r>
              <a:rPr lang="en-US" dirty="0"/>
              <a:t>&gt;</a:t>
            </a:r>
          </a:p>
        </p:txBody>
      </p:sp>
      <p:sp>
        <p:nvSpPr>
          <p:cNvPr id="3" name="Content Placeholder 2"/>
          <p:cNvSpPr>
            <a:spLocks noGrp="1"/>
          </p:cNvSpPr>
          <p:nvPr>
            <p:ph sz="quarter" idx="1"/>
          </p:nvPr>
        </p:nvSpPr>
        <p:spPr>
          <a:xfrm>
            <a:off x="612648" y="4876800"/>
            <a:ext cx="8153400" cy="1600200"/>
          </a:xfrm>
        </p:spPr>
        <p:txBody>
          <a:bodyPr/>
          <a:lstStyle/>
          <a:p>
            <a:r>
              <a:rPr lang="en-US" b="1" dirty="0" err="1"/>
              <a:t>ol</a:t>
            </a:r>
            <a:r>
              <a:rPr lang="en-US" dirty="0"/>
              <a:t> represents a numbered list of </a:t>
            </a:r>
            <a:r>
              <a:rPr lang="en-US" dirty="0" smtClean="0"/>
              <a:t>items</a:t>
            </a:r>
          </a:p>
          <a:p>
            <a:r>
              <a:rPr lang="en-US" dirty="0"/>
              <a:t>we can make lists with letters or Roman </a:t>
            </a:r>
            <a:r>
              <a:rPr lang="en-US" dirty="0" smtClean="0"/>
              <a:t>numerals using CSS (later)</a:t>
            </a:r>
            <a:endParaRPr lang="en-US" dirty="0"/>
          </a:p>
        </p:txBody>
      </p:sp>
      <p:sp>
        <p:nvSpPr>
          <p:cNvPr id="4" name="Footer Placeholder 3"/>
          <p:cNvSpPr>
            <a:spLocks noGrp="1"/>
          </p:cNvSpPr>
          <p:nvPr>
            <p:ph type="ftr" sz="quarter" idx="11"/>
          </p:nvPr>
        </p:nvSpPr>
        <p:spPr/>
        <p:txBody>
          <a:bodyPr/>
          <a:lstStyle/>
          <a:p>
            <a:r>
              <a:rPr lang="en-US" dirty="0" smtClean="0"/>
              <a:t>CS6314-WPL</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24</a:t>
            </a:fld>
            <a:endParaRPr lang="en-US"/>
          </a:p>
        </p:txBody>
      </p:sp>
      <p:sp>
        <p:nvSpPr>
          <p:cNvPr id="6" name="TextBox 5"/>
          <p:cNvSpPr txBox="1"/>
          <p:nvPr/>
        </p:nvSpPr>
        <p:spPr>
          <a:xfrm>
            <a:off x="609600" y="1524000"/>
            <a:ext cx="8153400" cy="1754326"/>
          </a:xfrm>
          <a:prstGeom prst="rect">
            <a:avLst/>
          </a:prstGeom>
          <a:solidFill>
            <a:schemeClr val="accent6">
              <a:lumMod val="40000"/>
              <a:lumOff val="6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&lt;</a:t>
            </a:r>
            <a:r>
              <a:rPr lang="en-US" dirty="0" smtClean="0">
                <a:latin typeface="Courier New" pitchFamily="49" charset="0"/>
                <a:cs typeface="Courier New" pitchFamily="49" charset="0"/>
              </a:rPr>
              <a:t>p&gt;Apple </a:t>
            </a:r>
            <a:r>
              <a:rPr lang="en-US" dirty="0">
                <a:latin typeface="Courier New" pitchFamily="49" charset="0"/>
                <a:cs typeface="Courier New" pitchFamily="49" charset="0"/>
              </a:rPr>
              <a:t>business model:&lt;/p&gt;</a:t>
            </a:r>
          </a:p>
          <a:p>
            <a:r>
              <a:rPr lang="en-US" dirty="0">
                <a:latin typeface="Courier New" pitchFamily="49" charset="0"/>
                <a:cs typeface="Courier New" pitchFamily="49" charset="0"/>
              </a:rPr>
              <a:t>&lt;</a:t>
            </a:r>
            <a:r>
              <a:rPr lang="en-US" dirty="0" err="1">
                <a:latin typeface="Courier New" pitchFamily="49" charset="0"/>
                <a:cs typeface="Courier New" pitchFamily="49" charset="0"/>
              </a:rPr>
              <a:t>ol</a:t>
            </a:r>
            <a:r>
              <a:rPr lang="en-US" dirty="0">
                <a:latin typeface="Courier New" pitchFamily="49" charset="0"/>
                <a:cs typeface="Courier New" pitchFamily="49" charset="0"/>
              </a:rPr>
              <a:t>&gt;</a:t>
            </a:r>
          </a:p>
          <a:p>
            <a:r>
              <a:rPr lang="en-US" dirty="0">
                <a:latin typeface="Courier New" pitchFamily="49" charset="0"/>
                <a:cs typeface="Courier New" pitchFamily="49" charset="0"/>
              </a:rPr>
              <a:t>&lt;</a:t>
            </a:r>
            <a:r>
              <a:rPr lang="en-US" dirty="0" smtClean="0">
                <a:latin typeface="Courier New" pitchFamily="49" charset="0"/>
                <a:cs typeface="Courier New" pitchFamily="49" charset="0"/>
              </a:rPr>
              <a:t>li&gt;Beat Microsoft&lt;/</a:t>
            </a:r>
            <a:r>
              <a:rPr lang="en-US" dirty="0">
                <a:latin typeface="Courier New" pitchFamily="49" charset="0"/>
                <a:cs typeface="Courier New" pitchFamily="49" charset="0"/>
              </a:rPr>
              <a:t>li&gt;</a:t>
            </a:r>
          </a:p>
          <a:p>
            <a:r>
              <a:rPr lang="en-US" dirty="0">
                <a:latin typeface="Courier New" pitchFamily="49" charset="0"/>
                <a:cs typeface="Courier New" pitchFamily="49" charset="0"/>
              </a:rPr>
              <a:t>&lt;</a:t>
            </a:r>
            <a:r>
              <a:rPr lang="en-US" dirty="0" smtClean="0">
                <a:latin typeface="Courier New" pitchFamily="49" charset="0"/>
                <a:cs typeface="Courier New" pitchFamily="49" charset="0"/>
              </a:rPr>
              <a:t>li&gt;Beat Google&lt;/</a:t>
            </a:r>
            <a:r>
              <a:rPr lang="en-US" dirty="0">
                <a:latin typeface="Courier New" pitchFamily="49" charset="0"/>
                <a:cs typeface="Courier New" pitchFamily="49" charset="0"/>
              </a:rPr>
              <a:t>li&gt;</a:t>
            </a:r>
          </a:p>
          <a:p>
            <a:r>
              <a:rPr lang="en-US" dirty="0">
                <a:latin typeface="Courier New" pitchFamily="49" charset="0"/>
                <a:cs typeface="Courier New" pitchFamily="49" charset="0"/>
              </a:rPr>
              <a:t>&lt;</a:t>
            </a:r>
            <a:r>
              <a:rPr lang="en-US" dirty="0" smtClean="0">
                <a:latin typeface="Courier New" pitchFamily="49" charset="0"/>
                <a:cs typeface="Courier New" pitchFamily="49" charset="0"/>
              </a:rPr>
              <a:t>li&gt;Conquer the world!&lt;/</a:t>
            </a:r>
            <a:r>
              <a:rPr lang="en-US" dirty="0">
                <a:latin typeface="Courier New" pitchFamily="49" charset="0"/>
                <a:cs typeface="Courier New" pitchFamily="49" charset="0"/>
              </a:rPr>
              <a:t>li&gt;</a:t>
            </a:r>
          </a:p>
          <a:p>
            <a:r>
              <a:rPr lang="en-US" dirty="0">
                <a:latin typeface="Courier New" pitchFamily="49" charset="0"/>
                <a:cs typeface="Courier New" pitchFamily="49" charset="0"/>
              </a:rPr>
              <a:t>&lt;/</a:t>
            </a:r>
            <a:r>
              <a:rPr lang="en-US" dirty="0" err="1">
                <a:latin typeface="Courier New" pitchFamily="49" charset="0"/>
                <a:cs typeface="Courier New" pitchFamily="49" charset="0"/>
              </a:rPr>
              <a:t>ol</a:t>
            </a:r>
            <a:r>
              <a:rPr lang="en-US" dirty="0">
                <a:latin typeface="Courier New" pitchFamily="49" charset="0"/>
                <a:cs typeface="Courier New" pitchFamily="49" charset="0"/>
              </a:rPr>
              <a:t>&gt;</a:t>
            </a:r>
            <a:r>
              <a:rPr lang="en-US" dirty="0" smtClean="0">
                <a:latin typeface="Courier New" pitchFamily="49" charset="0"/>
                <a:cs typeface="Courier New" pitchFamily="49" charset="0"/>
              </a:rPr>
              <a:t>							       </a:t>
            </a:r>
            <a:r>
              <a:rPr lang="en-US" i="1" dirty="0" smtClean="0">
                <a:solidFill>
                  <a:schemeClr val="tx1">
                    <a:lumMod val="50000"/>
                    <a:lumOff val="50000"/>
                  </a:schemeClr>
                </a:solidFill>
                <a:latin typeface="Consolas" pitchFamily="49" charset="0"/>
                <a:cs typeface="Consolas" pitchFamily="49" charset="0"/>
              </a:rPr>
              <a:t>HTML</a:t>
            </a:r>
          </a:p>
        </p:txBody>
      </p:sp>
      <p:sp>
        <p:nvSpPr>
          <p:cNvPr id="7" name="TextBox 6"/>
          <p:cNvSpPr txBox="1"/>
          <p:nvPr/>
        </p:nvSpPr>
        <p:spPr>
          <a:xfrm>
            <a:off x="609600" y="3403937"/>
            <a:ext cx="8153400" cy="1323439"/>
          </a:xfrm>
          <a:prstGeom prst="rect">
            <a:avLst/>
          </a:prstGeom>
          <a:noFill/>
          <a:ln w="19050">
            <a:solidFill>
              <a:schemeClr val="tx1"/>
            </a:solidFill>
          </a:ln>
        </p:spPr>
        <p:txBody>
          <a:bodyPr wrap="square" rtlCol="0">
            <a:spAutoFit/>
          </a:bodyPr>
          <a:lstStyle/>
          <a:p>
            <a:r>
              <a:rPr lang="en-US" sz="2000" dirty="0" smtClean="0">
                <a:latin typeface="Times New Roman" pitchFamily="18" charset="0"/>
                <a:cs typeface="Times New Roman" pitchFamily="18" charset="0"/>
              </a:rPr>
              <a:t>Apple business model:</a:t>
            </a:r>
          </a:p>
          <a:p>
            <a:pPr marL="342900" indent="-342900">
              <a:buFont typeface="+mj-lt"/>
              <a:buAutoNum type="arabicPeriod"/>
            </a:pPr>
            <a:r>
              <a:rPr lang="en-US" sz="2000" dirty="0" smtClean="0">
                <a:latin typeface="Times New Roman" pitchFamily="18" charset="0"/>
                <a:cs typeface="Times New Roman" pitchFamily="18" charset="0"/>
              </a:rPr>
              <a:t>Beat Microsoft</a:t>
            </a:r>
          </a:p>
          <a:p>
            <a:pPr marL="342900" indent="-342900">
              <a:buFont typeface="+mj-lt"/>
              <a:buAutoNum type="arabicPeriod"/>
            </a:pPr>
            <a:r>
              <a:rPr lang="en-US" sz="2000" dirty="0" smtClean="0">
                <a:latin typeface="Times New Roman" pitchFamily="18" charset="0"/>
                <a:cs typeface="Times New Roman" pitchFamily="18" charset="0"/>
              </a:rPr>
              <a:t>Beat Google</a:t>
            </a:r>
          </a:p>
          <a:p>
            <a:pPr marL="342900" indent="-342900">
              <a:buFont typeface="+mj-lt"/>
              <a:buAutoNum type="arabicPeriod"/>
            </a:pPr>
            <a:r>
              <a:rPr lang="en-US" sz="2000" dirty="0" smtClean="0">
                <a:latin typeface="Times New Roman" pitchFamily="18" charset="0"/>
                <a:cs typeface="Times New Roman" pitchFamily="18" charset="0"/>
              </a:rPr>
              <a:t>Conquer the world	</a:t>
            </a:r>
            <a:r>
              <a:rPr lang="en-US" dirty="0" smtClean="0">
                <a:latin typeface="Consolas" pitchFamily="49" charset="0"/>
                <a:cs typeface="Consolas" pitchFamily="49" charset="0"/>
              </a:rPr>
              <a:t>			             </a:t>
            </a:r>
            <a:r>
              <a:rPr lang="en-US" i="1" dirty="0" smtClean="0">
                <a:solidFill>
                  <a:schemeClr val="tx1">
                    <a:lumMod val="50000"/>
                    <a:lumOff val="50000"/>
                  </a:schemeClr>
                </a:solidFill>
                <a:latin typeface="Consolas" pitchFamily="49" charset="0"/>
                <a:cs typeface="Consolas" pitchFamily="49" charset="0"/>
              </a:rPr>
              <a:t>output</a:t>
            </a:r>
          </a:p>
        </p:txBody>
      </p:sp>
    </p:spTree>
    <p:extLst>
      <p:ext uri="{BB962C8B-B14F-4D97-AF65-F5344CB8AC3E}">
        <p14:creationId xmlns:p14="http://schemas.microsoft.com/office/powerpoint/2010/main" val="2427152619"/>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error: Not closing a list</a:t>
            </a:r>
          </a:p>
        </p:txBody>
      </p:sp>
      <p:sp>
        <p:nvSpPr>
          <p:cNvPr id="3" name="Content Placeholder 2"/>
          <p:cNvSpPr>
            <a:spLocks noGrp="1"/>
          </p:cNvSpPr>
          <p:nvPr>
            <p:ph sz="quarter" idx="1"/>
          </p:nvPr>
        </p:nvSpPr>
        <p:spPr>
          <a:xfrm>
            <a:off x="612648" y="5181600"/>
            <a:ext cx="8153400" cy="1600200"/>
          </a:xfrm>
        </p:spPr>
        <p:txBody>
          <a:bodyPr/>
          <a:lstStyle/>
          <a:p>
            <a:r>
              <a:rPr lang="en-US" dirty="0"/>
              <a:t>I</a:t>
            </a:r>
            <a:r>
              <a:rPr lang="en-US" dirty="0" smtClean="0"/>
              <a:t>f </a:t>
            </a:r>
            <a:r>
              <a:rPr lang="en-US" dirty="0"/>
              <a:t>you leave a list open, subsequent contents will be indented</a:t>
            </a:r>
          </a:p>
        </p:txBody>
      </p:sp>
      <p:sp>
        <p:nvSpPr>
          <p:cNvPr id="4" name="Footer Placeholder 3"/>
          <p:cNvSpPr>
            <a:spLocks noGrp="1"/>
          </p:cNvSpPr>
          <p:nvPr>
            <p:ph type="ftr" sz="quarter" idx="11"/>
          </p:nvPr>
        </p:nvSpPr>
        <p:spPr/>
        <p:txBody>
          <a:bodyPr/>
          <a:lstStyle/>
          <a:p>
            <a:r>
              <a:rPr lang="en-US" dirty="0" smtClean="0"/>
              <a:t>CS6314-WPL</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25</a:t>
            </a:fld>
            <a:endParaRPr lang="en-US"/>
          </a:p>
        </p:txBody>
      </p:sp>
      <p:sp>
        <p:nvSpPr>
          <p:cNvPr id="6" name="TextBox 5"/>
          <p:cNvSpPr txBox="1"/>
          <p:nvPr/>
        </p:nvSpPr>
        <p:spPr>
          <a:xfrm>
            <a:off x="609600" y="1524000"/>
            <a:ext cx="8153400" cy="1477328"/>
          </a:xfrm>
          <a:prstGeom prst="rect">
            <a:avLst/>
          </a:prstGeom>
          <a:solidFill>
            <a:schemeClr val="accent6">
              <a:lumMod val="40000"/>
              <a:lumOff val="6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&lt;</a:t>
            </a:r>
            <a:r>
              <a:rPr lang="en-US" dirty="0" err="1">
                <a:latin typeface="Courier New" pitchFamily="49" charset="0"/>
                <a:cs typeface="Courier New" pitchFamily="49" charset="0"/>
              </a:rPr>
              <a:t>ul</a:t>
            </a:r>
            <a:r>
              <a:rPr lang="en-US" dirty="0">
                <a:latin typeface="Courier New" pitchFamily="49" charset="0"/>
                <a:cs typeface="Courier New" pitchFamily="49" charset="0"/>
              </a:rPr>
              <a:t>&gt;</a:t>
            </a:r>
          </a:p>
          <a:p>
            <a:r>
              <a:rPr lang="en-US" dirty="0">
                <a:latin typeface="Courier New" pitchFamily="49" charset="0"/>
                <a:cs typeface="Courier New" pitchFamily="49" charset="0"/>
              </a:rPr>
              <a:t>&lt;li&gt;No shoes&lt;/li&gt;</a:t>
            </a:r>
          </a:p>
          <a:p>
            <a:r>
              <a:rPr lang="en-US" dirty="0">
                <a:latin typeface="Courier New" pitchFamily="49" charset="0"/>
                <a:cs typeface="Courier New" pitchFamily="49" charset="0"/>
              </a:rPr>
              <a:t>&lt;li&gt;No shirt&lt;/li&gt;</a:t>
            </a:r>
          </a:p>
          <a:p>
            <a:r>
              <a:rPr lang="en-US" dirty="0">
                <a:latin typeface="Courier New" pitchFamily="49" charset="0"/>
                <a:cs typeface="Courier New" pitchFamily="49" charset="0"/>
              </a:rPr>
              <a:t>&lt;li&gt;No problem!&lt;/li&gt;</a:t>
            </a:r>
          </a:p>
          <a:p>
            <a:r>
              <a:rPr lang="en-US" dirty="0">
                <a:latin typeface="Courier New" pitchFamily="49" charset="0"/>
                <a:cs typeface="Courier New" pitchFamily="49" charset="0"/>
              </a:rPr>
              <a:t>&lt;p&gt;Paragraph after list...&lt;/p&gt;</a:t>
            </a:r>
            <a:r>
              <a:rPr lang="en-US" dirty="0" smtClean="0">
                <a:latin typeface="Courier New" pitchFamily="49" charset="0"/>
                <a:cs typeface="Courier New" pitchFamily="49" charset="0"/>
              </a:rPr>
              <a:t>				</a:t>
            </a:r>
            <a:r>
              <a:rPr lang="en-US" dirty="0">
                <a:latin typeface="Courier New" pitchFamily="49" charset="0"/>
                <a:cs typeface="Courier New" pitchFamily="49" charset="0"/>
              </a:rPr>
              <a:t> </a:t>
            </a:r>
            <a:r>
              <a:rPr lang="en-US" i="1" dirty="0" smtClean="0">
                <a:solidFill>
                  <a:schemeClr val="tx1">
                    <a:lumMod val="50000"/>
                    <a:lumOff val="50000"/>
                  </a:schemeClr>
                </a:solidFill>
                <a:latin typeface="Consolas" pitchFamily="49" charset="0"/>
                <a:cs typeface="Consolas" pitchFamily="49" charset="0"/>
              </a:rPr>
              <a:t>HTML</a:t>
            </a:r>
          </a:p>
        </p:txBody>
      </p:sp>
      <p:sp>
        <p:nvSpPr>
          <p:cNvPr id="7" name="TextBox 6"/>
          <p:cNvSpPr txBox="1"/>
          <p:nvPr/>
        </p:nvSpPr>
        <p:spPr>
          <a:xfrm>
            <a:off x="609600" y="3403937"/>
            <a:ext cx="8153400" cy="1631216"/>
          </a:xfrm>
          <a:prstGeom prst="rect">
            <a:avLst/>
          </a:prstGeom>
          <a:noFill/>
          <a:ln w="19050">
            <a:solidFill>
              <a:schemeClr val="tx1"/>
            </a:solidFill>
          </a:ln>
        </p:spPr>
        <p:txBody>
          <a:bodyPr wrap="square" rtlCol="0">
            <a:spAutoFit/>
          </a:bodyPr>
          <a:lstStyle/>
          <a:p>
            <a:pPr marL="342900" indent="-342900">
              <a:buFont typeface="Arial" pitchFamily="34" charset="0"/>
              <a:buChar char="•"/>
            </a:pPr>
            <a:r>
              <a:rPr lang="en-US" sz="2000" dirty="0">
                <a:latin typeface="Times New Roman" pitchFamily="18" charset="0"/>
                <a:cs typeface="Times New Roman" pitchFamily="18" charset="0"/>
              </a:rPr>
              <a:t>No </a:t>
            </a:r>
            <a:r>
              <a:rPr lang="en-US" sz="2000" dirty="0" smtClean="0">
                <a:latin typeface="Times New Roman" pitchFamily="18" charset="0"/>
                <a:cs typeface="Times New Roman" pitchFamily="18" charset="0"/>
              </a:rPr>
              <a:t>shoes</a:t>
            </a:r>
          </a:p>
          <a:p>
            <a:pPr marL="342900" indent="-342900">
              <a:buFont typeface="Arial" pitchFamily="34" charset="0"/>
              <a:buChar char="•"/>
            </a:pPr>
            <a:r>
              <a:rPr lang="en-US" sz="2000" dirty="0" smtClean="0">
                <a:latin typeface="Times New Roman" pitchFamily="18" charset="0"/>
                <a:cs typeface="Times New Roman" pitchFamily="18" charset="0"/>
              </a:rPr>
              <a:t>No shirt</a:t>
            </a:r>
          </a:p>
          <a:p>
            <a:pPr marL="342900" indent="-342900">
              <a:buFont typeface="Arial" pitchFamily="34" charset="0"/>
              <a:buChar char="•"/>
            </a:pPr>
            <a:r>
              <a:rPr lang="en-US" sz="2000" dirty="0" smtClean="0">
                <a:latin typeface="Times New Roman" pitchFamily="18" charset="0"/>
                <a:cs typeface="Times New Roman" pitchFamily="18" charset="0"/>
              </a:rPr>
              <a:t>No problem!</a:t>
            </a:r>
          </a:p>
          <a:p>
            <a:pPr marL="342900" indent="-342900">
              <a:buFont typeface="Arial" pitchFamily="34" charset="0"/>
              <a:buChar char="•"/>
            </a:pP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Paragraph </a:t>
            </a:r>
            <a:r>
              <a:rPr lang="en-US" sz="2000" dirty="0">
                <a:latin typeface="Times New Roman" pitchFamily="18" charset="0"/>
                <a:cs typeface="Times New Roman" pitchFamily="18" charset="0"/>
              </a:rPr>
              <a:t>after list...</a:t>
            </a:r>
            <a:r>
              <a:rPr lang="en-US" dirty="0" smtClean="0">
                <a:latin typeface="Consolas" pitchFamily="49" charset="0"/>
                <a:cs typeface="Consolas" pitchFamily="49" charset="0"/>
              </a:rPr>
              <a:t>			                     </a:t>
            </a:r>
            <a:r>
              <a:rPr lang="en-US" i="1" dirty="0" smtClean="0">
                <a:solidFill>
                  <a:schemeClr val="tx1">
                    <a:lumMod val="50000"/>
                    <a:lumOff val="50000"/>
                  </a:schemeClr>
                </a:solidFill>
                <a:latin typeface="Consolas" pitchFamily="49" charset="0"/>
                <a:cs typeface="Consolas" pitchFamily="49" charset="0"/>
              </a:rPr>
              <a:t>output</a:t>
            </a:r>
          </a:p>
        </p:txBody>
      </p:sp>
    </p:spTree>
    <p:extLst>
      <p:ext uri="{BB962C8B-B14F-4D97-AF65-F5344CB8AC3E}">
        <p14:creationId xmlns:p14="http://schemas.microsoft.com/office/powerpoint/2010/main" val="3966734733"/>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Common Error: Improper nested list placement</a:t>
            </a:r>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26</a:t>
            </a:fld>
            <a:endParaRPr lang="en-US"/>
          </a:p>
        </p:txBody>
      </p:sp>
      <p:sp>
        <p:nvSpPr>
          <p:cNvPr id="6" name="TextBox 5"/>
          <p:cNvSpPr txBox="1"/>
          <p:nvPr/>
        </p:nvSpPr>
        <p:spPr>
          <a:xfrm>
            <a:off x="609600" y="1524000"/>
            <a:ext cx="8153400" cy="4247317"/>
          </a:xfrm>
          <a:prstGeom prst="rect">
            <a:avLst/>
          </a:prstGeom>
          <a:solidFill>
            <a:schemeClr val="accent6">
              <a:lumMod val="40000"/>
              <a:lumOff val="6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&lt;</a:t>
            </a:r>
            <a:r>
              <a:rPr lang="en-US" dirty="0" err="1">
                <a:latin typeface="Courier New" pitchFamily="49" charset="0"/>
                <a:cs typeface="Courier New" pitchFamily="49" charset="0"/>
              </a:rPr>
              <a:t>ul</a:t>
            </a:r>
            <a:r>
              <a:rPr lang="en-US" dirty="0">
                <a:latin typeface="Courier New" pitchFamily="49" charset="0"/>
                <a:cs typeface="Courier New" pitchFamily="49" charset="0"/>
              </a:rPr>
              <a:t>&gt;</a:t>
            </a:r>
          </a:p>
          <a:p>
            <a:r>
              <a:rPr lang="en-US" dirty="0">
                <a:latin typeface="Courier New" pitchFamily="49" charset="0"/>
                <a:cs typeface="Courier New" pitchFamily="49" charset="0"/>
              </a:rPr>
              <a:t>&lt;</a:t>
            </a:r>
            <a:r>
              <a:rPr lang="en-US" dirty="0" smtClean="0">
                <a:latin typeface="Courier New" pitchFamily="49" charset="0"/>
                <a:cs typeface="Courier New" pitchFamily="49" charset="0"/>
              </a:rPr>
              <a:t>li&gt;Harry Potter characters:</a:t>
            </a:r>
            <a:r>
              <a:rPr lang="en-US" dirty="0" smtClean="0">
                <a:solidFill>
                  <a:srgbClr val="FF0000"/>
                </a:solidFill>
                <a:latin typeface="Courier New" pitchFamily="49" charset="0"/>
                <a:cs typeface="Courier New" pitchFamily="49" charset="0"/>
              </a:rPr>
              <a:t>&lt;/li&gt;</a:t>
            </a:r>
            <a:endParaRPr lang="en-US" dirty="0">
              <a:solidFill>
                <a:srgbClr val="FF0000"/>
              </a:solidFill>
              <a:latin typeface="Courier New" pitchFamily="49" charset="0"/>
              <a:cs typeface="Courier New" pitchFamily="49" charset="0"/>
            </a:endParaRPr>
          </a:p>
          <a:p>
            <a:r>
              <a:rPr lang="en-US" dirty="0">
                <a:latin typeface="Courier New" pitchFamily="49" charset="0"/>
                <a:cs typeface="Courier New" pitchFamily="49" charset="0"/>
              </a:rPr>
              <a:t>&lt;</a:t>
            </a:r>
            <a:r>
              <a:rPr lang="en-US" dirty="0" err="1">
                <a:latin typeface="Courier New" pitchFamily="49" charset="0"/>
                <a:cs typeface="Courier New" pitchFamily="49" charset="0"/>
              </a:rPr>
              <a:t>ul</a:t>
            </a:r>
            <a:r>
              <a:rPr lang="en-US" dirty="0">
                <a:latin typeface="Courier New" pitchFamily="49" charset="0"/>
                <a:cs typeface="Courier New" pitchFamily="49" charset="0"/>
              </a:rPr>
              <a:t>&gt;</a:t>
            </a:r>
          </a:p>
          <a:p>
            <a:r>
              <a:rPr lang="en-US" dirty="0">
                <a:latin typeface="Courier New" pitchFamily="49" charset="0"/>
                <a:cs typeface="Courier New" pitchFamily="49" charset="0"/>
              </a:rPr>
              <a:t>&lt;</a:t>
            </a:r>
            <a:r>
              <a:rPr lang="en-US" dirty="0" smtClean="0">
                <a:latin typeface="Courier New" pitchFamily="49" charset="0"/>
                <a:cs typeface="Courier New" pitchFamily="49" charset="0"/>
              </a:rPr>
              <a:t>li&gt;Harry Potter&lt;/</a:t>
            </a:r>
            <a:r>
              <a:rPr lang="en-US" dirty="0">
                <a:latin typeface="Courier New" pitchFamily="49" charset="0"/>
                <a:cs typeface="Courier New" pitchFamily="49" charset="0"/>
              </a:rPr>
              <a:t>li&gt;</a:t>
            </a:r>
          </a:p>
          <a:p>
            <a:r>
              <a:rPr lang="en-US" dirty="0">
                <a:latin typeface="Courier New" pitchFamily="49" charset="0"/>
                <a:cs typeface="Courier New" pitchFamily="49" charset="0"/>
              </a:rPr>
              <a:t>&lt;</a:t>
            </a:r>
            <a:r>
              <a:rPr lang="en-US" dirty="0" smtClean="0">
                <a:latin typeface="Courier New" pitchFamily="49" charset="0"/>
                <a:cs typeface="Courier New" pitchFamily="49" charset="0"/>
              </a:rPr>
              <a:t>li&gt;Hermione&lt;/</a:t>
            </a:r>
            <a:r>
              <a:rPr lang="en-US" dirty="0">
                <a:latin typeface="Courier New" pitchFamily="49" charset="0"/>
                <a:cs typeface="Courier New" pitchFamily="49" charset="0"/>
              </a:rPr>
              <a:t>li</a:t>
            </a:r>
            <a:r>
              <a:rPr lang="en-US" dirty="0" smtClean="0">
                <a:latin typeface="Courier New" pitchFamily="49" charset="0"/>
                <a:cs typeface="Courier New" pitchFamily="49" charset="0"/>
              </a:rPr>
              <a:t>&gt;</a:t>
            </a:r>
          </a:p>
          <a:p>
            <a:r>
              <a:rPr lang="en-US" dirty="0" smtClean="0">
                <a:latin typeface="Courier New" pitchFamily="49" charset="0"/>
                <a:cs typeface="Courier New" pitchFamily="49" charset="0"/>
              </a:rPr>
              <a:t>&lt;li&gt;Ron&lt;/li&gt;</a:t>
            </a:r>
            <a:endParaRPr lang="en-US" dirty="0">
              <a:latin typeface="Courier New" pitchFamily="49" charset="0"/>
              <a:cs typeface="Courier New" pitchFamily="49" charset="0"/>
            </a:endParaRPr>
          </a:p>
          <a:p>
            <a:r>
              <a:rPr lang="en-US" dirty="0">
                <a:latin typeface="Courier New" pitchFamily="49" charset="0"/>
                <a:cs typeface="Courier New" pitchFamily="49" charset="0"/>
              </a:rPr>
              <a:t>&lt;/</a:t>
            </a:r>
            <a:r>
              <a:rPr lang="en-US" dirty="0" err="1">
                <a:latin typeface="Courier New" pitchFamily="49" charset="0"/>
                <a:cs typeface="Courier New" pitchFamily="49" charset="0"/>
              </a:rPr>
              <a:t>ul</a:t>
            </a:r>
            <a:r>
              <a:rPr lang="en-US" dirty="0">
                <a:latin typeface="Courier New" pitchFamily="49" charset="0"/>
                <a:cs typeface="Courier New" pitchFamily="49" charset="0"/>
              </a:rPr>
              <a:t>&gt;</a:t>
            </a:r>
          </a:p>
          <a:p>
            <a:r>
              <a:rPr lang="en-US" dirty="0">
                <a:latin typeface="Courier New" pitchFamily="49" charset="0"/>
                <a:cs typeface="Courier New" pitchFamily="49" charset="0"/>
              </a:rPr>
              <a:t>&lt;/li&gt;</a:t>
            </a:r>
          </a:p>
          <a:p>
            <a:r>
              <a:rPr lang="en-US" dirty="0">
                <a:latin typeface="Courier New" pitchFamily="49" charset="0"/>
                <a:cs typeface="Courier New" pitchFamily="49" charset="0"/>
              </a:rPr>
              <a:t>&lt;</a:t>
            </a:r>
            <a:r>
              <a:rPr lang="en-US" dirty="0" smtClean="0">
                <a:latin typeface="Courier New" pitchFamily="49" charset="0"/>
                <a:cs typeface="Courier New" pitchFamily="49" charset="0"/>
              </a:rPr>
              <a:t>li&gt;LOTR characters:</a:t>
            </a:r>
            <a:endParaRPr lang="en-US" dirty="0">
              <a:latin typeface="Courier New" pitchFamily="49" charset="0"/>
              <a:cs typeface="Courier New" pitchFamily="49" charset="0"/>
            </a:endParaRPr>
          </a:p>
          <a:p>
            <a:r>
              <a:rPr lang="en-US" dirty="0">
                <a:latin typeface="Courier New" pitchFamily="49" charset="0"/>
                <a:cs typeface="Courier New" pitchFamily="49" charset="0"/>
              </a:rPr>
              <a:t>&lt;</a:t>
            </a:r>
            <a:r>
              <a:rPr lang="en-US" dirty="0" err="1">
                <a:latin typeface="Courier New" pitchFamily="49" charset="0"/>
                <a:cs typeface="Courier New" pitchFamily="49" charset="0"/>
              </a:rPr>
              <a:t>ul</a:t>
            </a:r>
            <a:r>
              <a:rPr lang="en-US" dirty="0">
                <a:latin typeface="Courier New" pitchFamily="49" charset="0"/>
                <a:cs typeface="Courier New" pitchFamily="49" charset="0"/>
              </a:rPr>
              <a:t>&gt;</a:t>
            </a:r>
          </a:p>
          <a:p>
            <a:r>
              <a:rPr lang="en-US" dirty="0">
                <a:latin typeface="Courier New" pitchFamily="49" charset="0"/>
                <a:cs typeface="Courier New" pitchFamily="49" charset="0"/>
              </a:rPr>
              <a:t>&lt;</a:t>
            </a:r>
            <a:r>
              <a:rPr lang="en-US" dirty="0" smtClean="0">
                <a:latin typeface="Courier New" pitchFamily="49" charset="0"/>
                <a:cs typeface="Courier New" pitchFamily="49" charset="0"/>
              </a:rPr>
              <a:t>li&gt;Frodo&lt;/</a:t>
            </a:r>
            <a:r>
              <a:rPr lang="en-US" dirty="0">
                <a:latin typeface="Courier New" pitchFamily="49" charset="0"/>
                <a:cs typeface="Courier New" pitchFamily="49" charset="0"/>
              </a:rPr>
              <a:t>li&gt;</a:t>
            </a:r>
          </a:p>
          <a:p>
            <a:r>
              <a:rPr lang="en-US" dirty="0">
                <a:latin typeface="Courier New" pitchFamily="49" charset="0"/>
                <a:cs typeface="Courier New" pitchFamily="49" charset="0"/>
              </a:rPr>
              <a:t>&lt;</a:t>
            </a:r>
            <a:r>
              <a:rPr lang="en-US" dirty="0" smtClean="0">
                <a:latin typeface="Courier New" pitchFamily="49" charset="0"/>
                <a:cs typeface="Courier New" pitchFamily="49" charset="0"/>
              </a:rPr>
              <a:t>li&gt;Bilbo&lt;/</a:t>
            </a:r>
            <a:r>
              <a:rPr lang="en-US" dirty="0">
                <a:latin typeface="Courier New" pitchFamily="49" charset="0"/>
                <a:cs typeface="Courier New" pitchFamily="49" charset="0"/>
              </a:rPr>
              <a:t>li</a:t>
            </a:r>
            <a:r>
              <a:rPr lang="en-US" dirty="0" smtClean="0">
                <a:latin typeface="Courier New" pitchFamily="49" charset="0"/>
                <a:cs typeface="Courier New" pitchFamily="49" charset="0"/>
              </a:rPr>
              <a:t>&gt;</a:t>
            </a:r>
          </a:p>
          <a:p>
            <a:r>
              <a:rPr lang="en-US" dirty="0" smtClean="0">
                <a:latin typeface="Courier New" pitchFamily="49" charset="0"/>
                <a:cs typeface="Courier New" pitchFamily="49" charset="0"/>
              </a:rPr>
              <a:t>&lt;li&gt;Sam&lt;/li&gt;</a:t>
            </a:r>
            <a:endParaRPr lang="en-US" dirty="0">
              <a:latin typeface="Courier New" pitchFamily="49" charset="0"/>
              <a:cs typeface="Courier New" pitchFamily="49" charset="0"/>
            </a:endParaRPr>
          </a:p>
          <a:p>
            <a:r>
              <a:rPr lang="en-US" dirty="0">
                <a:latin typeface="Courier New" pitchFamily="49" charset="0"/>
                <a:cs typeface="Courier New" pitchFamily="49" charset="0"/>
              </a:rPr>
              <a:t>&lt;/</a:t>
            </a:r>
            <a:r>
              <a:rPr lang="en-US" dirty="0" err="1">
                <a:latin typeface="Courier New" pitchFamily="49" charset="0"/>
                <a:cs typeface="Courier New" pitchFamily="49" charset="0"/>
              </a:rPr>
              <a:t>ul</a:t>
            </a:r>
            <a:r>
              <a:rPr lang="en-US" dirty="0" smtClean="0">
                <a:latin typeface="Courier New" pitchFamily="49" charset="0"/>
                <a:cs typeface="Courier New" pitchFamily="49" charset="0"/>
              </a:rPr>
              <a:t>&gt;</a:t>
            </a:r>
            <a:endParaRPr lang="en-US" dirty="0">
              <a:latin typeface="Courier New" pitchFamily="49" charset="0"/>
              <a:cs typeface="Courier New" pitchFamily="49" charset="0"/>
            </a:endParaRPr>
          </a:p>
          <a:p>
            <a:r>
              <a:rPr lang="en-US" dirty="0">
                <a:latin typeface="Courier New" pitchFamily="49" charset="0"/>
                <a:cs typeface="Courier New" pitchFamily="49" charset="0"/>
              </a:rPr>
              <a:t>&lt;/</a:t>
            </a:r>
            <a:r>
              <a:rPr lang="en-US" dirty="0" err="1">
                <a:latin typeface="Courier New" pitchFamily="49" charset="0"/>
                <a:cs typeface="Courier New" pitchFamily="49" charset="0"/>
              </a:rPr>
              <a:t>ul</a:t>
            </a:r>
            <a:r>
              <a:rPr lang="en-US" dirty="0">
                <a:latin typeface="Courier New" pitchFamily="49" charset="0"/>
                <a:cs typeface="Courier New" pitchFamily="49" charset="0"/>
              </a:rPr>
              <a:t>&gt;</a:t>
            </a:r>
            <a:r>
              <a:rPr lang="en-US" dirty="0" smtClean="0">
                <a:latin typeface="Courier New" pitchFamily="49" charset="0"/>
                <a:cs typeface="Courier New" pitchFamily="49" charset="0"/>
              </a:rPr>
              <a:t>							</a:t>
            </a:r>
            <a:r>
              <a:rPr lang="en-US" i="1" dirty="0" smtClean="0">
                <a:solidFill>
                  <a:schemeClr val="tx1">
                    <a:lumMod val="50000"/>
                    <a:lumOff val="50000"/>
                  </a:schemeClr>
                </a:solidFill>
                <a:latin typeface="Consolas" pitchFamily="49" charset="0"/>
                <a:cs typeface="Consolas" pitchFamily="49" charset="0"/>
              </a:rPr>
              <a:t>HTML</a:t>
            </a:r>
          </a:p>
        </p:txBody>
      </p:sp>
      <p:sp>
        <p:nvSpPr>
          <p:cNvPr id="7" name="Content Placeholder 2"/>
          <p:cNvSpPr>
            <a:spLocks noGrp="1"/>
          </p:cNvSpPr>
          <p:nvPr>
            <p:ph sz="quarter" idx="1"/>
          </p:nvPr>
        </p:nvSpPr>
        <p:spPr>
          <a:xfrm>
            <a:off x="612648" y="5715000"/>
            <a:ext cx="8153400" cy="1600200"/>
          </a:xfrm>
        </p:spPr>
        <p:txBody>
          <a:bodyPr/>
          <a:lstStyle/>
          <a:p>
            <a:r>
              <a:rPr lang="en-US" sz="2800" dirty="0"/>
              <a:t>closing the outer li too early (or not at all) will render correctly in most browsers, but it </a:t>
            </a:r>
            <a:r>
              <a:rPr lang="en-US" sz="2800" dirty="0" smtClean="0"/>
              <a:t>is incorrect </a:t>
            </a:r>
            <a:r>
              <a:rPr lang="en-US" sz="2800" dirty="0"/>
              <a:t>XHTML</a:t>
            </a:r>
          </a:p>
        </p:txBody>
      </p:sp>
    </p:spTree>
    <p:extLst>
      <p:ext uri="{BB962C8B-B14F-4D97-AF65-F5344CB8AC3E}">
        <p14:creationId xmlns:p14="http://schemas.microsoft.com/office/powerpoint/2010/main" val="1960876277"/>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a:t>
            </a:r>
            <a:r>
              <a:rPr lang="en-US" dirty="0" smtClean="0"/>
              <a:t>list </a:t>
            </a:r>
            <a:r>
              <a:rPr lang="en-US" dirty="0"/>
              <a:t>&lt;dl&gt;, &lt;</a:t>
            </a:r>
            <a:r>
              <a:rPr lang="en-US" dirty="0" err="1"/>
              <a:t>dt</a:t>
            </a:r>
            <a:r>
              <a:rPr lang="en-US" dirty="0"/>
              <a:t>&gt;, &lt;</a:t>
            </a:r>
            <a:r>
              <a:rPr lang="en-US" dirty="0" err="1"/>
              <a:t>dd</a:t>
            </a:r>
            <a:r>
              <a:rPr lang="en-US" dirty="0" smtClean="0"/>
              <a:t>&gt;</a:t>
            </a:r>
            <a:endParaRPr lang="en-US" dirty="0"/>
          </a:p>
        </p:txBody>
      </p:sp>
      <p:sp>
        <p:nvSpPr>
          <p:cNvPr id="3" name="Content Placeholder 2"/>
          <p:cNvSpPr>
            <a:spLocks noGrp="1"/>
          </p:cNvSpPr>
          <p:nvPr>
            <p:ph sz="quarter" idx="1"/>
          </p:nvPr>
        </p:nvSpPr>
        <p:spPr>
          <a:xfrm>
            <a:off x="612648" y="5334000"/>
            <a:ext cx="8153400" cy="1600200"/>
          </a:xfrm>
        </p:spPr>
        <p:txBody>
          <a:bodyPr/>
          <a:lstStyle/>
          <a:p>
            <a:r>
              <a:rPr lang="en-US" b="1" dirty="0"/>
              <a:t>dl</a:t>
            </a:r>
            <a:r>
              <a:rPr lang="en-US" dirty="0"/>
              <a:t> represents a list of definitions of </a:t>
            </a:r>
            <a:r>
              <a:rPr lang="en-US" dirty="0" smtClean="0"/>
              <a:t>terms</a:t>
            </a:r>
            <a:endParaRPr lang="en-US" dirty="0"/>
          </a:p>
          <a:p>
            <a:r>
              <a:rPr lang="en-US" b="1" dirty="0" err="1"/>
              <a:t>dt</a:t>
            </a:r>
            <a:r>
              <a:rPr lang="en-US" dirty="0"/>
              <a:t> represents each term, and </a:t>
            </a:r>
            <a:r>
              <a:rPr lang="en-US" b="1" dirty="0" err="1"/>
              <a:t>dd</a:t>
            </a:r>
            <a:r>
              <a:rPr lang="en-US" dirty="0"/>
              <a:t> its definition</a:t>
            </a:r>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27</a:t>
            </a:fld>
            <a:endParaRPr lang="en-US"/>
          </a:p>
        </p:txBody>
      </p:sp>
      <p:sp>
        <p:nvSpPr>
          <p:cNvPr id="6" name="TextBox 5"/>
          <p:cNvSpPr txBox="1"/>
          <p:nvPr/>
        </p:nvSpPr>
        <p:spPr>
          <a:xfrm>
            <a:off x="609600" y="1524000"/>
            <a:ext cx="8153400" cy="1754326"/>
          </a:xfrm>
          <a:prstGeom prst="rect">
            <a:avLst/>
          </a:prstGeom>
          <a:solidFill>
            <a:schemeClr val="accent6">
              <a:lumMod val="40000"/>
              <a:lumOff val="6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&lt;dl&gt;</a:t>
            </a:r>
          </a:p>
          <a:p>
            <a:r>
              <a:rPr lang="en-US" dirty="0">
                <a:latin typeface="Courier New" pitchFamily="49" charset="0"/>
                <a:cs typeface="Courier New" pitchFamily="49" charset="0"/>
              </a:rPr>
              <a:t>&lt;</a:t>
            </a:r>
            <a:r>
              <a:rPr lang="en-US" dirty="0" err="1">
                <a:latin typeface="Courier New" pitchFamily="49" charset="0"/>
                <a:cs typeface="Courier New" pitchFamily="49" charset="0"/>
              </a:rPr>
              <a:t>dt</a:t>
            </a:r>
            <a:r>
              <a:rPr lang="en-US" dirty="0">
                <a:latin typeface="Courier New" pitchFamily="49" charset="0"/>
                <a:cs typeface="Courier New" pitchFamily="49" charset="0"/>
              </a:rPr>
              <a:t>&gt;newbie&lt;/</a:t>
            </a:r>
            <a:r>
              <a:rPr lang="en-US" dirty="0" err="1">
                <a:latin typeface="Courier New" pitchFamily="49" charset="0"/>
                <a:cs typeface="Courier New" pitchFamily="49" charset="0"/>
              </a:rPr>
              <a:t>dt</a:t>
            </a:r>
            <a:r>
              <a:rPr lang="en-US" dirty="0">
                <a:latin typeface="Courier New" pitchFamily="49" charset="0"/>
                <a:cs typeface="Courier New" pitchFamily="49" charset="0"/>
              </a:rPr>
              <a:t>&gt; &lt;</a:t>
            </a:r>
            <a:r>
              <a:rPr lang="en-US" dirty="0" err="1">
                <a:latin typeface="Courier New" pitchFamily="49" charset="0"/>
                <a:cs typeface="Courier New" pitchFamily="49" charset="0"/>
              </a:rPr>
              <a:t>dd</a:t>
            </a:r>
            <a:r>
              <a:rPr lang="en-US" dirty="0">
                <a:latin typeface="Courier New" pitchFamily="49" charset="0"/>
                <a:cs typeface="Courier New" pitchFamily="49" charset="0"/>
              </a:rPr>
              <a:t>&gt;one who does not have mad skills&lt;/</a:t>
            </a:r>
            <a:r>
              <a:rPr lang="en-US" dirty="0" err="1">
                <a:latin typeface="Courier New" pitchFamily="49" charset="0"/>
                <a:cs typeface="Courier New" pitchFamily="49" charset="0"/>
              </a:rPr>
              <a:t>dd</a:t>
            </a:r>
            <a:r>
              <a:rPr lang="en-US" dirty="0">
                <a:latin typeface="Courier New" pitchFamily="49" charset="0"/>
                <a:cs typeface="Courier New" pitchFamily="49" charset="0"/>
              </a:rPr>
              <a:t>&gt;</a:t>
            </a:r>
          </a:p>
          <a:p>
            <a:r>
              <a:rPr lang="en-US" dirty="0">
                <a:latin typeface="Courier New" pitchFamily="49" charset="0"/>
                <a:cs typeface="Courier New" pitchFamily="49" charset="0"/>
              </a:rPr>
              <a:t>&lt;</a:t>
            </a:r>
            <a:r>
              <a:rPr lang="en-US" dirty="0" err="1" smtClean="0">
                <a:latin typeface="Courier New" pitchFamily="49" charset="0"/>
                <a:cs typeface="Courier New" pitchFamily="49" charset="0"/>
              </a:rPr>
              <a:t>dt</a:t>
            </a:r>
            <a:r>
              <a:rPr lang="en-US" dirty="0" smtClean="0">
                <a:latin typeface="Courier New" pitchFamily="49" charset="0"/>
                <a:cs typeface="Courier New" pitchFamily="49" charset="0"/>
              </a:rPr>
              <a:t>&gt;jaded&lt;/</a:t>
            </a:r>
            <a:r>
              <a:rPr lang="en-US" dirty="0" err="1">
                <a:latin typeface="Courier New" pitchFamily="49" charset="0"/>
                <a:cs typeface="Courier New" pitchFamily="49" charset="0"/>
              </a:rPr>
              <a:t>dt</a:t>
            </a:r>
            <a:r>
              <a:rPr lang="en-US" dirty="0">
                <a:latin typeface="Courier New" pitchFamily="49" charset="0"/>
                <a:cs typeface="Courier New" pitchFamily="49" charset="0"/>
              </a:rPr>
              <a:t>&gt; &lt;</a:t>
            </a:r>
            <a:r>
              <a:rPr lang="en-US" dirty="0" err="1" smtClean="0">
                <a:latin typeface="Courier New" pitchFamily="49" charset="0"/>
                <a:cs typeface="Courier New" pitchFamily="49" charset="0"/>
              </a:rPr>
              <a:t>dd</a:t>
            </a:r>
            <a:r>
              <a:rPr lang="en-US" dirty="0" smtClean="0">
                <a:latin typeface="Courier New" pitchFamily="49" charset="0"/>
                <a:cs typeface="Courier New" pitchFamily="49" charset="0"/>
              </a:rPr>
              <a:t>&gt;tired, bored, or lacking enthusiasm &lt;/</a:t>
            </a:r>
            <a:r>
              <a:rPr lang="en-US" dirty="0" err="1" smtClean="0">
                <a:latin typeface="Courier New" pitchFamily="49" charset="0"/>
                <a:cs typeface="Courier New" pitchFamily="49" charset="0"/>
              </a:rPr>
              <a:t>dd</a:t>
            </a:r>
            <a:r>
              <a:rPr lang="en-US" dirty="0">
                <a:latin typeface="Courier New" pitchFamily="49" charset="0"/>
                <a:cs typeface="Courier New" pitchFamily="49" charset="0"/>
              </a:rPr>
              <a:t>&gt;</a:t>
            </a:r>
          </a:p>
          <a:p>
            <a:r>
              <a:rPr lang="en-US" dirty="0">
                <a:latin typeface="Courier New" pitchFamily="49" charset="0"/>
                <a:cs typeface="Courier New" pitchFamily="49" charset="0"/>
              </a:rPr>
              <a:t>&lt;</a:t>
            </a:r>
            <a:r>
              <a:rPr lang="en-US" dirty="0" err="1">
                <a:latin typeface="Courier New" pitchFamily="49" charset="0"/>
                <a:cs typeface="Courier New" pitchFamily="49" charset="0"/>
              </a:rPr>
              <a:t>dt</a:t>
            </a:r>
            <a:r>
              <a:rPr lang="en-US" dirty="0">
                <a:latin typeface="Courier New" pitchFamily="49" charset="0"/>
                <a:cs typeface="Courier New" pitchFamily="49" charset="0"/>
              </a:rPr>
              <a:t>&gt;frag&lt;/</a:t>
            </a:r>
            <a:r>
              <a:rPr lang="en-US" dirty="0" err="1">
                <a:latin typeface="Courier New" pitchFamily="49" charset="0"/>
                <a:cs typeface="Courier New" pitchFamily="49" charset="0"/>
              </a:rPr>
              <a:t>dt</a:t>
            </a:r>
            <a:r>
              <a:rPr lang="en-US" dirty="0">
                <a:latin typeface="Courier New" pitchFamily="49" charset="0"/>
                <a:cs typeface="Courier New" pitchFamily="49" charset="0"/>
              </a:rPr>
              <a:t>&gt; &lt;</a:t>
            </a:r>
            <a:r>
              <a:rPr lang="en-US" dirty="0" err="1">
                <a:latin typeface="Courier New" pitchFamily="49" charset="0"/>
                <a:cs typeface="Courier New" pitchFamily="49" charset="0"/>
              </a:rPr>
              <a:t>dd</a:t>
            </a:r>
            <a:r>
              <a:rPr lang="en-US" dirty="0">
                <a:latin typeface="Courier New" pitchFamily="49" charset="0"/>
                <a:cs typeface="Courier New" pitchFamily="49" charset="0"/>
              </a:rPr>
              <a:t>&gt;a kill in a shooting game&lt;/</a:t>
            </a:r>
            <a:r>
              <a:rPr lang="en-US" dirty="0" err="1">
                <a:latin typeface="Courier New" pitchFamily="49" charset="0"/>
                <a:cs typeface="Courier New" pitchFamily="49" charset="0"/>
              </a:rPr>
              <a:t>dd</a:t>
            </a:r>
            <a:r>
              <a:rPr lang="en-US" dirty="0">
                <a:latin typeface="Courier New" pitchFamily="49" charset="0"/>
                <a:cs typeface="Courier New" pitchFamily="49" charset="0"/>
              </a:rPr>
              <a:t>&gt;</a:t>
            </a:r>
          </a:p>
          <a:p>
            <a:r>
              <a:rPr lang="en-US" dirty="0">
                <a:latin typeface="Courier New" pitchFamily="49" charset="0"/>
                <a:cs typeface="Courier New" pitchFamily="49" charset="0"/>
              </a:rPr>
              <a:t>&lt;/dl&gt;</a:t>
            </a:r>
            <a:r>
              <a:rPr lang="en-US" dirty="0" smtClean="0">
                <a:latin typeface="Courier New" pitchFamily="49" charset="0"/>
                <a:cs typeface="Courier New" pitchFamily="49" charset="0"/>
              </a:rPr>
              <a:t>			</a:t>
            </a: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i="1" dirty="0" smtClean="0">
                <a:solidFill>
                  <a:schemeClr val="tx1">
                    <a:lumMod val="50000"/>
                    <a:lumOff val="50000"/>
                  </a:schemeClr>
                </a:solidFill>
                <a:latin typeface="Consolas" pitchFamily="49" charset="0"/>
                <a:cs typeface="Consolas" pitchFamily="49" charset="0"/>
              </a:rPr>
              <a:t>HTML</a:t>
            </a:r>
          </a:p>
        </p:txBody>
      </p:sp>
      <p:sp>
        <p:nvSpPr>
          <p:cNvPr id="7" name="TextBox 6"/>
          <p:cNvSpPr txBox="1"/>
          <p:nvPr/>
        </p:nvSpPr>
        <p:spPr>
          <a:xfrm>
            <a:off x="609600" y="3403937"/>
            <a:ext cx="8153400" cy="1938992"/>
          </a:xfrm>
          <a:prstGeom prst="rect">
            <a:avLst/>
          </a:prstGeom>
          <a:noFill/>
          <a:ln w="19050">
            <a:solidFill>
              <a:schemeClr val="tx1"/>
            </a:solidFill>
          </a:ln>
        </p:spPr>
        <p:txBody>
          <a:bodyPr wrap="square" rtlCol="0">
            <a:spAutoFit/>
          </a:bodyPr>
          <a:lstStyle/>
          <a:p>
            <a:r>
              <a:rPr lang="en-US" sz="2000" dirty="0">
                <a:latin typeface="Times New Roman" pitchFamily="18" charset="0"/>
                <a:cs typeface="Times New Roman" pitchFamily="18" charset="0"/>
              </a:rPr>
              <a:t>newbie</a:t>
            </a:r>
          </a:p>
          <a:p>
            <a:r>
              <a:rPr lang="en-US" sz="2000" dirty="0" smtClean="0">
                <a:latin typeface="Times New Roman" pitchFamily="18" charset="0"/>
                <a:cs typeface="Times New Roman" pitchFamily="18" charset="0"/>
              </a:rPr>
              <a:t>	one </a:t>
            </a:r>
            <a:r>
              <a:rPr lang="en-US" sz="2000" dirty="0">
                <a:latin typeface="Times New Roman" pitchFamily="18" charset="0"/>
                <a:cs typeface="Times New Roman" pitchFamily="18" charset="0"/>
              </a:rPr>
              <a:t>who does not have mad skills</a:t>
            </a:r>
          </a:p>
          <a:p>
            <a:r>
              <a:rPr lang="en-US" sz="2000" dirty="0">
                <a:latin typeface="Times New Roman" pitchFamily="18" charset="0"/>
                <a:cs typeface="Times New Roman" pitchFamily="18" charset="0"/>
              </a:rPr>
              <a:t>j</a:t>
            </a:r>
            <a:r>
              <a:rPr lang="en-US" sz="2000" dirty="0" smtClean="0">
                <a:latin typeface="Times New Roman" pitchFamily="18" charset="0"/>
                <a:cs typeface="Times New Roman" pitchFamily="18" charset="0"/>
              </a:rPr>
              <a:t>aded </a:t>
            </a:r>
            <a:endParaRPr lang="en-US" sz="20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	Tired, bored, or lacking enthusiasm</a:t>
            </a:r>
          </a:p>
          <a:p>
            <a:r>
              <a:rPr lang="en-US" sz="2000" dirty="0" smtClean="0">
                <a:latin typeface="Times New Roman" pitchFamily="18" charset="0"/>
                <a:cs typeface="Times New Roman" pitchFamily="18" charset="0"/>
              </a:rPr>
              <a:t>frag</a:t>
            </a:r>
            <a:endParaRPr lang="en-US" sz="20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	a </a:t>
            </a:r>
            <a:r>
              <a:rPr lang="en-US" sz="2000" dirty="0">
                <a:latin typeface="Times New Roman" pitchFamily="18" charset="0"/>
                <a:cs typeface="Times New Roman" pitchFamily="18" charset="0"/>
              </a:rPr>
              <a:t>kill in a shooting game</a:t>
            </a:r>
            <a:r>
              <a:rPr lang="en-US" dirty="0" smtClean="0">
                <a:latin typeface="Consolas" pitchFamily="49" charset="0"/>
                <a:cs typeface="Consolas" pitchFamily="49" charset="0"/>
              </a:rPr>
              <a:t>	                            </a:t>
            </a:r>
            <a:r>
              <a:rPr lang="en-US" i="1" dirty="0" smtClean="0">
                <a:solidFill>
                  <a:schemeClr val="tx1">
                    <a:lumMod val="50000"/>
                    <a:lumOff val="50000"/>
                  </a:schemeClr>
                </a:solidFill>
                <a:latin typeface="Consolas" pitchFamily="49" charset="0"/>
                <a:cs typeface="Consolas" pitchFamily="49" charset="0"/>
              </a:rPr>
              <a:t>output</a:t>
            </a:r>
          </a:p>
        </p:txBody>
      </p:sp>
    </p:spTree>
    <p:extLst>
      <p:ext uri="{BB962C8B-B14F-4D97-AF65-F5344CB8AC3E}">
        <p14:creationId xmlns:p14="http://schemas.microsoft.com/office/powerpoint/2010/main" val="2569324384"/>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Tables </a:t>
            </a:r>
            <a:r>
              <a:rPr lang="en-US" dirty="0"/>
              <a:t>&lt;table&gt;, &lt;</a:t>
            </a:r>
            <a:r>
              <a:rPr lang="en-US" dirty="0" err="1"/>
              <a:t>tr</a:t>
            </a:r>
            <a:r>
              <a:rPr lang="en-US" dirty="0"/>
              <a:t>&gt;, &lt;td</a:t>
            </a:r>
            <a:r>
              <a:rPr lang="en-US" dirty="0" smtClean="0"/>
              <a:t>&gt;</a:t>
            </a:r>
            <a:endParaRPr lang="en-US" dirty="0"/>
          </a:p>
        </p:txBody>
      </p:sp>
      <p:graphicFrame>
        <p:nvGraphicFramePr>
          <p:cNvPr id="8" name="Content Placeholder 7"/>
          <p:cNvGraphicFramePr>
            <a:graphicFrameLocks noGrp="1"/>
          </p:cNvGraphicFramePr>
          <p:nvPr>
            <p:ph sz="quarter" idx="1"/>
            <p:extLst>
              <p:ext uri="{D42A27DB-BD31-4B8C-83A1-F6EECF244321}">
                <p14:modId xmlns:p14="http://schemas.microsoft.com/office/powerpoint/2010/main" val="3719165642"/>
              </p:ext>
            </p:extLst>
          </p:nvPr>
        </p:nvGraphicFramePr>
        <p:xfrm>
          <a:off x="533400" y="2971800"/>
          <a:ext cx="8153400" cy="731520"/>
        </p:xfrm>
        <a:graphic>
          <a:graphicData uri="http://schemas.openxmlformats.org/drawingml/2006/table">
            <a:tbl>
              <a:tblPr/>
              <a:tblGrid>
                <a:gridCol w="4076700"/>
                <a:gridCol w="4076700"/>
              </a:tblGrid>
              <a:tr h="0">
                <a:tc>
                  <a:txBody>
                    <a:bodyPr/>
                    <a:lstStyle/>
                    <a:p>
                      <a:r>
                        <a:rPr lang="en-US"/>
                        <a:t>1,1</a:t>
                      </a:r>
                    </a:p>
                  </a:txBody>
                  <a:tcPr anchor="ctr">
                    <a:lnL>
                      <a:noFill/>
                    </a:lnL>
                    <a:lnR>
                      <a:noFill/>
                    </a:lnR>
                    <a:lnT>
                      <a:noFill/>
                    </a:lnT>
                    <a:lnB>
                      <a:noFill/>
                    </a:lnB>
                  </a:tcPr>
                </a:tc>
                <a:tc>
                  <a:txBody>
                    <a:bodyPr/>
                    <a:lstStyle/>
                    <a:p>
                      <a:r>
                        <a:rPr lang="en-US"/>
                        <a:t>1,2 okay</a:t>
                      </a:r>
                    </a:p>
                  </a:txBody>
                  <a:tcPr anchor="ctr">
                    <a:lnL>
                      <a:noFill/>
                    </a:lnL>
                    <a:lnR>
                      <a:noFill/>
                    </a:lnR>
                    <a:lnT>
                      <a:noFill/>
                    </a:lnT>
                    <a:lnB>
                      <a:noFill/>
                    </a:lnB>
                  </a:tcPr>
                </a:tc>
              </a:tr>
              <a:tr h="0">
                <a:tc>
                  <a:txBody>
                    <a:bodyPr/>
                    <a:lstStyle/>
                    <a:p>
                      <a:r>
                        <a:rPr lang="en-US"/>
                        <a:t>2,1 real wide</a:t>
                      </a:r>
                    </a:p>
                  </a:txBody>
                  <a:tcPr anchor="ctr">
                    <a:lnL>
                      <a:noFill/>
                    </a:lnL>
                    <a:lnR>
                      <a:noFill/>
                    </a:lnR>
                    <a:lnT>
                      <a:noFill/>
                    </a:lnT>
                    <a:lnB>
                      <a:noFill/>
                    </a:lnB>
                  </a:tcPr>
                </a:tc>
                <a:tc>
                  <a:txBody>
                    <a:bodyPr/>
                    <a:lstStyle/>
                    <a:p>
                      <a:r>
                        <a:rPr lang="en-US" dirty="0"/>
                        <a:t>2,2</a:t>
                      </a:r>
                    </a:p>
                  </a:txBody>
                  <a:tcPr anchor="ctr">
                    <a:lnL>
                      <a:noFill/>
                    </a:lnL>
                    <a:lnR>
                      <a:noFill/>
                    </a:lnR>
                    <a:lnT>
                      <a:noFill/>
                    </a:lnT>
                    <a:lnB>
                      <a:noFill/>
                    </a:lnB>
                  </a:tcPr>
                </a:tc>
              </a:tr>
            </a:tbl>
          </a:graphicData>
        </a:graphic>
      </p:graphicFrame>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28</a:t>
            </a:fld>
            <a:endParaRPr lang="en-US"/>
          </a:p>
        </p:txBody>
      </p:sp>
      <p:sp>
        <p:nvSpPr>
          <p:cNvPr id="6" name="TextBox 5"/>
          <p:cNvSpPr txBox="1"/>
          <p:nvPr/>
        </p:nvSpPr>
        <p:spPr>
          <a:xfrm>
            <a:off x="609600" y="1524000"/>
            <a:ext cx="8153400" cy="1200329"/>
          </a:xfrm>
          <a:prstGeom prst="rect">
            <a:avLst/>
          </a:prstGeom>
          <a:solidFill>
            <a:schemeClr val="accent6">
              <a:lumMod val="40000"/>
              <a:lumOff val="60000"/>
            </a:schemeClr>
          </a:solidFill>
          <a:ln w="19050">
            <a:solidFill>
              <a:schemeClr val="tx1"/>
            </a:solidFill>
          </a:ln>
        </p:spPr>
        <p:txBody>
          <a:bodyPr wrap="square" rtlCol="0">
            <a:spAutoFit/>
          </a:bodyPr>
          <a:lstStyle/>
          <a:p>
            <a:r>
              <a:rPr lang="en-US" dirty="0" smtClean="0">
                <a:latin typeface="Courier New" pitchFamily="49" charset="0"/>
                <a:cs typeface="Courier New" pitchFamily="49" charset="0"/>
              </a:rPr>
              <a:t>&lt;table&gt; </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&lt;</a:t>
            </a:r>
            <a:r>
              <a:rPr lang="en-US" dirty="0" err="1" smtClean="0">
                <a:latin typeface="Courier New" pitchFamily="49" charset="0"/>
                <a:cs typeface="Courier New" pitchFamily="49" charset="0"/>
              </a:rPr>
              <a:t>tr</a:t>
            </a:r>
            <a:r>
              <a:rPr lang="en-US" dirty="0" smtClean="0">
                <a:latin typeface="Courier New" pitchFamily="49" charset="0"/>
                <a:cs typeface="Courier New" pitchFamily="49" charset="0"/>
              </a:rPr>
              <a:t>&gt;&lt;td&gt;1,1&lt;/td&gt;&lt;td&gt;1,2 okay&lt;/td&gt;&lt;/</a:t>
            </a:r>
            <a:r>
              <a:rPr lang="en-US" dirty="0" err="1" smtClean="0">
                <a:latin typeface="Courier New" pitchFamily="49" charset="0"/>
                <a:cs typeface="Courier New" pitchFamily="49" charset="0"/>
              </a:rPr>
              <a:t>tr</a:t>
            </a:r>
            <a:r>
              <a:rPr lang="en-US" dirty="0" smtClean="0">
                <a:latin typeface="Courier New" pitchFamily="49" charset="0"/>
                <a:cs typeface="Courier New" pitchFamily="49" charset="0"/>
              </a:rPr>
              <a:t>&gt; </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&lt;</a:t>
            </a:r>
            <a:r>
              <a:rPr lang="en-US" dirty="0" err="1" smtClean="0">
                <a:latin typeface="Courier New" pitchFamily="49" charset="0"/>
                <a:cs typeface="Courier New" pitchFamily="49" charset="0"/>
              </a:rPr>
              <a:t>tr</a:t>
            </a:r>
            <a:r>
              <a:rPr lang="en-US" dirty="0" smtClean="0">
                <a:latin typeface="Courier New" pitchFamily="49" charset="0"/>
                <a:cs typeface="Courier New" pitchFamily="49" charset="0"/>
              </a:rPr>
              <a:t>&gt;&lt;td&gt;2,1 real wide&lt;/td&gt;&lt;td&gt;2,2&lt;/td&gt;&lt;/</a:t>
            </a:r>
            <a:r>
              <a:rPr lang="en-US" dirty="0" err="1" smtClean="0">
                <a:latin typeface="Courier New" pitchFamily="49" charset="0"/>
                <a:cs typeface="Courier New" pitchFamily="49" charset="0"/>
              </a:rPr>
              <a:t>tr</a:t>
            </a:r>
            <a:r>
              <a:rPr lang="en-US" dirty="0" smtClean="0">
                <a:latin typeface="Courier New" pitchFamily="49" charset="0"/>
                <a:cs typeface="Courier New" pitchFamily="49" charset="0"/>
              </a:rPr>
              <a:t>&gt; &lt;/table&gt;		</a:t>
            </a: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i="1" dirty="0" smtClean="0">
                <a:solidFill>
                  <a:schemeClr val="tx1">
                    <a:lumMod val="50000"/>
                    <a:lumOff val="50000"/>
                  </a:schemeClr>
                </a:solidFill>
                <a:latin typeface="Consolas" pitchFamily="49" charset="0"/>
                <a:cs typeface="Consolas" pitchFamily="49" charset="0"/>
              </a:rPr>
              <a:t>HTML</a:t>
            </a:r>
          </a:p>
        </p:txBody>
      </p:sp>
      <p:sp>
        <p:nvSpPr>
          <p:cNvPr id="7" name="TextBox 6"/>
          <p:cNvSpPr txBox="1"/>
          <p:nvPr/>
        </p:nvSpPr>
        <p:spPr>
          <a:xfrm>
            <a:off x="609600" y="2895600"/>
            <a:ext cx="8153400" cy="1200329"/>
          </a:xfrm>
          <a:prstGeom prst="rect">
            <a:avLst/>
          </a:prstGeom>
          <a:noFill/>
          <a:ln w="19050">
            <a:solidFill>
              <a:schemeClr val="tx1"/>
            </a:solidFill>
          </a:ln>
        </p:spPr>
        <p:txBody>
          <a:bodyPr wrap="square" rtlCol="0">
            <a:spAutoFit/>
          </a:bodyPr>
          <a:lstStyle/>
          <a:p>
            <a:endParaRPr lang="en-US" dirty="0" smtClean="0">
              <a:latin typeface="Consolas" pitchFamily="49" charset="0"/>
              <a:cs typeface="Consolas" pitchFamily="49" charset="0"/>
            </a:endParaRPr>
          </a:p>
          <a:p>
            <a:endParaRPr lang="en-US" dirty="0">
              <a:latin typeface="Consolas" pitchFamily="49" charset="0"/>
              <a:cs typeface="Consolas" pitchFamily="49" charset="0"/>
            </a:endParaRPr>
          </a:p>
          <a:p>
            <a:endParaRPr lang="en-US" dirty="0" smtClean="0">
              <a:latin typeface="Consolas" pitchFamily="49" charset="0"/>
              <a:cs typeface="Consolas" pitchFamily="49" charset="0"/>
            </a:endParaRPr>
          </a:p>
          <a:p>
            <a:r>
              <a:rPr lang="en-US" dirty="0">
                <a:latin typeface="Consolas" pitchFamily="49" charset="0"/>
                <a:cs typeface="Consolas" pitchFamily="49" charset="0"/>
              </a:rPr>
              <a:t> </a:t>
            </a:r>
            <a:r>
              <a:rPr lang="en-US" dirty="0" smtClean="0">
                <a:latin typeface="Consolas" pitchFamily="49" charset="0"/>
                <a:cs typeface="Consolas" pitchFamily="49" charset="0"/>
              </a:rPr>
              <a:t>      	                                                  </a:t>
            </a:r>
            <a:r>
              <a:rPr lang="en-US" i="1" dirty="0" smtClean="0">
                <a:solidFill>
                  <a:schemeClr val="tx1">
                    <a:lumMod val="50000"/>
                    <a:lumOff val="50000"/>
                  </a:schemeClr>
                </a:solidFill>
                <a:latin typeface="Consolas" pitchFamily="49" charset="0"/>
                <a:cs typeface="Consolas" pitchFamily="49" charset="0"/>
              </a:rPr>
              <a:t>output</a:t>
            </a:r>
          </a:p>
        </p:txBody>
      </p:sp>
      <p:sp>
        <p:nvSpPr>
          <p:cNvPr id="9" name="Content Placeholder 2"/>
          <p:cNvSpPr txBox="1">
            <a:spLocks/>
          </p:cNvSpPr>
          <p:nvPr/>
        </p:nvSpPr>
        <p:spPr bwMode="auto">
          <a:xfrm>
            <a:off x="533400" y="4038600"/>
            <a:ext cx="8153400" cy="160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19088" indent="-319088" algn="l" rtl="0" eaLnBrk="1" fontAlgn="base" hangingPunct="1">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eaLnBrk="1" fontAlgn="base" hangingPunct="1">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eaLnBrk="1" fontAlgn="base" hangingPunct="1">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eaLnBrk="1" fontAlgn="base" hangingPunct="1">
              <a:spcBef>
                <a:spcPts val="400"/>
              </a:spcBef>
              <a:spcAft>
                <a:spcPct val="0"/>
              </a:spcAft>
              <a:buClr>
                <a:srgbClr val="A04DA3"/>
              </a:buClr>
              <a:buSzPct val="75000"/>
              <a:buFont typeface="Wingdings" pitchFamily="2" charset="2"/>
              <a:buChar char=""/>
              <a:defRPr sz="2000" kern="1200">
                <a:solidFill>
                  <a:schemeClr val="tx1"/>
                </a:solidFill>
                <a:latin typeface="+mn-lt"/>
                <a:ea typeface="+mn-ea"/>
                <a:cs typeface="+mn-cs"/>
              </a:defRPr>
            </a:lvl4pPr>
            <a:lvl5pPr marL="1828800" indent="-228600" algn="l" rtl="0" eaLnBrk="1" fontAlgn="base" hangingPunct="1">
              <a:spcBef>
                <a:spcPts val="400"/>
              </a:spcBef>
              <a:spcAft>
                <a:spcPct val="0"/>
              </a:spcAft>
              <a:buClr>
                <a:srgbClr val="C4652D"/>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dirty="0">
                <a:latin typeface="Courier New" pitchFamily="49" charset="0"/>
                <a:cs typeface="Courier New" pitchFamily="49" charset="0"/>
              </a:rPr>
              <a:t>table</a:t>
            </a:r>
            <a:r>
              <a:rPr lang="en-US" dirty="0"/>
              <a:t> defines the overall table, </a:t>
            </a:r>
            <a:r>
              <a:rPr lang="en-US" dirty="0" err="1">
                <a:latin typeface="Courier New" pitchFamily="49" charset="0"/>
                <a:cs typeface="Courier New" pitchFamily="49" charset="0"/>
              </a:rPr>
              <a:t>tr</a:t>
            </a:r>
            <a:r>
              <a:rPr lang="en-US" dirty="0"/>
              <a:t> each row, and </a:t>
            </a:r>
            <a:r>
              <a:rPr lang="en-US" dirty="0">
                <a:latin typeface="Courier New" pitchFamily="49" charset="0"/>
                <a:cs typeface="Courier New" pitchFamily="49" charset="0"/>
              </a:rPr>
              <a:t>td</a:t>
            </a:r>
            <a:r>
              <a:rPr lang="en-US" dirty="0"/>
              <a:t> each cell's data</a:t>
            </a:r>
          </a:p>
          <a:p>
            <a:r>
              <a:rPr lang="en-US" dirty="0"/>
              <a:t>U</a:t>
            </a:r>
            <a:r>
              <a:rPr lang="en-US" dirty="0" smtClean="0"/>
              <a:t>seful </a:t>
            </a:r>
            <a:r>
              <a:rPr lang="en-US" dirty="0"/>
              <a:t>for displaying large row/column data sets</a:t>
            </a:r>
          </a:p>
          <a:p>
            <a:r>
              <a:rPr lang="en-US" dirty="0"/>
              <a:t>NOTE: tables are sometimes used by novices for web page layout, but this is not proper semantic HTML and should be avoided </a:t>
            </a:r>
          </a:p>
        </p:txBody>
      </p:sp>
    </p:spTree>
    <p:extLst>
      <p:ext uri="{BB962C8B-B14F-4D97-AF65-F5344CB8AC3E}">
        <p14:creationId xmlns:p14="http://schemas.microsoft.com/office/powerpoint/2010/main" val="2061404588"/>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Table headers, captions: &lt;</a:t>
            </a:r>
            <a:r>
              <a:rPr lang="en-US" sz="4000" dirty="0" err="1"/>
              <a:t>th</a:t>
            </a:r>
            <a:r>
              <a:rPr lang="en-US" sz="4000" dirty="0"/>
              <a:t>&gt;, &lt;caption&gt;</a:t>
            </a:r>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29</a:t>
            </a:fld>
            <a:endParaRPr lang="en-US"/>
          </a:p>
        </p:txBody>
      </p:sp>
      <p:sp>
        <p:nvSpPr>
          <p:cNvPr id="6" name="TextBox 5"/>
          <p:cNvSpPr txBox="1"/>
          <p:nvPr/>
        </p:nvSpPr>
        <p:spPr>
          <a:xfrm>
            <a:off x="609600" y="1524000"/>
            <a:ext cx="8153400" cy="1754326"/>
          </a:xfrm>
          <a:prstGeom prst="rect">
            <a:avLst/>
          </a:prstGeom>
          <a:solidFill>
            <a:schemeClr val="accent6">
              <a:lumMod val="40000"/>
              <a:lumOff val="60000"/>
            </a:schemeClr>
          </a:solidFill>
          <a:ln w="19050">
            <a:solidFill>
              <a:schemeClr val="tx1"/>
            </a:solidFill>
          </a:ln>
        </p:spPr>
        <p:txBody>
          <a:bodyPr wrap="square" rtlCol="0">
            <a:spAutoFit/>
          </a:bodyPr>
          <a:lstStyle/>
          <a:p>
            <a:r>
              <a:rPr lang="en-US" dirty="0" smtClean="0">
                <a:latin typeface="Courier New" pitchFamily="49" charset="0"/>
                <a:cs typeface="Courier New" pitchFamily="49" charset="0"/>
              </a:rPr>
              <a:t>&lt;table&gt; </a:t>
            </a:r>
          </a:p>
          <a:p>
            <a:r>
              <a:rPr lang="en-US" i="1" dirty="0">
                <a:latin typeface="Courier New" pitchFamily="49" charset="0"/>
                <a:cs typeface="Courier New" pitchFamily="49" charset="0"/>
              </a:rPr>
              <a:t>	</a:t>
            </a:r>
            <a:r>
              <a:rPr lang="en-US" i="1" dirty="0" smtClean="0">
                <a:latin typeface="Courier New" pitchFamily="49" charset="0"/>
                <a:cs typeface="Courier New" pitchFamily="49" charset="0"/>
              </a:rPr>
              <a:t>&lt;caption&gt;</a:t>
            </a:r>
            <a:r>
              <a:rPr lang="en-US" dirty="0" smtClean="0">
                <a:latin typeface="Courier New" pitchFamily="49" charset="0"/>
                <a:cs typeface="Courier New" pitchFamily="49" charset="0"/>
              </a:rPr>
              <a:t>My important data</a:t>
            </a:r>
            <a:r>
              <a:rPr lang="en-US" i="1" dirty="0" smtClean="0">
                <a:latin typeface="Courier New" pitchFamily="49" charset="0"/>
                <a:cs typeface="Courier New" pitchFamily="49" charset="0"/>
              </a:rPr>
              <a:t>&lt;/caption&gt;</a:t>
            </a:r>
            <a:r>
              <a:rPr lang="en-US" dirty="0" smtClean="0">
                <a:latin typeface="Courier New" pitchFamily="49" charset="0"/>
                <a:cs typeface="Courier New" pitchFamily="49" charset="0"/>
              </a:rPr>
              <a:t> </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&lt;</a:t>
            </a:r>
            <a:r>
              <a:rPr lang="en-US" dirty="0" err="1" smtClean="0">
                <a:latin typeface="Courier New" pitchFamily="49" charset="0"/>
                <a:cs typeface="Courier New" pitchFamily="49" charset="0"/>
              </a:rPr>
              <a:t>tr</a:t>
            </a:r>
            <a:r>
              <a:rPr lang="en-US" dirty="0" smtClean="0">
                <a:latin typeface="Courier New" pitchFamily="49" charset="0"/>
                <a:cs typeface="Courier New" pitchFamily="49" charset="0"/>
              </a:rPr>
              <a:t>&gt;</a:t>
            </a:r>
            <a:r>
              <a:rPr lang="en-US" i="1" dirty="0" smtClean="0">
                <a:latin typeface="Courier New" pitchFamily="49" charset="0"/>
                <a:cs typeface="Courier New" pitchFamily="49" charset="0"/>
              </a:rPr>
              <a:t>&lt;</a:t>
            </a:r>
            <a:r>
              <a:rPr lang="en-US" i="1" dirty="0" err="1" smtClean="0">
                <a:latin typeface="Courier New" pitchFamily="49" charset="0"/>
                <a:cs typeface="Courier New" pitchFamily="49" charset="0"/>
              </a:rPr>
              <a:t>th</a:t>
            </a:r>
            <a:r>
              <a:rPr lang="en-US" i="1" dirty="0" smtClean="0">
                <a:latin typeface="Courier New" pitchFamily="49" charset="0"/>
                <a:cs typeface="Courier New" pitchFamily="49" charset="0"/>
              </a:rPr>
              <a:t>&gt;</a:t>
            </a:r>
            <a:r>
              <a:rPr lang="en-US" dirty="0" smtClean="0">
                <a:latin typeface="Courier New" pitchFamily="49" charset="0"/>
                <a:cs typeface="Courier New" pitchFamily="49" charset="0"/>
              </a:rPr>
              <a:t>Column 1</a:t>
            </a:r>
            <a:r>
              <a:rPr lang="en-US" i="1" dirty="0" smtClean="0">
                <a:latin typeface="Courier New" pitchFamily="49" charset="0"/>
                <a:cs typeface="Courier New" pitchFamily="49" charset="0"/>
              </a:rPr>
              <a:t>&lt;/</a:t>
            </a:r>
            <a:r>
              <a:rPr lang="en-US" i="1" dirty="0" err="1" smtClean="0">
                <a:latin typeface="Courier New" pitchFamily="49" charset="0"/>
                <a:cs typeface="Courier New" pitchFamily="49" charset="0"/>
              </a:rPr>
              <a:t>th</a:t>
            </a:r>
            <a:r>
              <a:rPr lang="en-US" i="1" dirty="0" smtClean="0">
                <a:latin typeface="Courier New" pitchFamily="49" charset="0"/>
                <a:cs typeface="Courier New" pitchFamily="49" charset="0"/>
              </a:rPr>
              <a:t>&gt;&lt;</a:t>
            </a:r>
            <a:r>
              <a:rPr lang="en-US" i="1" dirty="0" err="1" smtClean="0">
                <a:latin typeface="Courier New" pitchFamily="49" charset="0"/>
                <a:cs typeface="Courier New" pitchFamily="49" charset="0"/>
              </a:rPr>
              <a:t>th</a:t>
            </a:r>
            <a:r>
              <a:rPr lang="en-US" i="1" dirty="0" smtClean="0">
                <a:latin typeface="Courier New" pitchFamily="49" charset="0"/>
                <a:cs typeface="Courier New" pitchFamily="49" charset="0"/>
              </a:rPr>
              <a:t>&gt;</a:t>
            </a:r>
            <a:r>
              <a:rPr lang="en-US" dirty="0" smtClean="0">
                <a:latin typeface="Courier New" pitchFamily="49" charset="0"/>
                <a:cs typeface="Courier New" pitchFamily="49" charset="0"/>
              </a:rPr>
              <a:t>Column 2</a:t>
            </a:r>
            <a:r>
              <a:rPr lang="en-US" i="1" dirty="0" smtClean="0">
                <a:latin typeface="Courier New" pitchFamily="49" charset="0"/>
                <a:cs typeface="Courier New" pitchFamily="49" charset="0"/>
              </a:rPr>
              <a:t>&lt;/</a:t>
            </a:r>
            <a:r>
              <a:rPr lang="en-US" i="1" dirty="0" err="1" smtClean="0">
                <a:latin typeface="Courier New" pitchFamily="49" charset="0"/>
                <a:cs typeface="Courier New" pitchFamily="49" charset="0"/>
              </a:rPr>
              <a:t>th</a:t>
            </a:r>
            <a:r>
              <a:rPr lang="en-US" i="1" dirty="0" smtClean="0">
                <a:latin typeface="Courier New" pitchFamily="49" charset="0"/>
                <a:cs typeface="Courier New" pitchFamily="49" charset="0"/>
              </a:rPr>
              <a:t>&gt;</a:t>
            </a:r>
            <a:r>
              <a:rPr lang="en-US" dirty="0" smtClean="0">
                <a:latin typeface="Courier New" pitchFamily="49" charset="0"/>
                <a:cs typeface="Courier New" pitchFamily="49" charset="0"/>
              </a:rPr>
              <a:t>&lt;/</a:t>
            </a:r>
            <a:r>
              <a:rPr lang="en-US" dirty="0" err="1" smtClean="0">
                <a:latin typeface="Courier New" pitchFamily="49" charset="0"/>
                <a:cs typeface="Courier New" pitchFamily="49" charset="0"/>
              </a:rPr>
              <a:t>tr</a:t>
            </a:r>
            <a:r>
              <a:rPr lang="en-US" dirty="0" smtClean="0">
                <a:latin typeface="Courier New" pitchFamily="49" charset="0"/>
                <a:cs typeface="Courier New" pitchFamily="49" charset="0"/>
              </a:rPr>
              <a:t>&gt; 	&lt;</a:t>
            </a:r>
            <a:r>
              <a:rPr lang="en-US" dirty="0" err="1" smtClean="0">
                <a:latin typeface="Courier New" pitchFamily="49" charset="0"/>
                <a:cs typeface="Courier New" pitchFamily="49" charset="0"/>
              </a:rPr>
              <a:t>tr</a:t>
            </a:r>
            <a:r>
              <a:rPr lang="en-US" dirty="0" smtClean="0">
                <a:latin typeface="Courier New" pitchFamily="49" charset="0"/>
                <a:cs typeface="Courier New" pitchFamily="49" charset="0"/>
              </a:rPr>
              <a:t>&gt;&lt;td&gt;1,1&lt;/td&gt;&lt;td&gt;1,2 okay&lt;/td&gt;&lt;/</a:t>
            </a:r>
            <a:r>
              <a:rPr lang="en-US" dirty="0" err="1" smtClean="0">
                <a:latin typeface="Courier New" pitchFamily="49" charset="0"/>
                <a:cs typeface="Courier New" pitchFamily="49" charset="0"/>
              </a:rPr>
              <a:t>tr</a:t>
            </a:r>
            <a:r>
              <a:rPr lang="en-US" dirty="0" smtClean="0">
                <a:latin typeface="Courier New" pitchFamily="49" charset="0"/>
                <a:cs typeface="Courier New" pitchFamily="49" charset="0"/>
              </a:rPr>
              <a:t>&gt; </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&lt;</a:t>
            </a:r>
            <a:r>
              <a:rPr lang="en-US" dirty="0" err="1" smtClean="0">
                <a:latin typeface="Courier New" pitchFamily="49" charset="0"/>
                <a:cs typeface="Courier New" pitchFamily="49" charset="0"/>
              </a:rPr>
              <a:t>tr</a:t>
            </a:r>
            <a:r>
              <a:rPr lang="en-US" dirty="0" smtClean="0">
                <a:latin typeface="Courier New" pitchFamily="49" charset="0"/>
                <a:cs typeface="Courier New" pitchFamily="49" charset="0"/>
              </a:rPr>
              <a:t>&gt;&lt;td&gt;2,1 real wide&lt;/td&gt;&lt;td&gt;2,2&lt;/td&gt;&lt;/</a:t>
            </a:r>
            <a:r>
              <a:rPr lang="en-US" dirty="0" err="1" smtClean="0">
                <a:latin typeface="Courier New" pitchFamily="49" charset="0"/>
                <a:cs typeface="Courier New" pitchFamily="49" charset="0"/>
              </a:rPr>
              <a:t>tr</a:t>
            </a:r>
            <a:r>
              <a:rPr lang="en-US" dirty="0" smtClean="0">
                <a:latin typeface="Courier New" pitchFamily="49" charset="0"/>
                <a:cs typeface="Courier New" pitchFamily="49" charset="0"/>
              </a:rPr>
              <a:t>&gt; </a:t>
            </a:r>
          </a:p>
          <a:p>
            <a:r>
              <a:rPr lang="en-US" dirty="0" smtClean="0">
                <a:latin typeface="Courier New" pitchFamily="49" charset="0"/>
                <a:cs typeface="Courier New" pitchFamily="49" charset="0"/>
              </a:rPr>
              <a:t>&lt;/table&gt;		</a:t>
            </a: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i="1" dirty="0" smtClean="0">
                <a:solidFill>
                  <a:schemeClr val="tx1">
                    <a:lumMod val="50000"/>
                    <a:lumOff val="50000"/>
                  </a:schemeClr>
                </a:solidFill>
                <a:latin typeface="Consolas" pitchFamily="49" charset="0"/>
                <a:cs typeface="Consolas" pitchFamily="49" charset="0"/>
              </a:rPr>
              <a:t>HTML</a:t>
            </a:r>
          </a:p>
        </p:txBody>
      </p:sp>
      <p:sp>
        <p:nvSpPr>
          <p:cNvPr id="7" name="TextBox 6"/>
          <p:cNvSpPr txBox="1"/>
          <p:nvPr/>
        </p:nvSpPr>
        <p:spPr>
          <a:xfrm>
            <a:off x="609600" y="3505200"/>
            <a:ext cx="8153400" cy="1754326"/>
          </a:xfrm>
          <a:prstGeom prst="rect">
            <a:avLst/>
          </a:prstGeom>
          <a:noFill/>
          <a:ln w="19050">
            <a:solidFill>
              <a:schemeClr val="tx1"/>
            </a:solidFill>
          </a:ln>
        </p:spPr>
        <p:txBody>
          <a:bodyPr wrap="square" rtlCol="0">
            <a:spAutoFit/>
          </a:bodyPr>
          <a:lstStyle/>
          <a:p>
            <a:endParaRPr lang="en-US" dirty="0" smtClean="0">
              <a:latin typeface="Consolas" pitchFamily="49" charset="0"/>
              <a:cs typeface="Consolas" pitchFamily="49" charset="0"/>
            </a:endParaRPr>
          </a:p>
          <a:p>
            <a:endParaRPr lang="en-US" dirty="0">
              <a:latin typeface="Consolas" pitchFamily="49" charset="0"/>
              <a:cs typeface="Consolas" pitchFamily="49" charset="0"/>
            </a:endParaRPr>
          </a:p>
          <a:p>
            <a:endParaRPr lang="en-US" dirty="0" smtClean="0">
              <a:latin typeface="Consolas" pitchFamily="49" charset="0"/>
              <a:cs typeface="Consolas" pitchFamily="49" charset="0"/>
            </a:endParaRPr>
          </a:p>
          <a:p>
            <a:endParaRPr lang="en-US" dirty="0">
              <a:latin typeface="Consolas" pitchFamily="49" charset="0"/>
              <a:cs typeface="Consolas" pitchFamily="49" charset="0"/>
            </a:endParaRPr>
          </a:p>
          <a:p>
            <a:endParaRPr lang="en-US" dirty="0" smtClean="0">
              <a:latin typeface="Consolas" pitchFamily="49" charset="0"/>
              <a:cs typeface="Consolas" pitchFamily="49" charset="0"/>
            </a:endParaRPr>
          </a:p>
          <a:p>
            <a:r>
              <a:rPr lang="en-US" dirty="0">
                <a:latin typeface="Consolas" pitchFamily="49" charset="0"/>
                <a:cs typeface="Consolas" pitchFamily="49" charset="0"/>
              </a:rPr>
              <a:t> </a:t>
            </a:r>
            <a:r>
              <a:rPr lang="en-US" dirty="0" smtClean="0">
                <a:latin typeface="Consolas" pitchFamily="49" charset="0"/>
                <a:cs typeface="Consolas" pitchFamily="49" charset="0"/>
              </a:rPr>
              <a:t>      	                                                  </a:t>
            </a:r>
            <a:r>
              <a:rPr lang="en-US" i="1" dirty="0" smtClean="0">
                <a:solidFill>
                  <a:schemeClr val="tx1">
                    <a:lumMod val="50000"/>
                    <a:lumOff val="50000"/>
                  </a:schemeClr>
                </a:solidFill>
                <a:latin typeface="Consolas" pitchFamily="49" charset="0"/>
                <a:cs typeface="Consolas" pitchFamily="49" charset="0"/>
              </a:rPr>
              <a:t>output</a:t>
            </a:r>
          </a:p>
        </p:txBody>
      </p:sp>
      <p:graphicFrame>
        <p:nvGraphicFramePr>
          <p:cNvPr id="4" name="Table 3"/>
          <p:cNvGraphicFramePr>
            <a:graphicFrameLocks noGrp="1"/>
          </p:cNvGraphicFramePr>
          <p:nvPr>
            <p:extLst>
              <p:ext uri="{D42A27DB-BD31-4B8C-83A1-F6EECF244321}">
                <p14:modId xmlns:p14="http://schemas.microsoft.com/office/powerpoint/2010/main" val="448232730"/>
              </p:ext>
            </p:extLst>
          </p:nvPr>
        </p:nvGraphicFramePr>
        <p:xfrm>
          <a:off x="612775" y="3840480"/>
          <a:ext cx="8153400" cy="1188720"/>
        </p:xfrm>
        <a:graphic>
          <a:graphicData uri="http://schemas.openxmlformats.org/drawingml/2006/table">
            <a:tbl>
              <a:tblPr/>
              <a:tblGrid>
                <a:gridCol w="4076700"/>
                <a:gridCol w="4076700"/>
              </a:tblGrid>
              <a:tr h="0">
                <a:tc>
                  <a:txBody>
                    <a:bodyPr/>
                    <a:lstStyle/>
                    <a:p>
                      <a:r>
                        <a:rPr lang="en-US" sz="2000" dirty="0">
                          <a:latin typeface="Times New Roman" pitchFamily="18" charset="0"/>
                          <a:cs typeface="Times New Roman" pitchFamily="18" charset="0"/>
                        </a:rPr>
                        <a:t>Column 1</a:t>
                      </a:r>
                    </a:p>
                  </a:txBody>
                  <a:tcPr anchor="ctr">
                    <a:lnL>
                      <a:noFill/>
                    </a:lnL>
                    <a:lnR>
                      <a:noFill/>
                    </a:lnR>
                    <a:lnT>
                      <a:noFill/>
                    </a:lnT>
                    <a:lnB>
                      <a:noFill/>
                    </a:lnB>
                  </a:tcPr>
                </a:tc>
                <a:tc>
                  <a:txBody>
                    <a:bodyPr/>
                    <a:lstStyle/>
                    <a:p>
                      <a:r>
                        <a:rPr lang="en-US" sz="2000">
                          <a:latin typeface="Times New Roman" pitchFamily="18" charset="0"/>
                          <a:cs typeface="Times New Roman" pitchFamily="18" charset="0"/>
                        </a:rPr>
                        <a:t>Column 2</a:t>
                      </a:r>
                    </a:p>
                  </a:txBody>
                  <a:tcPr anchor="ctr">
                    <a:lnL>
                      <a:noFill/>
                    </a:lnL>
                    <a:lnR>
                      <a:noFill/>
                    </a:lnR>
                    <a:lnT>
                      <a:noFill/>
                    </a:lnT>
                    <a:lnB>
                      <a:noFill/>
                    </a:lnB>
                  </a:tcPr>
                </a:tc>
              </a:tr>
              <a:tr h="0">
                <a:tc>
                  <a:txBody>
                    <a:bodyPr/>
                    <a:lstStyle/>
                    <a:p>
                      <a:r>
                        <a:rPr lang="en-US" sz="2000">
                          <a:latin typeface="Times New Roman" pitchFamily="18" charset="0"/>
                          <a:cs typeface="Times New Roman" pitchFamily="18" charset="0"/>
                        </a:rPr>
                        <a:t>1,1</a:t>
                      </a:r>
                    </a:p>
                  </a:txBody>
                  <a:tcPr anchor="ctr">
                    <a:lnL>
                      <a:noFill/>
                    </a:lnL>
                    <a:lnR>
                      <a:noFill/>
                    </a:lnR>
                    <a:lnT>
                      <a:noFill/>
                    </a:lnT>
                    <a:lnB>
                      <a:noFill/>
                    </a:lnB>
                  </a:tcPr>
                </a:tc>
                <a:tc>
                  <a:txBody>
                    <a:bodyPr/>
                    <a:lstStyle/>
                    <a:p>
                      <a:r>
                        <a:rPr lang="en-US" sz="2000">
                          <a:latin typeface="Times New Roman" pitchFamily="18" charset="0"/>
                          <a:cs typeface="Times New Roman" pitchFamily="18" charset="0"/>
                        </a:rPr>
                        <a:t>1,2 okay</a:t>
                      </a:r>
                    </a:p>
                  </a:txBody>
                  <a:tcPr anchor="ctr">
                    <a:lnL>
                      <a:noFill/>
                    </a:lnL>
                    <a:lnR>
                      <a:noFill/>
                    </a:lnR>
                    <a:lnT>
                      <a:noFill/>
                    </a:lnT>
                    <a:lnB>
                      <a:noFill/>
                    </a:lnB>
                  </a:tcPr>
                </a:tc>
              </a:tr>
              <a:tr h="0">
                <a:tc>
                  <a:txBody>
                    <a:bodyPr/>
                    <a:lstStyle/>
                    <a:p>
                      <a:r>
                        <a:rPr lang="en-US" sz="2000" dirty="0">
                          <a:latin typeface="Times New Roman" pitchFamily="18" charset="0"/>
                          <a:cs typeface="Times New Roman" pitchFamily="18" charset="0"/>
                        </a:rPr>
                        <a:t>2,1 real wide</a:t>
                      </a:r>
                    </a:p>
                  </a:txBody>
                  <a:tcPr anchor="ctr">
                    <a:lnL>
                      <a:noFill/>
                    </a:lnL>
                    <a:lnR>
                      <a:noFill/>
                    </a:lnR>
                    <a:lnT>
                      <a:noFill/>
                    </a:lnT>
                    <a:lnB>
                      <a:noFill/>
                    </a:lnB>
                  </a:tcPr>
                </a:tc>
                <a:tc>
                  <a:txBody>
                    <a:bodyPr/>
                    <a:lstStyle/>
                    <a:p>
                      <a:r>
                        <a:rPr lang="en-US" sz="2000" dirty="0">
                          <a:latin typeface="Times New Roman" pitchFamily="18" charset="0"/>
                          <a:cs typeface="Times New Roman" pitchFamily="18" charset="0"/>
                        </a:rPr>
                        <a:t>2,2</a:t>
                      </a:r>
                    </a:p>
                  </a:txBody>
                  <a:tcPr anchor="ctr">
                    <a:lnL>
                      <a:noFill/>
                    </a:lnL>
                    <a:lnR>
                      <a:noFill/>
                    </a:lnR>
                    <a:lnT>
                      <a:noFill/>
                    </a:lnT>
                    <a:lnB>
                      <a:noFill/>
                    </a:lnB>
                  </a:tcPr>
                </a:tc>
              </a:tr>
            </a:tbl>
          </a:graphicData>
        </a:graphic>
      </p:graphicFrame>
      <p:sp>
        <p:nvSpPr>
          <p:cNvPr id="10" name="Rectangle 1"/>
          <p:cNvSpPr>
            <a:spLocks noChangeArrowheads="1"/>
          </p:cNvSpPr>
          <p:nvPr/>
        </p:nvSpPr>
        <p:spPr bwMode="auto">
          <a:xfrm>
            <a:off x="612775" y="3516868"/>
            <a:ext cx="196079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My important data </a:t>
            </a:r>
          </a:p>
        </p:txBody>
      </p:sp>
      <p:sp>
        <p:nvSpPr>
          <p:cNvPr id="11" name="Content Placeholder 2"/>
          <p:cNvSpPr txBox="1">
            <a:spLocks/>
          </p:cNvSpPr>
          <p:nvPr/>
        </p:nvSpPr>
        <p:spPr bwMode="auto">
          <a:xfrm>
            <a:off x="533400" y="5334000"/>
            <a:ext cx="8153400" cy="160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19088" indent="-319088" algn="l" rtl="0" eaLnBrk="1" fontAlgn="base" hangingPunct="1">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eaLnBrk="1" fontAlgn="base" hangingPunct="1">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eaLnBrk="1" fontAlgn="base" hangingPunct="1">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eaLnBrk="1" fontAlgn="base" hangingPunct="1">
              <a:spcBef>
                <a:spcPts val="400"/>
              </a:spcBef>
              <a:spcAft>
                <a:spcPct val="0"/>
              </a:spcAft>
              <a:buClr>
                <a:srgbClr val="A04DA3"/>
              </a:buClr>
              <a:buSzPct val="75000"/>
              <a:buFont typeface="Wingdings" pitchFamily="2" charset="2"/>
              <a:buChar char=""/>
              <a:defRPr sz="2000" kern="1200">
                <a:solidFill>
                  <a:schemeClr val="tx1"/>
                </a:solidFill>
                <a:latin typeface="+mn-lt"/>
                <a:ea typeface="+mn-ea"/>
                <a:cs typeface="+mn-cs"/>
              </a:defRPr>
            </a:lvl4pPr>
            <a:lvl5pPr marL="1828800" indent="-228600" algn="l" rtl="0" eaLnBrk="1" fontAlgn="base" hangingPunct="1">
              <a:spcBef>
                <a:spcPts val="400"/>
              </a:spcBef>
              <a:spcAft>
                <a:spcPct val="0"/>
              </a:spcAft>
              <a:buClr>
                <a:srgbClr val="C4652D"/>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dirty="0" err="1">
                <a:latin typeface="Courier New" pitchFamily="49" charset="0"/>
                <a:cs typeface="Courier New" pitchFamily="49" charset="0"/>
              </a:rPr>
              <a:t>th</a:t>
            </a:r>
            <a:r>
              <a:rPr lang="en-US" dirty="0"/>
              <a:t> cells in a row are considered </a:t>
            </a:r>
            <a:r>
              <a:rPr lang="en-US" dirty="0" smtClean="0"/>
              <a:t>headers</a:t>
            </a:r>
          </a:p>
          <a:p>
            <a:r>
              <a:rPr lang="en-US" dirty="0" smtClean="0"/>
              <a:t>a </a:t>
            </a:r>
            <a:r>
              <a:rPr lang="en-US" dirty="0"/>
              <a:t>caption at the start of the table labels its meaning</a:t>
            </a:r>
          </a:p>
        </p:txBody>
      </p:sp>
    </p:spTree>
    <p:extLst>
      <p:ext uri="{BB962C8B-B14F-4D97-AF65-F5344CB8AC3E}">
        <p14:creationId xmlns:p14="http://schemas.microsoft.com/office/powerpoint/2010/main" val="368169369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XHTML	</a:t>
            </a:r>
            <a:endParaRPr lang="en-US" dirty="0"/>
          </a:p>
        </p:txBody>
      </p:sp>
      <p:sp>
        <p:nvSpPr>
          <p:cNvPr id="5" name="Content Placeholder 4"/>
          <p:cNvSpPr>
            <a:spLocks noGrp="1"/>
          </p:cNvSpPr>
          <p:nvPr>
            <p:ph sz="quarter" idx="1"/>
          </p:nvPr>
        </p:nvSpPr>
        <p:spPr/>
        <p:txBody>
          <a:bodyPr/>
          <a:lstStyle/>
          <a:p>
            <a:r>
              <a:rPr lang="en-US" dirty="0"/>
              <a:t>U</a:t>
            </a:r>
            <a:r>
              <a:rPr lang="en-US" dirty="0" smtClean="0"/>
              <a:t>ses </a:t>
            </a:r>
            <a:r>
              <a:rPr lang="en-US" dirty="0"/>
              <a:t>a markup format called XML </a:t>
            </a:r>
            <a:endParaRPr lang="en-US" dirty="0" smtClean="0"/>
          </a:p>
          <a:p>
            <a:r>
              <a:rPr lang="en-US" dirty="0" smtClean="0"/>
              <a:t>XML </a:t>
            </a:r>
            <a:r>
              <a:rPr lang="en-US" dirty="0"/>
              <a:t>+ HTML = </a:t>
            </a:r>
            <a:r>
              <a:rPr lang="en-US" dirty="0" smtClean="0"/>
              <a:t>XHTML</a:t>
            </a:r>
          </a:p>
          <a:p>
            <a:r>
              <a:rPr lang="en-US" dirty="0" smtClean="0"/>
              <a:t>Standardized in 2000</a:t>
            </a:r>
            <a:endParaRPr lang="en-US" dirty="0"/>
          </a:p>
          <a:p>
            <a:r>
              <a:rPr lang="en-US" dirty="0" smtClean="0"/>
              <a:t>A strict </a:t>
            </a:r>
            <a:r>
              <a:rPr lang="en-US" dirty="0"/>
              <a:t>XHTML page uses some different syntax and </a:t>
            </a:r>
            <a:r>
              <a:rPr lang="en-US" dirty="0" smtClean="0"/>
              <a:t>tags than HTML</a:t>
            </a:r>
          </a:p>
          <a:p>
            <a:endParaRPr lang="en-US" dirty="0"/>
          </a:p>
          <a:p>
            <a:r>
              <a:rPr lang="nl-NL" dirty="0">
                <a:hlinkClick r:id="rId2"/>
              </a:rPr>
              <a:t>http://www.w3schools.com/html/</a:t>
            </a:r>
            <a:r>
              <a:rPr lang="nl-NL" dirty="0" err="1">
                <a:hlinkClick r:id="rId2"/>
              </a:rPr>
              <a:t>html_xhtml.asp</a:t>
            </a:r>
            <a:endParaRPr lang="en-US" dirty="0"/>
          </a:p>
        </p:txBody>
      </p:sp>
      <p:sp>
        <p:nvSpPr>
          <p:cNvPr id="3" name="Footer Placeholder 2"/>
          <p:cNvSpPr>
            <a:spLocks noGrp="1"/>
          </p:cNvSpPr>
          <p:nvPr>
            <p:ph type="ftr" sz="quarter" idx="11"/>
          </p:nvPr>
        </p:nvSpPr>
        <p:spPr/>
        <p:txBody>
          <a:bodyPr/>
          <a:lstStyle/>
          <a:p>
            <a:r>
              <a:rPr lang="en-US" dirty="0" smtClean="0"/>
              <a:t>CS6314-WPL</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CC76F15A-3445-4ED0-A4DF-DE4BBF06AE1A}" type="slidenum">
              <a:rPr lang="en-US" smtClean="0"/>
              <a:t>3</a:t>
            </a:fld>
            <a:endParaRPr lang="en-US"/>
          </a:p>
        </p:txBody>
      </p:sp>
    </p:spTree>
    <p:extLst>
      <p:ext uri="{BB962C8B-B14F-4D97-AF65-F5344CB8AC3E}">
        <p14:creationId xmlns:p14="http://schemas.microsoft.com/office/powerpoint/2010/main" val="517368725"/>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Quotations </a:t>
            </a:r>
            <a:r>
              <a:rPr lang="en-US" dirty="0"/>
              <a:t>&lt;</a:t>
            </a:r>
            <a:r>
              <a:rPr lang="en-US" dirty="0" err="1"/>
              <a:t>blockquote</a:t>
            </a:r>
            <a:r>
              <a:rPr lang="en-US" dirty="0"/>
              <a:t>&gt;</a:t>
            </a:r>
          </a:p>
        </p:txBody>
      </p:sp>
      <p:sp>
        <p:nvSpPr>
          <p:cNvPr id="3" name="Content Placeholder 2"/>
          <p:cNvSpPr>
            <a:spLocks noGrp="1"/>
          </p:cNvSpPr>
          <p:nvPr>
            <p:ph sz="quarter" idx="1"/>
          </p:nvPr>
        </p:nvSpPr>
        <p:spPr>
          <a:xfrm>
            <a:off x="612648" y="5791200"/>
            <a:ext cx="8153400" cy="1600200"/>
          </a:xfrm>
        </p:spPr>
        <p:txBody>
          <a:bodyPr/>
          <a:lstStyle/>
          <a:p>
            <a:r>
              <a:rPr lang="en-US" dirty="0"/>
              <a:t>a </a:t>
            </a:r>
            <a:r>
              <a:rPr lang="en-US" dirty="0" smtClean="0"/>
              <a:t>lengthy quotation </a:t>
            </a:r>
            <a:endParaRPr lang="en-US" dirty="0"/>
          </a:p>
        </p:txBody>
      </p:sp>
      <p:sp>
        <p:nvSpPr>
          <p:cNvPr id="4" name="Footer Placeholder 3"/>
          <p:cNvSpPr>
            <a:spLocks noGrp="1"/>
          </p:cNvSpPr>
          <p:nvPr>
            <p:ph type="ftr" sz="quarter" idx="11"/>
          </p:nvPr>
        </p:nvSpPr>
        <p:spPr/>
        <p:txBody>
          <a:bodyPr/>
          <a:lstStyle/>
          <a:p>
            <a:r>
              <a:rPr lang="en-US" dirty="0" smtClean="0"/>
              <a:t>CS6314-WPL</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30</a:t>
            </a:fld>
            <a:endParaRPr lang="en-US"/>
          </a:p>
        </p:txBody>
      </p:sp>
      <p:sp>
        <p:nvSpPr>
          <p:cNvPr id="6" name="TextBox 5"/>
          <p:cNvSpPr txBox="1"/>
          <p:nvPr/>
        </p:nvSpPr>
        <p:spPr>
          <a:xfrm>
            <a:off x="609600" y="1524000"/>
            <a:ext cx="8153400" cy="2585323"/>
          </a:xfrm>
          <a:prstGeom prst="rect">
            <a:avLst/>
          </a:prstGeom>
          <a:solidFill>
            <a:schemeClr val="accent6">
              <a:lumMod val="40000"/>
              <a:lumOff val="6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&lt;p&gt;As Lincoln said in his famous Gettysburg Address:&lt;/p&gt;</a:t>
            </a:r>
          </a:p>
          <a:p>
            <a:r>
              <a:rPr lang="en-US" dirty="0" smtClean="0">
                <a:latin typeface="Courier New" pitchFamily="49" charset="0"/>
                <a:cs typeface="Courier New" pitchFamily="49" charset="0"/>
              </a:rPr>
              <a:t>	&lt;</a:t>
            </a:r>
            <a:r>
              <a:rPr lang="en-US" dirty="0" err="1">
                <a:latin typeface="Courier New" pitchFamily="49" charset="0"/>
                <a:cs typeface="Courier New" pitchFamily="49" charset="0"/>
              </a:rPr>
              <a:t>blockquote</a:t>
            </a:r>
            <a:r>
              <a:rPr lang="en-US" dirty="0">
                <a:latin typeface="Courier New" pitchFamily="49" charset="0"/>
                <a:cs typeface="Courier New" pitchFamily="49" charset="0"/>
              </a:rPr>
              <a:t>&gt;</a:t>
            </a:r>
          </a:p>
          <a:p>
            <a:r>
              <a:rPr lang="en-US" dirty="0" smtClean="0">
                <a:latin typeface="Courier New" pitchFamily="49" charset="0"/>
                <a:cs typeface="Courier New" pitchFamily="49" charset="0"/>
              </a:rPr>
              <a:t>	&lt;</a:t>
            </a:r>
            <a:r>
              <a:rPr lang="en-US" dirty="0">
                <a:latin typeface="Courier New" pitchFamily="49" charset="0"/>
                <a:cs typeface="Courier New" pitchFamily="49" charset="0"/>
              </a:rPr>
              <a:t>p&gt;Fourscore and seven years ago, our fathers brought forth</a:t>
            </a:r>
          </a:p>
          <a:p>
            <a:r>
              <a:rPr lang="en-US" dirty="0" smtClean="0">
                <a:latin typeface="Courier New" pitchFamily="49" charset="0"/>
                <a:cs typeface="Courier New" pitchFamily="49" charset="0"/>
              </a:rPr>
              <a:t>	on </a:t>
            </a:r>
            <a:r>
              <a:rPr lang="en-US" dirty="0">
                <a:latin typeface="Courier New" pitchFamily="49" charset="0"/>
                <a:cs typeface="Courier New" pitchFamily="49" charset="0"/>
              </a:rPr>
              <a:t>this continent a new nation, conceived in liberty, and</a:t>
            </a:r>
          </a:p>
          <a:p>
            <a:r>
              <a:rPr lang="en-US" dirty="0" smtClean="0">
                <a:latin typeface="Courier New" pitchFamily="49" charset="0"/>
                <a:cs typeface="Courier New" pitchFamily="49" charset="0"/>
              </a:rPr>
              <a:t>	dedicated </a:t>
            </a:r>
            <a:r>
              <a:rPr lang="en-US" dirty="0">
                <a:latin typeface="Courier New" pitchFamily="49" charset="0"/>
                <a:cs typeface="Courier New" pitchFamily="49" charset="0"/>
              </a:rPr>
              <a:t>to the proposition that all men are created equal.&lt;/p&gt;</a:t>
            </a:r>
          </a:p>
          <a:p>
            <a:r>
              <a:rPr lang="en-US" dirty="0">
                <a:latin typeface="Courier New" pitchFamily="49" charset="0"/>
                <a:cs typeface="Courier New" pitchFamily="49" charset="0"/>
              </a:rPr>
              <a:t>&lt;/</a:t>
            </a:r>
            <a:r>
              <a:rPr lang="en-US" dirty="0" err="1">
                <a:latin typeface="Courier New" pitchFamily="49" charset="0"/>
                <a:cs typeface="Courier New" pitchFamily="49" charset="0"/>
              </a:rPr>
              <a:t>blockquote</a:t>
            </a:r>
            <a:r>
              <a:rPr lang="en-US" dirty="0">
                <a:latin typeface="Courier New" pitchFamily="49" charset="0"/>
                <a:cs typeface="Courier New" pitchFamily="49" charset="0"/>
              </a:rPr>
              <a:t>&gt; </a:t>
            </a:r>
            <a:r>
              <a:rPr lang="en-US" dirty="0" smtClean="0">
                <a:latin typeface="Courier New" pitchFamily="49" charset="0"/>
                <a:cs typeface="Courier New" pitchFamily="49" charset="0"/>
              </a:rPr>
              <a:t>	</a:t>
            </a: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i="1" dirty="0" smtClean="0">
                <a:solidFill>
                  <a:schemeClr val="tx1">
                    <a:lumMod val="50000"/>
                    <a:lumOff val="50000"/>
                  </a:schemeClr>
                </a:solidFill>
                <a:latin typeface="Consolas" pitchFamily="49" charset="0"/>
                <a:cs typeface="Consolas" pitchFamily="49" charset="0"/>
              </a:rPr>
              <a:t>HTML</a:t>
            </a:r>
          </a:p>
        </p:txBody>
      </p:sp>
      <p:sp>
        <p:nvSpPr>
          <p:cNvPr id="7" name="TextBox 6"/>
          <p:cNvSpPr txBox="1"/>
          <p:nvPr/>
        </p:nvSpPr>
        <p:spPr>
          <a:xfrm>
            <a:off x="609600" y="4190762"/>
            <a:ext cx="8153400" cy="1600438"/>
          </a:xfrm>
          <a:prstGeom prst="rect">
            <a:avLst/>
          </a:prstGeom>
          <a:noFill/>
          <a:ln w="19050">
            <a:solidFill>
              <a:schemeClr val="tx1"/>
            </a:solidFill>
          </a:ln>
        </p:spPr>
        <p:txBody>
          <a:bodyPr wrap="square" rtlCol="0">
            <a:spAutoFit/>
          </a:bodyPr>
          <a:lstStyle/>
          <a:p>
            <a:r>
              <a:rPr lang="en-US" sz="2000" dirty="0">
                <a:latin typeface="Times New Roman" pitchFamily="18" charset="0"/>
                <a:cs typeface="Times New Roman" pitchFamily="18" charset="0"/>
              </a:rPr>
              <a:t>As Lincoln said in his famous Gettysburg Address:</a:t>
            </a:r>
          </a:p>
          <a:p>
            <a:r>
              <a:rPr lang="en-US" sz="2000" dirty="0" smtClean="0">
                <a:latin typeface="Times New Roman" pitchFamily="18" charset="0"/>
                <a:cs typeface="Times New Roman" pitchFamily="18" charset="0"/>
              </a:rPr>
              <a:t>	Fourscore </a:t>
            </a:r>
            <a:r>
              <a:rPr lang="en-US" sz="2000" dirty="0">
                <a:latin typeface="Times New Roman" pitchFamily="18" charset="0"/>
                <a:cs typeface="Times New Roman" pitchFamily="18" charset="0"/>
              </a:rPr>
              <a:t>and seven years ago, our fathers brought forth on </a:t>
            </a:r>
            <a:r>
              <a:rPr lang="en-US" sz="2000" dirty="0" smtClean="0">
                <a:latin typeface="Times New Roman" pitchFamily="18" charset="0"/>
                <a:cs typeface="Times New Roman" pitchFamily="18" charset="0"/>
              </a:rPr>
              <a:t>this continent </a:t>
            </a:r>
            <a:r>
              <a:rPr lang="en-US" sz="2000" dirty="0">
                <a:latin typeface="Times New Roman" pitchFamily="18" charset="0"/>
                <a:cs typeface="Times New Roman" pitchFamily="18" charset="0"/>
              </a:rPr>
              <a:t>a new </a:t>
            </a:r>
            <a:r>
              <a:rPr lang="en-US" sz="2000" dirty="0" smtClean="0">
                <a:latin typeface="Times New Roman" pitchFamily="18" charset="0"/>
                <a:cs typeface="Times New Roman" pitchFamily="18" charset="0"/>
              </a:rPr>
              <a:t>nation, conceived </a:t>
            </a:r>
            <a:r>
              <a:rPr lang="en-US" sz="2000" dirty="0">
                <a:latin typeface="Times New Roman" pitchFamily="18" charset="0"/>
                <a:cs typeface="Times New Roman" pitchFamily="18" charset="0"/>
              </a:rPr>
              <a:t>in liberty, and dedicated to the proposition that all men are created equal. </a:t>
            </a:r>
            <a:r>
              <a:rPr lang="en-US" sz="2000" dirty="0" smtClean="0">
                <a:latin typeface="Times New Roman" pitchFamily="18" charset="0"/>
                <a:cs typeface="Times New Roman" pitchFamily="18" charset="0"/>
              </a:rPr>
              <a:t>	</a:t>
            </a:r>
            <a:r>
              <a:rPr lang="en-US" dirty="0" smtClean="0">
                <a:latin typeface="Consolas" pitchFamily="49" charset="0"/>
                <a:cs typeface="Consolas" pitchFamily="49" charset="0"/>
              </a:rPr>
              <a:t>                               					                     </a:t>
            </a:r>
            <a:r>
              <a:rPr lang="en-US" i="1" dirty="0" smtClean="0">
                <a:solidFill>
                  <a:schemeClr val="tx1">
                    <a:lumMod val="50000"/>
                    <a:lumOff val="50000"/>
                  </a:schemeClr>
                </a:solidFill>
                <a:latin typeface="Consolas" pitchFamily="49" charset="0"/>
                <a:cs typeface="Consolas" pitchFamily="49" charset="0"/>
              </a:rPr>
              <a:t>output</a:t>
            </a:r>
          </a:p>
        </p:txBody>
      </p:sp>
    </p:spTree>
    <p:extLst>
      <p:ext uri="{BB962C8B-B14F-4D97-AF65-F5344CB8AC3E}">
        <p14:creationId xmlns:p14="http://schemas.microsoft.com/office/powerpoint/2010/main" val="4256215556"/>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Inline </a:t>
            </a:r>
            <a:r>
              <a:rPr lang="en-US" dirty="0" smtClean="0"/>
              <a:t>quotations </a:t>
            </a:r>
            <a:r>
              <a:rPr lang="en-US" dirty="0"/>
              <a:t>&lt;q&gt;</a:t>
            </a:r>
          </a:p>
        </p:txBody>
      </p:sp>
      <p:sp>
        <p:nvSpPr>
          <p:cNvPr id="3" name="Content Placeholder 2"/>
          <p:cNvSpPr>
            <a:spLocks noGrp="1"/>
          </p:cNvSpPr>
          <p:nvPr>
            <p:ph sz="quarter" idx="1"/>
          </p:nvPr>
        </p:nvSpPr>
        <p:spPr>
          <a:xfrm>
            <a:off x="612648" y="3200400"/>
            <a:ext cx="8153400" cy="1600200"/>
          </a:xfrm>
        </p:spPr>
        <p:txBody>
          <a:bodyPr/>
          <a:lstStyle/>
          <a:p>
            <a:r>
              <a:rPr lang="en-US" dirty="0"/>
              <a:t>a </a:t>
            </a:r>
            <a:r>
              <a:rPr lang="en-US" dirty="0" smtClean="0"/>
              <a:t>short quotation </a:t>
            </a:r>
          </a:p>
          <a:p>
            <a:r>
              <a:rPr lang="en-US" dirty="0"/>
              <a:t>Why not just write the following?</a:t>
            </a:r>
          </a:p>
          <a:p>
            <a:r>
              <a:rPr lang="en-US" dirty="0"/>
              <a:t>&lt;p&gt;</a:t>
            </a:r>
            <a:r>
              <a:rPr lang="en-US" dirty="0" err="1"/>
              <a:t>Quoth</a:t>
            </a:r>
            <a:r>
              <a:rPr lang="en-US" dirty="0"/>
              <a:t> the Raven, "Nevermore."&lt;/p&gt;</a:t>
            </a:r>
          </a:p>
          <a:p>
            <a:r>
              <a:rPr lang="en-US" dirty="0"/>
              <a:t>We don't use " marks for two reasons:</a:t>
            </a:r>
          </a:p>
          <a:p>
            <a:pPr lvl="1"/>
            <a:r>
              <a:rPr lang="en-US" dirty="0"/>
              <a:t>XHTML shouldn't contain literal quotation mark characters; they should be written </a:t>
            </a:r>
            <a:r>
              <a:rPr lang="en-US" dirty="0" smtClean="0"/>
              <a:t>as &amp;</a:t>
            </a:r>
            <a:r>
              <a:rPr lang="en-US" dirty="0" err="1" smtClean="0"/>
              <a:t>quot</a:t>
            </a:r>
            <a:r>
              <a:rPr lang="en-US" dirty="0" smtClean="0"/>
              <a:t>;</a:t>
            </a:r>
            <a:endParaRPr lang="en-US" dirty="0"/>
          </a:p>
          <a:p>
            <a:pPr lvl="1"/>
            <a:r>
              <a:rPr lang="en-US" dirty="0" smtClean="0"/>
              <a:t>using </a:t>
            </a:r>
            <a:r>
              <a:rPr lang="en-US" dirty="0"/>
              <a:t>&lt;q&gt; allows us to apply CSS styles to quotations </a:t>
            </a:r>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31</a:t>
            </a:fld>
            <a:endParaRPr lang="en-US"/>
          </a:p>
        </p:txBody>
      </p:sp>
      <p:sp>
        <p:nvSpPr>
          <p:cNvPr id="6" name="TextBox 5"/>
          <p:cNvSpPr txBox="1"/>
          <p:nvPr/>
        </p:nvSpPr>
        <p:spPr>
          <a:xfrm>
            <a:off x="609600" y="1524000"/>
            <a:ext cx="8153400" cy="646331"/>
          </a:xfrm>
          <a:prstGeom prst="rect">
            <a:avLst/>
          </a:prstGeom>
          <a:solidFill>
            <a:schemeClr val="accent6">
              <a:lumMod val="40000"/>
              <a:lumOff val="6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&lt;p&gt;</a:t>
            </a:r>
            <a:r>
              <a:rPr lang="en-US" dirty="0" err="1">
                <a:latin typeface="Courier New" pitchFamily="49" charset="0"/>
                <a:cs typeface="Courier New" pitchFamily="49" charset="0"/>
              </a:rPr>
              <a:t>Quoth</a:t>
            </a:r>
            <a:r>
              <a:rPr lang="en-US" dirty="0">
                <a:latin typeface="Courier New" pitchFamily="49" charset="0"/>
                <a:cs typeface="Courier New" pitchFamily="49" charset="0"/>
              </a:rPr>
              <a:t> the Raven, &lt;q&gt;Nevermore.&lt;/q&gt;&lt;/p&gt; </a:t>
            </a:r>
            <a:r>
              <a:rPr lang="en-US" dirty="0" smtClean="0">
                <a:latin typeface="Courier New" pitchFamily="49" charset="0"/>
                <a:cs typeface="Courier New" pitchFamily="49" charset="0"/>
              </a:rPr>
              <a:t>	</a:t>
            </a: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i="1" dirty="0" smtClean="0">
                <a:solidFill>
                  <a:schemeClr val="tx1">
                    <a:lumMod val="50000"/>
                    <a:lumOff val="50000"/>
                  </a:schemeClr>
                </a:solidFill>
                <a:latin typeface="Consolas" pitchFamily="49" charset="0"/>
                <a:cs typeface="Consolas" pitchFamily="49" charset="0"/>
              </a:rPr>
              <a:t>HTML</a:t>
            </a:r>
          </a:p>
        </p:txBody>
      </p:sp>
      <p:sp>
        <p:nvSpPr>
          <p:cNvPr id="7" name="TextBox 6"/>
          <p:cNvSpPr txBox="1"/>
          <p:nvPr/>
        </p:nvSpPr>
        <p:spPr>
          <a:xfrm>
            <a:off x="609600" y="2438400"/>
            <a:ext cx="8153400" cy="677108"/>
          </a:xfrm>
          <a:prstGeom prst="rect">
            <a:avLst/>
          </a:prstGeom>
          <a:noFill/>
          <a:ln w="19050">
            <a:solidFill>
              <a:schemeClr val="tx1"/>
            </a:solidFill>
          </a:ln>
        </p:spPr>
        <p:txBody>
          <a:bodyPr wrap="square" rtlCol="0">
            <a:spAutoFit/>
          </a:bodyPr>
          <a:lstStyle/>
          <a:p>
            <a:r>
              <a:rPr lang="en-US" sz="2000" dirty="0" err="1">
                <a:latin typeface="Times New Roman" pitchFamily="18" charset="0"/>
                <a:cs typeface="Times New Roman" pitchFamily="18" charset="0"/>
              </a:rPr>
              <a:t>Quoth</a:t>
            </a:r>
            <a:r>
              <a:rPr lang="en-US" sz="2000" dirty="0">
                <a:latin typeface="Times New Roman" pitchFamily="18" charset="0"/>
                <a:cs typeface="Times New Roman" pitchFamily="18" charset="0"/>
              </a:rPr>
              <a:t> the Raven, “Nevermore.” </a:t>
            </a:r>
            <a:r>
              <a:rPr lang="en-US" sz="2000" dirty="0" smtClean="0">
                <a:latin typeface="Times New Roman" pitchFamily="18" charset="0"/>
                <a:cs typeface="Times New Roman" pitchFamily="18" charset="0"/>
              </a:rPr>
              <a:t>	</a:t>
            </a:r>
            <a:r>
              <a:rPr lang="en-US" dirty="0" smtClean="0">
                <a:latin typeface="Consolas" pitchFamily="49" charset="0"/>
                <a:cs typeface="Consolas" pitchFamily="49" charset="0"/>
              </a:rPr>
              <a:t>                               					                     </a:t>
            </a:r>
            <a:r>
              <a:rPr lang="en-US" i="1" dirty="0" smtClean="0">
                <a:solidFill>
                  <a:schemeClr val="tx1">
                    <a:lumMod val="50000"/>
                    <a:lumOff val="50000"/>
                  </a:schemeClr>
                </a:solidFill>
                <a:latin typeface="Consolas" pitchFamily="49" charset="0"/>
                <a:cs typeface="Consolas" pitchFamily="49" charset="0"/>
              </a:rPr>
              <a:t>output</a:t>
            </a:r>
          </a:p>
        </p:txBody>
      </p:sp>
    </p:spTree>
    <p:extLst>
      <p:ext uri="{BB962C8B-B14F-4D97-AF65-F5344CB8AC3E}">
        <p14:creationId xmlns:p14="http://schemas.microsoft.com/office/powerpoint/2010/main" val="1454887822"/>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Character </a:t>
            </a:r>
            <a:r>
              <a:rPr lang="en-US" dirty="0" smtClean="0"/>
              <a:t>Entities</a:t>
            </a:r>
            <a:endParaRPr lang="en-US" dirty="0"/>
          </a:p>
        </p:txBody>
      </p:sp>
      <p:graphicFrame>
        <p:nvGraphicFramePr>
          <p:cNvPr id="6" name="Content Placeholder 5"/>
          <p:cNvGraphicFramePr>
            <a:graphicFrameLocks noGrp="1"/>
          </p:cNvGraphicFramePr>
          <p:nvPr>
            <p:ph sz="quarter" idx="1"/>
            <p:extLst>
              <p:ext uri="{D42A27DB-BD31-4B8C-83A1-F6EECF244321}">
                <p14:modId xmlns:p14="http://schemas.microsoft.com/office/powerpoint/2010/main" val="1588692720"/>
              </p:ext>
            </p:extLst>
          </p:nvPr>
        </p:nvGraphicFramePr>
        <p:xfrm>
          <a:off x="685800" y="1676400"/>
          <a:ext cx="8153400" cy="3200400"/>
        </p:xfrm>
        <a:graphic>
          <a:graphicData uri="http://schemas.openxmlformats.org/drawingml/2006/table">
            <a:tbl>
              <a:tblPr firstRow="1" bandRow="1">
                <a:tableStyleId>{5C22544A-7EE6-4342-B048-85BDC9FD1C3A}</a:tableStyleId>
              </a:tblPr>
              <a:tblGrid>
                <a:gridCol w="4076700"/>
                <a:gridCol w="4076700"/>
              </a:tblGrid>
              <a:tr h="370840">
                <a:tc>
                  <a:txBody>
                    <a:bodyPr/>
                    <a:lstStyle/>
                    <a:p>
                      <a:r>
                        <a:rPr lang="en-US" sz="2400" dirty="0"/>
                        <a:t>character(s)</a:t>
                      </a:r>
                    </a:p>
                  </a:txBody>
                  <a:tcPr anchor="ctr"/>
                </a:tc>
                <a:tc>
                  <a:txBody>
                    <a:bodyPr/>
                    <a:lstStyle/>
                    <a:p>
                      <a:r>
                        <a:rPr lang="en-US" sz="2400"/>
                        <a:t>entity</a:t>
                      </a:r>
                    </a:p>
                  </a:txBody>
                  <a:tcPr anchor="ctr"/>
                </a:tc>
              </a:tr>
              <a:tr h="370840">
                <a:tc>
                  <a:txBody>
                    <a:bodyPr/>
                    <a:lstStyle/>
                    <a:p>
                      <a:r>
                        <a:rPr lang="en-US" sz="2400"/>
                        <a:t>&lt; &gt;</a:t>
                      </a:r>
                    </a:p>
                  </a:txBody>
                  <a:tcPr anchor="ctr"/>
                </a:tc>
                <a:tc>
                  <a:txBody>
                    <a:bodyPr/>
                    <a:lstStyle/>
                    <a:p>
                      <a:r>
                        <a:rPr lang="en-US" sz="2400"/>
                        <a:t>&amp;lt; &amp;gt;</a:t>
                      </a:r>
                    </a:p>
                  </a:txBody>
                  <a:tcPr anchor="ctr"/>
                </a:tc>
              </a:tr>
              <a:tr h="370840">
                <a:tc>
                  <a:txBody>
                    <a:bodyPr/>
                    <a:lstStyle/>
                    <a:p>
                      <a:r>
                        <a:rPr lang="en-US" sz="2400"/>
                        <a:t>é è ñ</a:t>
                      </a:r>
                    </a:p>
                  </a:txBody>
                  <a:tcPr anchor="ctr"/>
                </a:tc>
                <a:tc>
                  <a:txBody>
                    <a:bodyPr/>
                    <a:lstStyle/>
                    <a:p>
                      <a:r>
                        <a:rPr lang="en-US" sz="2400"/>
                        <a:t>&amp;eacute; &amp;egrave; &amp;ntilde;</a:t>
                      </a:r>
                    </a:p>
                  </a:txBody>
                  <a:tcPr anchor="ctr"/>
                </a:tc>
              </a:tr>
              <a:tr h="370840">
                <a:tc>
                  <a:txBody>
                    <a:bodyPr/>
                    <a:lstStyle/>
                    <a:p>
                      <a:r>
                        <a:rPr lang="en-US" sz="2400"/>
                        <a:t>™ ©</a:t>
                      </a:r>
                    </a:p>
                  </a:txBody>
                  <a:tcPr anchor="ctr"/>
                </a:tc>
                <a:tc>
                  <a:txBody>
                    <a:bodyPr/>
                    <a:lstStyle/>
                    <a:p>
                      <a:r>
                        <a:rPr lang="en-US" sz="2400"/>
                        <a:t>&amp;trade; &amp;copy;</a:t>
                      </a:r>
                    </a:p>
                  </a:txBody>
                  <a:tcPr anchor="ctr"/>
                </a:tc>
              </a:tr>
              <a:tr h="370840">
                <a:tc>
                  <a:txBody>
                    <a:bodyPr/>
                    <a:lstStyle/>
                    <a:p>
                      <a:r>
                        <a:rPr lang="el-GR" sz="2400"/>
                        <a:t>π δ Δ</a:t>
                      </a:r>
                    </a:p>
                  </a:txBody>
                  <a:tcPr anchor="ctr"/>
                </a:tc>
                <a:tc>
                  <a:txBody>
                    <a:bodyPr/>
                    <a:lstStyle/>
                    <a:p>
                      <a:r>
                        <a:rPr lang="en-US" sz="2400"/>
                        <a:t>&amp;pi; &amp;delta; &amp;Delta;</a:t>
                      </a:r>
                    </a:p>
                  </a:txBody>
                  <a:tcPr anchor="ctr"/>
                </a:tc>
              </a:tr>
              <a:tr h="370840">
                <a:tc>
                  <a:txBody>
                    <a:bodyPr/>
                    <a:lstStyle/>
                    <a:p>
                      <a:r>
                        <a:rPr lang="az-Cyrl-AZ" sz="2400"/>
                        <a:t>И</a:t>
                      </a:r>
                    </a:p>
                  </a:txBody>
                  <a:tcPr anchor="ctr"/>
                </a:tc>
                <a:tc>
                  <a:txBody>
                    <a:bodyPr/>
                    <a:lstStyle/>
                    <a:p>
                      <a:r>
                        <a:rPr lang="en-US" sz="2400"/>
                        <a:t>&amp;#1048;</a:t>
                      </a:r>
                    </a:p>
                  </a:txBody>
                  <a:tcPr anchor="ctr"/>
                </a:tc>
              </a:tr>
              <a:tr h="370840">
                <a:tc>
                  <a:txBody>
                    <a:bodyPr/>
                    <a:lstStyle/>
                    <a:p>
                      <a:r>
                        <a:rPr lang="en-US" sz="2400"/>
                        <a:t>" &amp;</a:t>
                      </a:r>
                    </a:p>
                  </a:txBody>
                  <a:tcPr anchor="ctr"/>
                </a:tc>
                <a:tc>
                  <a:txBody>
                    <a:bodyPr/>
                    <a:lstStyle/>
                    <a:p>
                      <a:r>
                        <a:rPr lang="en-US" sz="2400" dirty="0"/>
                        <a:t>&amp;</a:t>
                      </a:r>
                      <a:r>
                        <a:rPr lang="en-US" sz="2400" dirty="0" err="1"/>
                        <a:t>quot</a:t>
                      </a:r>
                      <a:r>
                        <a:rPr lang="en-US" sz="2400" dirty="0"/>
                        <a:t>; &amp;amp;</a:t>
                      </a:r>
                    </a:p>
                  </a:txBody>
                  <a:tcPr anchor="ctr"/>
                </a:tc>
              </a:tr>
            </a:tbl>
          </a:graphicData>
        </a:graphic>
      </p:graphicFrame>
      <p:sp>
        <p:nvSpPr>
          <p:cNvPr id="4" name="Footer Placeholder 3"/>
          <p:cNvSpPr>
            <a:spLocks noGrp="1"/>
          </p:cNvSpPr>
          <p:nvPr>
            <p:ph type="ftr" sz="quarter" idx="11"/>
          </p:nvPr>
        </p:nvSpPr>
        <p:spPr/>
        <p:txBody>
          <a:bodyPr/>
          <a:lstStyle/>
          <a:p>
            <a:r>
              <a:rPr lang="en-US" dirty="0" smtClean="0"/>
              <a:t>CS6314-WPL</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32</a:t>
            </a:fld>
            <a:endParaRPr lang="en-US"/>
          </a:p>
        </p:txBody>
      </p:sp>
    </p:spTree>
    <p:extLst>
      <p:ext uri="{BB962C8B-B14F-4D97-AF65-F5344CB8AC3E}">
        <p14:creationId xmlns:p14="http://schemas.microsoft.com/office/powerpoint/2010/main" val="2347916866"/>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Inline </a:t>
            </a:r>
            <a:r>
              <a:rPr lang="en-US" dirty="0" smtClean="0"/>
              <a:t>quotations </a:t>
            </a:r>
            <a:r>
              <a:rPr lang="en-US" dirty="0"/>
              <a:t>&lt;q&gt;</a:t>
            </a:r>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33</a:t>
            </a:fld>
            <a:endParaRPr lang="en-US"/>
          </a:p>
        </p:txBody>
      </p:sp>
      <p:sp>
        <p:nvSpPr>
          <p:cNvPr id="6" name="TextBox 5"/>
          <p:cNvSpPr txBox="1"/>
          <p:nvPr/>
        </p:nvSpPr>
        <p:spPr>
          <a:xfrm>
            <a:off x="609600" y="1524000"/>
            <a:ext cx="8153400" cy="2031325"/>
          </a:xfrm>
          <a:prstGeom prst="rect">
            <a:avLst/>
          </a:prstGeom>
          <a:solidFill>
            <a:schemeClr val="accent6">
              <a:lumMod val="40000"/>
              <a:lumOff val="60000"/>
            </a:schemeClr>
          </a:solidFill>
          <a:ln w="19050">
            <a:solidFill>
              <a:schemeClr val="tx1"/>
            </a:solidFill>
          </a:ln>
        </p:spPr>
        <p:txBody>
          <a:bodyPr wrap="square" rtlCol="0">
            <a:spAutoFit/>
          </a:bodyPr>
          <a:lstStyle/>
          <a:p>
            <a:r>
              <a:rPr lang="en-US" dirty="0">
                <a:solidFill>
                  <a:srgbClr val="FF0000"/>
                </a:solidFill>
                <a:latin typeface="Courier New" pitchFamily="49" charset="0"/>
                <a:cs typeface="Courier New" pitchFamily="49" charset="0"/>
              </a:rPr>
              <a:t>&amp;</a:t>
            </a:r>
            <a:r>
              <a:rPr lang="en-US" dirty="0" err="1">
                <a:solidFill>
                  <a:srgbClr val="FF0000"/>
                </a:solidFill>
                <a:latin typeface="Courier New" pitchFamily="49" charset="0"/>
                <a:cs typeface="Courier New" pitchFamily="49" charset="0"/>
              </a:rPr>
              <a:t>lt;p&amp;gt</a:t>
            </a:r>
            <a:r>
              <a:rPr lang="en-US" dirty="0">
                <a:solidFill>
                  <a:srgbClr val="FF0000"/>
                </a:solidFill>
                <a:latin typeface="Courier New" pitchFamily="49" charset="0"/>
                <a:cs typeface="Courier New" pitchFamily="49" charset="0"/>
              </a:rPr>
              <a:t>;</a:t>
            </a:r>
          </a:p>
          <a:p>
            <a:r>
              <a:rPr lang="en-US" dirty="0">
                <a:solidFill>
                  <a:srgbClr val="FF0000"/>
                </a:solidFill>
                <a:latin typeface="Courier New" pitchFamily="49" charset="0"/>
                <a:cs typeface="Courier New" pitchFamily="49" charset="0"/>
              </a:rPr>
              <a:t>&amp;</a:t>
            </a:r>
            <a:r>
              <a:rPr lang="en-US" dirty="0" err="1">
                <a:solidFill>
                  <a:srgbClr val="FF0000"/>
                </a:solidFill>
                <a:latin typeface="Courier New" pitchFamily="49" charset="0"/>
                <a:cs typeface="Courier New" pitchFamily="49" charset="0"/>
              </a:rPr>
              <a:t>lt;a</a:t>
            </a:r>
            <a:r>
              <a:rPr lang="en-US" dirty="0">
                <a:solidFill>
                  <a:srgbClr val="FF0000"/>
                </a:solidFill>
                <a:latin typeface="Courier New" pitchFamily="49" charset="0"/>
                <a:cs typeface="Courier New" pitchFamily="49" charset="0"/>
              </a:rPr>
              <a:t> </a:t>
            </a:r>
            <a:r>
              <a:rPr lang="en-US" dirty="0" err="1">
                <a:latin typeface="Courier New" pitchFamily="49" charset="0"/>
                <a:cs typeface="Courier New" pitchFamily="49" charset="0"/>
              </a:rPr>
              <a:t>href</a:t>
            </a:r>
            <a:r>
              <a:rPr lang="en-US" dirty="0">
                <a:latin typeface="Courier New" pitchFamily="49" charset="0"/>
                <a:cs typeface="Courier New" pitchFamily="49" charset="0"/>
              </a:rPr>
              <a:t>=</a:t>
            </a:r>
            <a:r>
              <a:rPr lang="en-US" dirty="0">
                <a:solidFill>
                  <a:srgbClr val="FF0000"/>
                </a:solidFill>
                <a:latin typeface="Courier New" pitchFamily="49" charset="0"/>
                <a:cs typeface="Courier New" pitchFamily="49" charset="0"/>
              </a:rPr>
              <a:t>&amp;</a:t>
            </a:r>
            <a:r>
              <a:rPr lang="en-US" dirty="0" err="1">
                <a:solidFill>
                  <a:srgbClr val="FF0000"/>
                </a:solidFill>
                <a:latin typeface="Courier New" pitchFamily="49" charset="0"/>
                <a:cs typeface="Courier New" pitchFamily="49" charset="0"/>
              </a:rPr>
              <a:t>quot</a:t>
            </a:r>
            <a:r>
              <a:rPr lang="en-US" dirty="0" err="1">
                <a:latin typeface="Courier New" pitchFamily="49" charset="0"/>
                <a:cs typeface="Courier New" pitchFamily="49" charset="0"/>
              </a:rPr>
              <a:t>;http</a:t>
            </a:r>
            <a:r>
              <a:rPr lang="en-US" dirty="0">
                <a:latin typeface="Courier New" pitchFamily="49" charset="0"/>
                <a:cs typeface="Courier New" pitchFamily="49" charset="0"/>
              </a:rPr>
              <a:t>://</a:t>
            </a:r>
            <a:r>
              <a:rPr lang="en-US" dirty="0" smtClean="0">
                <a:latin typeface="Courier New" pitchFamily="49" charset="0"/>
                <a:cs typeface="Courier New" pitchFamily="49" charset="0"/>
              </a:rPr>
              <a:t>google.com/</a:t>
            </a:r>
            <a:r>
              <a:rPr lang="en-US" dirty="0" err="1" smtClean="0">
                <a:latin typeface="Courier New" pitchFamily="49" charset="0"/>
                <a:cs typeface="Courier New" pitchFamily="49" charset="0"/>
              </a:rPr>
              <a:t>search?q</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xenia</a:t>
            </a:r>
            <a:r>
              <a:rPr lang="en-US" dirty="0" err="1" smtClean="0">
                <a:solidFill>
                  <a:srgbClr val="FF0000"/>
                </a:solidFill>
                <a:latin typeface="Courier New" pitchFamily="49" charset="0"/>
                <a:cs typeface="Courier New" pitchFamily="49" charset="0"/>
              </a:rPr>
              <a:t>&amp;amp</a:t>
            </a:r>
            <a:r>
              <a:rPr lang="en-US" dirty="0" err="1" smtClean="0">
                <a:latin typeface="Courier New" pitchFamily="49" charset="0"/>
                <a:cs typeface="Courier New" pitchFamily="49" charset="0"/>
              </a:rPr>
              <a:t>;ie</a:t>
            </a:r>
            <a:r>
              <a:rPr lang="en-US" dirty="0" smtClean="0">
                <a:latin typeface="Courier New" pitchFamily="49" charset="0"/>
                <a:cs typeface="Courier New" pitchFamily="49" charset="0"/>
              </a:rPr>
              <a:t>=utf-8</a:t>
            </a:r>
            <a:r>
              <a:rPr lang="en-US" dirty="0" smtClean="0">
                <a:solidFill>
                  <a:srgbClr val="FF0000"/>
                </a:solidFill>
                <a:latin typeface="Courier New" pitchFamily="49" charset="0"/>
                <a:cs typeface="Courier New" pitchFamily="49" charset="0"/>
              </a:rPr>
              <a:t>&amp;amp</a:t>
            </a:r>
            <a:r>
              <a:rPr lang="en-US" dirty="0" smtClean="0">
                <a:latin typeface="Courier New" pitchFamily="49" charset="0"/>
                <a:cs typeface="Courier New" pitchFamily="49" charset="0"/>
              </a:rPr>
              <a:t>;aq=</a:t>
            </a:r>
            <a:r>
              <a:rPr lang="en-US" dirty="0" err="1" smtClean="0">
                <a:latin typeface="Courier New" pitchFamily="49" charset="0"/>
                <a:cs typeface="Courier New" pitchFamily="49" charset="0"/>
              </a:rPr>
              <a:t>t</a:t>
            </a:r>
            <a:r>
              <a:rPr lang="en-US" dirty="0" err="1" smtClean="0">
                <a:solidFill>
                  <a:srgbClr val="FF0000"/>
                </a:solidFill>
                <a:latin typeface="Courier New" pitchFamily="49" charset="0"/>
                <a:cs typeface="Courier New" pitchFamily="49" charset="0"/>
              </a:rPr>
              <a:t>&amp;quot</a:t>
            </a:r>
            <a:r>
              <a:rPr lang="en-US" dirty="0">
                <a:latin typeface="Courier New" pitchFamily="49" charset="0"/>
                <a:cs typeface="Courier New" pitchFamily="49" charset="0"/>
              </a:rPr>
              <a:t>;</a:t>
            </a:r>
            <a:r>
              <a:rPr lang="en-US" dirty="0">
                <a:solidFill>
                  <a:srgbClr val="FF0000"/>
                </a:solidFill>
                <a:latin typeface="Courier New" pitchFamily="49" charset="0"/>
                <a:cs typeface="Courier New" pitchFamily="49" charset="0"/>
              </a:rPr>
              <a:t>&amp;</a:t>
            </a:r>
            <a:r>
              <a:rPr lang="en-US" dirty="0" err="1">
                <a:solidFill>
                  <a:srgbClr val="FF0000"/>
                </a:solidFill>
                <a:latin typeface="Courier New" pitchFamily="49" charset="0"/>
                <a:cs typeface="Courier New" pitchFamily="49" charset="0"/>
              </a:rPr>
              <a:t>gt</a:t>
            </a:r>
            <a:r>
              <a:rPr lang="en-US" dirty="0">
                <a:latin typeface="Courier New" pitchFamily="49" charset="0"/>
                <a:cs typeface="Courier New" pitchFamily="49" charset="0"/>
              </a:rPr>
              <a:t>;</a:t>
            </a:r>
          </a:p>
          <a:p>
            <a:r>
              <a:rPr lang="en-US" dirty="0">
                <a:latin typeface="Courier New" pitchFamily="49" charset="0"/>
                <a:cs typeface="Courier New" pitchFamily="49" charset="0"/>
              </a:rPr>
              <a:t>Search Google for </a:t>
            </a:r>
            <a:r>
              <a:rPr lang="en-US" dirty="0" smtClean="0">
                <a:latin typeface="Courier New" pitchFamily="49" charset="0"/>
                <a:cs typeface="Courier New" pitchFamily="49" charset="0"/>
              </a:rPr>
              <a:t>Xenia</a:t>
            </a:r>
            <a:endParaRPr lang="en-US" dirty="0">
              <a:latin typeface="Courier New" pitchFamily="49" charset="0"/>
              <a:cs typeface="Courier New" pitchFamily="49" charset="0"/>
            </a:endParaRPr>
          </a:p>
          <a:p>
            <a:r>
              <a:rPr lang="en-US" dirty="0">
                <a:solidFill>
                  <a:srgbClr val="FF0000"/>
                </a:solidFill>
                <a:latin typeface="Courier New" pitchFamily="49" charset="0"/>
                <a:cs typeface="Courier New" pitchFamily="49" charset="0"/>
              </a:rPr>
              <a:t>&amp;</a:t>
            </a:r>
            <a:r>
              <a:rPr lang="en-US" dirty="0" err="1">
                <a:solidFill>
                  <a:srgbClr val="FF0000"/>
                </a:solidFill>
                <a:latin typeface="Courier New" pitchFamily="49" charset="0"/>
                <a:cs typeface="Courier New" pitchFamily="49" charset="0"/>
              </a:rPr>
              <a:t>lt</a:t>
            </a:r>
            <a:r>
              <a:rPr lang="en-US" dirty="0">
                <a:solidFill>
                  <a:srgbClr val="FF0000"/>
                </a:solidFill>
                <a:latin typeface="Courier New" pitchFamily="49" charset="0"/>
                <a:cs typeface="Courier New" pitchFamily="49" charset="0"/>
              </a:rPr>
              <a:t>;/</a:t>
            </a:r>
            <a:r>
              <a:rPr lang="en-US" dirty="0" err="1">
                <a:solidFill>
                  <a:srgbClr val="FF0000"/>
                </a:solidFill>
                <a:latin typeface="Courier New" pitchFamily="49" charset="0"/>
                <a:cs typeface="Courier New" pitchFamily="49" charset="0"/>
              </a:rPr>
              <a:t>a&amp;gt</a:t>
            </a:r>
            <a:r>
              <a:rPr lang="en-US" dirty="0">
                <a:solidFill>
                  <a:srgbClr val="FF0000"/>
                </a:solidFill>
                <a:latin typeface="Courier New" pitchFamily="49" charset="0"/>
                <a:cs typeface="Courier New" pitchFamily="49" charset="0"/>
              </a:rPr>
              <a:t>;</a:t>
            </a:r>
          </a:p>
          <a:p>
            <a:r>
              <a:rPr lang="en-US" dirty="0">
                <a:solidFill>
                  <a:srgbClr val="FF0000"/>
                </a:solidFill>
                <a:latin typeface="Courier New" pitchFamily="49" charset="0"/>
                <a:cs typeface="Courier New" pitchFamily="49" charset="0"/>
              </a:rPr>
              <a:t>&amp;</a:t>
            </a:r>
            <a:r>
              <a:rPr lang="en-US" dirty="0" err="1">
                <a:solidFill>
                  <a:srgbClr val="FF0000"/>
                </a:solidFill>
                <a:latin typeface="Courier New" pitchFamily="49" charset="0"/>
                <a:cs typeface="Courier New" pitchFamily="49" charset="0"/>
              </a:rPr>
              <a:t>lt</a:t>
            </a:r>
            <a:r>
              <a:rPr lang="en-US" dirty="0">
                <a:solidFill>
                  <a:srgbClr val="FF0000"/>
                </a:solidFill>
                <a:latin typeface="Courier New" pitchFamily="49" charset="0"/>
                <a:cs typeface="Courier New" pitchFamily="49" charset="0"/>
              </a:rPr>
              <a:t>;/</a:t>
            </a:r>
            <a:r>
              <a:rPr lang="en-US" dirty="0" err="1">
                <a:solidFill>
                  <a:srgbClr val="FF0000"/>
                </a:solidFill>
                <a:latin typeface="Courier New" pitchFamily="49" charset="0"/>
                <a:cs typeface="Courier New" pitchFamily="49" charset="0"/>
              </a:rPr>
              <a:t>p&amp;gt</a:t>
            </a:r>
            <a:r>
              <a:rPr lang="en-US" dirty="0">
                <a:solidFill>
                  <a:srgbClr val="FF0000"/>
                </a:solidFill>
                <a:latin typeface="Courier New" pitchFamily="49" charset="0"/>
                <a:cs typeface="Courier New" pitchFamily="49" charset="0"/>
              </a:rPr>
              <a:t>;</a:t>
            </a:r>
            <a:r>
              <a:rPr lang="en-US" dirty="0" smtClean="0">
                <a:latin typeface="Courier New" pitchFamily="49" charset="0"/>
                <a:cs typeface="Courier New" pitchFamily="49" charset="0"/>
              </a:rPr>
              <a:t>	</a:t>
            </a: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i="1" dirty="0" smtClean="0">
                <a:solidFill>
                  <a:schemeClr val="tx1">
                    <a:lumMod val="50000"/>
                    <a:lumOff val="50000"/>
                  </a:schemeClr>
                </a:solidFill>
                <a:latin typeface="Consolas" pitchFamily="49" charset="0"/>
                <a:cs typeface="Consolas" pitchFamily="49" charset="0"/>
              </a:rPr>
              <a:t>HTML</a:t>
            </a:r>
          </a:p>
        </p:txBody>
      </p:sp>
      <p:sp>
        <p:nvSpPr>
          <p:cNvPr id="7" name="TextBox 6"/>
          <p:cNvSpPr txBox="1"/>
          <p:nvPr/>
        </p:nvSpPr>
        <p:spPr>
          <a:xfrm>
            <a:off x="595745" y="3733800"/>
            <a:ext cx="8153400" cy="984885"/>
          </a:xfrm>
          <a:prstGeom prst="rect">
            <a:avLst/>
          </a:prstGeom>
          <a:noFill/>
          <a:ln w="19050">
            <a:solidFill>
              <a:schemeClr val="tx1"/>
            </a:solidFill>
          </a:ln>
        </p:spPr>
        <p:txBody>
          <a:bodyPr wrap="square" rtlCol="0">
            <a:spAutoFit/>
          </a:bodyPr>
          <a:lstStyle/>
          <a:p>
            <a:r>
              <a:rPr lang="en-US" sz="2000" dirty="0">
                <a:latin typeface="Times New Roman" pitchFamily="18" charset="0"/>
                <a:cs typeface="Times New Roman" pitchFamily="18" charset="0"/>
              </a:rPr>
              <a:t>&lt;p&gt; &lt;a </a:t>
            </a:r>
            <a:r>
              <a:rPr lang="en-US" sz="2000" dirty="0" err="1">
                <a:latin typeface="Times New Roman" pitchFamily="18" charset="0"/>
                <a:cs typeface="Times New Roman" pitchFamily="18" charset="0"/>
              </a:rPr>
              <a:t>href</a:t>
            </a:r>
            <a:r>
              <a:rPr lang="en-US" sz="2000" dirty="0">
                <a:latin typeface="Times New Roman" pitchFamily="18" charset="0"/>
                <a:cs typeface="Times New Roman" pitchFamily="18" charset="0"/>
              </a:rPr>
              <a:t>="http://</a:t>
            </a:r>
            <a:r>
              <a:rPr lang="en-US" sz="2000" dirty="0" smtClean="0">
                <a:latin typeface="Times New Roman" pitchFamily="18" charset="0"/>
                <a:cs typeface="Times New Roman" pitchFamily="18" charset="0"/>
              </a:rPr>
              <a:t>google.com/</a:t>
            </a:r>
            <a:r>
              <a:rPr lang="en-US" sz="2000" dirty="0" err="1" smtClean="0">
                <a:latin typeface="Times New Roman" pitchFamily="18" charset="0"/>
                <a:cs typeface="Times New Roman" pitchFamily="18" charset="0"/>
              </a:rPr>
              <a:t>search?q</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xenia&amp;ie</a:t>
            </a:r>
            <a:r>
              <a:rPr lang="en-US" sz="2000" dirty="0" smtClean="0">
                <a:latin typeface="Times New Roman" pitchFamily="18" charset="0"/>
                <a:cs typeface="Times New Roman" pitchFamily="18" charset="0"/>
              </a:rPr>
              <a:t>=utf-8&amp;aq=t</a:t>
            </a:r>
            <a:r>
              <a:rPr lang="en-US" sz="2000" dirty="0">
                <a:latin typeface="Times New Roman" pitchFamily="18" charset="0"/>
                <a:cs typeface="Times New Roman" pitchFamily="18" charset="0"/>
              </a:rPr>
              <a:t>"&gt; Search Google </a:t>
            </a:r>
            <a:r>
              <a:rPr lang="en-US" sz="2000" dirty="0" smtClean="0">
                <a:latin typeface="Times New Roman" pitchFamily="18" charset="0"/>
                <a:cs typeface="Times New Roman" pitchFamily="18" charset="0"/>
              </a:rPr>
              <a:t>for Xenia </a:t>
            </a:r>
            <a:r>
              <a:rPr lang="en-US" sz="2000" dirty="0">
                <a:latin typeface="Times New Roman" pitchFamily="18" charset="0"/>
                <a:cs typeface="Times New Roman" pitchFamily="18" charset="0"/>
              </a:rPr>
              <a:t>&lt;/a&gt; &lt;/p&gt;</a:t>
            </a:r>
            <a:r>
              <a:rPr lang="en-US" sz="2000" dirty="0" smtClean="0">
                <a:latin typeface="Times New Roman" pitchFamily="18" charset="0"/>
                <a:cs typeface="Times New Roman" pitchFamily="18" charset="0"/>
              </a:rPr>
              <a:t>	</a:t>
            </a:r>
            <a:r>
              <a:rPr lang="en-US" dirty="0" smtClean="0">
                <a:latin typeface="Consolas" pitchFamily="49" charset="0"/>
                <a:cs typeface="Consolas" pitchFamily="49" charset="0"/>
              </a:rPr>
              <a:t>                               					                     </a:t>
            </a:r>
            <a:r>
              <a:rPr lang="en-US" i="1" dirty="0" smtClean="0">
                <a:solidFill>
                  <a:schemeClr val="tx1">
                    <a:lumMod val="50000"/>
                    <a:lumOff val="50000"/>
                  </a:schemeClr>
                </a:solidFill>
                <a:latin typeface="Consolas" pitchFamily="49" charset="0"/>
                <a:cs typeface="Consolas" pitchFamily="49" charset="0"/>
              </a:rPr>
              <a:t>output</a:t>
            </a:r>
          </a:p>
        </p:txBody>
      </p:sp>
      <p:sp>
        <p:nvSpPr>
          <p:cNvPr id="8" name="Footer Placeholder 7"/>
          <p:cNvSpPr>
            <a:spLocks noGrp="1"/>
          </p:cNvSpPr>
          <p:nvPr>
            <p:ph type="ftr" sz="quarter" idx="11"/>
          </p:nvPr>
        </p:nvSpPr>
        <p:spPr/>
        <p:txBody>
          <a:bodyPr/>
          <a:lstStyle/>
          <a:p>
            <a:r>
              <a:rPr lang="en-US" dirty="0" smtClean="0"/>
              <a:t>CS6314-WPL</a:t>
            </a:r>
            <a:endParaRPr lang="en-US" dirty="0"/>
          </a:p>
        </p:txBody>
      </p:sp>
    </p:spTree>
    <p:extLst>
      <p:ext uri="{BB962C8B-B14F-4D97-AF65-F5344CB8AC3E}">
        <p14:creationId xmlns:p14="http://schemas.microsoft.com/office/powerpoint/2010/main" val="3243690577"/>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a:t>
            </a:r>
            <a:r>
              <a:rPr lang="en-US" dirty="0" smtClean="0"/>
              <a:t>code </a:t>
            </a:r>
            <a:r>
              <a:rPr lang="en-US" dirty="0"/>
              <a:t>&lt;code&gt;</a:t>
            </a:r>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34</a:t>
            </a:fld>
            <a:endParaRPr lang="en-US"/>
          </a:p>
        </p:txBody>
      </p:sp>
      <p:sp>
        <p:nvSpPr>
          <p:cNvPr id="6" name="TextBox 5"/>
          <p:cNvSpPr txBox="1"/>
          <p:nvPr/>
        </p:nvSpPr>
        <p:spPr>
          <a:xfrm>
            <a:off x="609600" y="1524000"/>
            <a:ext cx="8153400" cy="1200329"/>
          </a:xfrm>
          <a:prstGeom prst="rect">
            <a:avLst/>
          </a:prstGeom>
          <a:solidFill>
            <a:schemeClr val="accent6">
              <a:lumMod val="40000"/>
              <a:lumOff val="6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&lt;p&gt;</a:t>
            </a:r>
          </a:p>
          <a:p>
            <a:r>
              <a:rPr lang="en-US" dirty="0">
                <a:latin typeface="Courier New" pitchFamily="49" charset="0"/>
                <a:cs typeface="Courier New" pitchFamily="49" charset="0"/>
              </a:rPr>
              <a:t>The &lt;code&gt;</a:t>
            </a:r>
            <a:r>
              <a:rPr lang="en-US" dirty="0" err="1">
                <a:latin typeface="Courier New" pitchFamily="49" charset="0"/>
                <a:cs typeface="Courier New" pitchFamily="49" charset="0"/>
              </a:rPr>
              <a:t>ul</a:t>
            </a:r>
            <a:r>
              <a:rPr lang="en-US" dirty="0">
                <a:latin typeface="Courier New" pitchFamily="49" charset="0"/>
                <a:cs typeface="Courier New" pitchFamily="49" charset="0"/>
              </a:rPr>
              <a:t>&lt;/code&gt; and &lt;code&gt;</a:t>
            </a:r>
            <a:r>
              <a:rPr lang="en-US" dirty="0" err="1">
                <a:latin typeface="Courier New" pitchFamily="49" charset="0"/>
                <a:cs typeface="Courier New" pitchFamily="49" charset="0"/>
              </a:rPr>
              <a:t>ol</a:t>
            </a:r>
            <a:r>
              <a:rPr lang="en-US" dirty="0">
                <a:latin typeface="Courier New" pitchFamily="49" charset="0"/>
                <a:cs typeface="Courier New" pitchFamily="49" charset="0"/>
              </a:rPr>
              <a:t>&lt;/code&gt;</a:t>
            </a:r>
          </a:p>
          <a:p>
            <a:r>
              <a:rPr lang="en-US" dirty="0">
                <a:latin typeface="Courier New" pitchFamily="49" charset="0"/>
                <a:cs typeface="Courier New" pitchFamily="49" charset="0"/>
              </a:rPr>
              <a:t>tags make lists.</a:t>
            </a:r>
          </a:p>
          <a:p>
            <a:r>
              <a:rPr lang="en-US" dirty="0">
                <a:latin typeface="Courier New" pitchFamily="49" charset="0"/>
                <a:cs typeface="Courier New" pitchFamily="49" charset="0"/>
              </a:rPr>
              <a:t>&lt;/p&gt;</a:t>
            </a:r>
            <a:r>
              <a:rPr lang="en-US" dirty="0" smtClean="0">
                <a:latin typeface="Courier New" pitchFamily="49" charset="0"/>
                <a:cs typeface="Courier New" pitchFamily="49" charset="0"/>
              </a:rPr>
              <a:t>                                                  </a:t>
            </a:r>
            <a:r>
              <a:rPr lang="en-US" i="1" dirty="0" smtClean="0">
                <a:solidFill>
                  <a:schemeClr val="tx1">
                    <a:lumMod val="50000"/>
                    <a:lumOff val="50000"/>
                  </a:schemeClr>
                </a:solidFill>
                <a:latin typeface="Consolas" pitchFamily="49" charset="0"/>
                <a:cs typeface="Consolas" pitchFamily="49" charset="0"/>
              </a:rPr>
              <a:t>HTML</a:t>
            </a:r>
          </a:p>
        </p:txBody>
      </p:sp>
      <p:sp>
        <p:nvSpPr>
          <p:cNvPr id="7" name="TextBox 6"/>
          <p:cNvSpPr txBox="1"/>
          <p:nvPr/>
        </p:nvSpPr>
        <p:spPr>
          <a:xfrm>
            <a:off x="595745" y="3124200"/>
            <a:ext cx="8153400" cy="677108"/>
          </a:xfrm>
          <a:prstGeom prst="rect">
            <a:avLst/>
          </a:prstGeom>
          <a:noFill/>
          <a:ln w="19050">
            <a:solidFill>
              <a:schemeClr val="tx1"/>
            </a:solidFill>
          </a:ln>
        </p:spPr>
        <p:txBody>
          <a:bodyPr wrap="square" rtlCol="0">
            <a:spAutoFit/>
          </a:bodyPr>
          <a:lstStyle/>
          <a:p>
            <a:r>
              <a:rPr lang="en-US" sz="2000" dirty="0">
                <a:latin typeface="Times New Roman" pitchFamily="18" charset="0"/>
                <a:cs typeface="Times New Roman" pitchFamily="18" charset="0"/>
              </a:rPr>
              <a:t>The </a:t>
            </a:r>
            <a:r>
              <a:rPr lang="en-US" sz="2000" dirty="0" err="1">
                <a:latin typeface="Courier New" pitchFamily="49" charset="0"/>
                <a:cs typeface="Courier New" pitchFamily="49" charset="0"/>
              </a:rPr>
              <a:t>ul</a:t>
            </a:r>
            <a:r>
              <a:rPr lang="en-US" sz="2000" dirty="0">
                <a:latin typeface="Times New Roman" pitchFamily="18" charset="0"/>
                <a:cs typeface="Times New Roman" pitchFamily="18" charset="0"/>
              </a:rPr>
              <a:t> and </a:t>
            </a:r>
            <a:r>
              <a:rPr lang="en-US" sz="2000" dirty="0" err="1">
                <a:latin typeface="Courier New" pitchFamily="49" charset="0"/>
                <a:cs typeface="Courier New" pitchFamily="49" charset="0"/>
              </a:rPr>
              <a:t>ol</a:t>
            </a:r>
            <a:r>
              <a:rPr lang="en-US" sz="2000" dirty="0">
                <a:latin typeface="Times New Roman" pitchFamily="18" charset="0"/>
                <a:cs typeface="Times New Roman" pitchFamily="18" charset="0"/>
              </a:rPr>
              <a:t> tags make lists.</a:t>
            </a:r>
            <a:r>
              <a:rPr lang="en-US" sz="2000" dirty="0" smtClean="0">
                <a:latin typeface="Times New Roman" pitchFamily="18" charset="0"/>
                <a:cs typeface="Times New Roman" pitchFamily="18" charset="0"/>
              </a:rPr>
              <a:t>	</a:t>
            </a:r>
            <a:r>
              <a:rPr lang="en-US" dirty="0" smtClean="0">
                <a:latin typeface="Consolas" pitchFamily="49" charset="0"/>
                <a:cs typeface="Consolas" pitchFamily="49" charset="0"/>
              </a:rPr>
              <a:t>                               					                     </a:t>
            </a:r>
            <a:r>
              <a:rPr lang="en-US" i="1" dirty="0" smtClean="0">
                <a:solidFill>
                  <a:schemeClr val="tx1">
                    <a:lumMod val="50000"/>
                    <a:lumOff val="50000"/>
                  </a:schemeClr>
                </a:solidFill>
                <a:latin typeface="Consolas" pitchFamily="49" charset="0"/>
                <a:cs typeface="Consolas" pitchFamily="49" charset="0"/>
              </a:rPr>
              <a:t>output</a:t>
            </a:r>
          </a:p>
        </p:txBody>
      </p:sp>
      <p:sp>
        <p:nvSpPr>
          <p:cNvPr id="8" name="Footer Placeholder 7"/>
          <p:cNvSpPr>
            <a:spLocks noGrp="1"/>
          </p:cNvSpPr>
          <p:nvPr>
            <p:ph type="ftr" sz="quarter" idx="11"/>
          </p:nvPr>
        </p:nvSpPr>
        <p:spPr/>
        <p:txBody>
          <a:bodyPr/>
          <a:lstStyle/>
          <a:p>
            <a:r>
              <a:rPr lang="en-US" dirty="0" smtClean="0"/>
              <a:t>CS6314-WPL</a:t>
            </a:r>
            <a:endParaRPr lang="en-US" dirty="0"/>
          </a:p>
        </p:txBody>
      </p:sp>
      <p:sp>
        <p:nvSpPr>
          <p:cNvPr id="9" name="Content Placeholder 2"/>
          <p:cNvSpPr>
            <a:spLocks noGrp="1"/>
          </p:cNvSpPr>
          <p:nvPr>
            <p:ph sz="quarter" idx="1"/>
          </p:nvPr>
        </p:nvSpPr>
        <p:spPr>
          <a:xfrm>
            <a:off x="612648" y="4419600"/>
            <a:ext cx="8153400" cy="1600200"/>
          </a:xfrm>
        </p:spPr>
        <p:txBody>
          <a:bodyPr/>
          <a:lstStyle/>
          <a:p>
            <a:r>
              <a:rPr lang="en-US" dirty="0"/>
              <a:t>code: a short section of computer </a:t>
            </a:r>
            <a:r>
              <a:rPr lang="en-US" dirty="0" smtClean="0"/>
              <a:t>code</a:t>
            </a:r>
            <a:endParaRPr lang="en-US" dirty="0"/>
          </a:p>
        </p:txBody>
      </p:sp>
    </p:spTree>
    <p:extLst>
      <p:ext uri="{BB962C8B-B14F-4D97-AF65-F5344CB8AC3E}">
        <p14:creationId xmlns:p14="http://schemas.microsoft.com/office/powerpoint/2010/main" val="3535670238"/>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Preformatted </a:t>
            </a:r>
            <a:r>
              <a:rPr lang="en-US" dirty="0" smtClean="0"/>
              <a:t>text </a:t>
            </a:r>
            <a:r>
              <a:rPr lang="en-US" dirty="0"/>
              <a:t>&lt;pre&gt;</a:t>
            </a:r>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35</a:t>
            </a:fld>
            <a:endParaRPr lang="en-US"/>
          </a:p>
        </p:txBody>
      </p:sp>
      <p:sp>
        <p:nvSpPr>
          <p:cNvPr id="6" name="TextBox 5"/>
          <p:cNvSpPr txBox="1"/>
          <p:nvPr/>
        </p:nvSpPr>
        <p:spPr>
          <a:xfrm>
            <a:off x="609600" y="1524000"/>
            <a:ext cx="8153400" cy="1477328"/>
          </a:xfrm>
          <a:prstGeom prst="rect">
            <a:avLst/>
          </a:prstGeom>
          <a:solidFill>
            <a:schemeClr val="accent6">
              <a:lumMod val="40000"/>
              <a:lumOff val="6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&lt;pre&gt;</a:t>
            </a:r>
          </a:p>
          <a:p>
            <a:r>
              <a:rPr lang="en-US" dirty="0" smtClean="0">
                <a:latin typeface="Courier New" pitchFamily="49" charset="0"/>
                <a:cs typeface="Courier New" pitchFamily="49" charset="0"/>
              </a:rPr>
              <a:t>Bill Gates </a:t>
            </a:r>
            <a:r>
              <a:rPr lang="en-US" dirty="0">
                <a:latin typeface="Courier New" pitchFamily="49" charset="0"/>
                <a:cs typeface="Courier New" pitchFamily="49" charset="0"/>
              </a:rPr>
              <a:t>speaks </a:t>
            </a:r>
            <a:endParaRPr lang="en-US" dirty="0" smtClean="0">
              <a:latin typeface="Courier New" pitchFamily="49" charset="0"/>
              <a:cs typeface="Courier New" pitchFamily="49" charset="0"/>
            </a:endParaRPr>
          </a:p>
          <a:p>
            <a:r>
              <a:rPr lang="en-US" dirty="0" smtClean="0">
                <a:latin typeface="Courier New" pitchFamily="49" charset="0"/>
                <a:cs typeface="Courier New" pitchFamily="49" charset="0"/>
              </a:rPr>
              <a:t>    You will be assimilated </a:t>
            </a:r>
            <a:endParaRPr lang="en-US" dirty="0">
              <a:latin typeface="Courier New" pitchFamily="49" charset="0"/>
              <a:cs typeface="Courier New" pitchFamily="49" charset="0"/>
            </a:endParaRPr>
          </a:p>
          <a:p>
            <a:r>
              <a:rPr lang="en-US" dirty="0" smtClean="0">
                <a:latin typeface="Courier New" pitchFamily="49" charset="0"/>
                <a:cs typeface="Courier New" pitchFamily="49" charset="0"/>
              </a:rPr>
              <a:t>  Microsoft fans delirious</a:t>
            </a:r>
            <a:endParaRPr lang="en-US" dirty="0">
              <a:latin typeface="Courier New" pitchFamily="49" charset="0"/>
              <a:cs typeface="Courier New" pitchFamily="49" charset="0"/>
            </a:endParaRPr>
          </a:p>
          <a:p>
            <a:r>
              <a:rPr lang="en-US" dirty="0">
                <a:latin typeface="Courier New" pitchFamily="49" charset="0"/>
                <a:cs typeface="Courier New" pitchFamily="49" charset="0"/>
              </a:rPr>
              <a:t>&lt;/pre</a:t>
            </a:r>
            <a:r>
              <a:rPr lang="en-US" dirty="0" smtClean="0">
                <a:latin typeface="Courier New" pitchFamily="49" charset="0"/>
                <a:cs typeface="Courier New" pitchFamily="49" charset="0"/>
              </a:rPr>
              <a:t>&gt;                                                </a:t>
            </a:r>
            <a:r>
              <a:rPr lang="en-US" i="1" dirty="0" smtClean="0">
                <a:solidFill>
                  <a:schemeClr val="tx1">
                    <a:lumMod val="50000"/>
                    <a:lumOff val="50000"/>
                  </a:schemeClr>
                </a:solidFill>
                <a:latin typeface="Consolas" pitchFamily="49" charset="0"/>
                <a:cs typeface="Consolas" pitchFamily="49" charset="0"/>
              </a:rPr>
              <a:t>HTML</a:t>
            </a:r>
          </a:p>
        </p:txBody>
      </p:sp>
      <p:sp>
        <p:nvSpPr>
          <p:cNvPr id="7" name="TextBox 6"/>
          <p:cNvSpPr txBox="1"/>
          <p:nvPr/>
        </p:nvSpPr>
        <p:spPr>
          <a:xfrm>
            <a:off x="595745" y="3124200"/>
            <a:ext cx="8153400" cy="1231106"/>
          </a:xfrm>
          <a:prstGeom prst="rect">
            <a:avLst/>
          </a:prstGeom>
          <a:noFill/>
          <a:ln w="19050">
            <a:solidFill>
              <a:schemeClr val="tx1"/>
            </a:solidFill>
          </a:ln>
        </p:spPr>
        <p:txBody>
          <a:bodyPr wrap="square" rtlCol="0">
            <a:spAutoFit/>
          </a:bodyPr>
          <a:lstStyle/>
          <a:p>
            <a:r>
              <a:rPr lang="en-US" dirty="0" smtClean="0">
                <a:latin typeface="Courier New" pitchFamily="49" charset="0"/>
                <a:cs typeface="Courier New" pitchFamily="49" charset="0"/>
              </a:rPr>
              <a:t>Bill Gates speaks </a:t>
            </a:r>
          </a:p>
          <a:p>
            <a:r>
              <a:rPr lang="en-US" dirty="0" smtClean="0">
                <a:latin typeface="Courier New" pitchFamily="49" charset="0"/>
                <a:cs typeface="Courier New" pitchFamily="49" charset="0"/>
              </a:rPr>
              <a:t>    You will be assimilated </a:t>
            </a:r>
          </a:p>
          <a:p>
            <a:r>
              <a:rPr lang="en-US" dirty="0" smtClean="0">
                <a:latin typeface="Courier New" pitchFamily="49" charset="0"/>
                <a:cs typeface="Courier New" pitchFamily="49" charset="0"/>
              </a:rPr>
              <a:t>  Microsoft fans delirious</a:t>
            </a:r>
            <a:r>
              <a:rPr lang="en-US" sz="2000" dirty="0" smtClean="0">
                <a:latin typeface="Times New Roman" pitchFamily="18" charset="0"/>
                <a:cs typeface="Times New Roman" pitchFamily="18" charset="0"/>
              </a:rPr>
              <a:t>	</a:t>
            </a:r>
            <a:r>
              <a:rPr lang="en-US" dirty="0" smtClean="0">
                <a:latin typeface="Consolas" pitchFamily="49" charset="0"/>
                <a:cs typeface="Consolas" pitchFamily="49" charset="0"/>
              </a:rPr>
              <a:t>                               					                     </a:t>
            </a:r>
            <a:r>
              <a:rPr lang="en-US" i="1" dirty="0" smtClean="0">
                <a:solidFill>
                  <a:schemeClr val="tx1">
                    <a:lumMod val="50000"/>
                    <a:lumOff val="50000"/>
                  </a:schemeClr>
                </a:solidFill>
                <a:latin typeface="Consolas" pitchFamily="49" charset="0"/>
                <a:cs typeface="Consolas" pitchFamily="49" charset="0"/>
              </a:rPr>
              <a:t>output</a:t>
            </a:r>
          </a:p>
        </p:txBody>
      </p:sp>
      <p:sp>
        <p:nvSpPr>
          <p:cNvPr id="8" name="Footer Placeholder 7"/>
          <p:cNvSpPr>
            <a:spLocks noGrp="1"/>
          </p:cNvSpPr>
          <p:nvPr>
            <p:ph type="ftr" sz="quarter" idx="11"/>
          </p:nvPr>
        </p:nvSpPr>
        <p:spPr/>
        <p:txBody>
          <a:bodyPr/>
          <a:lstStyle/>
          <a:p>
            <a:r>
              <a:rPr lang="en-US" dirty="0" smtClean="0"/>
              <a:t>CS6314-WPL</a:t>
            </a:r>
            <a:endParaRPr lang="en-US" dirty="0"/>
          </a:p>
        </p:txBody>
      </p:sp>
      <p:sp>
        <p:nvSpPr>
          <p:cNvPr id="9" name="Content Placeholder 2"/>
          <p:cNvSpPr>
            <a:spLocks noGrp="1"/>
          </p:cNvSpPr>
          <p:nvPr>
            <p:ph sz="quarter" idx="1"/>
          </p:nvPr>
        </p:nvSpPr>
        <p:spPr>
          <a:xfrm>
            <a:off x="612648" y="4419600"/>
            <a:ext cx="8153400" cy="1600200"/>
          </a:xfrm>
        </p:spPr>
        <p:txBody>
          <a:bodyPr/>
          <a:lstStyle/>
          <a:p>
            <a:r>
              <a:rPr lang="en-US" dirty="0"/>
              <a:t>D</a:t>
            </a:r>
            <a:r>
              <a:rPr lang="en-US" dirty="0" smtClean="0"/>
              <a:t>isplayed </a:t>
            </a:r>
            <a:r>
              <a:rPr lang="en-US" dirty="0"/>
              <a:t>with exactly the whitespace / line breaks given in the text</a:t>
            </a:r>
          </a:p>
          <a:p>
            <a:r>
              <a:rPr lang="en-US" dirty="0"/>
              <a:t>S</a:t>
            </a:r>
            <a:r>
              <a:rPr lang="en-US" dirty="0" smtClean="0"/>
              <a:t>hown </a:t>
            </a:r>
            <a:r>
              <a:rPr lang="en-US" dirty="0"/>
              <a:t>in a fixed-width font by </a:t>
            </a:r>
            <a:r>
              <a:rPr lang="en-US" dirty="0" smtClean="0"/>
              <a:t>default</a:t>
            </a:r>
            <a:endParaRPr lang="en-US" dirty="0"/>
          </a:p>
        </p:txBody>
      </p:sp>
    </p:spTree>
    <p:extLst>
      <p:ext uri="{BB962C8B-B14F-4D97-AF65-F5344CB8AC3E}">
        <p14:creationId xmlns:p14="http://schemas.microsoft.com/office/powerpoint/2010/main" val="1396881352"/>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Preformatted </a:t>
            </a:r>
            <a:r>
              <a:rPr lang="en-US" dirty="0" smtClean="0"/>
              <a:t>text </a:t>
            </a:r>
            <a:r>
              <a:rPr lang="en-US" dirty="0"/>
              <a:t>&lt;pre&gt;</a:t>
            </a:r>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36</a:t>
            </a:fld>
            <a:endParaRPr lang="en-US"/>
          </a:p>
        </p:txBody>
      </p:sp>
      <p:sp>
        <p:nvSpPr>
          <p:cNvPr id="6" name="TextBox 5"/>
          <p:cNvSpPr txBox="1"/>
          <p:nvPr/>
        </p:nvSpPr>
        <p:spPr>
          <a:xfrm>
            <a:off x="609600" y="1524000"/>
            <a:ext cx="8153400" cy="1477328"/>
          </a:xfrm>
          <a:prstGeom prst="rect">
            <a:avLst/>
          </a:prstGeom>
          <a:solidFill>
            <a:schemeClr val="accent6">
              <a:lumMod val="40000"/>
              <a:lumOff val="6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&lt;pre&gt;&lt;code&gt;</a:t>
            </a:r>
          </a:p>
          <a:p>
            <a:r>
              <a:rPr lang="en-US" dirty="0" smtClean="0">
                <a:latin typeface="Courier New" pitchFamily="49" charset="0"/>
                <a:cs typeface="Courier New" pitchFamily="49" charset="0"/>
              </a:rPr>
              <a:t>	public </a:t>
            </a:r>
            <a:r>
              <a:rPr lang="en-US" dirty="0">
                <a:latin typeface="Courier New" pitchFamily="49" charset="0"/>
                <a:cs typeface="Courier New" pitchFamily="49" charset="0"/>
              </a:rPr>
              <a:t>static void main(String[] </a:t>
            </a:r>
            <a:r>
              <a:rPr lang="en-US" dirty="0" err="1">
                <a:latin typeface="Courier New" pitchFamily="49" charset="0"/>
                <a:cs typeface="Courier New" pitchFamily="49" charset="0"/>
              </a:rPr>
              <a:t>args</a:t>
            </a:r>
            <a:r>
              <a:rPr lang="en-US" dirty="0">
                <a:latin typeface="Courier New" pitchFamily="49" charset="0"/>
                <a:cs typeface="Courier New" pitchFamily="49" charset="0"/>
              </a:rPr>
              <a:t>) {</a:t>
            </a:r>
          </a:p>
          <a:p>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System.out.println</a:t>
            </a:r>
            <a:r>
              <a:rPr lang="en-US" dirty="0">
                <a:latin typeface="Courier New" pitchFamily="49" charset="0"/>
                <a:cs typeface="Courier New" pitchFamily="49" charset="0"/>
              </a:rPr>
              <a:t>("Hello, world</a:t>
            </a:r>
            <a:r>
              <a:rPr lang="en-US" dirty="0" smtClean="0">
                <a:latin typeface="Courier New" pitchFamily="49" charset="0"/>
                <a:cs typeface="Courier New" pitchFamily="49" charset="0"/>
              </a:rPr>
              <a:t>!");</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p>
            <a:r>
              <a:rPr lang="en-US" dirty="0">
                <a:latin typeface="Courier New" pitchFamily="49" charset="0"/>
                <a:cs typeface="Courier New" pitchFamily="49" charset="0"/>
              </a:rPr>
              <a:t>&lt;/code&gt;&lt;/pre</a:t>
            </a:r>
            <a:r>
              <a:rPr lang="en-US" dirty="0" smtClean="0">
                <a:latin typeface="Courier New" pitchFamily="49" charset="0"/>
                <a:cs typeface="Courier New" pitchFamily="49" charset="0"/>
              </a:rPr>
              <a:t>&gt;                                         </a:t>
            </a:r>
            <a:r>
              <a:rPr lang="en-US" i="1" dirty="0" smtClean="0">
                <a:solidFill>
                  <a:schemeClr val="tx1">
                    <a:lumMod val="50000"/>
                    <a:lumOff val="50000"/>
                  </a:schemeClr>
                </a:solidFill>
                <a:latin typeface="Consolas" pitchFamily="49" charset="0"/>
                <a:cs typeface="Consolas" pitchFamily="49" charset="0"/>
              </a:rPr>
              <a:t>HTML</a:t>
            </a:r>
          </a:p>
        </p:txBody>
      </p:sp>
      <p:sp>
        <p:nvSpPr>
          <p:cNvPr id="7" name="TextBox 6"/>
          <p:cNvSpPr txBox="1"/>
          <p:nvPr/>
        </p:nvSpPr>
        <p:spPr>
          <a:xfrm>
            <a:off x="595745" y="3124200"/>
            <a:ext cx="8153400" cy="1231106"/>
          </a:xfrm>
          <a:prstGeom prst="rect">
            <a:avLst/>
          </a:prstGeom>
          <a:noFill/>
          <a:ln w="19050">
            <a:solidFill>
              <a:schemeClr val="tx1"/>
            </a:solidFill>
          </a:ln>
        </p:spPr>
        <p:txBody>
          <a:bodyPr wrap="square" rtlCol="0">
            <a:spAutoFit/>
          </a:bodyPr>
          <a:lstStyle/>
          <a:p>
            <a:r>
              <a:rPr lang="en-US" dirty="0" smtClean="0">
                <a:latin typeface="Courier New" pitchFamily="49" charset="0"/>
                <a:cs typeface="Courier New" pitchFamily="49" charset="0"/>
              </a:rPr>
              <a:t>public static void main(String[] </a:t>
            </a:r>
            <a:r>
              <a:rPr lang="en-US" dirty="0" err="1" smtClean="0">
                <a:latin typeface="Courier New" pitchFamily="49" charset="0"/>
                <a:cs typeface="Courier New" pitchFamily="49" charset="0"/>
              </a:rPr>
              <a:t>args</a:t>
            </a:r>
            <a:r>
              <a:rPr lang="en-US" dirty="0" smtClean="0">
                <a:latin typeface="Courier New" pitchFamily="49" charset="0"/>
                <a:cs typeface="Courier New" pitchFamily="49" charset="0"/>
              </a:rPr>
              <a:t>) {</a:t>
            </a:r>
          </a:p>
          <a:p>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System.out.println</a:t>
            </a:r>
            <a:r>
              <a:rPr lang="en-US" dirty="0" smtClean="0">
                <a:latin typeface="Courier New" pitchFamily="49" charset="0"/>
                <a:cs typeface="Courier New" pitchFamily="49" charset="0"/>
              </a:rPr>
              <a:t>("Hello, world!");</a:t>
            </a:r>
          </a:p>
          <a:p>
            <a:r>
              <a:rPr lang="en-US" dirty="0" smtClean="0">
                <a:latin typeface="Courier New" pitchFamily="49" charset="0"/>
                <a:cs typeface="Courier New" pitchFamily="49" charset="0"/>
              </a:rPr>
              <a:t>	}</a:t>
            </a:r>
            <a:r>
              <a:rPr lang="en-US" sz="2000" dirty="0" smtClean="0">
                <a:latin typeface="Times New Roman" pitchFamily="18" charset="0"/>
                <a:cs typeface="Times New Roman" pitchFamily="18" charset="0"/>
              </a:rPr>
              <a:t>	</a:t>
            </a:r>
            <a:r>
              <a:rPr lang="en-US" dirty="0" smtClean="0">
                <a:latin typeface="Consolas" pitchFamily="49" charset="0"/>
                <a:cs typeface="Consolas" pitchFamily="49" charset="0"/>
              </a:rPr>
              <a:t>                               					                                   </a:t>
            </a:r>
            <a:r>
              <a:rPr lang="en-US" i="1" dirty="0" smtClean="0">
                <a:solidFill>
                  <a:schemeClr val="tx1">
                    <a:lumMod val="50000"/>
                    <a:lumOff val="50000"/>
                  </a:schemeClr>
                </a:solidFill>
                <a:latin typeface="Consolas" pitchFamily="49" charset="0"/>
                <a:cs typeface="Consolas" pitchFamily="49" charset="0"/>
              </a:rPr>
              <a:t>output</a:t>
            </a:r>
          </a:p>
        </p:txBody>
      </p:sp>
      <p:sp>
        <p:nvSpPr>
          <p:cNvPr id="8" name="Footer Placeholder 7"/>
          <p:cNvSpPr>
            <a:spLocks noGrp="1"/>
          </p:cNvSpPr>
          <p:nvPr>
            <p:ph type="ftr" sz="quarter" idx="11"/>
          </p:nvPr>
        </p:nvSpPr>
        <p:spPr/>
        <p:txBody>
          <a:bodyPr/>
          <a:lstStyle/>
          <a:p>
            <a:r>
              <a:rPr lang="en-US" dirty="0" smtClean="0"/>
              <a:t>CS6314-WPL</a:t>
            </a:r>
            <a:endParaRPr lang="en-US" dirty="0"/>
          </a:p>
        </p:txBody>
      </p:sp>
      <p:sp>
        <p:nvSpPr>
          <p:cNvPr id="9" name="Content Placeholder 2"/>
          <p:cNvSpPr>
            <a:spLocks noGrp="1"/>
          </p:cNvSpPr>
          <p:nvPr>
            <p:ph sz="quarter" idx="1"/>
          </p:nvPr>
        </p:nvSpPr>
        <p:spPr>
          <a:xfrm>
            <a:off x="612648" y="4419600"/>
            <a:ext cx="8153400" cy="1600200"/>
          </a:xfrm>
        </p:spPr>
        <p:txBody>
          <a:bodyPr/>
          <a:lstStyle/>
          <a:p>
            <a:r>
              <a:rPr lang="en-US" dirty="0"/>
              <a:t>When showing a large section of computer code, enclose it in a </a:t>
            </a:r>
            <a:r>
              <a:rPr lang="en-US" dirty="0">
                <a:latin typeface="Courier New" pitchFamily="49" charset="0"/>
                <a:cs typeface="Courier New" pitchFamily="49" charset="0"/>
              </a:rPr>
              <a:t>pre</a:t>
            </a:r>
            <a:r>
              <a:rPr lang="en-US" dirty="0"/>
              <a:t> to preserve </a:t>
            </a:r>
            <a:r>
              <a:rPr lang="en-US" dirty="0" smtClean="0"/>
              <a:t>whitespace and </a:t>
            </a:r>
            <a:r>
              <a:rPr lang="en-US" dirty="0"/>
              <a:t>a </a:t>
            </a:r>
            <a:r>
              <a:rPr lang="en-US" dirty="0">
                <a:latin typeface="Courier New" pitchFamily="49" charset="0"/>
                <a:cs typeface="Courier New" pitchFamily="49" charset="0"/>
              </a:rPr>
              <a:t>code</a:t>
            </a:r>
            <a:r>
              <a:rPr lang="en-US" dirty="0"/>
              <a:t> to describe the semantics of the content</a:t>
            </a:r>
          </a:p>
        </p:txBody>
      </p:sp>
    </p:spTree>
    <p:extLst>
      <p:ext uri="{BB962C8B-B14F-4D97-AF65-F5344CB8AC3E}">
        <p14:creationId xmlns:p14="http://schemas.microsoft.com/office/powerpoint/2010/main" val="3367962963"/>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Standards</a:t>
            </a:r>
            <a:endParaRPr lang="en-US" dirty="0"/>
          </a:p>
        </p:txBody>
      </p:sp>
      <p:sp>
        <p:nvSpPr>
          <p:cNvPr id="3" name="Content Placeholder 2"/>
          <p:cNvSpPr>
            <a:spLocks noGrp="1"/>
          </p:cNvSpPr>
          <p:nvPr>
            <p:ph sz="quarter" idx="1"/>
          </p:nvPr>
        </p:nvSpPr>
        <p:spPr/>
        <p:txBody>
          <a:bodyPr/>
          <a:lstStyle/>
          <a:p>
            <a:r>
              <a:rPr lang="en-US" dirty="0" smtClean="0"/>
              <a:t>Why </a:t>
            </a:r>
            <a:r>
              <a:rPr lang="en-US" dirty="0"/>
              <a:t>use XHTML and web </a:t>
            </a:r>
            <a:r>
              <a:rPr lang="en-US" dirty="0" smtClean="0"/>
              <a:t>standards?</a:t>
            </a:r>
          </a:p>
          <a:p>
            <a:pPr lvl="1"/>
            <a:r>
              <a:rPr lang="en-US" dirty="0" smtClean="0"/>
              <a:t>more </a:t>
            </a:r>
            <a:r>
              <a:rPr lang="en-US" dirty="0"/>
              <a:t>rigid and structured </a:t>
            </a:r>
            <a:r>
              <a:rPr lang="en-US" dirty="0" smtClean="0"/>
              <a:t>language</a:t>
            </a:r>
          </a:p>
          <a:p>
            <a:pPr lvl="1"/>
            <a:r>
              <a:rPr lang="en-US" dirty="0" smtClean="0"/>
              <a:t>more </a:t>
            </a:r>
            <a:r>
              <a:rPr lang="en-US" dirty="0"/>
              <a:t>interoperable across different web </a:t>
            </a:r>
            <a:r>
              <a:rPr lang="en-US" dirty="0" smtClean="0"/>
              <a:t>browsers</a:t>
            </a:r>
          </a:p>
          <a:p>
            <a:pPr lvl="1"/>
            <a:r>
              <a:rPr lang="en-US" dirty="0" smtClean="0"/>
              <a:t>more </a:t>
            </a:r>
            <a:r>
              <a:rPr lang="en-US" dirty="0"/>
              <a:t>likely that our pages will display correctly in the </a:t>
            </a:r>
            <a:r>
              <a:rPr lang="en-US" dirty="0" smtClean="0"/>
              <a:t>future</a:t>
            </a:r>
          </a:p>
          <a:p>
            <a:pPr lvl="1"/>
            <a:r>
              <a:rPr lang="en-US" dirty="0" smtClean="0"/>
              <a:t>can </a:t>
            </a:r>
            <a:r>
              <a:rPr lang="en-US" dirty="0"/>
              <a:t>be interchanged with other XML data: SVG (graphics), </a:t>
            </a:r>
            <a:r>
              <a:rPr lang="en-US" dirty="0" err="1"/>
              <a:t>MathML</a:t>
            </a:r>
            <a:r>
              <a:rPr lang="en-US" dirty="0"/>
              <a:t>, </a:t>
            </a:r>
            <a:r>
              <a:rPr lang="en-US" dirty="0" err="1"/>
              <a:t>MusicML</a:t>
            </a:r>
            <a:r>
              <a:rPr lang="en-US" dirty="0"/>
              <a:t>, etc.</a:t>
            </a:r>
          </a:p>
        </p:txBody>
      </p:sp>
      <p:sp>
        <p:nvSpPr>
          <p:cNvPr id="4" name="Footer Placeholder 3"/>
          <p:cNvSpPr>
            <a:spLocks noGrp="1"/>
          </p:cNvSpPr>
          <p:nvPr>
            <p:ph type="ftr" sz="quarter" idx="11"/>
          </p:nvPr>
        </p:nvSpPr>
        <p:spPr/>
        <p:txBody>
          <a:bodyPr/>
          <a:lstStyle/>
          <a:p>
            <a:r>
              <a:rPr lang="en-US" dirty="0" smtClean="0"/>
              <a:t>CS6314-WPL</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37</a:t>
            </a:fld>
            <a:endParaRPr lang="en-US"/>
          </a:p>
        </p:txBody>
      </p:sp>
    </p:spTree>
    <p:extLst>
      <p:ext uri="{BB962C8B-B14F-4D97-AF65-F5344CB8AC3E}">
        <p14:creationId xmlns:p14="http://schemas.microsoft.com/office/powerpoint/2010/main" val="2065255300"/>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W3C XHTML Validator</a:t>
            </a:r>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38</a:t>
            </a:fld>
            <a:endParaRPr lang="en-US"/>
          </a:p>
        </p:txBody>
      </p:sp>
      <p:sp>
        <p:nvSpPr>
          <p:cNvPr id="6" name="TextBox 5"/>
          <p:cNvSpPr txBox="1"/>
          <p:nvPr/>
        </p:nvSpPr>
        <p:spPr>
          <a:xfrm>
            <a:off x="609600" y="1524000"/>
            <a:ext cx="8153400" cy="1754326"/>
          </a:xfrm>
          <a:prstGeom prst="rect">
            <a:avLst/>
          </a:prstGeom>
          <a:solidFill>
            <a:schemeClr val="accent6">
              <a:lumMod val="40000"/>
              <a:lumOff val="6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&lt;p&gt;</a:t>
            </a:r>
          </a:p>
          <a:p>
            <a:r>
              <a:rPr lang="en-US" dirty="0" smtClean="0">
                <a:latin typeface="Courier New" pitchFamily="49" charset="0"/>
                <a:cs typeface="Courier New" pitchFamily="49" charset="0"/>
              </a:rPr>
              <a:t>	&lt;</a:t>
            </a:r>
            <a:r>
              <a:rPr lang="en-US" dirty="0">
                <a:latin typeface="Courier New" pitchFamily="49" charset="0"/>
                <a:cs typeface="Courier New" pitchFamily="49" charset="0"/>
              </a:rPr>
              <a:t>a </a:t>
            </a:r>
            <a:r>
              <a:rPr lang="en-US" dirty="0" err="1">
                <a:latin typeface="Courier New" pitchFamily="49" charset="0"/>
                <a:cs typeface="Courier New" pitchFamily="49" charset="0"/>
              </a:rPr>
              <a:t>href</a:t>
            </a:r>
            <a:r>
              <a:rPr lang="en-US" dirty="0">
                <a:latin typeface="Courier New" pitchFamily="49" charset="0"/>
                <a:cs typeface="Courier New" pitchFamily="49" charset="0"/>
              </a:rPr>
              <a:t>="http://validator.w3.org/check/</a:t>
            </a:r>
            <a:r>
              <a:rPr lang="en-US" dirty="0" err="1">
                <a:latin typeface="Courier New" pitchFamily="49" charset="0"/>
                <a:cs typeface="Courier New" pitchFamily="49" charset="0"/>
              </a:rPr>
              <a:t>referer</a:t>
            </a:r>
            <a:r>
              <a:rPr lang="en-US" dirty="0">
                <a:latin typeface="Courier New" pitchFamily="49" charset="0"/>
                <a:cs typeface="Courier New" pitchFamily="49" charset="0"/>
              </a:rPr>
              <a:t>"&gt;</a:t>
            </a:r>
          </a:p>
          <a:p>
            <a:r>
              <a:rPr lang="en-US" dirty="0" smtClean="0">
                <a:latin typeface="Courier New" pitchFamily="49" charset="0"/>
                <a:cs typeface="Courier New" pitchFamily="49" charset="0"/>
              </a:rPr>
              <a:t>	&lt;</a:t>
            </a:r>
            <a:r>
              <a:rPr lang="en-US" dirty="0" err="1">
                <a:latin typeface="Courier New" pitchFamily="49" charset="0"/>
                <a:cs typeface="Courier New" pitchFamily="49" charset="0"/>
              </a:rPr>
              <a:t>img</a:t>
            </a:r>
            <a:r>
              <a:rPr lang="en-US" dirty="0">
                <a:latin typeface="Courier New" pitchFamily="49" charset="0"/>
                <a:cs typeface="Courier New" pitchFamily="49" charset="0"/>
              </a:rPr>
              <a:t> </a:t>
            </a:r>
            <a:r>
              <a:rPr lang="en-US" dirty="0" err="1">
                <a:latin typeface="Courier New" pitchFamily="49" charset="0"/>
                <a:cs typeface="Courier New" pitchFamily="49" charset="0"/>
              </a:rPr>
              <a:t>src</a:t>
            </a:r>
            <a:r>
              <a:rPr lang="en-US" dirty="0">
                <a:latin typeface="Courier New" pitchFamily="49" charset="0"/>
                <a:cs typeface="Courier New" pitchFamily="49" charset="0"/>
              </a:rPr>
              <a:t>="http://www.w3.org/Icons/valid-xhtml11"</a:t>
            </a:r>
          </a:p>
          <a:p>
            <a:r>
              <a:rPr lang="en-US" dirty="0">
                <a:latin typeface="Courier New" pitchFamily="49" charset="0"/>
                <a:cs typeface="Courier New" pitchFamily="49" charset="0"/>
              </a:rPr>
              <a:t>alt="Validate" /&gt;</a:t>
            </a:r>
          </a:p>
          <a:p>
            <a:r>
              <a:rPr lang="en-US" smtClean="0">
                <a:latin typeface="Courier New" pitchFamily="49" charset="0"/>
                <a:cs typeface="Courier New" pitchFamily="49" charset="0"/>
              </a:rPr>
              <a:t>	&lt;/</a:t>
            </a:r>
            <a:r>
              <a:rPr lang="en-US" dirty="0">
                <a:latin typeface="Courier New" pitchFamily="49" charset="0"/>
                <a:cs typeface="Courier New" pitchFamily="49" charset="0"/>
              </a:rPr>
              <a:t>a&gt;</a:t>
            </a:r>
          </a:p>
          <a:p>
            <a:r>
              <a:rPr lang="en-US" dirty="0">
                <a:latin typeface="Courier New" pitchFamily="49" charset="0"/>
                <a:cs typeface="Courier New" pitchFamily="49" charset="0"/>
              </a:rPr>
              <a:t>&lt;/</a:t>
            </a:r>
            <a:r>
              <a:rPr lang="en-US" dirty="0" smtClean="0">
                <a:latin typeface="Courier New" pitchFamily="49" charset="0"/>
                <a:cs typeface="Courier New" pitchFamily="49" charset="0"/>
              </a:rPr>
              <a:t>p&gt;                                                  </a:t>
            </a:r>
            <a:r>
              <a:rPr lang="en-US" i="1" dirty="0" smtClean="0">
                <a:solidFill>
                  <a:schemeClr val="tx1">
                    <a:lumMod val="50000"/>
                    <a:lumOff val="50000"/>
                  </a:schemeClr>
                </a:solidFill>
                <a:latin typeface="Consolas" pitchFamily="49" charset="0"/>
                <a:cs typeface="Consolas" pitchFamily="49" charset="0"/>
              </a:rPr>
              <a:t>HTML</a:t>
            </a:r>
          </a:p>
        </p:txBody>
      </p:sp>
      <p:sp>
        <p:nvSpPr>
          <p:cNvPr id="8" name="Footer Placeholder 7"/>
          <p:cNvSpPr>
            <a:spLocks noGrp="1"/>
          </p:cNvSpPr>
          <p:nvPr>
            <p:ph type="ftr" sz="quarter" idx="11"/>
          </p:nvPr>
        </p:nvSpPr>
        <p:spPr/>
        <p:txBody>
          <a:bodyPr/>
          <a:lstStyle/>
          <a:p>
            <a:r>
              <a:rPr lang="en-US" dirty="0" smtClean="0"/>
              <a:t>CS6314-WPL</a:t>
            </a:r>
            <a:endParaRPr lang="en-US" dirty="0"/>
          </a:p>
        </p:txBody>
      </p:sp>
      <p:sp>
        <p:nvSpPr>
          <p:cNvPr id="9" name="Content Placeholder 2"/>
          <p:cNvSpPr>
            <a:spLocks noGrp="1"/>
          </p:cNvSpPr>
          <p:nvPr>
            <p:ph sz="quarter" idx="1"/>
          </p:nvPr>
        </p:nvSpPr>
        <p:spPr>
          <a:xfrm>
            <a:off x="612648" y="4724400"/>
            <a:ext cx="8153400" cy="1600200"/>
          </a:xfrm>
        </p:spPr>
        <p:txBody>
          <a:bodyPr/>
          <a:lstStyle/>
          <a:p>
            <a:r>
              <a:rPr lang="en-US" dirty="0"/>
              <a:t>checks your HTML code to make sure it meets the official strict XHTML </a:t>
            </a:r>
            <a:r>
              <a:rPr lang="en-US" dirty="0" smtClean="0"/>
              <a:t>specifications</a:t>
            </a:r>
            <a:endParaRPr lang="en-US" dirty="0"/>
          </a:p>
        </p:txBody>
      </p:sp>
      <p:pic>
        <p:nvPicPr>
          <p:cNvPr id="276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673" y="3429000"/>
            <a:ext cx="2628900" cy="93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9958605"/>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page </a:t>
            </a:r>
            <a:r>
              <a:rPr lang="en-US" dirty="0" smtClean="0"/>
              <a:t>metadata </a:t>
            </a:r>
            <a:r>
              <a:rPr lang="en-US" dirty="0"/>
              <a:t>&lt;meta&gt;</a:t>
            </a:r>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39</a:t>
            </a:fld>
            <a:endParaRPr lang="en-US"/>
          </a:p>
        </p:txBody>
      </p:sp>
      <p:sp>
        <p:nvSpPr>
          <p:cNvPr id="6" name="TextBox 5"/>
          <p:cNvSpPr txBox="1"/>
          <p:nvPr/>
        </p:nvSpPr>
        <p:spPr>
          <a:xfrm>
            <a:off x="609600" y="1524000"/>
            <a:ext cx="8153400" cy="2031325"/>
          </a:xfrm>
          <a:prstGeom prst="rect">
            <a:avLst/>
          </a:prstGeom>
          <a:solidFill>
            <a:schemeClr val="accent6">
              <a:lumMod val="40000"/>
              <a:lumOff val="6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&lt;meta name="description"</a:t>
            </a:r>
          </a:p>
          <a:p>
            <a:r>
              <a:rPr lang="en-US" dirty="0">
                <a:latin typeface="Courier New" pitchFamily="49" charset="0"/>
                <a:cs typeface="Courier New" pitchFamily="49" charset="0"/>
              </a:rPr>
              <a:t>content</a:t>
            </a:r>
            <a:r>
              <a:rPr lang="en-US" dirty="0" smtClean="0">
                <a:latin typeface="Courier New" pitchFamily="49" charset="0"/>
                <a:cs typeface="Courier New" pitchFamily="49" charset="0"/>
              </a:rPr>
              <a:t>=“Harry Potter Official Website." </a:t>
            </a:r>
            <a:r>
              <a:rPr lang="en-US" dirty="0">
                <a:latin typeface="Courier New" pitchFamily="49" charset="0"/>
                <a:cs typeface="Courier New" pitchFamily="49" charset="0"/>
              </a:rPr>
              <a:t>/&gt;</a:t>
            </a:r>
          </a:p>
          <a:p>
            <a:r>
              <a:rPr lang="en-US" dirty="0">
                <a:latin typeface="Courier New" pitchFamily="49" charset="0"/>
                <a:cs typeface="Courier New" pitchFamily="49" charset="0"/>
              </a:rPr>
              <a:t>&lt;meta name="keywords" content</a:t>
            </a:r>
            <a:r>
              <a:rPr lang="en-US" dirty="0" smtClean="0">
                <a:latin typeface="Courier New" pitchFamily="49" charset="0"/>
                <a:cs typeface="Courier New" pitchFamily="49" charset="0"/>
              </a:rPr>
              <a:t>="harry potter, harry potter and the deathly hallows, deathly hallows, ministry of magic, resurrection stone, clock of invisibility" </a:t>
            </a:r>
            <a:r>
              <a:rPr lang="en-US" dirty="0">
                <a:latin typeface="Courier New" pitchFamily="49" charset="0"/>
                <a:cs typeface="Courier New" pitchFamily="49" charset="0"/>
              </a:rPr>
              <a:t>/&gt;</a:t>
            </a:r>
          </a:p>
          <a:p>
            <a:r>
              <a:rPr lang="en-US" dirty="0">
                <a:latin typeface="Courier New" pitchFamily="49" charset="0"/>
                <a:cs typeface="Courier New" pitchFamily="49" charset="0"/>
              </a:rPr>
              <a:t>&lt;meta http-</a:t>
            </a:r>
            <a:r>
              <a:rPr lang="en-US" dirty="0" err="1">
                <a:latin typeface="Courier New" pitchFamily="49" charset="0"/>
                <a:cs typeface="Courier New" pitchFamily="49" charset="0"/>
              </a:rPr>
              <a:t>equiv</a:t>
            </a:r>
            <a:r>
              <a:rPr lang="en-US" dirty="0">
                <a:latin typeface="Courier New" pitchFamily="49" charset="0"/>
                <a:cs typeface="Courier New" pitchFamily="49" charset="0"/>
              </a:rPr>
              <a:t>="Content-Type"</a:t>
            </a:r>
          </a:p>
          <a:p>
            <a:r>
              <a:rPr lang="en-US" dirty="0">
                <a:latin typeface="Courier New" pitchFamily="49" charset="0"/>
                <a:cs typeface="Courier New" pitchFamily="49" charset="0"/>
              </a:rPr>
              <a:t>content="text/html; charset=iso-8859-1" /&gt;</a:t>
            </a:r>
            <a:r>
              <a:rPr lang="en-US" dirty="0" smtClean="0">
                <a:latin typeface="Courier New" pitchFamily="49" charset="0"/>
                <a:cs typeface="Courier New" pitchFamily="49" charset="0"/>
              </a:rPr>
              <a:t>            </a:t>
            </a:r>
            <a:r>
              <a:rPr lang="en-US" i="1" dirty="0" smtClean="0">
                <a:solidFill>
                  <a:schemeClr val="tx1">
                    <a:lumMod val="50000"/>
                    <a:lumOff val="50000"/>
                  </a:schemeClr>
                </a:solidFill>
                <a:latin typeface="Consolas" pitchFamily="49" charset="0"/>
                <a:cs typeface="Consolas" pitchFamily="49" charset="0"/>
              </a:rPr>
              <a:t>HTML</a:t>
            </a:r>
          </a:p>
        </p:txBody>
      </p:sp>
      <p:sp>
        <p:nvSpPr>
          <p:cNvPr id="9" name="Content Placeholder 2"/>
          <p:cNvSpPr>
            <a:spLocks noGrp="1"/>
          </p:cNvSpPr>
          <p:nvPr>
            <p:ph sz="quarter" idx="1"/>
          </p:nvPr>
        </p:nvSpPr>
        <p:spPr>
          <a:xfrm>
            <a:off x="612648" y="3581400"/>
            <a:ext cx="8153400" cy="1600200"/>
          </a:xfrm>
        </p:spPr>
        <p:txBody>
          <a:bodyPr/>
          <a:lstStyle/>
          <a:p>
            <a:r>
              <a:rPr lang="en-US" sz="2800" dirty="0"/>
              <a:t>information about your page (for a browser, search engine, etc.)</a:t>
            </a:r>
            <a:endParaRPr lang="en-US" sz="2800" dirty="0" smtClean="0"/>
          </a:p>
          <a:p>
            <a:r>
              <a:rPr lang="en-US" sz="2800" dirty="0" smtClean="0"/>
              <a:t>placed </a:t>
            </a:r>
            <a:r>
              <a:rPr lang="en-US" sz="2800" dirty="0"/>
              <a:t>in the head of your XHTML page</a:t>
            </a:r>
          </a:p>
          <a:p>
            <a:r>
              <a:rPr lang="en-US" sz="2800" dirty="0"/>
              <a:t>meta tags often have both the name and content </a:t>
            </a:r>
            <a:r>
              <a:rPr lang="en-US" sz="2800" dirty="0" smtClean="0"/>
              <a:t>attributes</a:t>
            </a:r>
          </a:p>
          <a:p>
            <a:pPr lvl="1"/>
            <a:r>
              <a:rPr lang="en-US" sz="2400" dirty="0" smtClean="0"/>
              <a:t>some </a:t>
            </a:r>
            <a:r>
              <a:rPr lang="en-US" sz="2400" dirty="0"/>
              <a:t>meta tags use the http-</a:t>
            </a:r>
            <a:r>
              <a:rPr lang="en-US" sz="2400" dirty="0" err="1"/>
              <a:t>equiv</a:t>
            </a:r>
            <a:r>
              <a:rPr lang="en-US" sz="2400" dirty="0"/>
              <a:t> attribute instead of name</a:t>
            </a:r>
          </a:p>
        </p:txBody>
      </p:sp>
    </p:spTree>
    <p:extLst>
      <p:ext uri="{BB962C8B-B14F-4D97-AF65-F5344CB8AC3E}">
        <p14:creationId xmlns:p14="http://schemas.microsoft.com/office/powerpoint/2010/main" val="342767295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XHTML page</a:t>
            </a:r>
            <a:endParaRPr lang="en-US" dirty="0"/>
          </a:p>
        </p:txBody>
      </p:sp>
      <p:sp>
        <p:nvSpPr>
          <p:cNvPr id="3" name="Content Placeholder 2"/>
          <p:cNvSpPr>
            <a:spLocks noGrp="1"/>
          </p:cNvSpPr>
          <p:nvPr>
            <p:ph sz="quarter" idx="1"/>
          </p:nvPr>
        </p:nvSpPr>
        <p:spPr>
          <a:xfrm>
            <a:off x="612648" y="4940320"/>
            <a:ext cx="8153400" cy="1155680"/>
          </a:xfrm>
        </p:spPr>
        <p:txBody>
          <a:bodyPr/>
          <a:lstStyle/>
          <a:p>
            <a:r>
              <a:rPr lang="en-US" sz="2400" dirty="0" smtClean="0"/>
              <a:t>HTML is saved with extension .html</a:t>
            </a:r>
          </a:p>
          <a:p>
            <a:r>
              <a:rPr lang="en-US" sz="2400" dirty="0" smtClean="0"/>
              <a:t>Basic structure: tags that enclose content, i.e., elements</a:t>
            </a:r>
          </a:p>
          <a:p>
            <a:r>
              <a:rPr lang="en-US" sz="2400" b="1" dirty="0"/>
              <a:t>H</a:t>
            </a:r>
            <a:r>
              <a:rPr lang="en-US" sz="2400" b="1" dirty="0" smtClean="0"/>
              <a:t>eader </a:t>
            </a:r>
            <a:r>
              <a:rPr lang="en-US" sz="2400" dirty="0" smtClean="0"/>
              <a:t>describes the page</a:t>
            </a:r>
          </a:p>
          <a:p>
            <a:r>
              <a:rPr lang="en-US" sz="2400" b="1" dirty="0" smtClean="0"/>
              <a:t>Body</a:t>
            </a:r>
            <a:r>
              <a:rPr lang="en-US" sz="2400" dirty="0" smtClean="0"/>
              <a:t> contains the page’s contents</a:t>
            </a:r>
            <a:endParaRPr lang="en-US" sz="2400" dirty="0"/>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4</a:t>
            </a:fld>
            <a:endParaRPr lang="en-US"/>
          </a:p>
        </p:txBody>
      </p:sp>
      <p:sp>
        <p:nvSpPr>
          <p:cNvPr id="9" name="TextBox 8"/>
          <p:cNvSpPr txBox="1"/>
          <p:nvPr/>
        </p:nvSpPr>
        <p:spPr>
          <a:xfrm>
            <a:off x="609600" y="1524000"/>
            <a:ext cx="8153400" cy="3416320"/>
          </a:xfrm>
          <a:prstGeom prst="rect">
            <a:avLst/>
          </a:prstGeom>
          <a:solidFill>
            <a:schemeClr val="accent6">
              <a:lumMod val="40000"/>
              <a:lumOff val="60000"/>
            </a:schemeClr>
          </a:solidFill>
          <a:ln w="19050">
            <a:solidFill>
              <a:schemeClr val="tx1"/>
            </a:solidFill>
          </a:ln>
        </p:spPr>
        <p:txBody>
          <a:bodyPr wrap="square" rtlCol="0">
            <a:spAutoFit/>
          </a:bodyPr>
          <a:lstStyle/>
          <a:p>
            <a:r>
              <a:rPr lang="en-US" dirty="0" smtClean="0">
                <a:latin typeface="Courier New" pitchFamily="49" charset="0"/>
                <a:cs typeface="Courier New" pitchFamily="49" charset="0"/>
              </a:rPr>
              <a:t>&lt;!DOCTYPE html PUBLIC "-//W3C//DTD XHTML 1.1//EN"</a:t>
            </a:r>
          </a:p>
          <a:p>
            <a:r>
              <a:rPr lang="en-US" dirty="0" smtClean="0">
                <a:latin typeface="Courier New" pitchFamily="49" charset="0"/>
                <a:cs typeface="Courier New" pitchFamily="49" charset="0"/>
              </a:rPr>
              <a:t>"http://www.w3.org/TR/xhtml11/DTD/xhtml11.dtd"&gt;</a:t>
            </a:r>
          </a:p>
          <a:p>
            <a:endParaRPr lang="en-US" dirty="0" smtClean="0">
              <a:latin typeface="Courier New" pitchFamily="49" charset="0"/>
              <a:cs typeface="Courier New" pitchFamily="49" charset="0"/>
            </a:endParaRPr>
          </a:p>
          <a:p>
            <a:r>
              <a:rPr lang="en-US" dirty="0" smtClean="0">
                <a:latin typeface="Courier New" pitchFamily="49" charset="0"/>
                <a:cs typeface="Courier New" pitchFamily="49" charset="0"/>
              </a:rPr>
              <a:t>&lt;html </a:t>
            </a:r>
            <a:r>
              <a:rPr lang="en-US" dirty="0" err="1" smtClean="0">
                <a:latin typeface="Courier New" pitchFamily="49" charset="0"/>
                <a:cs typeface="Courier New" pitchFamily="49" charset="0"/>
              </a:rPr>
              <a:t>xmlns</a:t>
            </a:r>
            <a:r>
              <a:rPr lang="en-US" dirty="0" smtClean="0">
                <a:latin typeface="Courier New" pitchFamily="49" charset="0"/>
                <a:cs typeface="Courier New" pitchFamily="49" charset="0"/>
              </a:rPr>
              <a:t>="http://www.w3.org/1999/xhtml"&gt;</a:t>
            </a:r>
          </a:p>
          <a:p>
            <a:r>
              <a:rPr lang="en-US" dirty="0" smtClean="0">
                <a:latin typeface="Courier New" pitchFamily="49" charset="0"/>
                <a:cs typeface="Courier New" pitchFamily="49" charset="0"/>
              </a:rPr>
              <a:t>	&lt;head&gt;</a:t>
            </a:r>
          </a:p>
          <a:p>
            <a:r>
              <a:rPr lang="en-US" dirty="0" smtClean="0">
                <a:latin typeface="Courier New" pitchFamily="49" charset="0"/>
                <a:cs typeface="Courier New" pitchFamily="49" charset="0"/>
              </a:rPr>
              <a:t>		information about the page</a:t>
            </a:r>
          </a:p>
          <a:p>
            <a:r>
              <a:rPr lang="en-US" dirty="0" smtClean="0">
                <a:latin typeface="Courier New" pitchFamily="49" charset="0"/>
                <a:cs typeface="Courier New" pitchFamily="49" charset="0"/>
              </a:rPr>
              <a:t>	&lt;/head&gt;</a:t>
            </a:r>
          </a:p>
          <a:p>
            <a:endParaRPr lang="en-US" dirty="0" smtClean="0">
              <a:latin typeface="Courier New" pitchFamily="49" charset="0"/>
              <a:cs typeface="Courier New" pitchFamily="49" charset="0"/>
            </a:endParaRPr>
          </a:p>
          <a:p>
            <a:r>
              <a:rPr lang="en-US" dirty="0" smtClean="0">
                <a:latin typeface="Courier New" pitchFamily="49" charset="0"/>
                <a:cs typeface="Courier New" pitchFamily="49" charset="0"/>
              </a:rPr>
              <a:t>	&lt;body&gt;</a:t>
            </a:r>
          </a:p>
          <a:p>
            <a:r>
              <a:rPr lang="en-US" dirty="0" smtClean="0">
                <a:latin typeface="Courier New" pitchFamily="49" charset="0"/>
                <a:cs typeface="Courier New" pitchFamily="49" charset="0"/>
              </a:rPr>
              <a:t>		page contents</a:t>
            </a:r>
          </a:p>
          <a:p>
            <a:r>
              <a:rPr lang="en-US" dirty="0" smtClean="0">
                <a:latin typeface="Courier New" pitchFamily="49" charset="0"/>
                <a:cs typeface="Courier New" pitchFamily="49" charset="0"/>
              </a:rPr>
              <a:t>	&lt;/body&gt;</a:t>
            </a:r>
          </a:p>
          <a:p>
            <a:r>
              <a:rPr lang="en-US" dirty="0" smtClean="0">
                <a:latin typeface="Courier New" pitchFamily="49" charset="0"/>
                <a:cs typeface="Courier New" pitchFamily="49" charset="0"/>
              </a:rPr>
              <a:t>&lt;/html&gt;                                               </a:t>
            </a:r>
            <a:r>
              <a:rPr lang="en-US" i="1" dirty="0" smtClean="0">
                <a:solidFill>
                  <a:schemeClr val="tx1">
                    <a:lumMod val="50000"/>
                    <a:lumOff val="50000"/>
                  </a:schemeClr>
                </a:solidFill>
                <a:latin typeface="Consolas" pitchFamily="49" charset="0"/>
                <a:cs typeface="Consolas" pitchFamily="49" charset="0"/>
              </a:rPr>
              <a:t>HTML</a:t>
            </a:r>
            <a:endParaRPr lang="en-US" i="1" dirty="0">
              <a:solidFill>
                <a:schemeClr val="tx1">
                  <a:lumMod val="50000"/>
                  <a:lumOff val="50000"/>
                </a:schemeClr>
              </a:solidFill>
              <a:latin typeface="Consolas" pitchFamily="49" charset="0"/>
              <a:cs typeface="Consolas" pitchFamily="49" charset="0"/>
            </a:endParaRPr>
          </a:p>
        </p:txBody>
      </p:sp>
    </p:spTree>
    <p:extLst>
      <p:ext uri="{BB962C8B-B14F-4D97-AF65-F5344CB8AC3E}">
        <p14:creationId xmlns:p14="http://schemas.microsoft.com/office/powerpoint/2010/main" val="2656016817"/>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meta element to aid browser / web </a:t>
            </a:r>
            <a:r>
              <a:rPr lang="en-US" sz="4000" dirty="0" smtClean="0"/>
              <a:t>server</a:t>
            </a:r>
            <a:endParaRPr lang="en-US" sz="4800" dirty="0"/>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40</a:t>
            </a:fld>
            <a:endParaRPr lang="en-US"/>
          </a:p>
        </p:txBody>
      </p:sp>
      <p:sp>
        <p:nvSpPr>
          <p:cNvPr id="6" name="TextBox 5"/>
          <p:cNvSpPr txBox="1"/>
          <p:nvPr/>
        </p:nvSpPr>
        <p:spPr>
          <a:xfrm>
            <a:off x="609600" y="1524000"/>
            <a:ext cx="8153400" cy="1477328"/>
          </a:xfrm>
          <a:prstGeom prst="rect">
            <a:avLst/>
          </a:prstGeom>
          <a:solidFill>
            <a:schemeClr val="accent6">
              <a:lumMod val="40000"/>
              <a:lumOff val="6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&lt;meta http-</a:t>
            </a:r>
            <a:r>
              <a:rPr lang="en-US" dirty="0" err="1">
                <a:latin typeface="Courier New" pitchFamily="49" charset="0"/>
                <a:cs typeface="Courier New" pitchFamily="49" charset="0"/>
              </a:rPr>
              <a:t>equiv</a:t>
            </a:r>
            <a:r>
              <a:rPr lang="en-US" dirty="0">
                <a:latin typeface="Courier New" pitchFamily="49" charset="0"/>
                <a:cs typeface="Courier New" pitchFamily="49" charset="0"/>
              </a:rPr>
              <a:t>="Content-Type"</a:t>
            </a:r>
          </a:p>
          <a:p>
            <a:r>
              <a:rPr lang="en-US" dirty="0">
                <a:latin typeface="Courier New" pitchFamily="49" charset="0"/>
                <a:cs typeface="Courier New" pitchFamily="49" charset="0"/>
              </a:rPr>
              <a:t>content="type of document (character encoding)" /&gt;</a:t>
            </a:r>
          </a:p>
          <a:p>
            <a:r>
              <a:rPr lang="en-US" dirty="0">
                <a:latin typeface="Courier New" pitchFamily="49" charset="0"/>
                <a:cs typeface="Courier New" pitchFamily="49" charset="0"/>
              </a:rPr>
              <a:t>&lt;meta http-</a:t>
            </a:r>
            <a:r>
              <a:rPr lang="en-US" dirty="0" err="1">
                <a:latin typeface="Courier New" pitchFamily="49" charset="0"/>
                <a:cs typeface="Courier New" pitchFamily="49" charset="0"/>
              </a:rPr>
              <a:t>equiv</a:t>
            </a:r>
            <a:r>
              <a:rPr lang="en-US" dirty="0">
                <a:latin typeface="Courier New" pitchFamily="49" charset="0"/>
                <a:cs typeface="Courier New" pitchFamily="49" charset="0"/>
              </a:rPr>
              <a:t>="refresh"</a:t>
            </a:r>
          </a:p>
          <a:p>
            <a:r>
              <a:rPr lang="en-US" dirty="0">
                <a:latin typeface="Courier New" pitchFamily="49" charset="0"/>
                <a:cs typeface="Courier New" pitchFamily="49" charset="0"/>
              </a:rPr>
              <a:t>content="how often to refresh the page (seconds)" /&gt;</a:t>
            </a:r>
          </a:p>
          <a:p>
            <a:r>
              <a:rPr lang="en-US" dirty="0">
                <a:latin typeface="Courier New" pitchFamily="49" charset="0"/>
                <a:cs typeface="Courier New" pitchFamily="49" charset="0"/>
              </a:rPr>
              <a:t>&lt;/</a:t>
            </a:r>
            <a:r>
              <a:rPr lang="en-US" dirty="0" smtClean="0">
                <a:latin typeface="Courier New" pitchFamily="49" charset="0"/>
                <a:cs typeface="Courier New" pitchFamily="49" charset="0"/>
              </a:rPr>
              <a:t>head&gt;                                               </a:t>
            </a:r>
            <a:r>
              <a:rPr lang="en-US" i="1" dirty="0" smtClean="0">
                <a:solidFill>
                  <a:schemeClr val="tx1">
                    <a:lumMod val="50000"/>
                    <a:lumOff val="50000"/>
                  </a:schemeClr>
                </a:solidFill>
                <a:latin typeface="Consolas" pitchFamily="49" charset="0"/>
                <a:cs typeface="Consolas" pitchFamily="49" charset="0"/>
              </a:rPr>
              <a:t>HTML</a:t>
            </a:r>
          </a:p>
        </p:txBody>
      </p:sp>
      <p:sp>
        <p:nvSpPr>
          <p:cNvPr id="9" name="Content Placeholder 2"/>
          <p:cNvSpPr>
            <a:spLocks noGrp="1"/>
          </p:cNvSpPr>
          <p:nvPr>
            <p:ph sz="quarter" idx="1"/>
          </p:nvPr>
        </p:nvSpPr>
        <p:spPr>
          <a:xfrm>
            <a:off x="612648" y="2971800"/>
            <a:ext cx="8153400" cy="1600200"/>
          </a:xfrm>
        </p:spPr>
        <p:txBody>
          <a:bodyPr/>
          <a:lstStyle/>
          <a:p>
            <a:pPr marL="0" indent="0">
              <a:buNone/>
            </a:pPr>
            <a:endParaRPr lang="en-US" sz="2400" dirty="0" smtClean="0"/>
          </a:p>
          <a:p>
            <a:pPr marL="0" indent="0">
              <a:buNone/>
            </a:pPr>
            <a:r>
              <a:rPr lang="en-US" sz="2400" dirty="0" smtClean="0"/>
              <a:t>&lt;</a:t>
            </a:r>
            <a:r>
              <a:rPr lang="en-US" sz="2400" dirty="0"/>
              <a:t>meta http-</a:t>
            </a:r>
            <a:r>
              <a:rPr lang="en-US" sz="2400" dirty="0" err="1"/>
              <a:t>equiv</a:t>
            </a:r>
            <a:r>
              <a:rPr lang="en-US" sz="2400" dirty="0"/>
              <a:t>="Content-Type" content="text/html; charset=iso-8859-1" /&gt;</a:t>
            </a:r>
          </a:p>
          <a:p>
            <a:r>
              <a:rPr lang="en-US" sz="2400" dirty="0"/>
              <a:t>the meta refresh tag can also redirect from one page to another:</a:t>
            </a:r>
          </a:p>
          <a:p>
            <a:pPr marL="0" indent="0">
              <a:buNone/>
            </a:pPr>
            <a:r>
              <a:rPr lang="en-US" sz="2400" dirty="0"/>
              <a:t>&lt;meta http-</a:t>
            </a:r>
            <a:r>
              <a:rPr lang="en-US" sz="2400" dirty="0" err="1"/>
              <a:t>equiv</a:t>
            </a:r>
            <a:r>
              <a:rPr lang="en-US" sz="2400" dirty="0"/>
              <a:t>="refresh" content="5;url=http://www.bjp.com" /&gt;</a:t>
            </a:r>
          </a:p>
          <a:p>
            <a:pPr lvl="1"/>
            <a:r>
              <a:rPr lang="en-US" sz="2400" dirty="0"/>
              <a:t>why would we want to do this? (example)</a:t>
            </a:r>
          </a:p>
        </p:txBody>
      </p:sp>
    </p:spTree>
    <p:extLst>
      <p:ext uri="{BB962C8B-B14F-4D97-AF65-F5344CB8AC3E}">
        <p14:creationId xmlns:p14="http://schemas.microsoft.com/office/powerpoint/2010/main" val="1279612002"/>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meta element to describe the page</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41</a:t>
            </a:fld>
            <a:endParaRPr lang="en-US"/>
          </a:p>
        </p:txBody>
      </p:sp>
      <p:sp>
        <p:nvSpPr>
          <p:cNvPr id="6" name="TextBox 5"/>
          <p:cNvSpPr txBox="1"/>
          <p:nvPr/>
        </p:nvSpPr>
        <p:spPr>
          <a:xfrm>
            <a:off x="609600" y="1524000"/>
            <a:ext cx="8153400" cy="2585323"/>
          </a:xfrm>
          <a:prstGeom prst="rect">
            <a:avLst/>
          </a:prstGeom>
          <a:solidFill>
            <a:schemeClr val="accent6">
              <a:lumMod val="40000"/>
              <a:lumOff val="6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&lt;head&gt;</a:t>
            </a:r>
          </a:p>
          <a:p>
            <a:r>
              <a:rPr lang="en-US" dirty="0">
                <a:latin typeface="Courier New" pitchFamily="49" charset="0"/>
                <a:cs typeface="Courier New" pitchFamily="49" charset="0"/>
              </a:rPr>
              <a:t>&lt;meta name="author"</a:t>
            </a:r>
          </a:p>
          <a:p>
            <a:r>
              <a:rPr lang="en-US" dirty="0">
                <a:latin typeface="Courier New" pitchFamily="49" charset="0"/>
                <a:cs typeface="Courier New" pitchFamily="49" charset="0"/>
              </a:rPr>
              <a:t>content="web page's author" /&gt;</a:t>
            </a:r>
          </a:p>
          <a:p>
            <a:r>
              <a:rPr lang="en-US" dirty="0">
                <a:latin typeface="Courier New" pitchFamily="49" charset="0"/>
                <a:cs typeface="Courier New" pitchFamily="49" charset="0"/>
              </a:rPr>
              <a:t>&lt;meta name="revised"</a:t>
            </a:r>
          </a:p>
          <a:p>
            <a:r>
              <a:rPr lang="en-US" dirty="0">
                <a:latin typeface="Courier New" pitchFamily="49" charset="0"/>
                <a:cs typeface="Courier New" pitchFamily="49" charset="0"/>
              </a:rPr>
              <a:t>content="web page version and/or last modification date" /&gt;</a:t>
            </a:r>
          </a:p>
          <a:p>
            <a:r>
              <a:rPr lang="en-US" dirty="0">
                <a:latin typeface="Courier New" pitchFamily="49" charset="0"/>
                <a:cs typeface="Courier New" pitchFamily="49" charset="0"/>
              </a:rPr>
              <a:t>&lt;meta name="generator"</a:t>
            </a:r>
          </a:p>
          <a:p>
            <a:r>
              <a:rPr lang="en-US" dirty="0">
                <a:latin typeface="Courier New" pitchFamily="49" charset="0"/>
                <a:cs typeface="Courier New" pitchFamily="49" charset="0"/>
              </a:rPr>
              <a:t>content="the software used to create the page" /&gt;</a:t>
            </a:r>
          </a:p>
          <a:p>
            <a:r>
              <a:rPr lang="en-US" dirty="0">
                <a:latin typeface="Courier New" pitchFamily="49" charset="0"/>
                <a:cs typeface="Courier New" pitchFamily="49" charset="0"/>
              </a:rPr>
              <a:t>&lt;/</a:t>
            </a:r>
            <a:r>
              <a:rPr lang="en-US" dirty="0" smtClean="0">
                <a:latin typeface="Courier New" pitchFamily="49" charset="0"/>
                <a:cs typeface="Courier New" pitchFamily="49" charset="0"/>
              </a:rPr>
              <a:t>head&gt;                                               </a:t>
            </a:r>
            <a:r>
              <a:rPr lang="en-US" i="1" dirty="0" smtClean="0">
                <a:solidFill>
                  <a:schemeClr val="tx1">
                    <a:lumMod val="50000"/>
                    <a:lumOff val="50000"/>
                  </a:schemeClr>
                </a:solidFill>
                <a:latin typeface="Consolas" pitchFamily="49" charset="0"/>
                <a:cs typeface="Consolas" pitchFamily="49" charset="0"/>
              </a:rPr>
              <a:t>HTML</a:t>
            </a:r>
          </a:p>
        </p:txBody>
      </p:sp>
      <p:sp>
        <p:nvSpPr>
          <p:cNvPr id="9" name="Content Placeholder 2"/>
          <p:cNvSpPr>
            <a:spLocks noGrp="1"/>
          </p:cNvSpPr>
          <p:nvPr>
            <p:ph sz="quarter" idx="1"/>
          </p:nvPr>
        </p:nvSpPr>
        <p:spPr>
          <a:xfrm>
            <a:off x="612648" y="4495800"/>
            <a:ext cx="8153400" cy="1600200"/>
          </a:xfrm>
        </p:spPr>
        <p:txBody>
          <a:bodyPr/>
          <a:lstStyle/>
          <a:p>
            <a:r>
              <a:rPr lang="en-US" sz="2800" dirty="0"/>
              <a:t>many WYSIWYG HTML editors (FrontPage, PageMaker, etc.) place their names in </a:t>
            </a:r>
            <a:r>
              <a:rPr lang="en-US" sz="2800" dirty="0" smtClean="0"/>
              <a:t>the meta </a:t>
            </a:r>
            <a:r>
              <a:rPr lang="en-US" sz="2800" dirty="0"/>
              <a:t>generator </a:t>
            </a:r>
            <a:r>
              <a:rPr lang="en-US" sz="2800" dirty="0" smtClean="0"/>
              <a:t>tag</a:t>
            </a:r>
            <a:endParaRPr lang="en-US" sz="2800" dirty="0"/>
          </a:p>
        </p:txBody>
      </p:sp>
      <p:sp>
        <p:nvSpPr>
          <p:cNvPr id="3" name="Footer Placeholder 2"/>
          <p:cNvSpPr>
            <a:spLocks noGrp="1"/>
          </p:cNvSpPr>
          <p:nvPr>
            <p:ph type="ftr" sz="quarter" idx="11"/>
          </p:nvPr>
        </p:nvSpPr>
        <p:spPr/>
        <p:txBody>
          <a:bodyPr/>
          <a:lstStyle/>
          <a:p>
            <a:r>
              <a:rPr lang="en-US" dirty="0" smtClean="0"/>
              <a:t>CS6314-WPL</a:t>
            </a:r>
            <a:endParaRPr lang="en-US" dirty="0"/>
          </a:p>
        </p:txBody>
      </p:sp>
    </p:spTree>
    <p:extLst>
      <p:ext uri="{BB962C8B-B14F-4D97-AF65-F5344CB8AC3E}">
        <p14:creationId xmlns:p14="http://schemas.microsoft.com/office/powerpoint/2010/main" val="1541475636"/>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meta element to aid search </a:t>
            </a:r>
            <a:r>
              <a:rPr lang="en-US" dirty="0" smtClean="0"/>
              <a:t>engines </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42</a:t>
            </a:fld>
            <a:endParaRPr lang="en-US"/>
          </a:p>
        </p:txBody>
      </p:sp>
      <p:sp>
        <p:nvSpPr>
          <p:cNvPr id="6" name="TextBox 5"/>
          <p:cNvSpPr txBox="1"/>
          <p:nvPr/>
        </p:nvSpPr>
        <p:spPr>
          <a:xfrm>
            <a:off x="609600" y="1524000"/>
            <a:ext cx="8153400" cy="2308324"/>
          </a:xfrm>
          <a:prstGeom prst="rect">
            <a:avLst/>
          </a:prstGeom>
          <a:solidFill>
            <a:schemeClr val="accent6">
              <a:lumMod val="40000"/>
              <a:lumOff val="6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&lt;head&gt;</a:t>
            </a:r>
          </a:p>
          <a:p>
            <a:r>
              <a:rPr lang="en-US" dirty="0">
                <a:latin typeface="Courier New" pitchFamily="49" charset="0"/>
                <a:cs typeface="Courier New" pitchFamily="49" charset="0"/>
              </a:rPr>
              <a:t>&lt;meta name="description"</a:t>
            </a:r>
          </a:p>
          <a:p>
            <a:r>
              <a:rPr lang="en-US" dirty="0">
                <a:latin typeface="Courier New" pitchFamily="49" charset="0"/>
                <a:cs typeface="Courier New" pitchFamily="49" charset="0"/>
              </a:rPr>
              <a:t>content="how you want search engines to display your page" /&gt;</a:t>
            </a:r>
          </a:p>
          <a:p>
            <a:r>
              <a:rPr lang="en-US" dirty="0">
                <a:latin typeface="Courier New" pitchFamily="49" charset="0"/>
                <a:cs typeface="Courier New" pitchFamily="49" charset="0"/>
              </a:rPr>
              <a:t>&lt;meta name="keywords"</a:t>
            </a:r>
          </a:p>
          <a:p>
            <a:r>
              <a:rPr lang="en-US" dirty="0">
                <a:latin typeface="Courier New" pitchFamily="49" charset="0"/>
                <a:cs typeface="Courier New" pitchFamily="49" charset="0"/>
              </a:rPr>
              <a:t>content="words to associate with your page (</a:t>
            </a:r>
            <a:r>
              <a:rPr lang="en-US" dirty="0" smtClean="0">
                <a:latin typeface="Courier New" pitchFamily="49" charset="0"/>
                <a:cs typeface="Courier New" pitchFamily="49" charset="0"/>
              </a:rPr>
              <a:t>comma separated</a:t>
            </a:r>
            <a:r>
              <a:rPr lang="en-US" dirty="0">
                <a:latin typeface="Courier New" pitchFamily="49" charset="0"/>
                <a:cs typeface="Courier New" pitchFamily="49" charset="0"/>
              </a:rPr>
              <a:t>)" /&gt;</a:t>
            </a:r>
          </a:p>
          <a:p>
            <a:r>
              <a:rPr lang="en-US" dirty="0">
                <a:latin typeface="Courier New" pitchFamily="49" charset="0"/>
                <a:cs typeface="Courier New" pitchFamily="49" charset="0"/>
              </a:rPr>
              <a:t>&lt;/</a:t>
            </a:r>
            <a:r>
              <a:rPr lang="en-US" dirty="0" smtClean="0">
                <a:latin typeface="Courier New" pitchFamily="49" charset="0"/>
                <a:cs typeface="Courier New" pitchFamily="49" charset="0"/>
              </a:rPr>
              <a:t>head&gt;                                               </a:t>
            </a:r>
            <a:r>
              <a:rPr lang="en-US" i="1" dirty="0" smtClean="0">
                <a:solidFill>
                  <a:schemeClr val="tx1">
                    <a:lumMod val="50000"/>
                    <a:lumOff val="50000"/>
                  </a:schemeClr>
                </a:solidFill>
                <a:latin typeface="Consolas" pitchFamily="49" charset="0"/>
                <a:cs typeface="Consolas" pitchFamily="49" charset="0"/>
              </a:rPr>
              <a:t>HTML</a:t>
            </a:r>
          </a:p>
        </p:txBody>
      </p:sp>
      <p:sp>
        <p:nvSpPr>
          <p:cNvPr id="9" name="Content Placeholder 2"/>
          <p:cNvSpPr>
            <a:spLocks noGrp="1"/>
          </p:cNvSpPr>
          <p:nvPr>
            <p:ph sz="quarter" idx="1"/>
          </p:nvPr>
        </p:nvSpPr>
        <p:spPr>
          <a:xfrm>
            <a:off x="612648" y="4495800"/>
            <a:ext cx="8153400" cy="1600200"/>
          </a:xfrm>
        </p:spPr>
        <p:txBody>
          <a:bodyPr/>
          <a:lstStyle/>
          <a:p>
            <a:r>
              <a:rPr lang="en-US" sz="2800" dirty="0"/>
              <a:t>these are suggestions to search engines about how to index your page</a:t>
            </a:r>
          </a:p>
          <a:p>
            <a:r>
              <a:rPr lang="en-US" sz="2800" dirty="0"/>
              <a:t>the search engine may choose to ignore them (why?)</a:t>
            </a:r>
          </a:p>
        </p:txBody>
      </p:sp>
      <p:sp>
        <p:nvSpPr>
          <p:cNvPr id="3" name="Footer Placeholder 2"/>
          <p:cNvSpPr>
            <a:spLocks noGrp="1"/>
          </p:cNvSpPr>
          <p:nvPr>
            <p:ph type="ftr" sz="quarter" idx="11"/>
          </p:nvPr>
        </p:nvSpPr>
        <p:spPr/>
        <p:txBody>
          <a:bodyPr/>
          <a:lstStyle/>
          <a:p>
            <a:r>
              <a:rPr lang="en-US" dirty="0" smtClean="0"/>
              <a:t>CS6314-WPL</a:t>
            </a:r>
            <a:endParaRPr lang="en-US" dirty="0"/>
          </a:p>
        </p:txBody>
      </p:sp>
    </p:spTree>
    <p:extLst>
      <p:ext uri="{BB962C8B-B14F-4D97-AF65-F5344CB8AC3E}">
        <p14:creationId xmlns:p14="http://schemas.microsoft.com/office/powerpoint/2010/main" val="1772836312"/>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a:t>
            </a:r>
            <a:r>
              <a:rPr lang="en-US" dirty="0" err="1" smtClean="0"/>
              <a:t>vs</a:t>
            </a:r>
            <a:r>
              <a:rPr lang="en-US" dirty="0" smtClean="0"/>
              <a:t> XHTML</a:t>
            </a:r>
            <a:endParaRPr lang="en-US" dirty="0"/>
          </a:p>
        </p:txBody>
      </p:sp>
      <p:sp>
        <p:nvSpPr>
          <p:cNvPr id="4" name="Footer Placeholder 3"/>
          <p:cNvSpPr>
            <a:spLocks noGrp="1"/>
          </p:cNvSpPr>
          <p:nvPr>
            <p:ph type="ftr" sz="quarter" idx="11"/>
          </p:nvPr>
        </p:nvSpPr>
        <p:spPr/>
        <p:txBody>
          <a:bodyPr/>
          <a:lstStyle/>
          <a:p>
            <a:r>
              <a:rPr lang="en-US" smtClean="0"/>
              <a:t>CS6314-WPL</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43</a:t>
            </a:fld>
            <a:endParaRPr lang="en-US"/>
          </a:p>
        </p:txBody>
      </p:sp>
      <p:sp>
        <p:nvSpPr>
          <p:cNvPr id="6" name="Rectangle 5"/>
          <p:cNvSpPr/>
          <p:nvPr/>
        </p:nvSpPr>
        <p:spPr>
          <a:xfrm>
            <a:off x="685800" y="1600200"/>
            <a:ext cx="7620000" cy="3970318"/>
          </a:xfrm>
          <a:prstGeom prst="rect">
            <a:avLst/>
          </a:prstGeom>
        </p:spPr>
        <p:txBody>
          <a:bodyPr wrap="square">
            <a:spAutoFit/>
          </a:bodyPr>
          <a:lstStyle/>
          <a:p>
            <a:r>
              <a:rPr lang="en-US" dirty="0"/>
              <a:t>The Most Important Differences from HTML:</a:t>
            </a:r>
          </a:p>
          <a:p>
            <a:r>
              <a:rPr lang="en-US" b="1" dirty="0"/>
              <a:t>Document Structure</a:t>
            </a:r>
          </a:p>
          <a:p>
            <a:r>
              <a:rPr lang="en-US" dirty="0"/>
              <a:t>XHTML DOCTYPE is mandatory</a:t>
            </a:r>
          </a:p>
          <a:p>
            <a:r>
              <a:rPr lang="en-US" dirty="0"/>
              <a:t>The </a:t>
            </a:r>
            <a:r>
              <a:rPr lang="en-US" dirty="0" err="1"/>
              <a:t>xmlns</a:t>
            </a:r>
            <a:r>
              <a:rPr lang="en-US" dirty="0"/>
              <a:t> attribute in &lt;html&gt; is mandatory</a:t>
            </a:r>
          </a:p>
          <a:p>
            <a:r>
              <a:rPr lang="en-US" dirty="0"/>
              <a:t>&lt;html&gt;, &lt;head&gt;, &lt;title&gt;, and &lt;body&gt; are mandatory</a:t>
            </a:r>
          </a:p>
          <a:p>
            <a:r>
              <a:rPr lang="en-US" b="1" dirty="0"/>
              <a:t>XHTML Elements</a:t>
            </a:r>
          </a:p>
          <a:p>
            <a:r>
              <a:rPr lang="en-US" dirty="0"/>
              <a:t>XHTML elements must be properly nested</a:t>
            </a:r>
          </a:p>
          <a:p>
            <a:r>
              <a:rPr lang="en-US" dirty="0"/>
              <a:t>XHTML elements must always be closed</a:t>
            </a:r>
          </a:p>
          <a:p>
            <a:r>
              <a:rPr lang="en-US" dirty="0"/>
              <a:t>XHTML elements must be in lowercase</a:t>
            </a:r>
          </a:p>
          <a:p>
            <a:r>
              <a:rPr lang="en-US" dirty="0"/>
              <a:t>XHTML documents must have one root element</a:t>
            </a:r>
          </a:p>
          <a:p>
            <a:r>
              <a:rPr lang="en-US" b="1" dirty="0"/>
              <a:t>XHTML Attributes</a:t>
            </a:r>
          </a:p>
          <a:p>
            <a:r>
              <a:rPr lang="en-US" dirty="0"/>
              <a:t>Attribute names must be in lower case</a:t>
            </a:r>
          </a:p>
          <a:p>
            <a:r>
              <a:rPr lang="en-US" dirty="0"/>
              <a:t>Attribute values must be quoted</a:t>
            </a:r>
          </a:p>
          <a:p>
            <a:r>
              <a:rPr lang="en-US" dirty="0"/>
              <a:t>Attribute minimization is forbidden</a:t>
            </a:r>
          </a:p>
        </p:txBody>
      </p:sp>
    </p:spTree>
    <p:extLst>
      <p:ext uri="{BB962C8B-B14F-4D97-AF65-F5344CB8AC3E}">
        <p14:creationId xmlns:p14="http://schemas.microsoft.com/office/powerpoint/2010/main" val="4407152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HTML5</a:t>
            </a:r>
            <a:endParaRPr lang="en-US" dirty="0"/>
          </a:p>
        </p:txBody>
      </p:sp>
      <p:pic>
        <p:nvPicPr>
          <p:cNvPr id="6" name="Content Placeholder 5" descr="Screen Shot 2017-01-17 at 8.28.18 AM.png"/>
          <p:cNvPicPr>
            <a:picLocks noGrp="1" noChangeAspect="1"/>
          </p:cNvPicPr>
          <p:nvPr>
            <p:ph sz="quarter" idx="1"/>
          </p:nvPr>
        </p:nvPicPr>
        <p:blipFill>
          <a:blip r:embed="rId2">
            <a:extLst>
              <a:ext uri="{28A0092B-C50C-407E-A947-70E740481C1C}">
                <a14:useLocalDpi xmlns:a14="http://schemas.microsoft.com/office/drawing/2010/main" val="0"/>
              </a:ext>
            </a:extLst>
          </a:blip>
          <a:srcRect l="2965" r="2965"/>
          <a:stretch>
            <a:fillRect/>
          </a:stretch>
        </p:blipFill>
        <p:spPr/>
      </p:pic>
      <p:sp>
        <p:nvSpPr>
          <p:cNvPr id="4" name="Footer Placeholder 3"/>
          <p:cNvSpPr>
            <a:spLocks noGrp="1"/>
          </p:cNvSpPr>
          <p:nvPr>
            <p:ph type="ftr" sz="quarter" idx="11"/>
          </p:nvPr>
        </p:nvSpPr>
        <p:spPr/>
        <p:txBody>
          <a:bodyPr/>
          <a:lstStyle/>
          <a:p>
            <a:r>
              <a:rPr lang="en-US" smtClean="0"/>
              <a:t>CS6314-WPL</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44</a:t>
            </a:fld>
            <a:endParaRPr lang="en-US"/>
          </a:p>
        </p:txBody>
      </p:sp>
    </p:spTree>
    <p:extLst>
      <p:ext uri="{BB962C8B-B14F-4D97-AF65-F5344CB8AC3E}">
        <p14:creationId xmlns:p14="http://schemas.microsoft.com/office/powerpoint/2010/main" val="1150140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Title &lt;title&gt;</a:t>
            </a:r>
            <a:endParaRPr lang="en-US" dirty="0"/>
          </a:p>
        </p:txBody>
      </p:sp>
      <p:sp>
        <p:nvSpPr>
          <p:cNvPr id="3" name="Content Placeholder 2"/>
          <p:cNvSpPr>
            <a:spLocks noGrp="1"/>
          </p:cNvSpPr>
          <p:nvPr>
            <p:ph sz="quarter" idx="1"/>
          </p:nvPr>
        </p:nvSpPr>
        <p:spPr>
          <a:xfrm>
            <a:off x="609600" y="4038600"/>
            <a:ext cx="8153400" cy="1219200"/>
          </a:xfrm>
        </p:spPr>
        <p:txBody>
          <a:bodyPr/>
          <a:lstStyle/>
          <a:p>
            <a:r>
              <a:rPr lang="en-US" dirty="0" smtClean="0"/>
              <a:t>Placed within the head of the page</a:t>
            </a:r>
          </a:p>
          <a:p>
            <a:r>
              <a:rPr lang="en-US" dirty="0" smtClean="0"/>
              <a:t>Displayed in web browser’s title mark and when bookmarking the page</a:t>
            </a:r>
            <a:endParaRPr lang="en-US" dirty="0"/>
          </a:p>
        </p:txBody>
      </p:sp>
      <p:sp>
        <p:nvSpPr>
          <p:cNvPr id="4" name="Footer Placeholder 3"/>
          <p:cNvSpPr>
            <a:spLocks noGrp="1"/>
          </p:cNvSpPr>
          <p:nvPr>
            <p:ph type="ftr" sz="quarter" idx="11"/>
          </p:nvPr>
        </p:nvSpPr>
        <p:spPr/>
        <p:txBody>
          <a:bodyPr/>
          <a:lstStyle/>
          <a:p>
            <a:r>
              <a:rPr lang="en-US" dirty="0" smtClean="0"/>
              <a:t>CS6314-WPL</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5</a:t>
            </a:fld>
            <a:endParaRPr lang="en-US"/>
          </a:p>
        </p:txBody>
      </p:sp>
      <p:sp>
        <p:nvSpPr>
          <p:cNvPr id="6" name="TextBox 5"/>
          <p:cNvSpPr txBox="1"/>
          <p:nvPr/>
        </p:nvSpPr>
        <p:spPr>
          <a:xfrm>
            <a:off x="609600" y="1524000"/>
            <a:ext cx="8153400" cy="1477328"/>
          </a:xfrm>
          <a:prstGeom prst="rect">
            <a:avLst/>
          </a:prstGeom>
          <a:solidFill>
            <a:schemeClr val="accent6">
              <a:lumMod val="40000"/>
              <a:lumOff val="60000"/>
            </a:schemeClr>
          </a:solidFill>
          <a:ln w="19050">
            <a:solidFill>
              <a:schemeClr val="tx1"/>
            </a:solidFill>
          </a:ln>
        </p:spPr>
        <p:txBody>
          <a:bodyPr wrap="square" rtlCol="0">
            <a:spAutoFit/>
          </a:bodyPr>
          <a:lstStyle/>
          <a:p>
            <a:r>
              <a:rPr lang="en-US" dirty="0" smtClean="0">
                <a:latin typeface="Consolas" pitchFamily="49" charset="0"/>
                <a:cs typeface="Consolas" pitchFamily="49" charset="0"/>
              </a:rPr>
              <a:t>…</a:t>
            </a:r>
          </a:p>
          <a:p>
            <a:r>
              <a:rPr lang="en-US" dirty="0" smtClean="0">
                <a:latin typeface="Consolas" pitchFamily="49" charset="0"/>
                <a:cs typeface="Consolas" pitchFamily="49" charset="0"/>
              </a:rPr>
              <a:t>	</a:t>
            </a:r>
            <a:r>
              <a:rPr lang="en-US" dirty="0" smtClean="0">
                <a:latin typeface="Courier New" pitchFamily="49" charset="0"/>
                <a:cs typeface="Courier New" pitchFamily="49" charset="0"/>
              </a:rPr>
              <a:t>&lt;head&gt;</a:t>
            </a:r>
          </a:p>
          <a:p>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&lt;title&gt; Harry Potter &lt;/title&gt;</a:t>
            </a:r>
          </a:p>
          <a:p>
            <a:r>
              <a:rPr lang="en-US" dirty="0" smtClean="0">
                <a:latin typeface="Courier New" pitchFamily="49" charset="0"/>
                <a:cs typeface="Courier New" pitchFamily="49" charset="0"/>
              </a:rPr>
              <a:t>	&lt;/head&gt;</a:t>
            </a:r>
          </a:p>
          <a:p>
            <a:r>
              <a:rPr lang="en-US" dirty="0" smtClean="0">
                <a:latin typeface="Consolas" pitchFamily="49" charset="0"/>
                <a:cs typeface="Consolas" pitchFamily="49" charset="0"/>
              </a:rPr>
              <a:t>…                                                          </a:t>
            </a:r>
            <a:r>
              <a:rPr lang="en-US" i="1" dirty="0" smtClean="0">
                <a:solidFill>
                  <a:schemeClr val="tx1">
                    <a:lumMod val="50000"/>
                    <a:lumOff val="50000"/>
                  </a:schemeClr>
                </a:solidFill>
                <a:latin typeface="Consolas" pitchFamily="49" charset="0"/>
                <a:cs typeface="Consolas" pitchFamily="49" charset="0"/>
              </a:rPr>
              <a:t>HTML</a:t>
            </a:r>
          </a:p>
        </p:txBody>
      </p:sp>
    </p:spTree>
    <p:extLst>
      <p:ext uri="{BB962C8B-B14F-4D97-AF65-F5344CB8AC3E}">
        <p14:creationId xmlns:p14="http://schemas.microsoft.com/office/powerpoint/2010/main" val="52234563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Paragraph &lt;p&gt;</a:t>
            </a:r>
            <a:endParaRPr lang="en-US" dirty="0"/>
          </a:p>
        </p:txBody>
      </p:sp>
      <p:sp>
        <p:nvSpPr>
          <p:cNvPr id="3" name="Content Placeholder 2"/>
          <p:cNvSpPr>
            <a:spLocks noGrp="1"/>
          </p:cNvSpPr>
          <p:nvPr>
            <p:ph sz="quarter" idx="1"/>
          </p:nvPr>
        </p:nvSpPr>
        <p:spPr>
          <a:xfrm>
            <a:off x="612648" y="5257800"/>
            <a:ext cx="8153400" cy="1828800"/>
          </a:xfrm>
        </p:spPr>
        <p:txBody>
          <a:bodyPr/>
          <a:lstStyle/>
          <a:p>
            <a:r>
              <a:rPr lang="en-US" dirty="0" smtClean="0"/>
              <a:t>Placed within the body of the page</a:t>
            </a:r>
          </a:p>
          <a:p>
            <a:pPr marL="0" indent="0">
              <a:buNone/>
            </a:pPr>
            <a:endParaRPr lang="en-US" dirty="0"/>
          </a:p>
        </p:txBody>
      </p:sp>
      <p:sp>
        <p:nvSpPr>
          <p:cNvPr id="4" name="Footer Placeholder 3"/>
          <p:cNvSpPr>
            <a:spLocks noGrp="1"/>
          </p:cNvSpPr>
          <p:nvPr>
            <p:ph type="ftr" sz="quarter" idx="11"/>
          </p:nvPr>
        </p:nvSpPr>
        <p:spPr/>
        <p:txBody>
          <a:bodyPr/>
          <a:lstStyle/>
          <a:p>
            <a:r>
              <a:rPr lang="en-US" dirty="0" smtClean="0"/>
              <a:t>CS6314-WPL</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6</a:t>
            </a:fld>
            <a:endParaRPr lang="en-US"/>
          </a:p>
        </p:txBody>
      </p:sp>
      <p:sp>
        <p:nvSpPr>
          <p:cNvPr id="6" name="TextBox 5"/>
          <p:cNvSpPr txBox="1"/>
          <p:nvPr/>
        </p:nvSpPr>
        <p:spPr>
          <a:xfrm>
            <a:off x="609600" y="1524000"/>
            <a:ext cx="8153400" cy="2585323"/>
          </a:xfrm>
          <a:prstGeom prst="rect">
            <a:avLst/>
          </a:prstGeom>
          <a:solidFill>
            <a:schemeClr val="accent6">
              <a:lumMod val="40000"/>
              <a:lumOff val="60000"/>
            </a:schemeClr>
          </a:solidFill>
          <a:ln w="19050">
            <a:solidFill>
              <a:schemeClr val="tx1"/>
            </a:solidFill>
          </a:ln>
        </p:spPr>
        <p:txBody>
          <a:bodyPr wrap="square" rtlCol="0">
            <a:spAutoFit/>
          </a:bodyPr>
          <a:lstStyle/>
          <a:p>
            <a:r>
              <a:rPr lang="en-US" dirty="0" smtClean="0">
                <a:latin typeface="Consolas" pitchFamily="49" charset="0"/>
                <a:cs typeface="Consolas" pitchFamily="49" charset="0"/>
              </a:rPr>
              <a:t>…</a:t>
            </a:r>
          </a:p>
          <a:p>
            <a:r>
              <a:rPr lang="en-US" dirty="0" smtClean="0">
                <a:latin typeface="Consolas" pitchFamily="49" charset="0"/>
                <a:cs typeface="Consolas" pitchFamily="49" charset="0"/>
              </a:rPr>
              <a:t>	</a:t>
            </a:r>
            <a:r>
              <a:rPr lang="en-US" dirty="0" smtClean="0">
                <a:latin typeface="Courier New" pitchFamily="49" charset="0"/>
                <a:cs typeface="Courier New" pitchFamily="49" charset="0"/>
              </a:rPr>
              <a:t>&lt;body&gt;</a:t>
            </a:r>
          </a:p>
          <a:p>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&lt;p&gt; </a:t>
            </a:r>
            <a:r>
              <a:rPr lang="en-US" i="1" dirty="0" smtClean="0">
                <a:latin typeface="Courier New" pitchFamily="49" charset="0"/>
                <a:cs typeface="Courier New" pitchFamily="49" charset="0"/>
              </a:rPr>
              <a:t>Harry Potter and the Deathly Hallows</a:t>
            </a:r>
            <a:r>
              <a:rPr lang="en-US" dirty="0" smtClean="0">
                <a:latin typeface="Courier New" pitchFamily="49" charset="0"/>
                <a:cs typeface="Courier New" pitchFamily="49" charset="0"/>
              </a:rPr>
              <a:t>, </a:t>
            </a:r>
          </a:p>
          <a:p>
            <a:r>
              <a:rPr lang="en-US" dirty="0" smtClean="0">
                <a:latin typeface="Courier New" pitchFamily="49" charset="0"/>
                <a:cs typeface="Courier New" pitchFamily="49" charset="0"/>
              </a:rPr>
              <a:t>the last book in the series, begins directly after the events of the sixth book.</a:t>
            </a:r>
          </a:p>
          <a:p>
            <a:r>
              <a:rPr lang="en-US" dirty="0" smtClean="0">
                <a:latin typeface="Courier New" pitchFamily="49" charset="0"/>
                <a:cs typeface="Courier New" pitchFamily="49" charset="0"/>
              </a:rPr>
              <a:t>Voldemort       has completed his ascension to power and gains       control of the Ministry of Magic</a:t>
            </a:r>
            <a:r>
              <a:rPr lang="en-US" b="1" dirty="0" smtClean="0">
                <a:latin typeface="Courier New" pitchFamily="49" charset="0"/>
                <a:cs typeface="Courier New" pitchFamily="49" charset="0"/>
              </a:rPr>
              <a:t>&lt;/p&gt;</a:t>
            </a:r>
          </a:p>
          <a:p>
            <a:r>
              <a:rPr lang="en-US" dirty="0" smtClean="0">
                <a:latin typeface="Courier New" pitchFamily="49" charset="0"/>
                <a:cs typeface="Courier New" pitchFamily="49" charset="0"/>
              </a:rPr>
              <a:t>	&lt;/body&gt;</a:t>
            </a:r>
          </a:p>
          <a:p>
            <a:r>
              <a:rPr lang="en-US" dirty="0" smtClean="0">
                <a:latin typeface="Consolas" pitchFamily="49" charset="0"/>
                <a:cs typeface="Consolas" pitchFamily="49" charset="0"/>
              </a:rPr>
              <a:t>…                                                          </a:t>
            </a:r>
            <a:r>
              <a:rPr lang="en-US" i="1" dirty="0" smtClean="0">
                <a:solidFill>
                  <a:schemeClr val="tx1">
                    <a:lumMod val="50000"/>
                    <a:lumOff val="50000"/>
                  </a:schemeClr>
                </a:solidFill>
                <a:latin typeface="Consolas" pitchFamily="49" charset="0"/>
                <a:cs typeface="Consolas" pitchFamily="49" charset="0"/>
              </a:rPr>
              <a:t>HTML</a:t>
            </a:r>
          </a:p>
        </p:txBody>
      </p:sp>
      <p:sp>
        <p:nvSpPr>
          <p:cNvPr id="7" name="TextBox 6"/>
          <p:cNvSpPr txBox="1"/>
          <p:nvPr/>
        </p:nvSpPr>
        <p:spPr>
          <a:xfrm>
            <a:off x="609600" y="4057471"/>
            <a:ext cx="8153400" cy="1292662"/>
          </a:xfrm>
          <a:prstGeom prst="rect">
            <a:avLst/>
          </a:prstGeom>
          <a:noFill/>
          <a:ln w="19050">
            <a:solidFill>
              <a:schemeClr val="tx1"/>
            </a:solidFill>
          </a:ln>
        </p:spPr>
        <p:txBody>
          <a:bodyPr wrap="square" rtlCol="0">
            <a:spAutoFit/>
          </a:bodyPr>
          <a:lstStyle/>
          <a:p>
            <a:r>
              <a:rPr lang="en-US" sz="2000" dirty="0" smtClean="0">
                <a:latin typeface="Times New Roman" pitchFamily="18" charset="0"/>
                <a:cs typeface="Times New Roman" pitchFamily="18" charset="0"/>
              </a:rPr>
              <a:t>Harry Potter and the Deathly Hallows,  the last book in the series, begins directly after the events of the sixth book. Voldemort has completed his ascension to power and gains control of the Ministry of Magic</a:t>
            </a:r>
          </a:p>
          <a:p>
            <a:r>
              <a:rPr lang="en-US" dirty="0">
                <a:latin typeface="Consolas" pitchFamily="49" charset="0"/>
                <a:cs typeface="Consolas" pitchFamily="49" charset="0"/>
              </a:rPr>
              <a:t>	</a:t>
            </a:r>
            <a:r>
              <a:rPr lang="en-US" dirty="0" smtClean="0">
                <a:latin typeface="Consolas" pitchFamily="49" charset="0"/>
                <a:cs typeface="Consolas" pitchFamily="49" charset="0"/>
              </a:rPr>
              <a:t>						      </a:t>
            </a:r>
            <a:r>
              <a:rPr lang="en-US" i="1" dirty="0" smtClean="0">
                <a:solidFill>
                  <a:schemeClr val="tx1">
                    <a:lumMod val="50000"/>
                    <a:lumOff val="50000"/>
                  </a:schemeClr>
                </a:solidFill>
                <a:latin typeface="Consolas" pitchFamily="49" charset="0"/>
                <a:cs typeface="Consolas" pitchFamily="49" charset="0"/>
              </a:rPr>
              <a:t>output</a:t>
            </a:r>
          </a:p>
        </p:txBody>
      </p:sp>
    </p:spTree>
    <p:extLst>
      <p:ext uri="{BB962C8B-B14F-4D97-AF65-F5344CB8AC3E}">
        <p14:creationId xmlns:p14="http://schemas.microsoft.com/office/powerpoint/2010/main" val="354561697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Headings &lt;h1&gt;, &lt;h2&gt;, … &lt;h6&gt;</a:t>
            </a:r>
            <a:endParaRPr lang="en-US" dirty="0"/>
          </a:p>
        </p:txBody>
      </p:sp>
      <p:sp>
        <p:nvSpPr>
          <p:cNvPr id="4" name="Footer Placeholder 3"/>
          <p:cNvSpPr>
            <a:spLocks noGrp="1"/>
          </p:cNvSpPr>
          <p:nvPr>
            <p:ph type="ftr" sz="quarter" idx="11"/>
          </p:nvPr>
        </p:nvSpPr>
        <p:spPr/>
        <p:txBody>
          <a:bodyPr/>
          <a:lstStyle/>
          <a:p>
            <a:r>
              <a:rPr lang="en-US" dirty="0" smtClean="0"/>
              <a:t>CS6314-WPL</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7</a:t>
            </a:fld>
            <a:endParaRPr lang="en-US"/>
          </a:p>
        </p:txBody>
      </p:sp>
      <p:sp>
        <p:nvSpPr>
          <p:cNvPr id="6" name="TextBox 5"/>
          <p:cNvSpPr txBox="1"/>
          <p:nvPr/>
        </p:nvSpPr>
        <p:spPr>
          <a:xfrm>
            <a:off x="609600" y="1524000"/>
            <a:ext cx="8153400" cy="1200329"/>
          </a:xfrm>
          <a:prstGeom prst="rect">
            <a:avLst/>
          </a:prstGeom>
          <a:solidFill>
            <a:schemeClr val="accent6">
              <a:lumMod val="40000"/>
              <a:lumOff val="60000"/>
            </a:schemeClr>
          </a:solidFill>
          <a:ln w="19050">
            <a:solidFill>
              <a:schemeClr val="tx1"/>
            </a:solidFill>
          </a:ln>
        </p:spPr>
        <p:txBody>
          <a:bodyPr wrap="square" rtlCol="0">
            <a:spAutoFit/>
          </a:bodyPr>
          <a:lstStyle/>
          <a:p>
            <a:r>
              <a:rPr lang="en-US" dirty="0" smtClean="0">
                <a:latin typeface="Courier New" pitchFamily="49" charset="0"/>
                <a:cs typeface="Courier New" pitchFamily="49" charset="0"/>
              </a:rPr>
              <a:t>&lt;h1&gt; Harry Potter &lt;/h1&gt;</a:t>
            </a:r>
          </a:p>
          <a:p>
            <a:r>
              <a:rPr lang="en-US" dirty="0" smtClean="0">
                <a:latin typeface="Courier New" pitchFamily="49" charset="0"/>
                <a:cs typeface="Courier New" pitchFamily="49" charset="0"/>
              </a:rPr>
              <a:t>&lt;h2&gt; Books &lt;/h2&gt;</a:t>
            </a:r>
          </a:p>
          <a:p>
            <a:r>
              <a:rPr lang="en-US" dirty="0" smtClean="0">
                <a:latin typeface="Courier New" pitchFamily="49" charset="0"/>
                <a:cs typeface="Courier New" pitchFamily="49" charset="0"/>
              </a:rPr>
              <a:t>&lt;h3&gt; Harry Potter and the Philosopher’s Stone &lt;/h3&gt;</a:t>
            </a:r>
          </a:p>
          <a:p>
            <a:r>
              <a:rPr lang="en-US" dirty="0">
                <a:latin typeface="Consolas" pitchFamily="49" charset="0"/>
                <a:cs typeface="Consolas" pitchFamily="49" charset="0"/>
              </a:rPr>
              <a:t> </a:t>
            </a:r>
            <a:r>
              <a:rPr lang="en-US" dirty="0" smtClean="0">
                <a:latin typeface="Consolas" pitchFamily="49" charset="0"/>
                <a:cs typeface="Consolas" pitchFamily="49" charset="0"/>
              </a:rPr>
              <a:t>                                                          </a:t>
            </a:r>
            <a:r>
              <a:rPr lang="en-US" i="1" dirty="0" smtClean="0">
                <a:solidFill>
                  <a:schemeClr val="tx1">
                    <a:lumMod val="50000"/>
                    <a:lumOff val="50000"/>
                  </a:schemeClr>
                </a:solidFill>
                <a:latin typeface="Consolas" pitchFamily="49" charset="0"/>
                <a:cs typeface="Consolas" pitchFamily="49" charset="0"/>
              </a:rPr>
              <a:t>HTML</a:t>
            </a:r>
          </a:p>
        </p:txBody>
      </p:sp>
      <p:sp>
        <p:nvSpPr>
          <p:cNvPr id="7" name="TextBox 6"/>
          <p:cNvSpPr txBox="1"/>
          <p:nvPr/>
        </p:nvSpPr>
        <p:spPr>
          <a:xfrm>
            <a:off x="609600" y="3258741"/>
            <a:ext cx="8153400" cy="1846659"/>
          </a:xfrm>
          <a:prstGeom prst="rect">
            <a:avLst/>
          </a:prstGeom>
          <a:noFill/>
          <a:ln w="19050">
            <a:solidFill>
              <a:schemeClr val="tx1"/>
            </a:solidFill>
          </a:ln>
        </p:spPr>
        <p:txBody>
          <a:bodyPr wrap="square" rtlCol="0">
            <a:spAutoFit/>
          </a:bodyPr>
          <a:lstStyle/>
          <a:p>
            <a:r>
              <a:rPr lang="en-US" sz="4000" b="1" dirty="0" smtClean="0">
                <a:latin typeface="Times New Roman" pitchFamily="18" charset="0"/>
                <a:cs typeface="Times New Roman" pitchFamily="18" charset="0"/>
              </a:rPr>
              <a:t>Harry Potter</a:t>
            </a:r>
          </a:p>
          <a:p>
            <a:r>
              <a:rPr lang="en-US" sz="3200" b="1" dirty="0" smtClean="0">
                <a:latin typeface="Times New Roman" pitchFamily="18" charset="0"/>
                <a:cs typeface="Times New Roman" pitchFamily="18" charset="0"/>
              </a:rPr>
              <a:t>Books</a:t>
            </a:r>
          </a:p>
          <a:p>
            <a:r>
              <a:rPr lang="en-US" sz="2400" b="1" dirty="0" smtClean="0">
                <a:latin typeface="Times New Roman" pitchFamily="18" charset="0"/>
                <a:cs typeface="Times New Roman" pitchFamily="18" charset="0"/>
              </a:rPr>
              <a:t>Harry Potter and the Philosopher’s Stone</a:t>
            </a:r>
          </a:p>
          <a:p>
            <a:r>
              <a:rPr lang="en-US" dirty="0">
                <a:latin typeface="Consolas" pitchFamily="49" charset="0"/>
                <a:cs typeface="Consolas" pitchFamily="49" charset="0"/>
              </a:rPr>
              <a:t>	</a:t>
            </a:r>
            <a:r>
              <a:rPr lang="en-US" dirty="0" smtClean="0">
                <a:latin typeface="Consolas" pitchFamily="49" charset="0"/>
                <a:cs typeface="Consolas" pitchFamily="49" charset="0"/>
              </a:rPr>
              <a:t>						      </a:t>
            </a:r>
            <a:r>
              <a:rPr lang="en-US" i="1" dirty="0" smtClean="0">
                <a:solidFill>
                  <a:schemeClr val="tx1">
                    <a:lumMod val="50000"/>
                    <a:lumOff val="50000"/>
                  </a:schemeClr>
                </a:solidFill>
                <a:latin typeface="Consolas" pitchFamily="49" charset="0"/>
                <a:cs typeface="Consolas" pitchFamily="49" charset="0"/>
              </a:rPr>
              <a:t>output</a:t>
            </a:r>
          </a:p>
        </p:txBody>
      </p:sp>
    </p:spTree>
    <p:extLst>
      <p:ext uri="{BB962C8B-B14F-4D97-AF65-F5344CB8AC3E}">
        <p14:creationId xmlns:p14="http://schemas.microsoft.com/office/powerpoint/2010/main" val="104559658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Horizontal rule &lt;</a:t>
            </a:r>
            <a:r>
              <a:rPr lang="en-US" dirty="0" err="1" smtClean="0"/>
              <a:t>hr</a:t>
            </a:r>
            <a:r>
              <a:rPr lang="en-US" dirty="0" smtClean="0"/>
              <a:t> /&gt;</a:t>
            </a:r>
            <a:endParaRPr lang="en-US" dirty="0"/>
          </a:p>
        </p:txBody>
      </p:sp>
      <p:sp>
        <p:nvSpPr>
          <p:cNvPr id="3" name="Content Placeholder 2"/>
          <p:cNvSpPr>
            <a:spLocks noGrp="1"/>
          </p:cNvSpPr>
          <p:nvPr>
            <p:ph sz="quarter" idx="1"/>
          </p:nvPr>
        </p:nvSpPr>
        <p:spPr>
          <a:xfrm>
            <a:off x="612648" y="4876800"/>
            <a:ext cx="8153400" cy="1219200"/>
          </a:xfrm>
        </p:spPr>
        <p:txBody>
          <a:bodyPr/>
          <a:lstStyle/>
          <a:p>
            <a:r>
              <a:rPr lang="en-US" dirty="0" smtClean="0"/>
              <a:t>Should be immediately closed with </a:t>
            </a:r>
            <a:r>
              <a:rPr lang="en-US" dirty="0" smtClean="0">
                <a:latin typeface="Courier New" pitchFamily="49" charset="0"/>
                <a:cs typeface="Courier New" pitchFamily="49" charset="0"/>
              </a:rPr>
              <a:t>/&gt;</a:t>
            </a:r>
            <a:endParaRPr lang="en-US" dirty="0">
              <a:latin typeface="Courier New" pitchFamily="49" charset="0"/>
              <a:cs typeface="Courier New" pitchFamily="49" charset="0"/>
            </a:endParaRPr>
          </a:p>
        </p:txBody>
      </p:sp>
      <p:sp>
        <p:nvSpPr>
          <p:cNvPr id="4" name="Footer Placeholder 3"/>
          <p:cNvSpPr>
            <a:spLocks noGrp="1"/>
          </p:cNvSpPr>
          <p:nvPr>
            <p:ph type="ftr" sz="quarter" idx="11"/>
          </p:nvPr>
        </p:nvSpPr>
        <p:spPr/>
        <p:txBody>
          <a:bodyPr/>
          <a:lstStyle/>
          <a:p>
            <a:r>
              <a:rPr lang="en-US" dirty="0" smtClean="0"/>
              <a:t>CS6314-WPL</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8</a:t>
            </a:fld>
            <a:endParaRPr lang="en-US"/>
          </a:p>
        </p:txBody>
      </p:sp>
      <p:sp>
        <p:nvSpPr>
          <p:cNvPr id="6" name="TextBox 5"/>
          <p:cNvSpPr txBox="1"/>
          <p:nvPr/>
        </p:nvSpPr>
        <p:spPr>
          <a:xfrm>
            <a:off x="609600" y="1524000"/>
            <a:ext cx="8153400" cy="1200329"/>
          </a:xfrm>
          <a:prstGeom prst="rect">
            <a:avLst/>
          </a:prstGeom>
          <a:solidFill>
            <a:schemeClr val="accent6">
              <a:lumMod val="40000"/>
              <a:lumOff val="60000"/>
            </a:schemeClr>
          </a:solidFill>
          <a:ln w="19050">
            <a:solidFill>
              <a:schemeClr val="tx1"/>
            </a:solidFill>
          </a:ln>
        </p:spPr>
        <p:txBody>
          <a:bodyPr wrap="square" rtlCol="0">
            <a:spAutoFit/>
          </a:bodyPr>
          <a:lstStyle/>
          <a:p>
            <a:r>
              <a:rPr lang="en-US" dirty="0" smtClean="0">
                <a:latin typeface="Courier New" pitchFamily="49" charset="0"/>
                <a:cs typeface="Courier New" pitchFamily="49" charset="0"/>
              </a:rPr>
              <a:t>&lt;p&gt; First paragraph &lt;/p&gt;</a:t>
            </a:r>
          </a:p>
          <a:p>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hr</a:t>
            </a:r>
            <a:r>
              <a:rPr lang="en-US" b="1" dirty="0" smtClean="0">
                <a:latin typeface="Courier New" pitchFamily="49" charset="0"/>
                <a:cs typeface="Courier New" pitchFamily="49" charset="0"/>
              </a:rPr>
              <a:t> /&gt;</a:t>
            </a:r>
          </a:p>
          <a:p>
            <a:r>
              <a:rPr lang="en-US" dirty="0" smtClean="0">
                <a:latin typeface="Courier New" pitchFamily="49" charset="0"/>
                <a:cs typeface="Courier New" pitchFamily="49" charset="0"/>
              </a:rPr>
              <a:t>&lt;p&gt; Second Paragraph &lt;/p&gt;</a:t>
            </a:r>
          </a:p>
          <a:p>
            <a:r>
              <a:rPr lang="en-US" dirty="0">
                <a:latin typeface="Consolas" pitchFamily="49" charset="0"/>
                <a:cs typeface="Consolas" pitchFamily="49" charset="0"/>
              </a:rPr>
              <a:t> </a:t>
            </a:r>
            <a:r>
              <a:rPr lang="en-US" dirty="0" smtClean="0">
                <a:latin typeface="Consolas" pitchFamily="49" charset="0"/>
                <a:cs typeface="Consolas" pitchFamily="49" charset="0"/>
              </a:rPr>
              <a:t>                                                          </a:t>
            </a:r>
            <a:r>
              <a:rPr lang="en-US" i="1" dirty="0" smtClean="0">
                <a:solidFill>
                  <a:schemeClr val="tx1">
                    <a:lumMod val="50000"/>
                    <a:lumOff val="50000"/>
                  </a:schemeClr>
                </a:solidFill>
                <a:latin typeface="Consolas" pitchFamily="49" charset="0"/>
                <a:cs typeface="Consolas" pitchFamily="49" charset="0"/>
              </a:rPr>
              <a:t>HTML</a:t>
            </a:r>
          </a:p>
        </p:txBody>
      </p:sp>
      <p:sp>
        <p:nvSpPr>
          <p:cNvPr id="7" name="TextBox 6"/>
          <p:cNvSpPr txBox="1"/>
          <p:nvPr/>
        </p:nvSpPr>
        <p:spPr>
          <a:xfrm>
            <a:off x="609600" y="3048000"/>
            <a:ext cx="8153400" cy="707886"/>
          </a:xfrm>
          <a:prstGeom prst="rect">
            <a:avLst/>
          </a:prstGeom>
          <a:noFill/>
          <a:ln w="19050">
            <a:solidFill>
              <a:schemeClr val="tx1"/>
            </a:solidFill>
          </a:ln>
        </p:spPr>
        <p:txBody>
          <a:bodyPr wrap="square" rtlCol="0">
            <a:spAutoFit/>
          </a:bodyPr>
          <a:lstStyle/>
          <a:p>
            <a:r>
              <a:rPr lang="en-US" sz="2000" dirty="0" smtClean="0">
                <a:latin typeface="Times New Roman" pitchFamily="18" charset="0"/>
                <a:cs typeface="Times New Roman" pitchFamily="18" charset="0"/>
              </a:rPr>
              <a:t>First Paragraph</a:t>
            </a:r>
          </a:p>
          <a:p>
            <a:endParaRPr lang="en-US" sz="2000" dirty="0" smtClean="0">
              <a:latin typeface="Times New Roman" pitchFamily="18" charset="0"/>
              <a:cs typeface="Times New Roman" pitchFamily="18" charset="0"/>
            </a:endParaRPr>
          </a:p>
        </p:txBody>
      </p:sp>
      <p:sp>
        <p:nvSpPr>
          <p:cNvPr id="8" name="TextBox 7"/>
          <p:cNvSpPr txBox="1"/>
          <p:nvPr/>
        </p:nvSpPr>
        <p:spPr>
          <a:xfrm>
            <a:off x="609600" y="3724870"/>
            <a:ext cx="8153400" cy="677108"/>
          </a:xfrm>
          <a:prstGeom prst="rect">
            <a:avLst/>
          </a:prstGeom>
          <a:noFill/>
          <a:ln w="19050">
            <a:noFill/>
          </a:ln>
        </p:spPr>
        <p:txBody>
          <a:bodyPr wrap="square" rtlCol="0">
            <a:spAutoFit/>
          </a:bodyPr>
          <a:lstStyle/>
          <a:p>
            <a:r>
              <a:rPr lang="en-US" sz="2000" dirty="0" smtClean="0">
                <a:latin typeface="Times New Roman" pitchFamily="18" charset="0"/>
                <a:cs typeface="Times New Roman" pitchFamily="18" charset="0"/>
              </a:rPr>
              <a:t>Second Paragraph</a:t>
            </a:r>
            <a:endParaRPr lang="en-US" sz="2000" dirty="0">
              <a:latin typeface="Times New Roman" pitchFamily="18" charset="0"/>
              <a:cs typeface="Times New Roman" pitchFamily="18" charset="0"/>
            </a:endParaRPr>
          </a:p>
          <a:p>
            <a:r>
              <a:rPr lang="en-US" dirty="0">
                <a:latin typeface="Consolas" pitchFamily="49" charset="0"/>
                <a:cs typeface="Consolas" pitchFamily="49" charset="0"/>
              </a:rPr>
              <a:t>	</a:t>
            </a:r>
            <a:r>
              <a:rPr lang="en-US" dirty="0" smtClean="0">
                <a:latin typeface="Consolas" pitchFamily="49" charset="0"/>
                <a:cs typeface="Consolas" pitchFamily="49" charset="0"/>
              </a:rPr>
              <a:t>						      </a:t>
            </a:r>
            <a:r>
              <a:rPr lang="en-US" i="1" dirty="0" smtClean="0">
                <a:solidFill>
                  <a:schemeClr val="tx1">
                    <a:lumMod val="50000"/>
                    <a:lumOff val="50000"/>
                  </a:schemeClr>
                </a:solidFill>
                <a:latin typeface="Consolas" pitchFamily="49" charset="0"/>
                <a:cs typeface="Consolas" pitchFamily="49" charset="0"/>
              </a:rPr>
              <a:t>output</a:t>
            </a:r>
          </a:p>
        </p:txBody>
      </p:sp>
      <p:cxnSp>
        <p:nvCxnSpPr>
          <p:cNvPr id="10" name="Straight Connector 9"/>
          <p:cNvCxnSpPr/>
          <p:nvPr/>
        </p:nvCxnSpPr>
        <p:spPr>
          <a:xfrm>
            <a:off x="609600" y="3657600"/>
            <a:ext cx="0" cy="6463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8763000" y="3657600"/>
            <a:ext cx="0" cy="6463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09600" y="4303931"/>
            <a:ext cx="8153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788681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and Inline Statements</a:t>
            </a:r>
            <a:endParaRPr lang="en-US" dirty="0"/>
          </a:p>
        </p:txBody>
      </p:sp>
      <p:sp>
        <p:nvSpPr>
          <p:cNvPr id="3" name="Content Placeholder 2"/>
          <p:cNvSpPr>
            <a:spLocks noGrp="1"/>
          </p:cNvSpPr>
          <p:nvPr>
            <p:ph sz="quarter" idx="1"/>
          </p:nvPr>
        </p:nvSpPr>
        <p:spPr>
          <a:xfrm>
            <a:off x="612648" y="3733800"/>
            <a:ext cx="8153400" cy="2362200"/>
          </a:xfrm>
        </p:spPr>
        <p:txBody>
          <a:bodyPr/>
          <a:lstStyle/>
          <a:p>
            <a:r>
              <a:rPr lang="en-US" dirty="0"/>
              <a:t>B</a:t>
            </a:r>
            <a:r>
              <a:rPr lang="en-US" dirty="0" smtClean="0"/>
              <a:t>lock </a:t>
            </a:r>
            <a:r>
              <a:rPr lang="en-US" dirty="0"/>
              <a:t>elements contain an entire large region of </a:t>
            </a:r>
            <a:r>
              <a:rPr lang="en-US" dirty="0" smtClean="0"/>
              <a:t>content</a:t>
            </a:r>
          </a:p>
          <a:p>
            <a:pPr lvl="1"/>
            <a:r>
              <a:rPr lang="en-US" dirty="0" smtClean="0"/>
              <a:t>examples</a:t>
            </a:r>
            <a:r>
              <a:rPr lang="en-US" dirty="0"/>
              <a:t>: paragraphs, lists, table </a:t>
            </a:r>
            <a:r>
              <a:rPr lang="en-US" dirty="0" smtClean="0"/>
              <a:t>cells</a:t>
            </a:r>
          </a:p>
          <a:p>
            <a:pPr lvl="1"/>
            <a:r>
              <a:rPr lang="en-US" dirty="0" smtClean="0"/>
              <a:t>the </a:t>
            </a:r>
            <a:r>
              <a:rPr lang="en-US" dirty="0"/>
              <a:t>browser places a margin of whitespace between block elements for </a:t>
            </a:r>
            <a:r>
              <a:rPr lang="en-US" dirty="0" smtClean="0"/>
              <a:t>separation</a:t>
            </a:r>
            <a:endParaRPr lang="en-US" dirty="0"/>
          </a:p>
        </p:txBody>
      </p:sp>
      <p:sp>
        <p:nvSpPr>
          <p:cNvPr id="4" name="Footer Placeholder 3"/>
          <p:cNvSpPr>
            <a:spLocks noGrp="1"/>
          </p:cNvSpPr>
          <p:nvPr>
            <p:ph type="ftr" sz="quarter" idx="11"/>
          </p:nvPr>
        </p:nvSpPr>
        <p:spPr/>
        <p:txBody>
          <a:bodyPr/>
          <a:lstStyle/>
          <a:p>
            <a:r>
              <a:rPr lang="en-US" dirty="0" smtClean="0"/>
              <a:t>CS6314-WPL</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9</a:t>
            </a:fld>
            <a:endParaRPr lang="en-US"/>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600200"/>
            <a:ext cx="90678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8729149"/>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Theme2">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Theme2</Template>
  <TotalTime>3105</TotalTime>
  <Words>3354</Words>
  <Application>Microsoft Macintosh PowerPoint</Application>
  <PresentationFormat>On-screen Show (4:3)</PresentationFormat>
  <Paragraphs>547</Paragraphs>
  <Slides>44</Slides>
  <Notes>19</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Theme2</vt:lpstr>
      <vt:lpstr>Basic HTML</vt:lpstr>
      <vt:lpstr>Hypertext Markup Language (HTML)</vt:lpstr>
      <vt:lpstr>XHTML </vt:lpstr>
      <vt:lpstr>Structure of XHTML page</vt:lpstr>
      <vt:lpstr>Page Title &lt;title&gt;</vt:lpstr>
      <vt:lpstr>Paragraph &lt;p&gt;</vt:lpstr>
      <vt:lpstr>Headings &lt;h1&gt;, &lt;h2&gt;, … &lt;h6&gt;</vt:lpstr>
      <vt:lpstr>Horizontal rule &lt;hr /&gt;</vt:lpstr>
      <vt:lpstr>Block and Inline Statements</vt:lpstr>
      <vt:lpstr>Block and Inline Statements (cont.)</vt:lpstr>
      <vt:lpstr>More HTML tags</vt:lpstr>
      <vt:lpstr>More HTML tags</vt:lpstr>
      <vt:lpstr>Links &lt;a&gt;</vt:lpstr>
      <vt:lpstr>More about anchors</vt:lpstr>
      <vt:lpstr>Nesting tags</vt:lpstr>
      <vt:lpstr>Images &lt;img&gt;</vt:lpstr>
      <vt:lpstr>More about images</vt:lpstr>
      <vt:lpstr>Line Break &lt;br&gt;</vt:lpstr>
      <vt:lpstr>Comments &lt;!-- … -- &gt;</vt:lpstr>
      <vt:lpstr>Phrase elements &lt;em&gt;, &lt;strong&gt;</vt:lpstr>
      <vt:lpstr>Unordered list: &lt;ul&gt;, &lt;li&gt;</vt:lpstr>
      <vt:lpstr>More about unordered lists</vt:lpstr>
      <vt:lpstr>More about unordered lists (cont.)</vt:lpstr>
      <vt:lpstr>Ordered list &lt;ol&gt;</vt:lpstr>
      <vt:lpstr>Common error: Not closing a list</vt:lpstr>
      <vt:lpstr>Common Error: Improper nested list placement</vt:lpstr>
      <vt:lpstr>Definition list &lt;dl&gt;, &lt;dt&gt;, &lt;dd&gt;</vt:lpstr>
      <vt:lpstr>Tables &lt;table&gt;, &lt;tr&gt;, &lt;td&gt;</vt:lpstr>
      <vt:lpstr>Table headers, captions: &lt;th&gt;, &lt;caption&gt;</vt:lpstr>
      <vt:lpstr>Quotations &lt;blockquote&gt;</vt:lpstr>
      <vt:lpstr>Inline quotations &lt;q&gt;</vt:lpstr>
      <vt:lpstr>HTML Character Entities</vt:lpstr>
      <vt:lpstr>Inline quotations &lt;q&gt;</vt:lpstr>
      <vt:lpstr>Computer code &lt;code&gt;</vt:lpstr>
      <vt:lpstr>Preformatted text &lt;pre&gt;</vt:lpstr>
      <vt:lpstr>Preformatted text &lt;pre&gt;</vt:lpstr>
      <vt:lpstr>Web Standards</vt:lpstr>
      <vt:lpstr>W3C XHTML Validator</vt:lpstr>
      <vt:lpstr>Web page metadata &lt;meta&gt;</vt:lpstr>
      <vt:lpstr>meta element to aid browser / web server</vt:lpstr>
      <vt:lpstr>meta element to describe the page</vt:lpstr>
      <vt:lpstr>meta element to aid search engines </vt:lpstr>
      <vt:lpstr>HTML vs XHTML</vt:lpstr>
      <vt:lpstr>HTML5</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HTML</dc:title>
  <dc:creator>Xenia Mountrouidou</dc:creator>
  <cp:lastModifiedBy>Nurcan Yuruk</cp:lastModifiedBy>
  <cp:revision>143</cp:revision>
  <dcterms:created xsi:type="dcterms:W3CDTF">2011-07-15T02:30:34Z</dcterms:created>
  <dcterms:modified xsi:type="dcterms:W3CDTF">2018-01-09T17:41:46Z</dcterms:modified>
</cp:coreProperties>
</file>