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CD30D-20DD-BF4F-8EE9-45F216264855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B3DE-4432-5845-B06C-9F7B953C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2A1B3B5-84C9-8946-9BE8-6FF12D3942CB}" type="slidenum">
              <a:rPr lang="en-CA" sz="1200" i="0" smtClean="0">
                <a:latin typeface="Tahoma" charset="0"/>
              </a:rPr>
              <a:pPr>
                <a:defRPr/>
              </a:pPr>
              <a:t>2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AEAD7F64-FFBB-C54C-B273-42ED408A701A}" type="slidenum">
              <a:rPr lang="en-CA" sz="1200" i="0" smtClean="0">
                <a:latin typeface="Tahoma" charset="0"/>
              </a:rPr>
              <a:pPr>
                <a:defRPr/>
              </a:pPr>
              <a:t>11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1592381-6258-5C46-9C97-3D684D7142AF}" type="slidenum">
              <a:rPr lang="en-CA" sz="1200" i="0" smtClean="0">
                <a:latin typeface="Tahoma" charset="0"/>
              </a:rPr>
              <a:pPr>
                <a:defRPr/>
              </a:pPr>
              <a:t>12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50C61C7-6536-3747-825D-523436CA235D}" type="slidenum">
              <a:rPr lang="en-CA" sz="1200" i="0" smtClean="0">
                <a:latin typeface="Tahoma" charset="0"/>
              </a:rPr>
              <a:pPr>
                <a:defRPr/>
              </a:pPr>
              <a:t>3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4E031D9-68E4-3B45-BBB6-21C972D2078B}" type="slidenum">
              <a:rPr lang="en-CA" sz="1200" i="0" smtClean="0">
                <a:latin typeface="Tahoma" charset="0"/>
              </a:rPr>
              <a:pPr>
                <a:defRPr/>
              </a:pPr>
              <a:t>4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Instructor (</a:t>
            </a:r>
            <a:r>
              <a:rPr lang="en-US" altLang="en-US" dirty="0" err="1" smtClean="0">
                <a:ea typeface="+mn-ea"/>
                <a:cs typeface="+mn-cs"/>
              </a:rPr>
              <a:t>NetID</a:t>
            </a:r>
            <a:r>
              <a:rPr lang="en-US" altLang="en-US" dirty="0" smtClean="0">
                <a:ea typeface="+mn-ea"/>
                <a:cs typeface="+mn-cs"/>
              </a:rPr>
              <a:t>, Name,</a:t>
            </a:r>
            <a:r>
              <a:rPr lang="en-US" altLang="en-US" baseline="0" dirty="0" smtClean="0">
                <a:ea typeface="+mn-ea"/>
                <a:cs typeface="+mn-cs"/>
              </a:rPr>
              <a:t> Courses</a:t>
            </a:r>
            <a:r>
              <a:rPr lang="en-US" altLang="en-US" dirty="0" smtClean="0"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40E38AB-BC43-654F-9B17-A35D9438EE2D}" type="slidenum">
              <a:rPr lang="en-CA" sz="1200" i="0" smtClean="0">
                <a:latin typeface="Tahoma" charset="0"/>
              </a:rPr>
              <a:pPr>
                <a:defRPr/>
              </a:pPr>
              <a:t>5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6490C74-4871-D648-9629-F78E179E7EE8}" type="slidenum">
              <a:rPr lang="en-CA" sz="1200" i="0" smtClean="0">
                <a:latin typeface="Tahoma" charset="0"/>
              </a:rPr>
              <a:pPr>
                <a:defRPr/>
              </a:pPr>
              <a:t>6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>
                <a:ea typeface="+mn-ea"/>
                <a:cs typeface="+mn-cs"/>
              </a:rPr>
              <a:t>Grade_Report</a:t>
            </a:r>
            <a:r>
              <a:rPr lang="en-US" altLang="en-US" dirty="0" smtClean="0">
                <a:ea typeface="+mn-ea"/>
                <a:cs typeface="+mn-cs"/>
              </a:rPr>
              <a:t> (</a:t>
            </a:r>
            <a:r>
              <a:rPr lang="en-US" altLang="en-US" dirty="0" err="1" smtClean="0">
                <a:ea typeface="+mn-ea"/>
                <a:cs typeface="+mn-cs"/>
              </a:rPr>
              <a:t>StudentID</a:t>
            </a:r>
            <a:r>
              <a:rPr lang="en-US" altLang="en-US" dirty="0" smtClean="0">
                <a:ea typeface="+mn-ea"/>
                <a:cs typeface="+mn-cs"/>
              </a:rPr>
              <a:t>,</a:t>
            </a:r>
            <a:r>
              <a:rPr lang="en-US" altLang="en-US" baseline="0" dirty="0" smtClean="0">
                <a:ea typeface="+mn-ea"/>
                <a:cs typeface="+mn-cs"/>
              </a:rPr>
              <a:t> </a:t>
            </a:r>
            <a:r>
              <a:rPr lang="en-US" altLang="en-US" baseline="0" dirty="0" err="1" smtClean="0">
                <a:ea typeface="+mn-ea"/>
                <a:cs typeface="+mn-cs"/>
              </a:rPr>
              <a:t>CourseNo</a:t>
            </a:r>
            <a:r>
              <a:rPr lang="en-US" altLang="en-US" baseline="0" dirty="0" smtClean="0">
                <a:ea typeface="+mn-ea"/>
                <a:cs typeface="+mn-cs"/>
              </a:rPr>
              <a:t>, Grade, </a:t>
            </a:r>
            <a:r>
              <a:rPr lang="en-US" altLang="en-US" baseline="0" dirty="0" err="1" smtClean="0">
                <a:ea typeface="+mn-ea"/>
                <a:cs typeface="+mn-cs"/>
              </a:rPr>
              <a:t>StudentName</a:t>
            </a:r>
            <a:r>
              <a:rPr lang="en-US" altLang="en-US" baseline="0" dirty="0" smtClean="0">
                <a:ea typeface="+mn-ea"/>
                <a:cs typeface="+mn-cs"/>
              </a:rPr>
              <a:t>, </a:t>
            </a:r>
            <a:r>
              <a:rPr lang="en-US" altLang="en-US" baseline="0" dirty="0" err="1" smtClean="0">
                <a:ea typeface="+mn-ea"/>
                <a:cs typeface="+mn-cs"/>
              </a:rPr>
              <a:t>CourseName</a:t>
            </a:r>
            <a:r>
              <a:rPr lang="en-US" altLang="en-US" dirty="0" smtClean="0">
                <a:ea typeface="+mn-ea"/>
                <a:cs typeface="+mn-cs"/>
              </a:rPr>
              <a:t>)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E6961F0-E287-A54C-8EF6-B50EEBA07BB8}" type="slidenum">
              <a:rPr lang="en-CA" sz="1200" i="0" smtClean="0">
                <a:latin typeface="Tahoma" charset="0"/>
              </a:rPr>
              <a:pPr>
                <a:defRPr/>
              </a:pPr>
              <a:t>7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6490C74-4871-D648-9629-F78E179E7EE8}" type="slidenum">
              <a:rPr lang="en-CA" sz="1200" i="0" smtClean="0">
                <a:latin typeface="Tahoma" charset="0"/>
              </a:rPr>
              <a:pPr>
                <a:defRPr/>
              </a:pPr>
              <a:t>8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72A1B3B5-84C9-8946-9BE8-6FF12D3942CB}" type="slidenum">
              <a:rPr lang="en-CA" sz="1200" i="0" smtClean="0">
                <a:latin typeface="Tahoma" charset="0"/>
              </a:rPr>
              <a:pPr>
                <a:defRPr/>
              </a:pPr>
              <a:t>9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183A0B4-C6F5-534A-B15C-2D6B40080118}" type="slidenum">
              <a:rPr lang="en-CA" sz="1200" i="0" smtClean="0">
                <a:latin typeface="Tahoma" charset="0"/>
              </a:rPr>
              <a:pPr>
                <a:defRPr/>
              </a:pPr>
              <a:t>10</a:t>
            </a:fld>
            <a:endParaRPr lang="en-CA" sz="1200" i="0" smtClean="0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644128F-29B9-C445-A0C2-3653A81ED5A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753B91-5E0A-3B47-A6BD-9A7037994A5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Normalization of Relational Databases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Informal Guidelines for Good Database Design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2457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MS PGothic" charset="0"/>
              </a:rPr>
              <a:t>GUIDELINE 1: Informally, each tuple in a relation should represent one entity or relationship instance</a:t>
            </a:r>
            <a:r>
              <a:rPr lang="en-US" sz="2400" dirty="0" smtClean="0">
                <a:latin typeface="Arial" charset="0"/>
                <a:ea typeface="MS PGothic" charset="0"/>
              </a:rPr>
              <a:t>.</a:t>
            </a:r>
          </a:p>
          <a:p>
            <a:pPr lvl="1" eaLnBrk="1" hangingPunct="1"/>
            <a:r>
              <a:rPr lang="en-US" sz="2200" dirty="0" smtClean="0">
                <a:latin typeface="Arial" charset="0"/>
                <a:ea typeface="MS PGothic" charset="0"/>
              </a:rPr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sz="2200" dirty="0" smtClean="0">
                <a:latin typeface="Arial" charset="0"/>
                <a:ea typeface="MS PGothic" charset="0"/>
              </a:rPr>
              <a:t>Only </a:t>
            </a:r>
            <a:r>
              <a:rPr lang="en-US" sz="2200" dirty="0">
                <a:latin typeface="Arial" charset="0"/>
                <a:ea typeface="MS PGothic" charset="0"/>
              </a:rPr>
              <a:t>foreign keys should be used to refer to other entities</a:t>
            </a:r>
          </a:p>
          <a:p>
            <a:pPr eaLnBrk="1" hangingPunct="1"/>
            <a:r>
              <a:rPr lang="en-US" sz="2400" u="sng" dirty="0" smtClean="0">
                <a:latin typeface="Arial" charset="0"/>
                <a:ea typeface="MS PGothic" charset="0"/>
              </a:rPr>
              <a:t>Bottom </a:t>
            </a:r>
            <a:r>
              <a:rPr lang="en-US" sz="2400" u="sng" dirty="0">
                <a:latin typeface="Arial" charset="0"/>
                <a:ea typeface="MS PGothic" charset="0"/>
              </a:rPr>
              <a:t>Line:</a:t>
            </a:r>
            <a:r>
              <a:rPr lang="en-US" sz="2400" dirty="0">
                <a:latin typeface="Arial" charset="0"/>
                <a:ea typeface="MS PGothic" charset="0"/>
              </a:rPr>
              <a:t> </a:t>
            </a:r>
            <a:r>
              <a:rPr lang="en-US" sz="2400" i="1" dirty="0">
                <a:latin typeface="Arial" charset="0"/>
                <a:ea typeface="MS PGothic" charset="0"/>
              </a:rPr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3111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An example relational </a:t>
            </a:r>
            <a:r>
              <a:rPr lang="en-US" dirty="0">
                <a:latin typeface="Arial" charset="0"/>
                <a:ea typeface="MS PGothic" charset="0"/>
              </a:rPr>
              <a:t>database schema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6628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74788"/>
            <a:ext cx="3349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MS PGothic" charset="0"/>
              </a:rPr>
              <a:t>Informal Guidelines for Good Database Design</a:t>
            </a:r>
          </a:p>
        </p:txBody>
      </p:sp>
      <p:sp>
        <p:nvSpPr>
          <p:cNvPr id="4301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GUIDELINE </a:t>
            </a:r>
            <a:r>
              <a:rPr lang="en-US" dirty="0" smtClean="0">
                <a:latin typeface="Arial" charset="0"/>
                <a:ea typeface="MS PGothic" charset="0"/>
              </a:rPr>
              <a:t>2:</a:t>
            </a:r>
            <a:endParaRPr lang="en-US" dirty="0">
              <a:latin typeface="Arial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Relations should be designed such that their tuples will have as few NULL values as possible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Attributes that are NULL frequently could be placed in separate relations (with the primary key</a:t>
            </a:r>
            <a:r>
              <a:rPr lang="en-US" dirty="0" smtClean="0">
                <a:latin typeface="Arial" charset="0"/>
                <a:ea typeface="MS PGothic" charset="0"/>
              </a:rPr>
              <a:t>)</a:t>
            </a: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Normal Forms Defined Informally	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1</a:t>
            </a:r>
            <a:r>
              <a:rPr lang="en-US" baseline="30000" dirty="0">
                <a:latin typeface="Arial" charset="0"/>
                <a:ea typeface="MS PGothic" charset="0"/>
              </a:rPr>
              <a:t>st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the key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2</a:t>
            </a:r>
            <a:r>
              <a:rPr lang="en-US" baseline="30000" dirty="0">
                <a:latin typeface="Arial" charset="0"/>
                <a:ea typeface="MS PGothic" charset="0"/>
              </a:rPr>
              <a:t>nd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the whole key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3</a:t>
            </a:r>
            <a:r>
              <a:rPr lang="en-US" baseline="30000" dirty="0">
                <a:latin typeface="Arial" charset="0"/>
                <a:ea typeface="MS PGothic" charset="0"/>
              </a:rPr>
              <a:t>rd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nothing but the key</a:t>
            </a: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First </a:t>
            </a:r>
            <a:r>
              <a:rPr lang="en-US" dirty="0">
                <a:latin typeface="Arial" charset="0"/>
                <a:ea typeface="MS PGothic" charset="0"/>
              </a:rPr>
              <a:t>Normal Form </a:t>
            </a:r>
          </a:p>
        </p:txBody>
      </p:sp>
      <p:sp>
        <p:nvSpPr>
          <p:cNvPr id="74754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Disallows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composite attributes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multivalued attributes</a:t>
            </a:r>
          </a:p>
          <a:p>
            <a:pPr lvl="1" eaLnBrk="1" hangingPunct="1"/>
            <a:r>
              <a:rPr lang="en-US" b="1" dirty="0">
                <a:latin typeface="Arial" charset="0"/>
                <a:ea typeface="MS PGothic" charset="0"/>
              </a:rPr>
              <a:t>nested relations</a:t>
            </a:r>
            <a:r>
              <a:rPr lang="en-US" dirty="0">
                <a:latin typeface="Arial" charset="0"/>
                <a:ea typeface="MS PGothic" charset="0"/>
              </a:rPr>
              <a:t>; attributes whose values for an </a:t>
            </a:r>
            <a:r>
              <a:rPr lang="en-US" i="1" dirty="0">
                <a:latin typeface="Arial" charset="0"/>
                <a:ea typeface="MS PGothic" charset="0"/>
              </a:rPr>
              <a:t>individual tuple</a:t>
            </a:r>
            <a:r>
              <a:rPr lang="en-US" dirty="0">
                <a:latin typeface="Arial" charset="0"/>
                <a:ea typeface="MS PGothic" charset="0"/>
              </a:rPr>
              <a:t> are non-atomic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Considered to be part of the definition of a relation 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Most RDBMSs allow only those relations to be defined that are in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7876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Normalization </a:t>
            </a:r>
            <a:r>
              <a:rPr lang="en-US" dirty="0">
                <a:latin typeface="Arial" charset="0"/>
                <a:ea typeface="MS PGothic" charset="0"/>
              </a:rPr>
              <a:t>into 1NF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" name="Picture 6" descr="fig14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1" y="1309688"/>
            <a:ext cx="5067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8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Second Normal </a:t>
            </a:r>
            <a:r>
              <a:rPr lang="en-US" dirty="0" smtClean="0">
                <a:latin typeface="Arial" charset="0"/>
                <a:ea typeface="MS PGothic" charset="0"/>
              </a:rPr>
              <a:t>Form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829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 relation </a:t>
            </a:r>
            <a:r>
              <a:rPr lang="en-US" dirty="0" smtClean="0">
                <a:latin typeface="Arial" charset="0"/>
                <a:ea typeface="MS PGothic" charset="0"/>
              </a:rPr>
              <a:t>is </a:t>
            </a:r>
            <a:r>
              <a:rPr lang="en-US" dirty="0">
                <a:latin typeface="Arial" charset="0"/>
                <a:ea typeface="MS PGothic" charset="0"/>
              </a:rPr>
              <a:t>in </a:t>
            </a:r>
            <a:r>
              <a:rPr lang="en-US" b="1" dirty="0">
                <a:latin typeface="Arial" charset="0"/>
                <a:ea typeface="MS PGothic" charset="0"/>
              </a:rPr>
              <a:t>second normal form (2NF)</a:t>
            </a:r>
            <a:r>
              <a:rPr lang="en-US" dirty="0">
                <a:latin typeface="Arial" charset="0"/>
                <a:ea typeface="MS PGothic" charset="0"/>
              </a:rPr>
              <a:t> if every non</a:t>
            </a:r>
            <a:r>
              <a:rPr lang="en-US" dirty="0" smtClean="0">
                <a:latin typeface="Arial" charset="0"/>
                <a:ea typeface="MS PGothic" charset="0"/>
              </a:rPr>
              <a:t>-key attribute is </a:t>
            </a:r>
            <a:r>
              <a:rPr lang="en-US" dirty="0">
                <a:latin typeface="Arial" charset="0"/>
                <a:ea typeface="MS PGothic" charset="0"/>
              </a:rPr>
              <a:t>fully functionally dependent on the primary </a:t>
            </a:r>
            <a:r>
              <a:rPr lang="en-US" dirty="0" smtClean="0">
                <a:latin typeface="Arial" charset="0"/>
                <a:ea typeface="MS PGothic" charset="0"/>
              </a:rPr>
              <a:t>key.</a:t>
            </a:r>
            <a:endParaRPr lang="en-US" dirty="0">
              <a:latin typeface="Arial" charset="0"/>
              <a:ea typeface="MS PGothic" charset="0"/>
            </a:endParaRPr>
          </a:p>
          <a:p>
            <a:pPr eaLnBrk="1" hangingPunct="1"/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6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Normalizing </a:t>
            </a:r>
            <a:r>
              <a:rPr lang="en-US" dirty="0">
                <a:latin typeface="Arial" charset="0"/>
                <a:ea typeface="MS PGothic" charset="0"/>
              </a:rPr>
              <a:t>into 2NF and 3NF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" name="Picture 8" descr="fig14_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512603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Third Normal </a:t>
            </a:r>
            <a:r>
              <a:rPr lang="en-US" dirty="0" smtClean="0">
                <a:latin typeface="Arial" charset="0"/>
                <a:ea typeface="MS PGothic" charset="0"/>
              </a:rPr>
              <a:t>Form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9113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MS PGothic" charset="0"/>
              </a:rPr>
              <a:t>A relation </a:t>
            </a:r>
            <a:r>
              <a:rPr lang="en-US" sz="2400" dirty="0" smtClean="0">
                <a:latin typeface="Arial" charset="0"/>
                <a:ea typeface="MS PGothic" charset="0"/>
              </a:rPr>
              <a:t>is </a:t>
            </a:r>
            <a:r>
              <a:rPr lang="en-US" sz="2400" dirty="0">
                <a:latin typeface="Arial" charset="0"/>
                <a:ea typeface="MS PGothic" charset="0"/>
              </a:rPr>
              <a:t>in </a:t>
            </a:r>
            <a:r>
              <a:rPr lang="en-US" sz="2400" b="1" dirty="0">
                <a:latin typeface="Arial" charset="0"/>
                <a:ea typeface="MS PGothic" charset="0"/>
              </a:rPr>
              <a:t>third normal form (3NF)</a:t>
            </a:r>
            <a:r>
              <a:rPr lang="en-US" sz="2400" dirty="0">
                <a:latin typeface="Arial" charset="0"/>
                <a:ea typeface="MS PGothic" charset="0"/>
              </a:rPr>
              <a:t> if it is in 2NF </a:t>
            </a:r>
            <a:r>
              <a:rPr lang="en-US" sz="2400" i="1" dirty="0">
                <a:latin typeface="Arial" charset="0"/>
                <a:ea typeface="MS PGothic" charset="0"/>
              </a:rPr>
              <a:t>and</a:t>
            </a:r>
            <a:r>
              <a:rPr lang="en-US" sz="2400" dirty="0">
                <a:latin typeface="Arial" charset="0"/>
                <a:ea typeface="MS PGothic" charset="0"/>
              </a:rPr>
              <a:t> no non</a:t>
            </a:r>
            <a:r>
              <a:rPr lang="en-US" sz="2400" dirty="0" smtClean="0">
                <a:latin typeface="Arial" charset="0"/>
                <a:ea typeface="MS PGothic" charset="0"/>
              </a:rPr>
              <a:t>-key attribute is </a:t>
            </a:r>
            <a:r>
              <a:rPr lang="en-US" sz="2400" dirty="0">
                <a:latin typeface="Arial" charset="0"/>
                <a:ea typeface="MS PGothic" charset="0"/>
              </a:rPr>
              <a:t>transitively dependent on the primary </a:t>
            </a:r>
            <a:r>
              <a:rPr lang="en-US" sz="2400" dirty="0" smtClean="0">
                <a:latin typeface="Arial" charset="0"/>
                <a:ea typeface="MS PGothic" charset="0"/>
              </a:rPr>
              <a:t>key.</a:t>
            </a:r>
            <a:endParaRPr lang="en-US" sz="2400" dirty="0">
              <a:latin typeface="Arial" charset="0"/>
              <a:ea typeface="MS PGothic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  <a:ea typeface="MS PGothic" charset="0"/>
              </a:rPr>
              <a:t> </a:t>
            </a:r>
            <a:endParaRPr lang="en-US" sz="2400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MS PGothic" charset="0"/>
              </a:rPr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MS PGothic" charset="0"/>
              </a:rPr>
              <a:t>In X -&gt; Y and Y -&gt; Z, with X as the primary key, we consider this a problem only if Y is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MS PGothic" charset="0"/>
              </a:rPr>
              <a:t>When Y is a candidate key, there is no problem with the transitive dependency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MS PGothic" charset="0"/>
              </a:rPr>
              <a:t>E.g., Consider EMP (SSN, </a:t>
            </a:r>
            <a:r>
              <a:rPr lang="en-US" sz="2200" dirty="0" err="1">
                <a:latin typeface="Arial" charset="0"/>
                <a:ea typeface="MS PGothic" charset="0"/>
              </a:rPr>
              <a:t>Emp</a:t>
            </a:r>
            <a:r>
              <a:rPr lang="en-US" sz="2200" dirty="0">
                <a:latin typeface="Arial" charset="0"/>
                <a:ea typeface="MS PGothic" charset="0"/>
              </a:rPr>
              <a:t>#, Salary ).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MS PGothic" charset="0"/>
              </a:rPr>
              <a:t>Here, SSN -&gt; </a:t>
            </a:r>
            <a:r>
              <a:rPr lang="en-US" sz="2000" dirty="0" err="1">
                <a:latin typeface="Arial" charset="0"/>
                <a:ea typeface="MS PGothic" charset="0"/>
              </a:rPr>
              <a:t>Emp</a:t>
            </a:r>
            <a:r>
              <a:rPr lang="en-US" sz="2000" dirty="0">
                <a:latin typeface="Arial" charset="0"/>
                <a:ea typeface="MS PGothic" charset="0"/>
              </a:rPr>
              <a:t># -&gt; Salary and </a:t>
            </a:r>
            <a:r>
              <a:rPr lang="en-US" sz="2000" dirty="0" err="1">
                <a:latin typeface="Arial" charset="0"/>
                <a:ea typeface="MS PGothic" charset="0"/>
              </a:rPr>
              <a:t>Emp</a:t>
            </a:r>
            <a:r>
              <a:rPr lang="en-US" sz="2000" dirty="0">
                <a:latin typeface="Arial" charset="0"/>
                <a:ea typeface="MS PGothic" charset="0"/>
              </a:rPr>
              <a:t># is a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4956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Normalizing </a:t>
            </a:r>
            <a:r>
              <a:rPr lang="en-US" dirty="0">
                <a:latin typeface="Arial" charset="0"/>
                <a:ea typeface="MS PGothic" charset="0"/>
              </a:rPr>
              <a:t>into 2NF and 3NF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" name="Picture 8" descr="fig14_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5126038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8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Normal Forms Defined 	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1</a:t>
            </a:r>
            <a:r>
              <a:rPr lang="en-US" baseline="30000" dirty="0">
                <a:latin typeface="Arial" charset="0"/>
                <a:ea typeface="MS PGothic" charset="0"/>
              </a:rPr>
              <a:t>st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the key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2</a:t>
            </a:r>
            <a:r>
              <a:rPr lang="en-US" baseline="30000" dirty="0">
                <a:latin typeface="Arial" charset="0"/>
                <a:ea typeface="MS PGothic" charset="0"/>
              </a:rPr>
              <a:t>nd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the whole key</a:t>
            </a:r>
          </a:p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3</a:t>
            </a:r>
            <a:r>
              <a:rPr lang="en-US" baseline="30000" dirty="0">
                <a:latin typeface="Arial" charset="0"/>
                <a:ea typeface="MS PGothic" charset="0"/>
              </a:rPr>
              <a:t>rd</a:t>
            </a:r>
            <a:r>
              <a:rPr lang="en-US" dirty="0">
                <a:latin typeface="Arial" charset="0"/>
                <a:ea typeface="MS PGothic" charset="0"/>
              </a:rPr>
              <a:t> normal form</a:t>
            </a:r>
          </a:p>
          <a:p>
            <a:pPr lvl="1" eaLnBrk="1" hangingPunct="1"/>
            <a:r>
              <a:rPr lang="en-US" dirty="0">
                <a:latin typeface="Arial" charset="0"/>
                <a:ea typeface="MS PGothic" charset="0"/>
              </a:rPr>
              <a:t>All attributes depend on </a:t>
            </a:r>
            <a:r>
              <a:rPr lang="en-US" b="1" dirty="0">
                <a:latin typeface="Arial" charset="0"/>
                <a:ea typeface="MS PGothic" charset="0"/>
              </a:rPr>
              <a:t>nothing but the key</a:t>
            </a:r>
            <a:endParaRPr lang="en-US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27</TotalTime>
  <Words>434</Words>
  <Application>Microsoft Macintosh PowerPoint</Application>
  <PresentationFormat>On-screen Show (4:3)</PresentationFormat>
  <Paragraphs>59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Relational Database Design</vt:lpstr>
      <vt:lpstr>Normal Forms Defined Informally </vt:lpstr>
      <vt:lpstr>First Normal Form </vt:lpstr>
      <vt:lpstr>Normalization into 1NF</vt:lpstr>
      <vt:lpstr>Second Normal Form</vt:lpstr>
      <vt:lpstr>Normalizing into 2NF and 3NF</vt:lpstr>
      <vt:lpstr>Third Normal Form</vt:lpstr>
      <vt:lpstr>Normalizing into 2NF and 3NF</vt:lpstr>
      <vt:lpstr>Normal Forms Defined  </vt:lpstr>
      <vt:lpstr>Informal Guidelines for Good Database Design</vt:lpstr>
      <vt:lpstr>An example relational database schema</vt:lpstr>
      <vt:lpstr>Informal Guidelines for Good Database Design</vt:lpstr>
    </vt:vector>
  </TitlesOfParts>
  <Company>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Nurcan Yuruk</dc:creator>
  <cp:lastModifiedBy>Nurcan Yuruk</cp:lastModifiedBy>
  <cp:revision>22</cp:revision>
  <dcterms:created xsi:type="dcterms:W3CDTF">2017-10-10T17:09:08Z</dcterms:created>
  <dcterms:modified xsi:type="dcterms:W3CDTF">2018-10-09T16:14:51Z</dcterms:modified>
</cp:coreProperties>
</file>