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7" r:id="rId3"/>
    <p:sldId id="258" r:id="rId4"/>
    <p:sldId id="296" r:id="rId5"/>
    <p:sldId id="288" r:id="rId6"/>
    <p:sldId id="259" r:id="rId7"/>
    <p:sldId id="260" r:id="rId8"/>
    <p:sldId id="261" r:id="rId9"/>
    <p:sldId id="262" r:id="rId10"/>
    <p:sldId id="263" r:id="rId11"/>
    <p:sldId id="295" r:id="rId12"/>
    <p:sldId id="299" r:id="rId13"/>
    <p:sldId id="297" r:id="rId14"/>
    <p:sldId id="298" r:id="rId15"/>
    <p:sldId id="300" r:id="rId16"/>
    <p:sldId id="301" r:id="rId17"/>
    <p:sldId id="303" r:id="rId18"/>
    <p:sldId id="304" r:id="rId19"/>
    <p:sldId id="302" r:id="rId20"/>
    <p:sldId id="306" r:id="rId21"/>
    <p:sldId id="265" r:id="rId22"/>
    <p:sldId id="266" r:id="rId23"/>
    <p:sldId id="268" r:id="rId24"/>
    <p:sldId id="292" r:id="rId25"/>
    <p:sldId id="294" r:id="rId26"/>
    <p:sldId id="278" r:id="rId27"/>
    <p:sldId id="280" r:id="rId28"/>
    <p:sldId id="279" r:id="rId29"/>
    <p:sldId id="283" r:id="rId30"/>
    <p:sldId id="307" r:id="rId31"/>
    <p:sldId id="305" r:id="rId32"/>
    <p:sldId id="282" r:id="rId33"/>
    <p:sldId id="285" r:id="rId34"/>
    <p:sldId id="286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1" autoAdjust="0"/>
  </p:normalViewPr>
  <p:slideViewPr>
    <p:cSldViewPr>
      <p:cViewPr>
        <p:scale>
          <a:sx n="103" d="100"/>
          <a:sy n="103" d="100"/>
        </p:scale>
        <p:origin x="-176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94A41-1DFE-4CA1-915C-F0557EFEF8E6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48CF-387A-4C5E-A5BD-8EAC53AF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 (Really Simple Syndication) is an XML-based format for sharing and distributing Web content, such as news headlines. Using an RSS reader, you can view data feeds from various news sources, such as </a:t>
            </a:r>
            <a:r>
              <a:rPr lang="en-US" dirty="0" err="1" smtClean="0"/>
              <a:t>CNN.com</a:t>
            </a:r>
            <a:r>
              <a:rPr lang="en-US" dirty="0" smtClean="0"/>
              <a:t>, including headlines, summaries, links to full stories.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!DOCTYPE note defines that the root element of the document is note</a:t>
            </a:r>
          </a:p>
          <a:p>
            <a:r>
              <a:rPr lang="en-US" dirty="0" smtClean="0"/>
              <a:t>!ELEMENT note defines that the note element must contain the elements: "to, from, heading, body"</a:t>
            </a:r>
          </a:p>
          <a:p>
            <a:r>
              <a:rPr lang="en-US" dirty="0" smtClean="0"/>
              <a:t>!ELEMENT to defines the to element to be of type "#PCDATA"</a:t>
            </a:r>
          </a:p>
          <a:p>
            <a:r>
              <a:rPr lang="en-US" dirty="0" smtClean="0"/>
              <a:t>!ELEMENT from defines the from element to be of type "#PCDATA"</a:t>
            </a:r>
          </a:p>
          <a:p>
            <a:r>
              <a:rPr lang="en-US" dirty="0" smtClean="0"/>
              <a:t>!ELEMENT heading defines the heading element to be of type "#PCDATA"</a:t>
            </a:r>
          </a:p>
          <a:p>
            <a:r>
              <a:rPr lang="en-US" dirty="0" smtClean="0"/>
              <a:t>!ELEMENT body defines the body element to be of type "#PCDATA"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Namespaces provide a method to avoid element name conflicts.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xmlns</a:t>
            </a:r>
            <a:r>
              <a:rPr lang="en-US" dirty="0" smtClean="0"/>
              <a:t> attribute in the first &lt;table&gt; element gives the h: prefix a qualified namespace.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xmlns</a:t>
            </a:r>
            <a:r>
              <a:rPr lang="en-US" dirty="0" smtClean="0"/>
              <a:t> attribute in the second &lt;table&gt; element gives the f: prefix a qualified namespace.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E9DB7A1-595E-4E95-8F95-D0C071E7D217}" type="datetime1">
              <a:rPr lang="en-US" smtClean="0"/>
              <a:t>2/6/18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568F79-38D8-497C-9479-10F969A009E7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841340C-E4B5-4E34-804D-C4F282B1F71B}" type="datetime1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23B2C-4044-47B7-9269-6E25DC261192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E6C0D-5A60-414B-B3F2-FDFCE22CCAC2}" type="datetime1">
              <a:rPr lang="en-US" smtClean="0"/>
              <a:t>2/6/18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DD608C-3A25-4988-97C3-B46885EEBE39}" type="datetime1">
              <a:rPr lang="en-US" smtClean="0"/>
              <a:t>2/6/18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2C87AF-E4E2-4C55-9C5A-A0F6D1380D02}" type="datetime1">
              <a:rPr lang="en-US" smtClean="0"/>
              <a:t>2/6/18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0BCD4-8758-46A1-B66B-089C14F7A7EB}" type="datetime1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88EB4-DDE9-4566-8F4D-DDD0B93C93BF}" type="datetime1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27AC6-9352-45E5-B42E-AB257C1812BD}" type="datetime1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F9236583-05FD-4C0D-8716-3B043CB87012}" type="datetime1">
              <a:rPr lang="en-US" smtClean="0"/>
              <a:t>2/6/18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7A14A319-03BF-4348-A343-46EFA82CA664}" type="datetime1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schools.com/ajax/ajax_xmlhttprequest_response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using-jquery-core/iterating/" TargetMode="External"/><Relationship Id="rId4" Type="http://schemas.openxmlformats.org/officeDocument/2006/relationships/hyperlink" Target="http://www.pureexample.com/jquery/get-js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demo_ajax_json.j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JSON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FD75E9-B3DF-4D73-B71D-9596F1CA7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tags are legal in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tags you want!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an email message might use tags called </a:t>
            </a:r>
            <a:r>
              <a:rPr lang="en-US" b="1" dirty="0"/>
              <a:t>to</a:t>
            </a:r>
            <a:r>
              <a:rPr lang="en-US" dirty="0"/>
              <a:t>, </a:t>
            </a:r>
            <a:r>
              <a:rPr lang="en-US" b="1" dirty="0"/>
              <a:t>from,</a:t>
            </a:r>
            <a:r>
              <a:rPr lang="en-US" dirty="0"/>
              <a:t> </a:t>
            </a:r>
            <a:r>
              <a:rPr lang="en-US" b="1" dirty="0"/>
              <a:t>subject</a:t>
            </a:r>
          </a:p>
          <a:p>
            <a:pPr lvl="1"/>
            <a:r>
              <a:rPr lang="en-US" dirty="0"/>
              <a:t>a library might use tags called book, title, author</a:t>
            </a:r>
          </a:p>
          <a:p>
            <a:r>
              <a:rPr lang="en-US" dirty="0"/>
              <a:t>when designing an XML file, you choose the tags and attributes that best represent </a:t>
            </a:r>
            <a:r>
              <a:rPr lang="en-US" dirty="0" smtClean="0"/>
              <a:t>the data</a:t>
            </a:r>
            <a:endParaRPr lang="en-US" dirty="0"/>
          </a:p>
          <a:p>
            <a:r>
              <a:rPr lang="en-US" dirty="0"/>
              <a:t>rule of thumb: data = tag, metadata =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7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and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8153400" cy="1676400"/>
          </a:xfrm>
          <a:prstGeom prst="rect">
            <a:avLst/>
          </a:prstGeom>
          <a:solidFill>
            <a:srgbClr val="FBA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3139321"/>
          </a:xfrm>
          <a:prstGeom prst="rect">
            <a:avLst/>
          </a:prstGeom>
          <a:solidFill>
            <a:srgbClr val="FBAFF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encoding="UTF-8"?&gt; &lt;!-- XML prolog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&lt;note&gt; &lt;!-- root element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&lt;to&gt;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&lt;/to&gt;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&lt;from&gt;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&lt;/from&gt; &lt;!-- element ("tag")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&lt;subject&gt;Reminder&lt;/subject&gt; &lt;!-- content of element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&lt;message language="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english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 &lt;!-- attribute and its value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Don't forget me this weekend!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&lt;/message&gt;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&lt;/note&gt;			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9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XML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XML documents </a:t>
            </a:r>
            <a:r>
              <a:rPr lang="en-US" altLang="ja-JP" i="1" dirty="0"/>
              <a:t>must </a:t>
            </a:r>
            <a:r>
              <a:rPr lang="en-US" altLang="ja-JP" dirty="0"/>
              <a:t>be well-formed</a:t>
            </a:r>
          </a:p>
          <a:p>
            <a:r>
              <a:rPr lang="en-US" altLang="ja-JP" dirty="0"/>
              <a:t>XML documents </a:t>
            </a:r>
            <a:r>
              <a:rPr lang="en-US" altLang="ja-JP" i="1" dirty="0"/>
              <a:t>may </a:t>
            </a:r>
            <a:r>
              <a:rPr lang="en-US" altLang="ja-JP" dirty="0"/>
              <a:t>be valid</a:t>
            </a:r>
          </a:p>
          <a:p>
            <a:pPr lvl="1"/>
            <a:r>
              <a:rPr lang="en-US" altLang="ja-JP" dirty="0"/>
              <a:t>Validation verifies that the structure and content of the document follows rules specified by grammar </a:t>
            </a:r>
          </a:p>
          <a:p>
            <a:r>
              <a:rPr lang="en-US" altLang="ja-JP" dirty="0"/>
              <a:t>Types of grammars</a:t>
            </a:r>
          </a:p>
          <a:p>
            <a:pPr lvl="1"/>
            <a:r>
              <a:rPr lang="en-US" altLang="ja-JP" dirty="0"/>
              <a:t>Document Type Definition (DTD)</a:t>
            </a:r>
          </a:p>
          <a:p>
            <a:pPr lvl="1"/>
            <a:r>
              <a:rPr lang="en-US" altLang="ja-JP" dirty="0"/>
              <a:t>XML Schema (XSD)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 DTD is both "Well Formed" and "Valid".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XML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Valid XML Documents</a:t>
            </a:r>
          </a:p>
          <a:p>
            <a:r>
              <a:rPr lang="en-US" dirty="0"/>
              <a:t>A "Valid" XML document is a "Well Formed" XML document, which also conforms to the rules of a DTD</a:t>
            </a:r>
            <a:r>
              <a:rPr lang="en-US" dirty="0" smtClean="0"/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&lt;?xml version="1.0" encoding="UTF-8"?&gt;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&lt;!DOCTYPE note SYSTEM "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Note.dtd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"&gt;</a:t>
            </a:r>
            <a:r>
              <a:rPr lang="en-US" sz="2000" dirty="0">
                <a:solidFill>
                  <a:srgbClr val="800000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rgbClr val="800000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&lt;note&gt;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&lt;to&gt;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Tove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&lt;/to&gt;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&lt;from&gt;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Jani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&lt;/from&gt;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&lt;heading&gt;Reminder&lt;/heading&gt;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&lt;body&gt;Don't forget me this weekend!&lt;/body&gt;</a:t>
            </a:r>
            <a:b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&lt;/note&gt;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DTD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&lt;!DOCTYPE note</a:t>
            </a:r>
            <a:br>
              <a:rPr lang="en-US" dirty="0"/>
            </a:br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&lt;!ELEMENT note (</a:t>
            </a:r>
            <a:r>
              <a:rPr lang="en-US" dirty="0" err="1"/>
              <a:t>to,from,heading,body</a:t>
            </a:r>
            <a:r>
              <a:rPr lang="en-US" dirty="0"/>
              <a:t>)&gt;</a:t>
            </a:r>
            <a:br>
              <a:rPr lang="en-US" dirty="0"/>
            </a:br>
            <a:r>
              <a:rPr lang="en-US" dirty="0"/>
              <a:t>&lt;!ELEMENT to (#PCDATA)&gt;</a:t>
            </a:r>
            <a:br>
              <a:rPr lang="en-US" dirty="0"/>
            </a:br>
            <a:r>
              <a:rPr lang="en-US" dirty="0"/>
              <a:t>&lt;!ELEMENT from (#PCDATA)&gt;</a:t>
            </a:r>
            <a:br>
              <a:rPr lang="en-US" dirty="0"/>
            </a:br>
            <a:r>
              <a:rPr lang="en-US" dirty="0"/>
              <a:t>&lt;!ELEMENT heading (#PCDATA)&gt;</a:t>
            </a:r>
            <a:br>
              <a:rPr lang="en-US" dirty="0"/>
            </a:br>
            <a:r>
              <a:rPr lang="en-US" dirty="0"/>
              <a:t>&lt;!ELEMENT body (#PCDATA)&gt;</a:t>
            </a:r>
            <a:br>
              <a:rPr lang="en-US" dirty="0"/>
            </a:br>
            <a:r>
              <a:rPr lang="en-US" dirty="0"/>
              <a:t>]&gt;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XML Schema describes the structure of an XML document.</a:t>
            </a:r>
          </a:p>
          <a:p>
            <a:r>
              <a:rPr lang="en-US" dirty="0"/>
              <a:t>The XML Schema language is </a:t>
            </a:r>
            <a:r>
              <a:rPr lang="en-US" dirty="0" smtClean="0"/>
              <a:t>referred </a:t>
            </a:r>
            <a:r>
              <a:rPr lang="en-US" dirty="0"/>
              <a:t>to as XML Schema Definition (XSD).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purpose of an XML Schema is to define the legal building blocks of an XML document:</a:t>
            </a:r>
          </a:p>
          <a:p>
            <a:pPr lvl="1"/>
            <a:r>
              <a:rPr lang="en-US" dirty="0"/>
              <a:t>the elements and attributes that can appear in a document</a:t>
            </a:r>
          </a:p>
          <a:p>
            <a:pPr lvl="1"/>
            <a:r>
              <a:rPr lang="en-US" dirty="0"/>
              <a:t>the number of (and order of) child elements</a:t>
            </a:r>
          </a:p>
          <a:p>
            <a:pPr lvl="1"/>
            <a:r>
              <a:rPr lang="en-US" dirty="0"/>
              <a:t>data types for elements and attributes</a:t>
            </a:r>
          </a:p>
          <a:p>
            <a:pPr lvl="1"/>
            <a:r>
              <a:rPr lang="en-US" dirty="0"/>
              <a:t>default and fixed values for elements and attributes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XML Schema is an XML-based (and more powerful) alternative to DTD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One of the greatest strength of XML Schemas is the support for data types.</a:t>
            </a:r>
          </a:p>
          <a:p>
            <a:pPr lvl="1"/>
            <a:r>
              <a:rPr lang="en-US" dirty="0"/>
              <a:t>It is easier to describe allowable document content</a:t>
            </a:r>
          </a:p>
          <a:p>
            <a:pPr lvl="1"/>
            <a:r>
              <a:rPr lang="en-US" dirty="0"/>
              <a:t>It is easier to validate the correctness of data</a:t>
            </a:r>
          </a:p>
          <a:p>
            <a:pPr lvl="1"/>
            <a:r>
              <a:rPr lang="en-US" dirty="0"/>
              <a:t>It is easier to define data facets (restrictions on data)</a:t>
            </a:r>
          </a:p>
          <a:p>
            <a:pPr lvl="1"/>
            <a:r>
              <a:rPr lang="en-US" dirty="0"/>
              <a:t>It is easier to define data patterns (data formats)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&lt;?xml version="1.0"?&gt;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xs:schema</a:t>
            </a:r>
            <a:r>
              <a:rPr lang="en-US" sz="2000" dirty="0"/>
              <a:t> </a:t>
            </a:r>
            <a:r>
              <a:rPr lang="en-US" sz="2000" dirty="0" err="1"/>
              <a:t>xmlns:xs</a:t>
            </a:r>
            <a:r>
              <a:rPr lang="en-US" sz="2000" dirty="0"/>
              <a:t>="http://www.w3.org/2001/</a:t>
            </a:r>
            <a:r>
              <a:rPr lang="en-US" sz="2000" dirty="0" err="1"/>
              <a:t>XMLSchema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xs:element</a:t>
            </a:r>
            <a:r>
              <a:rPr lang="en-US" sz="2000" dirty="0"/>
              <a:t> name="note"&gt;</a:t>
            </a:r>
            <a:br>
              <a:rPr lang="en-US" sz="2000" dirty="0"/>
            </a:br>
            <a:r>
              <a:rPr lang="en-US" sz="2000" dirty="0"/>
              <a:t>  &lt;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  &lt;</a:t>
            </a:r>
            <a:r>
              <a:rPr lang="en-US" sz="2000" dirty="0" err="1"/>
              <a:t>xs:sequence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    &lt;</a:t>
            </a:r>
            <a:r>
              <a:rPr lang="en-US" sz="2000" dirty="0" err="1"/>
              <a:t>xs:element</a:t>
            </a:r>
            <a:r>
              <a:rPr lang="en-US" sz="2000" dirty="0"/>
              <a:t> name="to"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      &lt;</a:t>
            </a:r>
            <a:r>
              <a:rPr lang="en-US" sz="2000" dirty="0" err="1"/>
              <a:t>xs:element</a:t>
            </a:r>
            <a:r>
              <a:rPr lang="en-US" sz="2000" dirty="0"/>
              <a:t> name="from"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      &lt;</a:t>
            </a:r>
            <a:r>
              <a:rPr lang="en-US" sz="2000" dirty="0" err="1"/>
              <a:t>xs:element</a:t>
            </a:r>
            <a:r>
              <a:rPr lang="en-US" sz="2000" dirty="0"/>
              <a:t> name="heading"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      &lt;</a:t>
            </a:r>
            <a:r>
              <a:rPr lang="en-US" sz="2000" dirty="0" err="1"/>
              <a:t>xs:element</a:t>
            </a:r>
            <a:r>
              <a:rPr lang="en-US" sz="2000" dirty="0"/>
              <a:t> name="body"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  <a:br>
              <a:rPr lang="en-US" sz="2000" dirty="0"/>
            </a:br>
            <a:r>
              <a:rPr lang="en-US" sz="2000" dirty="0"/>
              <a:t>    &lt;/</a:t>
            </a:r>
            <a:r>
              <a:rPr lang="en-US" sz="2000" dirty="0" err="1"/>
              <a:t>xs:sequence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 &lt;/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dirty="0" err="1"/>
              <a:t>xs:element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dirty="0" err="1"/>
              <a:t>xs:schema</a:t>
            </a:r>
            <a:r>
              <a:rPr lang="en-US" sz="2000" dirty="0"/>
              <a:t>&gt;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dirty="0" smtClean="0"/>
              <a:t> (XML) defines </a:t>
            </a:r>
            <a:r>
              <a:rPr lang="en-US" dirty="0"/>
              <a:t>a set of rules for encoding documents in a format that is both human-readable and machine-readable. 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defined in the XML 1.0 </a:t>
            </a:r>
            <a:r>
              <a:rPr lang="en-US" dirty="0" smtClean="0"/>
              <a:t>Specification </a:t>
            </a:r>
            <a:r>
              <a:rPr lang="en-US" dirty="0"/>
              <a:t>produced by the W3C, and several other related </a:t>
            </a:r>
            <a:r>
              <a:rPr lang="en-US" dirty="0" smtClean="0"/>
              <a:t>specifications</a:t>
            </a:r>
          </a:p>
          <a:p>
            <a:r>
              <a:rPr lang="en-US" altLang="ja-JP" dirty="0" smtClean="0"/>
              <a:t>Extensible</a:t>
            </a:r>
            <a:endParaRPr lang="en-US" altLang="ja-JP" dirty="0"/>
          </a:p>
          <a:p>
            <a:pPr lvl="1"/>
            <a:r>
              <a:rPr lang="en-US" altLang="ja-JP" dirty="0"/>
              <a:t>Can be used for both documents and messages</a:t>
            </a:r>
          </a:p>
          <a:p>
            <a:pPr lvl="1"/>
            <a:r>
              <a:rPr lang="en-US" altLang="ja-JP" dirty="0"/>
              <a:t>Unlike HTML, new “tags” can be defined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3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r>
              <a:rPr lang="en-US" sz="2000" dirty="0"/>
              <a:t>&lt;root&gt;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h:table</a:t>
            </a:r>
            <a:r>
              <a:rPr lang="en-US" sz="2000" dirty="0"/>
              <a:t> </a:t>
            </a:r>
            <a:r>
              <a:rPr lang="en-US" sz="2000" dirty="0" err="1"/>
              <a:t>xmlns:h</a:t>
            </a:r>
            <a:r>
              <a:rPr lang="en-US" sz="2000" dirty="0"/>
              <a:t>="http://www.w3.org/TR/html4/"&gt;</a:t>
            </a:r>
            <a:br>
              <a:rPr lang="en-US" sz="2000" dirty="0"/>
            </a:br>
            <a:r>
              <a:rPr lang="en-US" sz="2000" dirty="0"/>
              <a:t>  &lt;</a:t>
            </a:r>
            <a:r>
              <a:rPr lang="en-US" sz="2000" dirty="0" err="1"/>
              <a:t>h:tr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  &lt;</a:t>
            </a:r>
            <a:r>
              <a:rPr lang="en-US" sz="2000" dirty="0" err="1"/>
              <a:t>h:td</a:t>
            </a:r>
            <a:r>
              <a:rPr lang="en-US" sz="2000" dirty="0"/>
              <a:t>&gt;Apples&lt;/</a:t>
            </a:r>
            <a:r>
              <a:rPr lang="en-US" sz="2000" dirty="0" err="1"/>
              <a:t>h:td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  &lt;</a:t>
            </a:r>
            <a:r>
              <a:rPr lang="en-US" sz="2000" dirty="0" err="1"/>
              <a:t>h:td</a:t>
            </a:r>
            <a:r>
              <a:rPr lang="en-US" sz="2000" dirty="0"/>
              <a:t>&gt;Bananas&lt;/</a:t>
            </a:r>
            <a:r>
              <a:rPr lang="en-US" sz="2000" dirty="0" err="1"/>
              <a:t>h:td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&lt;/</a:t>
            </a:r>
            <a:r>
              <a:rPr lang="en-US" sz="2000" dirty="0" err="1"/>
              <a:t>h:tr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dirty="0" err="1"/>
              <a:t>h:table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f:table</a:t>
            </a:r>
            <a:r>
              <a:rPr lang="en-US" sz="2000" dirty="0"/>
              <a:t> </a:t>
            </a:r>
            <a:r>
              <a:rPr lang="en-US" sz="2000" dirty="0" err="1"/>
              <a:t>xmlns:f</a:t>
            </a:r>
            <a:r>
              <a:rPr lang="en-US" sz="2000" dirty="0"/>
              <a:t>="https://www.w3schools.com/furniture"&gt;</a:t>
            </a:r>
            <a:br>
              <a:rPr lang="en-US" sz="2000" dirty="0"/>
            </a:br>
            <a:r>
              <a:rPr lang="en-US" sz="2000" dirty="0"/>
              <a:t>  &lt;</a:t>
            </a:r>
            <a:r>
              <a:rPr lang="en-US" sz="2000" dirty="0" err="1"/>
              <a:t>f:name</a:t>
            </a:r>
            <a:r>
              <a:rPr lang="en-US" sz="2000" dirty="0"/>
              <a:t>&gt;African Coffee Table&lt;/</a:t>
            </a:r>
            <a:r>
              <a:rPr lang="en-US" sz="2000" dirty="0" err="1"/>
              <a:t>f:name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</a:t>
            </a:r>
            <a:r>
              <a:rPr lang="en-US" sz="2000" dirty="0" err="1"/>
              <a:t>f:width</a:t>
            </a:r>
            <a:r>
              <a:rPr lang="en-US" sz="2000" dirty="0"/>
              <a:t>&gt;80&lt;/</a:t>
            </a:r>
            <a:r>
              <a:rPr lang="en-US" sz="2000" dirty="0" err="1"/>
              <a:t>f:width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</a:t>
            </a:r>
            <a:r>
              <a:rPr lang="en-US" sz="2000" dirty="0" err="1"/>
              <a:t>f:length</a:t>
            </a:r>
            <a:r>
              <a:rPr lang="en-US" sz="2000" dirty="0"/>
              <a:t>&gt;120&lt;/</a:t>
            </a:r>
            <a:r>
              <a:rPr lang="en-US" sz="2000" dirty="0" err="1"/>
              <a:t>f:length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dirty="0" err="1"/>
              <a:t>f:table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&lt;/root&gt; 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browsers can display XML files, but often you instead </a:t>
            </a:r>
            <a:r>
              <a:rPr lang="en-US" dirty="0" smtClean="0"/>
              <a:t>want to </a:t>
            </a:r>
            <a:r>
              <a:rPr lang="en-US" dirty="0"/>
              <a:t>fetch one and analyze its data</a:t>
            </a:r>
          </a:p>
          <a:p>
            <a:r>
              <a:rPr lang="en-US" dirty="0"/>
              <a:t>the XML data is fetched, processed, and displayed using Ajax</a:t>
            </a:r>
          </a:p>
          <a:p>
            <a:pPr lvl="1"/>
            <a:r>
              <a:rPr lang="en-US" dirty="0"/>
              <a:t>(XML is the "X" in "Ajax")</a:t>
            </a:r>
          </a:p>
          <a:p>
            <a:r>
              <a:rPr lang="en-US" dirty="0"/>
              <a:t>It would be very clunky to examine a complex XML </a:t>
            </a:r>
            <a:r>
              <a:rPr lang="en-US" dirty="0" smtClean="0"/>
              <a:t>structure as </a:t>
            </a:r>
            <a:r>
              <a:rPr lang="en-US" dirty="0"/>
              <a:t>just a giant string!</a:t>
            </a:r>
          </a:p>
          <a:p>
            <a:r>
              <a:rPr lang="en-US" dirty="0"/>
              <a:t>luckily, the browser can break apart (parse) XML data into a </a:t>
            </a:r>
            <a:r>
              <a:rPr lang="en-US" dirty="0" smtClean="0"/>
              <a:t>set of </a:t>
            </a:r>
            <a:r>
              <a:rPr lang="en-US" dirty="0"/>
              <a:t>objects</a:t>
            </a:r>
          </a:p>
          <a:p>
            <a:pPr lvl="1"/>
            <a:r>
              <a:rPr lang="en-US" dirty="0"/>
              <a:t>there is an XML DOM, very similar to the (</a:t>
            </a:r>
            <a:r>
              <a:rPr lang="en-US" dirty="0" smtClean="0"/>
              <a:t>X)HTML DOM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DOM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733800"/>
            <a:ext cx="8153400" cy="1219200"/>
          </a:xfrm>
        </p:spPr>
        <p:txBody>
          <a:bodyPr/>
          <a:lstStyle/>
          <a:p>
            <a:r>
              <a:rPr lang="en-US" dirty="0"/>
              <a:t>the XML tags have a tree structure</a:t>
            </a:r>
          </a:p>
          <a:p>
            <a:r>
              <a:rPr lang="en-US" dirty="0"/>
              <a:t>DOM nodes have parents, children, </a:t>
            </a:r>
            <a:r>
              <a:rPr lang="en-US" dirty="0" smtClean="0"/>
              <a:t>and siblings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8153400" cy="1676400"/>
          </a:xfrm>
          <a:prstGeom prst="rect">
            <a:avLst/>
          </a:prstGeom>
          <a:solidFill>
            <a:srgbClr val="FBA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BAFF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&lt;categories&gt;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&lt;category&gt;children&lt;/category&gt;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&lt;category&gt;computers&lt;/category&gt;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&lt;/categories&gt;			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Javascript</a:t>
            </a:r>
            <a:r>
              <a:rPr lang="en-US" dirty="0"/>
              <a:t> XML (XHTML)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DOM properties and </a:t>
            </a:r>
            <a:r>
              <a:rPr lang="en-US" dirty="0" smtClean="0"/>
              <a:t>methods </a:t>
            </a:r>
            <a:r>
              <a:rPr lang="en-US" dirty="0"/>
              <a:t>we already know can be used on XML nodes:</a:t>
            </a:r>
          </a:p>
          <a:p>
            <a:pPr lvl="1"/>
            <a:r>
              <a:rPr lang="en-US" dirty="0"/>
              <a:t>properties:</a:t>
            </a:r>
          </a:p>
          <a:p>
            <a:pPr lvl="2"/>
            <a:r>
              <a:rPr lang="en-US" b="1" dirty="0" err="1"/>
              <a:t>firstChild</a:t>
            </a:r>
            <a:r>
              <a:rPr lang="en-US" dirty="0"/>
              <a:t>, </a:t>
            </a:r>
            <a:r>
              <a:rPr lang="en-US" dirty="0" err="1"/>
              <a:t>lastChild</a:t>
            </a:r>
            <a:r>
              <a:rPr lang="en-US" dirty="0"/>
              <a:t>, </a:t>
            </a:r>
            <a:r>
              <a:rPr lang="en-US" b="1" dirty="0" err="1"/>
              <a:t>childNodes</a:t>
            </a:r>
            <a:r>
              <a:rPr lang="en-US" dirty="0"/>
              <a:t>, </a:t>
            </a:r>
            <a:r>
              <a:rPr lang="en-US" dirty="0" err="1"/>
              <a:t>nextSibling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previousSibling</a:t>
            </a:r>
            <a:r>
              <a:rPr lang="en-US" dirty="0"/>
              <a:t>, </a:t>
            </a:r>
            <a:r>
              <a:rPr lang="en-US" b="1" dirty="0" err="1"/>
              <a:t>parentNode</a:t>
            </a:r>
            <a:endParaRPr lang="en-US" b="1" dirty="0"/>
          </a:p>
          <a:p>
            <a:pPr lvl="2"/>
            <a:r>
              <a:rPr lang="en-US" dirty="0" err="1"/>
              <a:t>nodeName</a:t>
            </a:r>
            <a:r>
              <a:rPr lang="en-US" dirty="0"/>
              <a:t>, </a:t>
            </a:r>
            <a:r>
              <a:rPr lang="en-US" dirty="0" err="1"/>
              <a:t>nodeType</a:t>
            </a:r>
            <a:r>
              <a:rPr lang="en-US" dirty="0"/>
              <a:t>, </a:t>
            </a:r>
            <a:r>
              <a:rPr lang="en-US" dirty="0" err="1"/>
              <a:t>nodeValue</a:t>
            </a:r>
            <a:r>
              <a:rPr lang="en-US" dirty="0"/>
              <a:t>, attributes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appendChild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r>
              <a:rPr lang="en-US" dirty="0"/>
              <a:t>, </a:t>
            </a:r>
            <a:r>
              <a:rPr lang="en-US" dirty="0" err="1"/>
              <a:t>removeChild</a:t>
            </a:r>
            <a:r>
              <a:rPr lang="en-US" dirty="0"/>
              <a:t>, </a:t>
            </a:r>
            <a:r>
              <a:rPr lang="en-US" dirty="0" err="1"/>
              <a:t>replaceChild</a:t>
            </a:r>
            <a:endParaRPr lang="en-US" dirty="0"/>
          </a:p>
          <a:p>
            <a:pPr lvl="2"/>
            <a:r>
              <a:rPr lang="en-US" b="1" dirty="0" err="1"/>
              <a:t>getElementsByTagName</a:t>
            </a:r>
            <a:r>
              <a:rPr lang="en-US" dirty="0"/>
              <a:t>, </a:t>
            </a:r>
            <a:r>
              <a:rPr lang="en-US" dirty="0" err="1"/>
              <a:t>getAttribute</a:t>
            </a:r>
            <a:r>
              <a:rPr lang="en-US" dirty="0"/>
              <a:t>, </a:t>
            </a:r>
            <a:r>
              <a:rPr lang="en-US" dirty="0" err="1" smtClean="0"/>
              <a:t>hasAttributes</a:t>
            </a:r>
            <a:r>
              <a:rPr lang="en-US" dirty="0" smtClean="0"/>
              <a:t>, </a:t>
            </a:r>
            <a:r>
              <a:rPr lang="en-US" dirty="0" err="1" smtClean="0"/>
              <a:t>hasChildNodes</a:t>
            </a:r>
            <a:endParaRPr lang="en-US" dirty="0"/>
          </a:p>
          <a:p>
            <a:r>
              <a:rPr lang="en-US" dirty="0"/>
              <a:t>caution: cannot use HTML-specific properties like </a:t>
            </a:r>
            <a:r>
              <a:rPr lang="en-US" dirty="0" err="1"/>
              <a:t>innerHTML</a:t>
            </a:r>
            <a:r>
              <a:rPr lang="en-US" dirty="0"/>
              <a:t> in the XML DOM!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XML Data Using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>
                <a:hlinkClick r:id="rId3"/>
              </a:rPr>
              <a:t>https://www.w3schools.com/xml/ajax_xmlfile.asp</a:t>
            </a:r>
            <a:endParaRPr lang="en-US" dirty="0">
              <a:hlinkClick r:id="rId3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XML Data </a:t>
            </a:r>
            <a:r>
              <a:rPr lang="en-US" dirty="0"/>
              <a:t>with </a:t>
            </a:r>
            <a:r>
              <a:rPr lang="en-US" dirty="0" err="1"/>
              <a:t>JQuery</a:t>
            </a:r>
            <a:r>
              <a:rPr lang="en-US" dirty="0"/>
              <a:t>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function </a:t>
            </a:r>
            <a:r>
              <a:rPr lang="en-US" sz="1600" dirty="0" err="1"/>
              <a:t>loadData</a:t>
            </a:r>
            <a:r>
              <a:rPr lang="en-US" sz="16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$.</a:t>
            </a:r>
            <a:r>
              <a:rPr lang="en-US" sz="1600" dirty="0" err="1"/>
              <a:t>ajax</a:t>
            </a:r>
            <a:r>
              <a:rPr lang="en-US" sz="16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url: "cars.xml",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</a:t>
            </a:r>
            <a:r>
              <a:rPr lang="en-US" sz="1600" dirty="0" err="1"/>
              <a:t>dataType</a:t>
            </a:r>
            <a:r>
              <a:rPr lang="en-US" sz="1600" dirty="0"/>
              <a:t>: "xml",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success: function(data)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dirty="0" smtClean="0"/>
              <a:t>        alert</a:t>
            </a:r>
            <a:r>
              <a:rPr lang="en-US" sz="1600" dirty="0"/>
              <a:t>("file is loaded");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dirty="0" smtClean="0"/>
              <a:t>        $(</a:t>
            </a:r>
            <a:r>
              <a:rPr lang="en-US" sz="1600" dirty="0"/>
              <a:t>data).find('car').each(function(){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title = $(this).find('Title').text();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manufacturer = $(this).find('Manufacturer').text();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info = '&lt;li&gt;Title: ' + title+',   Manufacturer: ' + </a:t>
            </a:r>
            <a:r>
              <a:rPr lang="en-US" sz="1600" dirty="0" smtClean="0"/>
              <a:t>				manufacturer </a:t>
            </a:r>
            <a:r>
              <a:rPr lang="en-US" sz="1600" dirty="0"/>
              <a:t>+ '&lt;/li&gt;';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</a:t>
            </a:r>
            <a:r>
              <a:rPr lang="en-US" sz="1600" dirty="0" smtClean="0"/>
              <a:t>$("</a:t>
            </a:r>
            <a:r>
              <a:rPr lang="en-US" sz="1600" dirty="0" err="1"/>
              <a:t>ul</a:t>
            </a:r>
            <a:r>
              <a:rPr lang="en-US" sz="1600" dirty="0"/>
              <a:t>").append(info);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US" sz="1600" dirty="0" smtClean="0"/>
              <a:t>        });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 error: function() { alert("error loading file");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JavaScript Object Notation </a:t>
            </a:r>
            <a:r>
              <a:rPr lang="en-US" dirty="0" smtClean="0"/>
              <a:t>(JSON) </a:t>
            </a:r>
            <a:r>
              <a:rPr lang="en-US" dirty="0"/>
              <a:t>is an open standard format </a:t>
            </a:r>
            <a:endParaRPr lang="en-US" dirty="0" smtClean="0"/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specified by Douglas </a:t>
            </a:r>
            <a:r>
              <a:rPr lang="en-US" dirty="0" err="1" smtClean="0"/>
              <a:t>Crockford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JSON used primarily to transmit data between a server and web application</a:t>
            </a:r>
          </a:p>
          <a:p>
            <a:pPr lvl="1"/>
            <a:r>
              <a:rPr lang="en-US" dirty="0" smtClean="0"/>
              <a:t>human-readable, light-weight text-data</a:t>
            </a:r>
          </a:p>
          <a:p>
            <a:pPr lvl="1"/>
            <a:r>
              <a:rPr lang="en-US" dirty="0"/>
              <a:t>objects consisting of attribute–value </a:t>
            </a:r>
            <a:r>
              <a:rPr lang="en-US" dirty="0" smtClean="0"/>
              <a:t>pairs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alternative to </a:t>
            </a:r>
            <a:r>
              <a:rPr lang="en-US" dirty="0" smtClean="0"/>
              <a:t>XML</a:t>
            </a:r>
            <a:endParaRPr lang="en-US" dirty="0"/>
          </a:p>
          <a:p>
            <a:pPr lvl="2"/>
            <a:r>
              <a:rPr lang="en-US" dirty="0"/>
              <a:t>smaller than </a:t>
            </a:r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faster </a:t>
            </a:r>
            <a:r>
              <a:rPr lang="en-US" dirty="0"/>
              <a:t>and easier to </a:t>
            </a:r>
            <a:r>
              <a:rPr lang="en-US" dirty="0" smtClean="0"/>
              <a:t>parse</a:t>
            </a:r>
          </a:p>
          <a:p>
            <a:r>
              <a:rPr lang="en-US" dirty="0" smtClean="0"/>
              <a:t>JSON originally </a:t>
            </a:r>
            <a:r>
              <a:rPr lang="en-US" dirty="0"/>
              <a:t>derived from the JavaScript scripting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however, </a:t>
            </a:r>
            <a:r>
              <a:rPr lang="en-US" dirty="0"/>
              <a:t>JSON is a language-independent data </a:t>
            </a:r>
            <a:r>
              <a:rPr lang="en-US" dirty="0" smtClean="0"/>
              <a:t>format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ibraries to parse </a:t>
            </a:r>
            <a:r>
              <a:rPr lang="en-US" dirty="0"/>
              <a:t>and </a:t>
            </a:r>
            <a:r>
              <a:rPr lang="en-US" dirty="0" smtClean="0"/>
              <a:t>generate </a:t>
            </a:r>
            <a:r>
              <a:rPr lang="en-US" dirty="0"/>
              <a:t>JSON data is readily available in a large variety of programming </a:t>
            </a:r>
            <a:r>
              <a:rPr lang="en-US" dirty="0" smtClean="0"/>
              <a:t>languages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 smtClean="0"/>
              <a:t>   &lt;</a:t>
            </a:r>
            <a:r>
              <a:rPr lang="en-US" dirty="0"/>
              <a:t>h2&gt;JSON Object Creation in JavaScript&lt;/h2</a:t>
            </a:r>
            <a:r>
              <a:rPr lang="en-US" dirty="0" smtClean="0"/>
              <a:t>&gt;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p&gt;</a:t>
            </a:r>
            <a:br>
              <a:rPr lang="en-US" dirty="0"/>
            </a:br>
            <a:r>
              <a:rPr lang="en-US" dirty="0" smtClean="0"/>
              <a:t>      Name</a:t>
            </a:r>
            <a:r>
              <a:rPr lang="en-US" dirty="0"/>
              <a:t>: &lt;span id="</a:t>
            </a:r>
            <a:r>
              <a:rPr lang="en-US" dirty="0" err="1"/>
              <a:t>jname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br>
              <a:rPr lang="en-US" dirty="0"/>
            </a:br>
            <a:r>
              <a:rPr lang="en-US" dirty="0" smtClean="0"/>
              <a:t>      Age</a:t>
            </a:r>
            <a:r>
              <a:rPr lang="en-US" dirty="0"/>
              <a:t>: &lt;span id="</a:t>
            </a:r>
            <a:r>
              <a:rPr lang="en-US" dirty="0" err="1"/>
              <a:t>jage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br>
              <a:rPr lang="en-US" dirty="0"/>
            </a:br>
            <a:r>
              <a:rPr lang="en-US" dirty="0" smtClean="0"/>
              <a:t>      Address</a:t>
            </a:r>
            <a:r>
              <a:rPr lang="en-US" dirty="0"/>
              <a:t>: &lt;span id="</a:t>
            </a:r>
            <a:r>
              <a:rPr lang="en-US" dirty="0" err="1"/>
              <a:t>jstreet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br>
              <a:rPr lang="en-US" dirty="0"/>
            </a:br>
            <a:r>
              <a:rPr lang="en-US" dirty="0" smtClean="0"/>
              <a:t>      Phone</a:t>
            </a:r>
            <a:r>
              <a:rPr lang="en-US" dirty="0"/>
              <a:t>: &lt;span id="</a:t>
            </a:r>
            <a:r>
              <a:rPr lang="en-US" dirty="0" err="1"/>
              <a:t>jphone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p&gt; </a:t>
            </a:r>
          </a:p>
          <a:p>
            <a:pPr marL="800100" lvl="2" indent="0">
              <a:buNone/>
            </a:pPr>
            <a:r>
              <a:rPr lang="en-US" dirty="0" smtClean="0"/>
              <a:t>  &lt;</a:t>
            </a:r>
            <a:r>
              <a:rPr lang="en-US" dirty="0"/>
              <a:t>script&gt;</a:t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JSONObject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 smtClean="0"/>
              <a:t>          "</a:t>
            </a:r>
            <a:r>
              <a:rPr lang="en-US" dirty="0" err="1"/>
              <a:t>name":"John</a:t>
            </a:r>
            <a:r>
              <a:rPr lang="en-US" dirty="0"/>
              <a:t> Johnson",</a:t>
            </a:r>
            <a:br>
              <a:rPr lang="en-US" dirty="0"/>
            </a:br>
            <a:r>
              <a:rPr lang="en-US" dirty="0" smtClean="0"/>
              <a:t>          "</a:t>
            </a:r>
            <a:r>
              <a:rPr lang="en-US" dirty="0" err="1"/>
              <a:t>street":"Oslo</a:t>
            </a:r>
            <a:r>
              <a:rPr lang="en-US" dirty="0"/>
              <a:t> West 555", </a:t>
            </a:r>
            <a:br>
              <a:rPr lang="en-US" dirty="0"/>
            </a:br>
            <a:r>
              <a:rPr lang="en-US" dirty="0" smtClean="0"/>
              <a:t>         "</a:t>
            </a:r>
            <a:r>
              <a:rPr lang="en-US" dirty="0"/>
              <a:t>age":33,</a:t>
            </a:r>
            <a:br>
              <a:rPr lang="en-US" dirty="0"/>
            </a:br>
            <a:r>
              <a:rPr lang="en-US" dirty="0" smtClean="0"/>
              <a:t>         "</a:t>
            </a:r>
            <a:r>
              <a:rPr lang="en-US" dirty="0"/>
              <a:t>phone":"555 1234567"};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jname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=JSONObject.name;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jage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JSONObject.age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jstreet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JSONObject.street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jphone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JSONObject.phone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&lt;/script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/>
              <a:t>    "</a:t>
            </a:r>
            <a:r>
              <a:rPr lang="en-US" dirty="0" err="1"/>
              <a:t>firstName</a:t>
            </a:r>
            <a:r>
              <a:rPr lang="en-US" dirty="0"/>
              <a:t>": "John",</a:t>
            </a:r>
          </a:p>
          <a:p>
            <a:pPr marL="800100" lvl="2" indent="0">
              <a:buNone/>
            </a:pPr>
            <a:r>
              <a:rPr lang="en-US" dirty="0"/>
              <a:t>    "</a:t>
            </a:r>
            <a:r>
              <a:rPr lang="en-US" dirty="0" err="1"/>
              <a:t>lastName</a:t>
            </a:r>
            <a:r>
              <a:rPr lang="en-US" dirty="0"/>
              <a:t>": "Smith",</a:t>
            </a:r>
          </a:p>
          <a:p>
            <a:pPr marL="800100" lvl="2" indent="0">
              <a:buNone/>
            </a:pPr>
            <a:r>
              <a:rPr lang="en-US" dirty="0"/>
              <a:t>    "age": 25,</a:t>
            </a:r>
          </a:p>
          <a:p>
            <a:pPr marL="800100" lvl="2" indent="0">
              <a:buNone/>
            </a:pPr>
            <a:r>
              <a:rPr lang="en-US" dirty="0"/>
              <a:t>    "address": {</a:t>
            </a:r>
          </a:p>
          <a:p>
            <a:pPr marL="800100" lvl="2" indent="0">
              <a:buNone/>
            </a:pPr>
            <a:r>
              <a:rPr lang="en-US" dirty="0"/>
              <a:t>        "</a:t>
            </a:r>
            <a:r>
              <a:rPr lang="en-US" dirty="0" err="1"/>
              <a:t>streetAddress</a:t>
            </a:r>
            <a:r>
              <a:rPr lang="en-US" dirty="0"/>
              <a:t>": "21 2nd Street",</a:t>
            </a:r>
          </a:p>
          <a:p>
            <a:pPr marL="800100" lvl="2" indent="0">
              <a:buNone/>
            </a:pPr>
            <a:r>
              <a:rPr lang="en-US" dirty="0"/>
              <a:t>        "city": "New York",</a:t>
            </a:r>
          </a:p>
          <a:p>
            <a:pPr marL="800100" lvl="2" indent="0">
              <a:buNone/>
            </a:pPr>
            <a:r>
              <a:rPr lang="en-US" dirty="0"/>
              <a:t>        "state": "NY",</a:t>
            </a:r>
          </a:p>
          <a:p>
            <a:pPr marL="800100" lvl="2" indent="0">
              <a:buNone/>
            </a:pPr>
            <a:r>
              <a:rPr lang="en-US" dirty="0"/>
              <a:t>        "</a:t>
            </a:r>
            <a:r>
              <a:rPr lang="en-US" dirty="0" err="1"/>
              <a:t>postalCode</a:t>
            </a:r>
            <a:r>
              <a:rPr lang="en-US" dirty="0"/>
              <a:t>": 10021</a:t>
            </a:r>
          </a:p>
          <a:p>
            <a:pPr marL="800100" lvl="2" indent="0">
              <a:buNone/>
            </a:pPr>
            <a:r>
              <a:rPr lang="en-US" dirty="0"/>
              <a:t>    },</a:t>
            </a:r>
          </a:p>
          <a:p>
            <a:pPr marL="800100" lvl="2" indent="0">
              <a:buNone/>
            </a:pPr>
            <a:r>
              <a:rPr lang="en-US" dirty="0"/>
              <a:t>    "</a:t>
            </a:r>
            <a:r>
              <a:rPr lang="en-US" dirty="0" err="1"/>
              <a:t>phoneNumbers</a:t>
            </a:r>
            <a:r>
              <a:rPr lang="en-US" dirty="0"/>
              <a:t>": [</a:t>
            </a:r>
          </a:p>
          <a:p>
            <a:pPr marL="800100" lvl="2" indent="0">
              <a:buNone/>
            </a:pPr>
            <a:r>
              <a:rPr lang="en-US" dirty="0"/>
              <a:t>        {</a:t>
            </a:r>
          </a:p>
          <a:p>
            <a:pPr marL="800100" lvl="2" indent="0">
              <a:buNone/>
            </a:pPr>
            <a:r>
              <a:rPr lang="en-US" dirty="0"/>
              <a:t>            "type": "home",</a:t>
            </a:r>
          </a:p>
          <a:p>
            <a:pPr marL="800100" lvl="2" indent="0">
              <a:buNone/>
            </a:pPr>
            <a:r>
              <a:rPr lang="en-US" dirty="0"/>
              <a:t>            "number": "212 555-1234"</a:t>
            </a:r>
          </a:p>
          <a:p>
            <a:pPr marL="800100" lvl="2" indent="0">
              <a:buNone/>
            </a:pPr>
            <a:r>
              <a:rPr lang="en-US" dirty="0"/>
              <a:t>        },</a:t>
            </a:r>
          </a:p>
          <a:p>
            <a:pPr marL="800100" lvl="2" indent="0">
              <a:buNone/>
            </a:pPr>
            <a:r>
              <a:rPr lang="en-US" dirty="0"/>
              <a:t>        {</a:t>
            </a:r>
          </a:p>
          <a:p>
            <a:pPr marL="800100" lvl="2" indent="0">
              <a:buNone/>
            </a:pPr>
            <a:r>
              <a:rPr lang="en-US" dirty="0"/>
              <a:t>            "type": "fax",</a:t>
            </a:r>
          </a:p>
          <a:p>
            <a:pPr marL="800100" lvl="2" indent="0">
              <a:buNone/>
            </a:pPr>
            <a:r>
              <a:rPr lang="en-US" dirty="0"/>
              <a:t>            "number": "646 555-4567"</a:t>
            </a:r>
          </a:p>
          <a:p>
            <a:pPr marL="800100" lvl="2" indent="0">
              <a:buNone/>
            </a:pPr>
            <a:r>
              <a:rPr lang="en-US" dirty="0"/>
              <a:t>        }</a:t>
            </a:r>
          </a:p>
          <a:p>
            <a:pPr marL="800100" lvl="2" indent="0">
              <a:buNone/>
            </a:pPr>
            <a:r>
              <a:rPr lang="en-US" dirty="0"/>
              <a:t>    ]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44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JSON syntax is a subset of the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</a:t>
            </a:r>
          </a:p>
          <a:p>
            <a:pPr lvl="1"/>
            <a:r>
              <a:rPr lang="en-US" dirty="0"/>
              <a:t>Square brackets hold </a:t>
            </a:r>
            <a:r>
              <a:rPr lang="en-US" dirty="0" smtClean="0"/>
              <a:t>arrays</a:t>
            </a:r>
          </a:p>
          <a:p>
            <a:endParaRPr lang="en-US" dirty="0" smtClean="0"/>
          </a:p>
          <a:p>
            <a:r>
              <a:rPr lang="en-US" dirty="0" smtClean="0"/>
              <a:t>JSON text-data contains:</a:t>
            </a:r>
          </a:p>
          <a:p>
            <a:pPr lvl="1"/>
            <a:r>
              <a:rPr lang="en-US" dirty="0" smtClean="0"/>
              <a:t>name/value pairs that consist of:</a:t>
            </a:r>
            <a:endParaRPr lang="en-US" dirty="0"/>
          </a:p>
          <a:p>
            <a:pPr lvl="2"/>
            <a:r>
              <a:rPr lang="en-US" dirty="0" smtClean="0"/>
              <a:t>field </a:t>
            </a:r>
            <a:r>
              <a:rPr lang="en-US" dirty="0"/>
              <a:t>name (in double quotes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followed </a:t>
            </a:r>
            <a:r>
              <a:rPr lang="en-US" dirty="0"/>
              <a:t>by a </a:t>
            </a:r>
            <a:r>
              <a:rPr lang="en-US" dirty="0" smtClean="0"/>
              <a:t>colon</a:t>
            </a:r>
          </a:p>
          <a:p>
            <a:pPr lvl="2"/>
            <a:r>
              <a:rPr lang="en-US" dirty="0" smtClean="0"/>
              <a:t>followed </a:t>
            </a:r>
            <a:r>
              <a:rPr lang="en-US" dirty="0"/>
              <a:t>by a </a:t>
            </a:r>
            <a:r>
              <a:rPr lang="en-US" dirty="0" smtClean="0"/>
              <a:t>value that can be:</a:t>
            </a:r>
          </a:p>
          <a:p>
            <a:pPr lvl="3"/>
            <a:r>
              <a:rPr lang="en-US" dirty="0" smtClean="0"/>
              <a:t>number </a:t>
            </a:r>
            <a:r>
              <a:rPr lang="en-US" dirty="0"/>
              <a:t>(integer or floating point)</a:t>
            </a:r>
          </a:p>
          <a:p>
            <a:pPr lvl="3"/>
            <a:r>
              <a:rPr lang="en-US" dirty="0" smtClean="0"/>
              <a:t>string </a:t>
            </a:r>
            <a:r>
              <a:rPr lang="en-US" dirty="0"/>
              <a:t>(in double quotes)</a:t>
            </a:r>
          </a:p>
          <a:p>
            <a:pPr lvl="3"/>
            <a:r>
              <a:rPr lang="en-US" dirty="0" smtClean="0"/>
              <a:t>Boolean </a:t>
            </a:r>
            <a:r>
              <a:rPr lang="en-US" dirty="0"/>
              <a:t>(true or false)</a:t>
            </a:r>
          </a:p>
          <a:p>
            <a:pPr lvl="3"/>
            <a:r>
              <a:rPr lang="en-US" dirty="0" smtClean="0"/>
              <a:t>array </a:t>
            </a:r>
            <a:r>
              <a:rPr lang="en-US" dirty="0"/>
              <a:t>(in square brackets)</a:t>
            </a:r>
          </a:p>
          <a:p>
            <a:pPr lvl="3"/>
            <a:r>
              <a:rPr lang="en-US" dirty="0" smtClean="0"/>
              <a:t>object </a:t>
            </a:r>
            <a:r>
              <a:rPr lang="en-US" dirty="0"/>
              <a:t>(in curly brackets)</a:t>
            </a:r>
          </a:p>
          <a:p>
            <a:pPr lvl="3"/>
            <a:r>
              <a:rPr lang="en-US" dirty="0" smtClean="0"/>
              <a:t>null</a:t>
            </a:r>
            <a:endParaRPr lang="en-US" dirty="0"/>
          </a:p>
          <a:p>
            <a:pPr lvl="2"/>
            <a:r>
              <a:rPr lang="en-US" dirty="0" smtClean="0"/>
              <a:t>example: "</a:t>
            </a:r>
            <a:r>
              <a:rPr lang="en-US" dirty="0" err="1" smtClean="0"/>
              <a:t>firstName</a:t>
            </a:r>
            <a:r>
              <a:rPr lang="en-US" dirty="0"/>
              <a:t>" : "</a:t>
            </a:r>
            <a:r>
              <a:rPr lang="en-US" dirty="0" smtClean="0"/>
              <a:t>John“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0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present complex data in human-readable form</a:t>
            </a:r>
          </a:p>
          <a:p>
            <a:pPr lvl="1"/>
            <a:r>
              <a:rPr lang="en-US" dirty="0"/>
              <a:t>"self-describing data"</a:t>
            </a:r>
          </a:p>
          <a:p>
            <a:endParaRPr lang="en-US" dirty="0" smtClean="0"/>
          </a:p>
          <a:p>
            <a:r>
              <a:rPr lang="en-US" dirty="0" smtClean="0"/>
              <a:t>to interchange data between different platforms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JSON: Objects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objects are written inside curly </a:t>
            </a:r>
            <a:r>
              <a:rPr lang="en-US" dirty="0" smtClean="0"/>
              <a:t>brackets</a:t>
            </a:r>
            <a:endParaRPr lang="en-US" dirty="0"/>
          </a:p>
          <a:p>
            <a:pPr lvl="1"/>
            <a:r>
              <a:rPr lang="en-US" dirty="0"/>
              <a:t>Objects can contain multiple name/values </a:t>
            </a:r>
            <a:r>
              <a:rPr lang="en-US" dirty="0" smtClean="0"/>
              <a:t>pairs</a:t>
            </a:r>
            <a:endParaRPr lang="en-US" dirty="0"/>
          </a:p>
          <a:p>
            <a:pPr lvl="2"/>
            <a:r>
              <a:rPr lang="en-US" dirty="0" smtClean="0"/>
              <a:t>Example: { 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":"John" , "</a:t>
            </a:r>
            <a:r>
              <a:rPr lang="en-US" dirty="0" err="1"/>
              <a:t>lastName</a:t>
            </a:r>
            <a:r>
              <a:rPr lang="en-US" dirty="0"/>
              <a:t>":"Doe" } </a:t>
            </a:r>
          </a:p>
          <a:p>
            <a:r>
              <a:rPr lang="en-US" dirty="0"/>
              <a:t>JSON arrays are written inside square </a:t>
            </a:r>
            <a:r>
              <a:rPr lang="en-US" dirty="0" smtClean="0"/>
              <a:t>brackets</a:t>
            </a:r>
            <a:endParaRPr lang="en-US" dirty="0"/>
          </a:p>
          <a:p>
            <a:pPr lvl="1"/>
            <a:r>
              <a:rPr lang="en-US" dirty="0"/>
              <a:t>An array can contain multiple </a:t>
            </a:r>
            <a:r>
              <a:rPr lang="en-US" dirty="0" smtClean="0"/>
              <a:t>objects</a:t>
            </a:r>
            <a:endParaRPr lang="en-US" dirty="0"/>
          </a:p>
          <a:p>
            <a:pPr lvl="2"/>
            <a:r>
              <a:rPr lang="en-US" dirty="0" smtClean="0"/>
              <a:t>Example:</a:t>
            </a:r>
          </a:p>
          <a:p>
            <a:pPr marL="1371600" lvl="3" indent="0">
              <a:buNone/>
            </a:pPr>
            <a:r>
              <a:rPr lang="en-US" dirty="0" smtClean="0"/>
              <a:t> 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"</a:t>
            </a:r>
            <a:r>
              <a:rPr lang="en-US" dirty="0"/>
              <a:t>employees": [</a:t>
            </a:r>
            <a:br>
              <a:rPr lang="en-US" dirty="0"/>
            </a:br>
            <a:r>
              <a:rPr lang="en-US" dirty="0" smtClean="0"/>
              <a:t>                  { 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":"John" , "</a:t>
            </a:r>
            <a:r>
              <a:rPr lang="en-US" dirty="0" err="1"/>
              <a:t>lastName</a:t>
            </a:r>
            <a:r>
              <a:rPr lang="en-US" dirty="0"/>
              <a:t>":"Doe" }, </a:t>
            </a:r>
            <a:br>
              <a:rPr lang="en-US" dirty="0"/>
            </a:br>
            <a:r>
              <a:rPr lang="en-US" dirty="0" smtClean="0"/>
              <a:t>                  { 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":"Anna" , "</a:t>
            </a:r>
            <a:r>
              <a:rPr lang="en-US" dirty="0" err="1"/>
              <a:t>lastName</a:t>
            </a:r>
            <a:r>
              <a:rPr lang="en-US" dirty="0"/>
              <a:t>":"Smith" }, </a:t>
            </a:r>
            <a:br>
              <a:rPr lang="en-US" dirty="0"/>
            </a:br>
            <a:r>
              <a:rPr lang="en-US" dirty="0" smtClean="0"/>
              <a:t>                  { 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":"Peter" , "</a:t>
            </a:r>
            <a:r>
              <a:rPr lang="en-US" dirty="0" err="1"/>
              <a:t>lastName</a:t>
            </a:r>
            <a:r>
              <a:rPr lang="en-US" dirty="0"/>
              <a:t>":"Jones" }</a:t>
            </a:r>
            <a:br>
              <a:rPr lang="en-US" dirty="0"/>
            </a:br>
            <a:r>
              <a:rPr lang="en-US" dirty="0" smtClean="0"/>
              <a:t>        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2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Vs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Like </a:t>
            </a:r>
            <a:r>
              <a:rPr lang="en-US" dirty="0"/>
              <a:t>XML</a:t>
            </a:r>
          </a:p>
          <a:p>
            <a:pPr lvl="1"/>
            <a:r>
              <a:rPr lang="en-US" dirty="0"/>
              <a:t>JSON is plain text</a:t>
            </a:r>
          </a:p>
          <a:p>
            <a:pPr lvl="1"/>
            <a:r>
              <a:rPr lang="en-US" dirty="0"/>
              <a:t>JSON is "self-describing" (human readable)</a:t>
            </a:r>
          </a:p>
          <a:p>
            <a:pPr lvl="1"/>
            <a:r>
              <a:rPr lang="en-US" dirty="0"/>
              <a:t>JSON is hierarchical (values within values)</a:t>
            </a:r>
          </a:p>
          <a:p>
            <a:pPr lvl="1"/>
            <a:r>
              <a:rPr lang="en-US" dirty="0"/>
              <a:t>JSON can be parsed by JavaScript</a:t>
            </a:r>
          </a:p>
          <a:p>
            <a:pPr lvl="1"/>
            <a:r>
              <a:rPr lang="en-US" dirty="0"/>
              <a:t>JSON data can be transported using AJAX </a:t>
            </a:r>
          </a:p>
          <a:p>
            <a:r>
              <a:rPr lang="en-US" b="1" dirty="0" smtClean="0"/>
              <a:t>Unlike </a:t>
            </a:r>
            <a:r>
              <a:rPr lang="en-US" b="1" dirty="0"/>
              <a:t>XML</a:t>
            </a:r>
          </a:p>
          <a:p>
            <a:pPr lvl="1"/>
            <a:r>
              <a:rPr lang="en-US" dirty="0"/>
              <a:t>No end tag</a:t>
            </a:r>
          </a:p>
          <a:p>
            <a:pPr lvl="1"/>
            <a:r>
              <a:rPr lang="en-US" dirty="0"/>
              <a:t>Shorter</a:t>
            </a:r>
          </a:p>
          <a:p>
            <a:pPr lvl="1"/>
            <a:r>
              <a:rPr lang="en-US" dirty="0"/>
              <a:t>Quicker to read and write</a:t>
            </a:r>
          </a:p>
          <a:p>
            <a:pPr lvl="1"/>
            <a:r>
              <a:rPr lang="en-US" dirty="0"/>
              <a:t>Can be parsed using built-in JavaScript </a:t>
            </a:r>
            <a:r>
              <a:rPr lang="en-US" dirty="0" err="1"/>
              <a:t>eval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JSON format </a:t>
            </a:r>
            <a:r>
              <a:rPr lang="en-US" dirty="0"/>
              <a:t>is syntactically identical to the JavaScript objects </a:t>
            </a:r>
            <a:r>
              <a:rPr lang="en-US" dirty="0" smtClean="0"/>
              <a:t>creation code</a:t>
            </a:r>
            <a:endParaRPr lang="en-US" dirty="0"/>
          </a:p>
          <a:p>
            <a:pPr lvl="3"/>
            <a:r>
              <a:rPr lang="en-US" dirty="0" smtClean="0"/>
              <a:t>Hence, no special parser required in JavaScript; JavaScript can </a:t>
            </a:r>
            <a:r>
              <a:rPr lang="en-US" dirty="0"/>
              <a:t>use the built-in </a:t>
            </a:r>
            <a:r>
              <a:rPr lang="en-US" dirty="0" err="1"/>
              <a:t>eval</a:t>
            </a:r>
            <a:r>
              <a:rPr lang="en-US" dirty="0"/>
              <a:t>() function and execute JSON data to produce native JavaScript </a:t>
            </a:r>
            <a:r>
              <a:rPr lang="en-US" dirty="0" smtClean="0"/>
              <a:t>objects</a:t>
            </a:r>
            <a:endParaRPr lang="en-US" dirty="0"/>
          </a:p>
          <a:p>
            <a:pPr lvl="1"/>
            <a:r>
              <a:rPr lang="en-US" dirty="0"/>
              <a:t>Uses arrays</a:t>
            </a:r>
          </a:p>
          <a:p>
            <a:pPr lvl="1"/>
            <a:r>
              <a:rPr lang="en-US" dirty="0"/>
              <a:t>No reserved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3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JSON: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AJAX </a:t>
            </a:r>
            <a:r>
              <a:rPr lang="en-US" dirty="0" smtClean="0"/>
              <a:t>applications:</a:t>
            </a:r>
            <a:endParaRPr lang="en-US" dirty="0"/>
          </a:p>
          <a:p>
            <a:pPr lvl="1"/>
            <a:r>
              <a:rPr lang="en-US" dirty="0"/>
              <a:t>Using XML</a:t>
            </a:r>
          </a:p>
          <a:p>
            <a:pPr lvl="2"/>
            <a:r>
              <a:rPr lang="en-US" dirty="0"/>
              <a:t>Fetch an XML document</a:t>
            </a:r>
          </a:p>
          <a:p>
            <a:pPr lvl="2"/>
            <a:r>
              <a:rPr lang="en-US" dirty="0"/>
              <a:t>Use the XML DOM to loop through the document</a:t>
            </a:r>
          </a:p>
          <a:p>
            <a:pPr lvl="2"/>
            <a:r>
              <a:rPr lang="en-US" dirty="0"/>
              <a:t>Extract values and store in variables</a:t>
            </a:r>
          </a:p>
          <a:p>
            <a:pPr lvl="1"/>
            <a:r>
              <a:rPr lang="en-US" dirty="0"/>
              <a:t>Using JSON</a:t>
            </a:r>
          </a:p>
          <a:p>
            <a:pPr lvl="2"/>
            <a:r>
              <a:rPr lang="en-US" dirty="0"/>
              <a:t>Fetch a JSON string</a:t>
            </a:r>
          </a:p>
          <a:p>
            <a:pPr lvl="2"/>
            <a:r>
              <a:rPr lang="en-US" dirty="0" err="1"/>
              <a:t>eval</a:t>
            </a:r>
            <a:r>
              <a:rPr lang="en-US" dirty="0"/>
              <a:t>() the JSON string</a:t>
            </a:r>
          </a:p>
          <a:p>
            <a:r>
              <a:rPr lang="en-US" dirty="0"/>
              <a:t>JSON is faster and easier than XML</a:t>
            </a:r>
          </a:p>
        </p:txBody>
      </p:sp>
    </p:spTree>
    <p:extLst>
      <p:ext uri="{BB962C8B-B14F-4D97-AF65-F5344CB8AC3E}">
        <p14:creationId xmlns:p14="http://schemas.microsoft.com/office/powerpoint/2010/main" val="107585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JSON: Using on Web Browser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the web browser, after fetching </a:t>
            </a:r>
            <a:r>
              <a:rPr lang="en-US" dirty="0"/>
              <a:t>JSON data from a web server (as </a:t>
            </a:r>
            <a:r>
              <a:rPr lang="en-US" dirty="0" smtClean="0"/>
              <a:t>file </a:t>
            </a:r>
            <a:r>
              <a:rPr lang="en-US" dirty="0"/>
              <a:t>or </a:t>
            </a:r>
            <a:r>
              <a:rPr lang="en-US" dirty="0" err="1" smtClean="0"/>
              <a:t>HttpRequest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convert </a:t>
            </a:r>
            <a:r>
              <a:rPr lang="en-US" dirty="0"/>
              <a:t>the JSON data to a JavaScript </a:t>
            </a:r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JavaScript </a:t>
            </a:r>
            <a:r>
              <a:rPr lang="en-US" dirty="0"/>
              <a:t>function </a:t>
            </a:r>
            <a:r>
              <a:rPr lang="en-US" dirty="0" err="1"/>
              <a:t>eval</a:t>
            </a:r>
            <a:r>
              <a:rPr lang="en-US" dirty="0"/>
              <a:t>() can be used to convert a JSON </a:t>
            </a:r>
            <a:r>
              <a:rPr lang="en-US" dirty="0" smtClean="0"/>
              <a:t>data </a:t>
            </a:r>
            <a:r>
              <a:rPr lang="en-US" dirty="0"/>
              <a:t>into a JavaScript </a:t>
            </a:r>
            <a:r>
              <a:rPr lang="en-US" dirty="0" smtClean="0"/>
              <a:t>object</a:t>
            </a:r>
          </a:p>
          <a:p>
            <a:pPr lvl="3"/>
            <a:r>
              <a:rPr lang="en-US" dirty="0" err="1" smtClean="0"/>
              <a:t>eval</a:t>
            </a:r>
            <a:r>
              <a:rPr lang="en-US" dirty="0"/>
              <a:t>() function can compile and execute any </a:t>
            </a:r>
            <a:r>
              <a:rPr lang="en-US" dirty="0" smtClean="0"/>
              <a:t>JavaScript</a:t>
            </a:r>
          </a:p>
          <a:p>
            <a:pPr lvl="3"/>
            <a:r>
              <a:rPr lang="en-US" dirty="0" smtClean="0"/>
              <a:t>represents </a:t>
            </a:r>
            <a:r>
              <a:rPr lang="en-US" dirty="0"/>
              <a:t>a potential security problem.</a:t>
            </a:r>
          </a:p>
          <a:p>
            <a:pPr lvl="2"/>
            <a:r>
              <a:rPr lang="en-US" dirty="0" smtClean="0"/>
              <a:t>safer and faster to </a:t>
            </a:r>
            <a:r>
              <a:rPr lang="en-US" dirty="0"/>
              <a:t>use a JSON </a:t>
            </a:r>
            <a:r>
              <a:rPr lang="en-US" dirty="0" smtClean="0"/>
              <a:t>parser natively supported by browser</a:t>
            </a:r>
          </a:p>
          <a:p>
            <a:pPr lvl="3"/>
            <a:r>
              <a:rPr lang="en-US" dirty="0" smtClean="0"/>
              <a:t>JSON </a:t>
            </a:r>
            <a:r>
              <a:rPr lang="en-US" dirty="0"/>
              <a:t>parser will recognize only JSON text and will not compile </a:t>
            </a:r>
            <a:r>
              <a:rPr lang="en-US" dirty="0" smtClean="0"/>
              <a:t>scripts</a:t>
            </a:r>
          </a:p>
          <a:p>
            <a:pPr lvl="3"/>
            <a:r>
              <a:rPr lang="en-US" dirty="0" err="1" smtClean="0"/>
              <a:t>JSON.parse</a:t>
            </a:r>
            <a:r>
              <a:rPr lang="en-US" dirty="0" smtClean="0"/>
              <a:t>() </a:t>
            </a:r>
            <a:r>
              <a:rPr lang="en-US" dirty="0"/>
              <a:t>function </a:t>
            </a:r>
            <a:r>
              <a:rPr lang="en-US" dirty="0" smtClean="0"/>
              <a:t>added to </a:t>
            </a:r>
            <a:r>
              <a:rPr lang="en-US" dirty="0" err="1" smtClean="0"/>
              <a:t>ECMAScript</a:t>
            </a:r>
            <a:r>
              <a:rPr lang="en-US" dirty="0" smtClean="0"/>
              <a:t> 5</a:t>
            </a:r>
            <a:r>
              <a:rPr lang="en-US" baseline="30000" dirty="0" smtClean="0"/>
              <a:t>th</a:t>
            </a:r>
            <a:r>
              <a:rPr lang="en-US" dirty="0" smtClean="0"/>
              <a:t> Edition Standard and is </a:t>
            </a:r>
            <a:r>
              <a:rPr lang="en-US" dirty="0"/>
              <a:t>now supported by the major browsers</a:t>
            </a:r>
          </a:p>
          <a:p>
            <a:pPr lvl="4"/>
            <a:r>
              <a:rPr lang="en-US" dirty="0" smtClean="0"/>
              <a:t>Example: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 = </a:t>
            </a:r>
            <a:r>
              <a:rPr lang="en-US" dirty="0" err="1"/>
              <a:t>JSON.parse</a:t>
            </a:r>
            <a:r>
              <a:rPr lang="en-US" dirty="0"/>
              <a:t>(contact</a:t>
            </a:r>
            <a:r>
              <a:rPr lang="en-US" dirty="0" smtClean="0"/>
              <a:t>);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library has </a:t>
            </a:r>
            <a:r>
              <a:rPr lang="en-US" b="1" dirty="0" err="1" smtClean="0"/>
              <a:t>getJSON</a:t>
            </a:r>
            <a:r>
              <a:rPr lang="en-US" b="1" dirty="0" smtClean="0"/>
              <a:t>()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JSON: Using on Web Browser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 smtClean="0"/>
              <a:t>     &lt;</a:t>
            </a:r>
            <a:r>
              <a:rPr lang="en-US" dirty="0"/>
              <a:t>h2&gt;Create Object from JSON String&lt;/h2&gt;</a:t>
            </a:r>
          </a:p>
          <a:p>
            <a:pPr marL="800100" lvl="2" indent="0">
              <a:buNone/>
            </a:pPr>
            <a:r>
              <a:rPr lang="en-US" dirty="0" smtClean="0"/>
              <a:t>     &lt;</a:t>
            </a:r>
            <a:r>
              <a:rPr lang="en-US" dirty="0"/>
              <a:t>p&gt;</a:t>
            </a:r>
          </a:p>
          <a:p>
            <a:pPr marL="800100" lvl="2" indent="0">
              <a:buNone/>
            </a:pPr>
            <a:r>
              <a:rPr lang="en-US" dirty="0" smtClean="0"/>
              <a:t>         First </a:t>
            </a:r>
            <a:r>
              <a:rPr lang="en-US" dirty="0"/>
              <a:t>Name: &lt;span id="</a:t>
            </a:r>
            <a:r>
              <a:rPr lang="en-US" dirty="0" err="1"/>
              <a:t>fname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pPr marL="800100" lvl="2" indent="0">
              <a:buNone/>
            </a:pPr>
            <a:r>
              <a:rPr lang="en-US" dirty="0" smtClean="0"/>
              <a:t>         Last </a:t>
            </a:r>
            <a:r>
              <a:rPr lang="en-US" dirty="0"/>
              <a:t>Name: &lt;span id="</a:t>
            </a:r>
            <a:r>
              <a:rPr lang="en-US" dirty="0" err="1"/>
              <a:t>lname</a:t>
            </a:r>
            <a:r>
              <a:rPr lang="en-US" dirty="0"/>
              <a:t>"&gt;&lt;/span&gt;&lt;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pPr marL="800100" lvl="2" indent="0">
              <a:buNone/>
            </a:pPr>
            <a:r>
              <a:rPr lang="en-US" dirty="0" smtClean="0"/>
              <a:t>     &lt;/</a:t>
            </a:r>
            <a:r>
              <a:rPr lang="en-US" dirty="0"/>
              <a:t>p&gt; </a:t>
            </a:r>
          </a:p>
          <a:p>
            <a:pPr marL="800100" lvl="2" indent="0">
              <a:buNone/>
            </a:pPr>
            <a:r>
              <a:rPr lang="en-US" dirty="0" smtClean="0"/>
              <a:t>     &lt;</a:t>
            </a:r>
            <a:r>
              <a:rPr lang="en-US" dirty="0"/>
              <a:t>script&gt;</a:t>
            </a:r>
          </a:p>
          <a:p>
            <a:pPr marL="800100" lvl="2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txt = '{"employees":[' +</a:t>
            </a:r>
          </a:p>
          <a:p>
            <a:pPr marL="800100" lvl="2" indent="0">
              <a:buNone/>
            </a:pPr>
            <a:r>
              <a:rPr lang="en-US" dirty="0" smtClean="0"/>
              <a:t>                       '{"</a:t>
            </a:r>
            <a:r>
              <a:rPr lang="en-US" dirty="0" err="1"/>
              <a:t>firstName</a:t>
            </a:r>
            <a:r>
              <a:rPr lang="en-US" dirty="0"/>
              <a:t>":"John","</a:t>
            </a:r>
            <a:r>
              <a:rPr lang="en-US" dirty="0" err="1"/>
              <a:t>lastName</a:t>
            </a:r>
            <a:r>
              <a:rPr lang="en-US" dirty="0"/>
              <a:t>":"Doe" },' +</a:t>
            </a:r>
          </a:p>
          <a:p>
            <a:pPr marL="800100" lvl="2" indent="0">
              <a:buNone/>
            </a:pPr>
            <a:r>
              <a:rPr lang="en-US" dirty="0" smtClean="0"/>
              <a:t>                       '{"</a:t>
            </a:r>
            <a:r>
              <a:rPr lang="en-US" dirty="0" err="1"/>
              <a:t>firstName</a:t>
            </a:r>
            <a:r>
              <a:rPr lang="en-US" dirty="0"/>
              <a:t>":"Anna","</a:t>
            </a:r>
            <a:r>
              <a:rPr lang="en-US" dirty="0" err="1"/>
              <a:t>lastName</a:t>
            </a:r>
            <a:r>
              <a:rPr lang="en-US" dirty="0"/>
              <a:t>":"Smith" },' +</a:t>
            </a:r>
          </a:p>
          <a:p>
            <a:pPr marL="800100" lvl="2" indent="0">
              <a:buNone/>
            </a:pPr>
            <a:r>
              <a:rPr lang="en-US" dirty="0" smtClean="0"/>
              <a:t>                       '{"</a:t>
            </a:r>
            <a:r>
              <a:rPr lang="en-US" dirty="0" err="1"/>
              <a:t>firstName</a:t>
            </a:r>
            <a:r>
              <a:rPr lang="en-US" dirty="0"/>
              <a:t>":"Peter","</a:t>
            </a:r>
            <a:r>
              <a:rPr lang="en-US" dirty="0" err="1"/>
              <a:t>lastName</a:t>
            </a:r>
            <a:r>
              <a:rPr lang="en-US" dirty="0"/>
              <a:t>":"Jones" }]}';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(txt);</a:t>
            </a:r>
          </a:p>
          <a:p>
            <a:pPr marL="800100" lvl="2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obj.employees</a:t>
            </a:r>
            <a:r>
              <a:rPr lang="en-US" dirty="0"/>
              <a:t>[1].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lname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</a:t>
            </a:r>
            <a:r>
              <a:rPr lang="en-US" dirty="0" err="1"/>
              <a:t>obj.employees</a:t>
            </a:r>
            <a:r>
              <a:rPr lang="en-US" dirty="0"/>
              <a:t>[1].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 smtClean="0"/>
              <a:t>     &lt;/</a:t>
            </a:r>
            <a:r>
              <a:rPr lang="en-US" dirty="0"/>
              <a:t>script&gt;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6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JSON Data </a:t>
            </a:r>
            <a:r>
              <a:rPr lang="en-US" dirty="0"/>
              <a:t>with </a:t>
            </a:r>
            <a:r>
              <a:rPr lang="en-US" dirty="0" err="1"/>
              <a:t>JQuery</a:t>
            </a:r>
            <a:r>
              <a:rPr lang="en-US" dirty="0"/>
              <a:t>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$(document).ready(function(){</a:t>
            </a:r>
          </a:p>
          <a:p>
            <a:pPr marL="0" indent="0">
              <a:buNone/>
            </a:pPr>
            <a:r>
              <a:rPr lang="en-US" sz="1600" dirty="0"/>
              <a:t>    $("button").click(function(){</a:t>
            </a:r>
          </a:p>
          <a:p>
            <a:pPr marL="0" indent="0">
              <a:buNone/>
            </a:pPr>
            <a:r>
              <a:rPr lang="en-US" sz="1600" dirty="0"/>
              <a:t>        $.</a:t>
            </a:r>
            <a:r>
              <a:rPr lang="en-US" sz="1600" dirty="0" err="1"/>
              <a:t>getJSON</a:t>
            </a:r>
            <a:r>
              <a:rPr lang="en-US" sz="1600" dirty="0"/>
              <a:t>("</a:t>
            </a:r>
            <a:r>
              <a:rPr lang="en-US" sz="1600" dirty="0" err="1"/>
              <a:t>demo_ajax_json.js</a:t>
            </a:r>
            <a:r>
              <a:rPr lang="en-US" sz="1600" dirty="0"/>
              <a:t>", function(result){</a:t>
            </a:r>
          </a:p>
          <a:p>
            <a:pPr marL="0" indent="0">
              <a:buNone/>
            </a:pPr>
            <a:r>
              <a:rPr lang="en-US" sz="1600" dirty="0"/>
              <a:t>            $.each(result, function(key, value){</a:t>
            </a:r>
          </a:p>
          <a:p>
            <a:pPr marL="0" indent="0">
              <a:buNone/>
            </a:pPr>
            <a:r>
              <a:rPr lang="en-US" sz="1600" dirty="0"/>
              <a:t>                $("div").append(value + " ");</a:t>
            </a:r>
          </a:p>
          <a:p>
            <a:pPr marL="0" indent="0">
              <a:buNone/>
            </a:pPr>
            <a:r>
              <a:rPr lang="en-US" sz="1600" dirty="0"/>
              <a:t>            });</a:t>
            </a:r>
          </a:p>
          <a:p>
            <a:pPr marL="0" indent="0">
              <a:buNone/>
            </a:pPr>
            <a:r>
              <a:rPr lang="en-US" sz="1600" dirty="0"/>
              <a:t>        });</a:t>
            </a:r>
          </a:p>
          <a:p>
            <a:pPr marL="0" indent="0">
              <a:buNone/>
            </a:pPr>
            <a:r>
              <a:rPr lang="en-US" sz="1600" dirty="0"/>
              <a:t>    });</a:t>
            </a:r>
          </a:p>
          <a:p>
            <a:pPr marL="0" indent="0">
              <a:buNone/>
            </a:pPr>
            <a:r>
              <a:rPr lang="en-US" sz="1600" dirty="0"/>
              <a:t>});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http://www.w3schools.com/jquery/</a:t>
            </a:r>
            <a:r>
              <a:rPr lang="en-US" sz="1400" dirty="0" smtClean="0">
                <a:hlinkClick r:id="rId2"/>
              </a:rPr>
              <a:t>demo_ajax_json.js</a:t>
            </a:r>
            <a:endParaRPr lang="en-US" sz="1400" dirty="0" smtClean="0">
              <a:hlinkClick r:id="rId3"/>
            </a:endParaRPr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://learn.jquery.com/using-jquery-core/iterating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://www.pureexample.com/jquery/get-json.html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The Business Connection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93025" cy="5007875"/>
          </a:xfrm>
        </p:spPr>
        <p:txBody>
          <a:bodyPr/>
          <a:lstStyle/>
          <a:p>
            <a:r>
              <a:rPr lang="en-US" altLang="ja-JP" dirty="0"/>
              <a:t>Protocol independence</a:t>
            </a:r>
          </a:p>
          <a:p>
            <a:pPr lvl="1"/>
            <a:r>
              <a:rPr lang="en-US" altLang="ja-JP" dirty="0"/>
              <a:t>Eases intra-business communication</a:t>
            </a:r>
          </a:p>
          <a:p>
            <a:pPr lvl="1"/>
            <a:r>
              <a:rPr lang="en-US" altLang="ja-JP" dirty="0"/>
              <a:t>Allows information interchange with partners</a:t>
            </a:r>
          </a:p>
          <a:p>
            <a:r>
              <a:rPr lang="en-US" altLang="ja-JP" dirty="0"/>
              <a:t>Platform independence</a:t>
            </a:r>
          </a:p>
          <a:p>
            <a:pPr lvl="1"/>
            <a:r>
              <a:rPr lang="en-US" altLang="ja-JP" dirty="0"/>
              <a:t>Bridges legacy systems to new applications</a:t>
            </a:r>
          </a:p>
          <a:p>
            <a:r>
              <a:rPr lang="en-US" altLang="ja-JP" dirty="0"/>
              <a:t>Open standard</a:t>
            </a:r>
          </a:p>
          <a:p>
            <a:pPr lvl="1"/>
            <a:r>
              <a:rPr lang="en-US" altLang="ja-JP" dirty="0" smtClean="0"/>
              <a:t>Everyone </a:t>
            </a:r>
            <a:r>
              <a:rPr lang="en-US" altLang="ja-JP" dirty="0"/>
              <a:t>“speaks” the same language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49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3" name="Document"/>
          <p:cNvSpPr>
            <a:spLocks noEditPoints="1" noChangeArrowheads="1"/>
          </p:cNvSpPr>
          <p:nvPr/>
        </p:nvSpPr>
        <p:spPr bwMode="auto">
          <a:xfrm rot="-10800000">
            <a:off x="4191000" y="3946540"/>
            <a:ext cx="685800" cy="819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 anchor="ctr"/>
          <a:lstStyle/>
          <a:p>
            <a:r>
              <a:rPr lang="en-US" altLang="ja-JP" sz="1600"/>
              <a:t>XML</a:t>
            </a:r>
          </a:p>
        </p:txBody>
      </p:sp>
      <p:sp>
        <p:nvSpPr>
          <p:cNvPr id="18436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The “Big” Picture: An Example</a:t>
            </a:r>
          </a:p>
        </p:txBody>
      </p:sp>
      <p:sp>
        <p:nvSpPr>
          <p:cNvPr id="18546" name="Document"/>
          <p:cNvSpPr>
            <a:spLocks noEditPoints="1" noChangeArrowheads="1"/>
          </p:cNvSpPr>
          <p:nvPr/>
        </p:nvSpPr>
        <p:spPr bwMode="auto">
          <a:xfrm rot="-10800000">
            <a:off x="2438400" y="2651140"/>
            <a:ext cx="685800" cy="819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 anchor="ctr"/>
          <a:lstStyle/>
          <a:p>
            <a:r>
              <a:rPr lang="en-US" altLang="ja-JP" sz="1600"/>
              <a:t>XML</a:t>
            </a:r>
          </a:p>
        </p:txBody>
      </p:sp>
      <p:pic>
        <p:nvPicPr>
          <p:cNvPr id="18547" name="Picture 115" descr="j01997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31940"/>
            <a:ext cx="13430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553" name="Group 121"/>
          <p:cNvGrpSpPr>
            <a:grpSpLocks/>
          </p:cNvGrpSpPr>
          <p:nvPr/>
        </p:nvGrpSpPr>
        <p:grpSpPr bwMode="auto">
          <a:xfrm>
            <a:off x="228600" y="3717940"/>
            <a:ext cx="2209800" cy="1979613"/>
            <a:chOff x="864" y="1728"/>
            <a:chExt cx="1501" cy="1391"/>
          </a:xfrm>
        </p:grpSpPr>
        <p:pic>
          <p:nvPicPr>
            <p:cNvPr id="18548" name="Picture 116" descr="j018600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728"/>
              <a:ext cx="1119" cy="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49" name="Picture 117" descr="j02407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968"/>
              <a:ext cx="733" cy="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556" name="Group 124"/>
          <p:cNvGrpSpPr>
            <a:grpSpLocks/>
          </p:cNvGrpSpPr>
          <p:nvPr/>
        </p:nvGrpSpPr>
        <p:grpSpPr bwMode="auto">
          <a:xfrm>
            <a:off x="6400800" y="3794140"/>
            <a:ext cx="2509838" cy="1927225"/>
            <a:chOff x="4032" y="2976"/>
            <a:chExt cx="1581" cy="1214"/>
          </a:xfrm>
        </p:grpSpPr>
        <p:pic>
          <p:nvPicPr>
            <p:cNvPr id="18550" name="Picture 118" descr="j02353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976"/>
              <a:ext cx="990" cy="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51" name="Picture 119" descr="j021194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" y="3602"/>
              <a:ext cx="1054" cy="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58" name="AutoShape 126"/>
          <p:cNvSpPr>
            <a:spLocks noChangeArrowheads="1"/>
          </p:cNvSpPr>
          <p:nvPr/>
        </p:nvSpPr>
        <p:spPr bwMode="auto">
          <a:xfrm rot="-6414693">
            <a:off x="2743200" y="2574940"/>
            <a:ext cx="685800" cy="17526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1" name="Document"/>
          <p:cNvSpPr>
            <a:spLocks noEditPoints="1" noChangeArrowheads="1"/>
          </p:cNvSpPr>
          <p:nvPr/>
        </p:nvSpPr>
        <p:spPr bwMode="auto">
          <a:xfrm rot="-10800000">
            <a:off x="6019800" y="2727340"/>
            <a:ext cx="685800" cy="819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 anchor="ctr"/>
          <a:lstStyle/>
          <a:p>
            <a:r>
              <a:rPr lang="en-US" altLang="ja-JP" sz="1600"/>
              <a:t>XML</a:t>
            </a:r>
          </a:p>
        </p:txBody>
      </p:sp>
      <p:sp>
        <p:nvSpPr>
          <p:cNvPr id="18559" name="AutoShape 127"/>
          <p:cNvSpPr>
            <a:spLocks noChangeArrowheads="1"/>
          </p:cNvSpPr>
          <p:nvPr/>
        </p:nvSpPr>
        <p:spPr bwMode="auto">
          <a:xfrm rot="6414693" flipH="1">
            <a:off x="5562600" y="2651140"/>
            <a:ext cx="685800" cy="17526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0" name="AutoShape 128"/>
          <p:cNvSpPr>
            <a:spLocks noChangeArrowheads="1"/>
          </p:cNvSpPr>
          <p:nvPr/>
        </p:nvSpPr>
        <p:spPr bwMode="auto">
          <a:xfrm rot="-26312113">
            <a:off x="4150519" y="3148822"/>
            <a:ext cx="685800" cy="335121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2" name="AutoShape 130"/>
          <p:cNvSpPr>
            <a:spLocks noChangeArrowheads="1"/>
          </p:cNvSpPr>
          <p:nvPr/>
        </p:nvSpPr>
        <p:spPr bwMode="auto">
          <a:xfrm rot="-37166525">
            <a:off x="4267994" y="3797734"/>
            <a:ext cx="685800" cy="327501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153400" cy="1219200"/>
          </a:xfrm>
        </p:spPr>
        <p:txBody>
          <a:bodyPr/>
          <a:lstStyle/>
          <a:p>
            <a:r>
              <a:rPr lang="en-US" dirty="0"/>
              <a:t>begins with an </a:t>
            </a:r>
            <a:r>
              <a:rPr lang="en-US" dirty="0" smtClean="0"/>
              <a:t>&lt;?xml </a:t>
            </a:r>
            <a:r>
              <a:rPr lang="en-US" dirty="0"/>
              <a:t>... </a:t>
            </a:r>
            <a:r>
              <a:rPr lang="en-US" dirty="0" smtClean="0"/>
              <a:t>?&gt; </a:t>
            </a:r>
            <a:r>
              <a:rPr lang="en-US" dirty="0"/>
              <a:t>header tag ("prolog")</a:t>
            </a:r>
          </a:p>
          <a:p>
            <a:r>
              <a:rPr lang="en-US" dirty="0"/>
              <a:t>has a single root element (in this case, note)</a:t>
            </a:r>
          </a:p>
          <a:p>
            <a:r>
              <a:rPr lang="en-US" dirty="0"/>
              <a:t>tag, attribute, and comment syntax is just like XHTML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8153400" cy="1676400"/>
          </a:xfrm>
          <a:prstGeom prst="rect">
            <a:avLst/>
          </a:prstGeom>
          <a:solidFill>
            <a:srgbClr val="FBA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3139321"/>
          </a:xfrm>
          <a:prstGeom prst="rect">
            <a:avLst/>
          </a:prstGeom>
          <a:solidFill>
            <a:srgbClr val="FBAFF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encoding="UTF-8"?&gt; &lt;!-- XML prolog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&lt;note&gt; &lt;!-- root element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&lt;to&gt;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&lt;/to&gt;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&lt;from&gt;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&lt;/from&gt; &lt;!-- element ("tag")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&lt;subject&gt;Reminder&lt;/subject&gt; &lt;!-- content of element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&lt;message language="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english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 &lt;!-- attribute and its value --&gt;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Don't forget me this weekend!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&lt;/message&gt;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&lt;/note&gt;			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7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XML data comes from many sources on the web:</a:t>
            </a:r>
          </a:p>
          <a:p>
            <a:pPr lvl="1"/>
            <a:r>
              <a:rPr lang="en-US" b="1" dirty="0"/>
              <a:t>web servers </a:t>
            </a:r>
            <a:r>
              <a:rPr lang="en-US" dirty="0"/>
              <a:t>store data as XML files</a:t>
            </a:r>
          </a:p>
          <a:p>
            <a:pPr lvl="1"/>
            <a:r>
              <a:rPr lang="en-US" b="1" dirty="0"/>
              <a:t>databases</a:t>
            </a:r>
            <a:r>
              <a:rPr lang="en-US" dirty="0"/>
              <a:t> sometimes return query results as XML</a:t>
            </a:r>
          </a:p>
          <a:p>
            <a:pPr lvl="1"/>
            <a:r>
              <a:rPr lang="en-US" b="1" dirty="0"/>
              <a:t>web</a:t>
            </a:r>
            <a:r>
              <a:rPr lang="en-US" dirty="0"/>
              <a:t> services use XML to communicate</a:t>
            </a:r>
          </a:p>
          <a:p>
            <a:r>
              <a:rPr lang="en-US" dirty="0"/>
              <a:t>XML is the de facto </a:t>
            </a:r>
            <a:r>
              <a:rPr lang="en-US" u="sng" dirty="0"/>
              <a:t>universal format</a:t>
            </a:r>
            <a:r>
              <a:rPr lang="en-US" dirty="0"/>
              <a:t> for exchange of data</a:t>
            </a:r>
          </a:p>
          <a:p>
            <a:r>
              <a:rPr lang="en-US" dirty="0"/>
              <a:t>XML languages are used for music, math, vector graphics</a:t>
            </a:r>
          </a:p>
          <a:p>
            <a:r>
              <a:rPr lang="en-US" dirty="0"/>
              <a:t>popular use: RSS for news feeds &amp; podcasts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pro:</a:t>
            </a:r>
            <a:endParaRPr lang="en-US" dirty="0"/>
          </a:p>
          <a:p>
            <a:pPr lvl="1"/>
            <a:r>
              <a:rPr lang="en-US" dirty="0"/>
              <a:t>easy to read (for humans and computers)</a:t>
            </a:r>
          </a:p>
          <a:p>
            <a:pPr lvl="1"/>
            <a:r>
              <a:rPr lang="en-US" dirty="0"/>
              <a:t>standard format makes automation easy</a:t>
            </a:r>
          </a:p>
          <a:p>
            <a:pPr lvl="1"/>
            <a:r>
              <a:rPr lang="en-US" dirty="0" smtClean="0"/>
              <a:t>international</a:t>
            </a:r>
            <a:r>
              <a:rPr lang="en-US" dirty="0"/>
              <a:t>, platform-independent, open/free standard</a:t>
            </a:r>
          </a:p>
          <a:p>
            <a:pPr lvl="1"/>
            <a:r>
              <a:rPr lang="en-US" dirty="0"/>
              <a:t>can represent almost any general kind of data (record, list, tree)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con:</a:t>
            </a:r>
          </a:p>
          <a:p>
            <a:pPr lvl="1"/>
            <a:r>
              <a:rPr lang="en-US" dirty="0"/>
              <a:t>bulky syntax/structure makes files large; can decrease performance</a:t>
            </a:r>
          </a:p>
          <a:p>
            <a:pPr lvl="2"/>
            <a:r>
              <a:rPr lang="en-US" dirty="0"/>
              <a:t>example: quadratic formula in </a:t>
            </a:r>
            <a:r>
              <a:rPr lang="en-US" dirty="0" err="1"/>
              <a:t>MathML</a:t>
            </a:r>
            <a:endParaRPr lang="en-US" dirty="0"/>
          </a:p>
          <a:p>
            <a:pPr lvl="1"/>
            <a:r>
              <a:rPr lang="en-US" dirty="0"/>
              <a:t>can be hard to "shoehorn" data into a good XML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3756</TotalTime>
  <Words>2244</Words>
  <Application>Microsoft Macintosh PowerPoint</Application>
  <PresentationFormat>On-screen Show (4:3)</PresentationFormat>
  <Paragraphs>335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Theme2</vt:lpstr>
      <vt:lpstr>XML and JSON</vt:lpstr>
      <vt:lpstr>XML: Introduction</vt:lpstr>
      <vt:lpstr>Why do we need XML?</vt:lpstr>
      <vt:lpstr>The Business Connection</vt:lpstr>
      <vt:lpstr>The “Big” Picture: An Example</vt:lpstr>
      <vt:lpstr>Anatomy of an XML file</vt:lpstr>
      <vt:lpstr>Uses of XML</vt:lpstr>
      <vt:lpstr>Pros and cons of XML</vt:lpstr>
      <vt:lpstr>Pros and cons of XML</vt:lpstr>
      <vt:lpstr>What tags are legal in XML?</vt:lpstr>
      <vt:lpstr>Tags and attributes</vt:lpstr>
      <vt:lpstr>Validation of XML Documents</vt:lpstr>
      <vt:lpstr>XML DTD</vt:lpstr>
      <vt:lpstr>Valid XML Documents</vt:lpstr>
      <vt:lpstr>XML DTD - Example</vt:lpstr>
      <vt:lpstr>XML Schema</vt:lpstr>
      <vt:lpstr>XML Schema</vt:lpstr>
      <vt:lpstr>XML Schema</vt:lpstr>
      <vt:lpstr>XSD Example</vt:lpstr>
      <vt:lpstr>XML Namespaces</vt:lpstr>
      <vt:lpstr>XML and Ajax</vt:lpstr>
      <vt:lpstr>XML DOM tree structure</vt:lpstr>
      <vt:lpstr>Recall: Javascript XML (XHTML) DOM</vt:lpstr>
      <vt:lpstr>Fetch XML Data Using AJAX</vt:lpstr>
      <vt:lpstr>Fetch XML Data with JQuery and Ajax</vt:lpstr>
      <vt:lpstr>JSON: Introduction</vt:lpstr>
      <vt:lpstr>JSON: Example</vt:lpstr>
      <vt:lpstr>JSON: Example</vt:lpstr>
      <vt:lpstr>JSON: Syntax</vt:lpstr>
      <vt:lpstr>JSON: Objects and Arrays</vt:lpstr>
      <vt:lpstr>JSON Vs XML</vt:lpstr>
      <vt:lpstr>JSON: Need</vt:lpstr>
      <vt:lpstr>JSON: Using on Web Browser with JavaScript</vt:lpstr>
      <vt:lpstr>JSON: Using on Web Browser with JavaScript</vt:lpstr>
      <vt:lpstr>Fetch JSON Data with JQuery and Ajax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Xenia Mountrouidou</dc:creator>
  <cp:lastModifiedBy>Nurcan Yuruk</cp:lastModifiedBy>
  <cp:revision>93</cp:revision>
  <dcterms:created xsi:type="dcterms:W3CDTF">2011-10-28T21:20:46Z</dcterms:created>
  <dcterms:modified xsi:type="dcterms:W3CDTF">2018-02-06T17:39:49Z</dcterms:modified>
</cp:coreProperties>
</file>