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0"/>
  </p:notesMasterIdLst>
  <p:handoutMasterIdLst>
    <p:handoutMasterId r:id="rId51"/>
  </p:handoutMasterIdLst>
  <p:sldIdLst>
    <p:sldId id="256" r:id="rId2"/>
    <p:sldId id="258" r:id="rId3"/>
    <p:sldId id="263" r:id="rId4"/>
    <p:sldId id="260" r:id="rId5"/>
    <p:sldId id="259" r:id="rId6"/>
    <p:sldId id="314" r:id="rId7"/>
    <p:sldId id="317" r:id="rId8"/>
    <p:sldId id="316" r:id="rId9"/>
    <p:sldId id="264" r:id="rId10"/>
    <p:sldId id="265" r:id="rId11"/>
    <p:sldId id="266" r:id="rId12"/>
    <p:sldId id="267" r:id="rId13"/>
    <p:sldId id="268" r:id="rId14"/>
    <p:sldId id="271" r:id="rId15"/>
    <p:sldId id="269" r:id="rId16"/>
    <p:sldId id="328" r:id="rId17"/>
    <p:sldId id="273" r:id="rId18"/>
    <p:sldId id="277" r:id="rId19"/>
    <p:sldId id="279" r:id="rId20"/>
    <p:sldId id="275" r:id="rId21"/>
    <p:sldId id="282" r:id="rId22"/>
    <p:sldId id="283" r:id="rId23"/>
    <p:sldId id="274" r:id="rId24"/>
    <p:sldId id="318" r:id="rId25"/>
    <p:sldId id="330" r:id="rId26"/>
    <p:sldId id="331" r:id="rId27"/>
    <p:sldId id="332" r:id="rId28"/>
    <p:sldId id="333" r:id="rId29"/>
    <p:sldId id="334" r:id="rId30"/>
    <p:sldId id="335" r:id="rId31"/>
    <p:sldId id="284" r:id="rId32"/>
    <p:sldId id="285" r:id="rId33"/>
    <p:sldId id="290" r:id="rId34"/>
    <p:sldId id="286" r:id="rId35"/>
    <p:sldId id="294" r:id="rId36"/>
    <p:sldId id="289" r:id="rId37"/>
    <p:sldId id="322" r:id="rId38"/>
    <p:sldId id="288" r:id="rId39"/>
    <p:sldId id="315" r:id="rId40"/>
    <p:sldId id="295" r:id="rId41"/>
    <p:sldId id="287" r:id="rId42"/>
    <p:sldId id="323" r:id="rId43"/>
    <p:sldId id="296" r:id="rId44"/>
    <p:sldId id="319" r:id="rId45"/>
    <p:sldId id="321" r:id="rId46"/>
    <p:sldId id="298" r:id="rId47"/>
    <p:sldId id="336" r:id="rId48"/>
    <p:sldId id="325" r:id="rId4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5" autoAdjust="0"/>
    <p:restoredTop sz="87439" autoAdjust="0"/>
  </p:normalViewPr>
  <p:slideViewPr>
    <p:cSldViewPr>
      <p:cViewPr varScale="1">
        <p:scale>
          <a:sx n="87" d="100"/>
          <a:sy n="87" d="100"/>
        </p:scale>
        <p:origin x="456" y="78"/>
      </p:cViewPr>
      <p:guideLst>
        <p:guide orient="horz" pos="1008"/>
        <p:guide pos="288"/>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67" d="100"/>
          <a:sy n="67" d="100"/>
        </p:scale>
        <p:origin x="-190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5325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5325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5325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17F54438-4458-49CB-ACA6-994FC09AB409}" type="slidenum">
              <a:rPr lang="en-US"/>
              <a:pPr>
                <a:defRPr/>
              </a:pPr>
              <a:t>‹#›</a:t>
            </a:fld>
            <a:endParaRPr lang="en-US"/>
          </a:p>
        </p:txBody>
      </p:sp>
    </p:spTree>
    <p:extLst>
      <p:ext uri="{BB962C8B-B14F-4D97-AF65-F5344CB8AC3E}">
        <p14:creationId xmlns:p14="http://schemas.microsoft.com/office/powerpoint/2010/main" val="889936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A8CF2D7-E6B7-421F-8687-84A7096D4C80}" type="slidenum">
              <a:rPr lang="en-US"/>
              <a:pPr>
                <a:defRPr/>
              </a:pPr>
              <a:t>‹#›</a:t>
            </a:fld>
            <a:endParaRPr lang="en-US"/>
          </a:p>
        </p:txBody>
      </p:sp>
    </p:spTree>
    <p:extLst>
      <p:ext uri="{BB962C8B-B14F-4D97-AF65-F5344CB8AC3E}">
        <p14:creationId xmlns:p14="http://schemas.microsoft.com/office/powerpoint/2010/main" val="15643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28FB1FAD-BEBA-4564-809C-03C522AF5640}" type="slidenum">
              <a:rPr lang="en-US" smtClean="0"/>
              <a:pPr eaLnBrk="1" hangingPunct="1"/>
              <a:t>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dirty="0" smtClean="0"/>
          </a:p>
        </p:txBody>
      </p:sp>
    </p:spTree>
    <p:extLst>
      <p:ext uri="{BB962C8B-B14F-4D97-AF65-F5344CB8AC3E}">
        <p14:creationId xmlns:p14="http://schemas.microsoft.com/office/powerpoint/2010/main" val="4143392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the</a:t>
            </a:r>
            <a:r>
              <a:rPr lang="en-US" baseline="0" dirty="0" smtClean="0"/>
              <a:t> OP (operation) codes on </a:t>
            </a:r>
            <a:r>
              <a:rPr lang="en-US" baseline="0" smtClean="0"/>
              <a:t>previous page.</a:t>
            </a:r>
            <a:endParaRPr lang="en-US" smtClean="0"/>
          </a:p>
          <a:p>
            <a:r>
              <a:rPr lang="en-US" dirty="0" smtClean="0"/>
              <a:t>The</a:t>
            </a:r>
            <a:r>
              <a:rPr lang="en-US" baseline="0" dirty="0" smtClean="0"/>
              <a:t> thing to notice is that each instruction might make several changes to the processor’s state i.e. execute several sub-operations.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12</a:t>
            </a:fld>
            <a:endParaRPr lang="en-US"/>
          </a:p>
        </p:txBody>
      </p:sp>
    </p:spTree>
    <p:extLst>
      <p:ext uri="{BB962C8B-B14F-4D97-AF65-F5344CB8AC3E}">
        <p14:creationId xmlns:p14="http://schemas.microsoft.com/office/powerpoint/2010/main" val="352580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Freeing</a:t>
            </a:r>
            <a:r>
              <a:rPr lang="en-US" baseline="0" dirty="0" smtClean="0"/>
              <a:t> the processor from having to poll (query) device controllers </a:t>
            </a:r>
            <a:r>
              <a:rPr lang="en-US" baseline="0" smtClean="0"/>
              <a:t>to determine when </a:t>
            </a:r>
            <a:r>
              <a:rPr lang="en-US" baseline="0" dirty="0" smtClean="0"/>
              <a:t>an requested operation has completed is another advantage of processor interrupts. </a:t>
            </a:r>
          </a:p>
          <a:p>
            <a:endParaRPr lang="en-US" dirty="0" smtClean="0"/>
          </a:p>
          <a:p>
            <a:r>
              <a:rPr lang="en-US" dirty="0" smtClean="0"/>
              <a:t>Note that in reality the processor that makes the READ request is not going to continue execution while</a:t>
            </a:r>
            <a:r>
              <a:rPr lang="en-US" baseline="0" dirty="0" smtClean="0"/>
              <a:t> the READ is processed</a:t>
            </a:r>
            <a:r>
              <a:rPr lang="en-US" dirty="0" smtClean="0"/>
              <a:t> (because</a:t>
            </a:r>
            <a:r>
              <a:rPr lang="en-US" baseline="0" dirty="0" smtClean="0"/>
              <a:t> the program </a:t>
            </a:r>
            <a:r>
              <a:rPr lang="en-US" dirty="0" smtClean="0"/>
              <a:t>is blocked waiting for the</a:t>
            </a:r>
            <a:r>
              <a:rPr lang="en-US" baseline="0" dirty="0" smtClean="0"/>
              <a:t> data to be returned). However, during the time that the disk is retrieving data for Program A, the processor can be freed to execute instructions for other programs.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14</a:t>
            </a:fld>
            <a:endParaRPr lang="en-US"/>
          </a:p>
        </p:txBody>
      </p:sp>
    </p:spTree>
    <p:extLst>
      <p:ext uri="{BB962C8B-B14F-4D97-AF65-F5344CB8AC3E}">
        <p14:creationId xmlns:p14="http://schemas.microsoft.com/office/powerpoint/2010/main" val="391424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Detection</a:t>
            </a:r>
            <a:r>
              <a:rPr lang="en-US" baseline="0" dirty="0" smtClean="0"/>
              <a:t> of and processing of asynchronous events is made possible (is an advantage of) with the use of processor interrupts.</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15</a:t>
            </a:fld>
            <a:endParaRPr lang="en-US"/>
          </a:p>
        </p:txBody>
      </p:sp>
    </p:spTree>
    <p:extLst>
      <p:ext uri="{BB962C8B-B14F-4D97-AF65-F5344CB8AC3E}">
        <p14:creationId xmlns:p14="http://schemas.microsoft.com/office/powerpoint/2010/main" val="1984542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processor’s state is pushed onto the control</a:t>
            </a:r>
            <a:r>
              <a:rPr lang="en-US" baseline="0" dirty="0" smtClean="0"/>
              <a:t> stack in the range T – T-M (The stack grows up towards word 0).</a:t>
            </a:r>
            <a:endParaRPr lang="en-US" dirty="0" smtClean="0"/>
          </a:p>
          <a:p>
            <a:r>
              <a:rPr lang="en-US" dirty="0" smtClean="0"/>
              <a:t>Y – Represents the</a:t>
            </a:r>
            <a:r>
              <a:rPr lang="en-US" baseline="0" dirty="0" smtClean="0"/>
              <a:t> address of the first instruction of the interrupt handling routine.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19</a:t>
            </a:fld>
            <a:endParaRPr lang="en-US"/>
          </a:p>
        </p:txBody>
      </p:sp>
    </p:spTree>
    <p:extLst>
      <p:ext uri="{BB962C8B-B14F-4D97-AF65-F5344CB8AC3E}">
        <p14:creationId xmlns:p14="http://schemas.microsoft.com/office/powerpoint/2010/main" val="3765770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it is</a:t>
            </a:r>
            <a:r>
              <a:rPr lang="en-US" baseline="0" dirty="0" smtClean="0"/>
              <a:t> possible to disable the processor’s instruction handling, this is not normally done.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20</a:t>
            </a:fld>
            <a:endParaRPr lang="en-US"/>
          </a:p>
        </p:txBody>
      </p:sp>
    </p:spTree>
    <p:extLst>
      <p:ext uri="{BB962C8B-B14F-4D97-AF65-F5344CB8AC3E}">
        <p14:creationId xmlns:p14="http://schemas.microsoft.com/office/powerpoint/2010/main" val="297500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http://en.wikipedia.org/wiki/Advanced_Programmable_Interrupt_Controller</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23</a:t>
            </a:fld>
            <a:endParaRPr lang="en-US"/>
          </a:p>
        </p:txBody>
      </p:sp>
    </p:spTree>
    <p:extLst>
      <p:ext uri="{BB962C8B-B14F-4D97-AF65-F5344CB8AC3E}">
        <p14:creationId xmlns:p14="http://schemas.microsoft.com/office/powerpoint/2010/main" val="2985172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a:t>
            </a:r>
            <a:r>
              <a:rPr lang="en-US" baseline="0" dirty="0" smtClean="0"/>
              <a:t> processors (e.g. Intel I7) have three levels of cache memory L1, L2, &amp; L3. The differences are not relevant to an OS course.</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34</a:t>
            </a:fld>
            <a:endParaRPr lang="en-US"/>
          </a:p>
        </p:txBody>
      </p:sp>
    </p:spTree>
    <p:extLst>
      <p:ext uri="{BB962C8B-B14F-4D97-AF65-F5344CB8AC3E}">
        <p14:creationId xmlns:p14="http://schemas.microsoft.com/office/powerpoint/2010/main" val="1363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is to increase</a:t>
            </a:r>
            <a:r>
              <a:rPr lang="en-US" baseline="0" dirty="0" smtClean="0"/>
              <a:t> the speed of instruction execution by allowing the processor to retrieve instructions (and data) from fast SRAM cache memory. Slow dynamic memory takes 200 clock cycles to retrieve a word while fast static memory takes only 20 clock cycles. This increase in access speed is partially due to the fact that the static cache memory is placed on the processor.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35</a:t>
            </a:fld>
            <a:endParaRPr lang="en-US"/>
          </a:p>
        </p:txBody>
      </p:sp>
    </p:spTree>
    <p:extLst>
      <p:ext uri="{BB962C8B-B14F-4D97-AF65-F5344CB8AC3E}">
        <p14:creationId xmlns:p14="http://schemas.microsoft.com/office/powerpoint/2010/main" val="140224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Example of a Six Core </a:t>
            </a:r>
            <a:r>
              <a:rPr lang="en-US" baseline="0" dirty="0" smtClean="0"/>
              <a:t>Processor </a:t>
            </a:r>
          </a:p>
          <a:p>
            <a:r>
              <a:rPr lang="en-US" dirty="0" smtClean="0"/>
              <a:t>Actual</a:t>
            </a:r>
            <a:r>
              <a:rPr lang="en-US" baseline="0" dirty="0" smtClean="0"/>
              <a:t> processors (e.g. Intel I7) have three levels of cache memory L1, L2, &amp; L3. The differences are not relevant to an OS course.</a:t>
            </a:r>
            <a:endParaRPr lang="en-US" dirty="0" smtClean="0"/>
          </a:p>
          <a:p>
            <a:endParaRPr lang="en-US" baseline="0" dirty="0" smtClean="0"/>
          </a:p>
          <a:p>
            <a:r>
              <a:rPr lang="en-US" baseline="0" dirty="0" smtClean="0"/>
              <a:t>Interesting Note: 90% of the transistors on the processor die support </a:t>
            </a:r>
            <a:r>
              <a:rPr lang="en-US" u="sng" baseline="0" dirty="0" smtClean="0"/>
              <a:t>non-instruction-processing</a:t>
            </a:r>
            <a:r>
              <a:rPr lang="en-US" baseline="0" dirty="0" smtClean="0"/>
              <a:t> functionality. </a:t>
            </a:r>
          </a:p>
          <a:p>
            <a:r>
              <a:rPr lang="en-US" baseline="0" dirty="0" smtClean="0"/>
              <a:t>See </a:t>
            </a:r>
            <a:r>
              <a:rPr lang="en-US" sz="1200" b="0" i="0" kern="1200" dirty="0" smtClean="0">
                <a:solidFill>
                  <a:schemeClr val="tx1"/>
                </a:solidFill>
                <a:effectLst/>
                <a:latin typeface="Arial" charset="0"/>
                <a:ea typeface="+mn-ea"/>
                <a:cs typeface="+mn-cs"/>
              </a:rPr>
              <a:t>Swanson, S., K. Michelson, A. Schwerin, and M. </a:t>
            </a:r>
            <a:r>
              <a:rPr lang="en-US" sz="1200" b="0" i="0" kern="1200" dirty="0" err="1" smtClean="0">
                <a:solidFill>
                  <a:schemeClr val="tx1"/>
                </a:solidFill>
                <a:effectLst/>
                <a:latin typeface="Arial" charset="0"/>
                <a:ea typeface="+mn-ea"/>
                <a:cs typeface="+mn-cs"/>
              </a:rPr>
              <a:t>Oskin</a:t>
            </a:r>
            <a:r>
              <a:rPr lang="en-US" sz="1200" b="0" i="0" kern="1200" dirty="0" smtClean="0">
                <a:solidFill>
                  <a:schemeClr val="tx1"/>
                </a:solidFill>
                <a:effectLst/>
                <a:latin typeface="Arial" charset="0"/>
                <a:ea typeface="+mn-ea"/>
                <a:cs typeface="+mn-cs"/>
              </a:rPr>
              <a:t>. "</a:t>
            </a:r>
            <a:r>
              <a:rPr lang="en-US" sz="1200" b="0" i="0" kern="1200" dirty="0" err="1" smtClean="0">
                <a:solidFill>
                  <a:schemeClr val="tx1"/>
                </a:solidFill>
                <a:effectLst/>
                <a:latin typeface="Arial" charset="0"/>
                <a:ea typeface="+mn-ea"/>
                <a:cs typeface="+mn-cs"/>
              </a:rPr>
              <a:t>WaveScalar</a:t>
            </a:r>
            <a:r>
              <a:rPr lang="en-US" sz="1200" b="0" i="0" kern="1200" dirty="0" smtClean="0">
                <a:solidFill>
                  <a:schemeClr val="tx1"/>
                </a:solidFill>
                <a:effectLst/>
                <a:latin typeface="Arial" charset="0"/>
                <a:ea typeface="+mn-ea"/>
                <a:cs typeface="+mn-cs"/>
              </a:rPr>
              <a:t>." </a:t>
            </a:r>
            <a:r>
              <a:rPr lang="en-US" sz="1200" b="0" i="1" kern="1200" dirty="0" smtClean="0">
                <a:solidFill>
                  <a:schemeClr val="tx1"/>
                </a:solidFill>
                <a:effectLst/>
                <a:latin typeface="Arial" charset="0"/>
                <a:ea typeface="+mn-ea"/>
                <a:cs typeface="+mn-cs"/>
              </a:rPr>
              <a:t>36th International Symposium on Microarchitecture. Proceedings (MICRO-36 2003)</a:t>
            </a:r>
            <a:r>
              <a:rPr lang="en-US" sz="1200" b="0" i="0" kern="1200" dirty="0" smtClean="0">
                <a:solidFill>
                  <a:schemeClr val="tx1"/>
                </a:solidFill>
                <a:effectLst/>
                <a:latin typeface="Arial" charset="0"/>
                <a:ea typeface="+mn-ea"/>
                <a:cs typeface="+mn-cs"/>
              </a:rPr>
              <a:t> 36 (2003).</a:t>
            </a:r>
          </a:p>
          <a:p>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36</a:t>
            </a:fld>
            <a:endParaRPr lang="en-US"/>
          </a:p>
        </p:txBody>
      </p:sp>
    </p:spTree>
    <p:extLst>
      <p:ext uri="{BB962C8B-B14F-4D97-AF65-F5344CB8AC3E}">
        <p14:creationId xmlns:p14="http://schemas.microsoft.com/office/powerpoint/2010/main" val="1096481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faster the cache, the smaller the amount available.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37</a:t>
            </a:fld>
            <a:endParaRPr lang="en-US"/>
          </a:p>
        </p:txBody>
      </p:sp>
    </p:spTree>
    <p:extLst>
      <p:ext uri="{BB962C8B-B14F-4D97-AF65-F5344CB8AC3E}">
        <p14:creationId xmlns:p14="http://schemas.microsoft.com/office/powerpoint/2010/main" val="284077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Modern processors are multi-core,</a:t>
            </a:r>
            <a:r>
              <a:rPr lang="en-US" baseline="0" dirty="0" smtClean="0"/>
              <a:t> </a:t>
            </a:r>
            <a:r>
              <a:rPr lang="en-US" dirty="0" smtClean="0"/>
              <a:t>capable of executing multiple instruction streams in parallel (concurrently).</a:t>
            </a:r>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2</a:t>
            </a:fld>
            <a:endParaRPr lang="en-US"/>
          </a:p>
        </p:txBody>
      </p:sp>
    </p:spTree>
    <p:extLst>
      <p:ext uri="{BB962C8B-B14F-4D97-AF65-F5344CB8AC3E}">
        <p14:creationId xmlns:p14="http://schemas.microsoft.com/office/powerpoint/2010/main" val="410155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concepts throughout this course.</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38</a:t>
            </a:fld>
            <a:endParaRPr lang="en-US"/>
          </a:p>
        </p:txBody>
      </p:sp>
    </p:spTree>
    <p:extLst>
      <p:ext uri="{BB962C8B-B14F-4D97-AF65-F5344CB8AC3E}">
        <p14:creationId xmlns:p14="http://schemas.microsoft.com/office/powerpoint/2010/main" val="2863830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Maintaining</a:t>
            </a:r>
            <a:r>
              <a:rPr lang="en-US" baseline="0" dirty="0" smtClean="0">
                <a:solidFill>
                  <a:srgbClr val="FF0000"/>
                </a:solidFill>
              </a:rPr>
              <a:t> the processor’s cache is entirely implemented in hardware so the </a:t>
            </a:r>
            <a:r>
              <a:rPr lang="en-US" dirty="0" smtClean="0">
                <a:solidFill>
                  <a:srgbClr val="FF0000"/>
                </a:solidFill>
              </a:rPr>
              <a:t>operating system does not ‘know’ if a byte is being accessed from L1, L2, etc. or from main memory.</a:t>
            </a:r>
            <a:r>
              <a:rPr lang="en-US" baseline="0" dirty="0" smtClean="0">
                <a:solidFill>
                  <a:srgbClr val="FF0000"/>
                </a:solidFill>
              </a:rPr>
              <a:t> </a:t>
            </a:r>
          </a:p>
          <a:p>
            <a:r>
              <a:rPr lang="en-US" dirty="0" smtClean="0">
                <a:solidFill>
                  <a:srgbClr val="FF0000"/>
                </a:solidFill>
              </a:rPr>
              <a:t>However the Locality of Reference Principle is used to describe the effectiveness of Virtual Memory we will cover later. </a:t>
            </a:r>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39</a:t>
            </a:fld>
            <a:endParaRPr lang="en-US"/>
          </a:p>
        </p:txBody>
      </p:sp>
    </p:spTree>
    <p:extLst>
      <p:ext uri="{BB962C8B-B14F-4D97-AF65-F5344CB8AC3E}">
        <p14:creationId xmlns:p14="http://schemas.microsoft.com/office/powerpoint/2010/main" val="167773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the two operations that are executed concurrently (in parallel).</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40</a:t>
            </a:fld>
            <a:endParaRPr lang="en-US"/>
          </a:p>
        </p:txBody>
      </p:sp>
    </p:spTree>
    <p:extLst>
      <p:ext uri="{BB962C8B-B14F-4D97-AF65-F5344CB8AC3E}">
        <p14:creationId xmlns:p14="http://schemas.microsoft.com/office/powerpoint/2010/main" val="2055386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hit ratio</a:t>
            </a:r>
            <a:r>
              <a:rPr lang="en-US" baseline="0" dirty="0" smtClean="0"/>
              <a:t> = 0, every access is a miss requiring a T2 access (memory).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the hit ratio = 1, every access is every access is a hit requiring only a T1 access (cache).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In</a:t>
            </a:r>
            <a:r>
              <a:rPr lang="en-US" baseline="0" dirty="0" smtClean="0"/>
              <a:t> this slide, T1 &amp; T2 are access times measured from the lower left-hand corner of the graph. </a:t>
            </a:r>
          </a:p>
          <a:p>
            <a:endParaRPr lang="en-US" baseline="0" dirty="0" smtClean="0"/>
          </a:p>
          <a:p>
            <a:r>
              <a:rPr lang="en-US" baseline="0" dirty="0" smtClean="0"/>
              <a:t>Intel processor have an average </a:t>
            </a:r>
            <a:r>
              <a:rPr lang="en-US" baseline="0" smtClean="0"/>
              <a:t>hit ratio of .9 or 90%.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41</a:t>
            </a:fld>
            <a:endParaRPr lang="en-US"/>
          </a:p>
        </p:txBody>
      </p:sp>
    </p:spTree>
    <p:extLst>
      <p:ext uri="{BB962C8B-B14F-4D97-AF65-F5344CB8AC3E}">
        <p14:creationId xmlns:p14="http://schemas.microsoft.com/office/powerpoint/2010/main" val="373895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42</a:t>
            </a:fld>
            <a:endParaRPr lang="en-US"/>
          </a:p>
        </p:txBody>
      </p:sp>
    </p:spTree>
    <p:extLst>
      <p:ext uri="{BB962C8B-B14F-4D97-AF65-F5344CB8AC3E}">
        <p14:creationId xmlns:p14="http://schemas.microsoft.com/office/powerpoint/2010/main" val="940301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the tag bits can address 2</a:t>
            </a:r>
            <a:r>
              <a:rPr lang="en-US" baseline="30000" dirty="0" smtClean="0"/>
              <a:t>24 </a:t>
            </a:r>
            <a:r>
              <a:rPr lang="en-US" baseline="0" dirty="0" smtClean="0"/>
              <a:t>or 16,777,216 possible cache blocks. In the following examples, only 4096 blocks (lines) of cache are provided. </a:t>
            </a:r>
            <a:r>
              <a:rPr lang="en-US" u="sng" baseline="0" dirty="0" smtClean="0"/>
              <a:t>This means that only a fraction of main memory can be held in cache at any one time</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44</a:t>
            </a:fld>
            <a:endParaRPr lang="en-US"/>
          </a:p>
        </p:txBody>
      </p:sp>
    </p:spTree>
    <p:extLst>
      <p:ext uri="{BB962C8B-B14F-4D97-AF65-F5344CB8AC3E}">
        <p14:creationId xmlns:p14="http://schemas.microsoft.com/office/powerpoint/2010/main" val="4289119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48</a:t>
            </a:fld>
            <a:endParaRPr lang="en-US"/>
          </a:p>
        </p:txBody>
      </p:sp>
    </p:spTree>
    <p:extLst>
      <p:ext uri="{BB962C8B-B14F-4D97-AF65-F5344CB8AC3E}">
        <p14:creationId xmlns:p14="http://schemas.microsoft.com/office/powerpoint/2010/main" val="84180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Front Side Bus: The</a:t>
            </a:r>
            <a:r>
              <a:rPr lang="en-US" baseline="0" dirty="0" smtClean="0"/>
              <a:t> high-speed bus that c</a:t>
            </a:r>
            <a:r>
              <a:rPr lang="en-US" dirty="0" smtClean="0"/>
              <a:t>onnects the processor to memory (and GPU)</a:t>
            </a:r>
            <a:r>
              <a:rPr lang="en-US" baseline="0" dirty="0" smtClean="0"/>
              <a:t> as show above. </a:t>
            </a:r>
          </a:p>
          <a:p>
            <a:r>
              <a:rPr lang="en-US" baseline="0" dirty="0" smtClean="0"/>
              <a:t>SATA / IDE: Physical interfaces to disk drives.</a:t>
            </a:r>
          </a:p>
          <a:p>
            <a:r>
              <a:rPr lang="en-US" baseline="0" dirty="0" smtClean="0"/>
              <a:t>Integrated MAC: The network (LAN) adapter. </a:t>
            </a:r>
          </a:p>
          <a:p>
            <a:r>
              <a:rPr lang="en-US" baseline="0" dirty="0" smtClean="0"/>
              <a:t>Super I/O: Outdated hardware interfaces that have been replaced by USB devices. </a:t>
            </a:r>
          </a:p>
          <a:p>
            <a:r>
              <a:rPr lang="en-US" baseline="0" dirty="0" err="1" smtClean="0"/>
              <a:t>iGPU</a:t>
            </a:r>
            <a:r>
              <a:rPr lang="en-US" baseline="0" dirty="0" smtClean="0"/>
              <a:t>: Graphical Processing Unit or the monitor / </a:t>
            </a:r>
            <a:r>
              <a:rPr lang="en-US" baseline="0" smtClean="0"/>
              <a:t>display ad</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3</a:t>
            </a:fld>
            <a:endParaRPr lang="en-US"/>
          </a:p>
        </p:txBody>
      </p:sp>
    </p:spTree>
    <p:extLst>
      <p:ext uri="{BB962C8B-B14F-4D97-AF65-F5344CB8AC3E}">
        <p14:creationId xmlns:p14="http://schemas.microsoft.com/office/powerpoint/2010/main" val="2275525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North and South Bridge</a:t>
            </a:r>
            <a:r>
              <a:rPr lang="en-US" baseline="0" dirty="0" smtClean="0"/>
              <a:t> controllers are of most interest in this course.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4</a:t>
            </a:fld>
            <a:endParaRPr lang="en-US"/>
          </a:p>
        </p:txBody>
      </p:sp>
    </p:spTree>
    <p:extLst>
      <p:ext uri="{BB962C8B-B14F-4D97-AF65-F5344CB8AC3E}">
        <p14:creationId xmlns:p14="http://schemas.microsoft.com/office/powerpoint/2010/main" val="129338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 addressing is of interesting throughout this course.</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5</a:t>
            </a:fld>
            <a:endParaRPr lang="en-US"/>
          </a:p>
        </p:txBody>
      </p:sp>
    </p:spTree>
    <p:extLst>
      <p:ext uri="{BB962C8B-B14F-4D97-AF65-F5344CB8AC3E}">
        <p14:creationId xmlns:p14="http://schemas.microsoft.com/office/powerpoint/2010/main" val="194008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7</a:t>
            </a:fld>
            <a:endParaRPr lang="en-US"/>
          </a:p>
        </p:txBody>
      </p:sp>
    </p:spTree>
    <p:extLst>
      <p:ext uri="{BB962C8B-B14F-4D97-AF65-F5344CB8AC3E}">
        <p14:creationId xmlns:p14="http://schemas.microsoft.com/office/powerpoint/2010/main" val="65386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instructions can only be executed by the operating system’s</a:t>
            </a:r>
            <a:r>
              <a:rPr lang="en-US" baseline="0" dirty="0" smtClean="0"/>
              <a:t> code. </a:t>
            </a:r>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8</a:t>
            </a:fld>
            <a:endParaRPr lang="en-US"/>
          </a:p>
        </p:txBody>
      </p:sp>
    </p:spTree>
    <p:extLst>
      <p:ext uri="{BB962C8B-B14F-4D97-AF65-F5344CB8AC3E}">
        <p14:creationId xmlns:p14="http://schemas.microsoft.com/office/powerpoint/2010/main" val="125380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9</a:t>
            </a:fld>
            <a:endParaRPr lang="en-US"/>
          </a:p>
        </p:txBody>
      </p:sp>
    </p:spTree>
    <p:extLst>
      <p:ext uri="{BB962C8B-B14F-4D97-AF65-F5344CB8AC3E}">
        <p14:creationId xmlns:p14="http://schemas.microsoft.com/office/powerpoint/2010/main" val="210695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A8CF2D7-E6B7-421F-8687-84A7096D4C80}" type="slidenum">
              <a:rPr lang="en-US" smtClean="0"/>
              <a:pPr>
                <a:defRPr/>
              </a:pPr>
              <a:t>11</a:t>
            </a:fld>
            <a:endParaRPr lang="en-US"/>
          </a:p>
        </p:txBody>
      </p:sp>
    </p:spTree>
    <p:extLst>
      <p:ext uri="{BB962C8B-B14F-4D97-AF65-F5344CB8AC3E}">
        <p14:creationId xmlns:p14="http://schemas.microsoft.com/office/powerpoint/2010/main" val="26977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0" name="Rectangle 2"/>
          <p:cNvSpPr>
            <a:spLocks noGrp="1" noChangeArrowheads="1"/>
          </p:cNvSpPr>
          <p:nvPr>
            <p:ph type="ctrTitle"/>
          </p:nvPr>
        </p:nvSpPr>
        <p:spPr>
          <a:xfrm>
            <a:off x="914400" y="1524000"/>
            <a:ext cx="7623175" cy="1752600"/>
          </a:xfrm>
        </p:spPr>
        <p:txBody>
          <a:bodyPr/>
          <a:lstStyle>
            <a:lvl1pPr>
              <a:defRPr sz="3600"/>
            </a:lvl1pPr>
          </a:lstStyle>
          <a:p>
            <a:pPr lvl="0"/>
            <a:r>
              <a:rPr lang="en-US" altLang="en-US" noProof="0" smtClean="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0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a:xfrm>
            <a:off x="457200" y="6243638"/>
            <a:ext cx="2133600" cy="457200"/>
          </a:xfrm>
        </p:spPr>
        <p:txBody>
          <a:bodyPr/>
          <a:lstStyle>
            <a:lvl1pPr>
              <a:defRPr/>
            </a:lvl1pPr>
          </a:lstStyle>
          <a:p>
            <a:pPr>
              <a:defRPr/>
            </a:pPr>
            <a:r>
              <a:rPr lang="en-US" smtClean="0"/>
              <a:t>CS 5348 OS Concepts</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Michael Christiansen</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0C622624-83D5-4A81-8196-A1C6CF3D57A8}" type="slidenum">
              <a:rPr lang="en-US" altLang="en-US"/>
              <a:pPr>
                <a:defRPr/>
              </a:pPr>
              <a:t>‹#›</a:t>
            </a:fld>
            <a:endParaRPr lang="en-US" altLang="en-US"/>
          </a:p>
        </p:txBody>
      </p:sp>
    </p:spTree>
    <p:extLst>
      <p:ext uri="{BB962C8B-B14F-4D97-AF65-F5344CB8AC3E}">
        <p14:creationId xmlns:p14="http://schemas.microsoft.com/office/powerpoint/2010/main" val="251359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C5DFE30-2598-4C76-A5CC-216B93DE78A2}" type="slidenum">
              <a:rPr lang="en-US" altLang="en-US"/>
              <a:pPr>
                <a:defRPr/>
              </a:pPr>
              <a:t>‹#›</a:t>
            </a:fld>
            <a:endParaRPr lang="en-US" altLang="en-US"/>
          </a:p>
        </p:txBody>
      </p:sp>
    </p:spTree>
    <p:extLst>
      <p:ext uri="{BB962C8B-B14F-4D97-AF65-F5344CB8AC3E}">
        <p14:creationId xmlns:p14="http://schemas.microsoft.com/office/powerpoint/2010/main" val="34861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D7F2297-E78E-4574-A907-BFA0F3AFFA21}" type="slidenum">
              <a:rPr lang="en-US" altLang="en-US"/>
              <a:pPr>
                <a:defRPr/>
              </a:pPr>
              <a:t>‹#›</a:t>
            </a:fld>
            <a:endParaRPr lang="en-US" altLang="en-US"/>
          </a:p>
        </p:txBody>
      </p:sp>
    </p:spTree>
    <p:extLst>
      <p:ext uri="{BB962C8B-B14F-4D97-AF65-F5344CB8AC3E}">
        <p14:creationId xmlns:p14="http://schemas.microsoft.com/office/powerpoint/2010/main" val="2684274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A51E2B-6842-41FE-A538-B8423A111C7C}" type="slidenum">
              <a:rPr lang="en-US" altLang="en-US"/>
              <a:pPr>
                <a:defRPr/>
              </a:pPr>
              <a:t>‹#›</a:t>
            </a:fld>
            <a:endParaRPr lang="en-US" altLang="en-US"/>
          </a:p>
        </p:txBody>
      </p:sp>
    </p:spTree>
    <p:extLst>
      <p:ext uri="{BB962C8B-B14F-4D97-AF65-F5344CB8AC3E}">
        <p14:creationId xmlns:p14="http://schemas.microsoft.com/office/powerpoint/2010/main" val="248847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D7330F-AAA1-4F25-B8DC-A6ABCFAB6AFA}" type="slidenum">
              <a:rPr lang="en-US" altLang="en-US"/>
              <a:pPr>
                <a:defRPr/>
              </a:pPr>
              <a:t>‹#›</a:t>
            </a:fld>
            <a:endParaRPr lang="en-US" altLang="en-US"/>
          </a:p>
        </p:txBody>
      </p:sp>
    </p:spTree>
    <p:extLst>
      <p:ext uri="{BB962C8B-B14F-4D97-AF65-F5344CB8AC3E}">
        <p14:creationId xmlns:p14="http://schemas.microsoft.com/office/powerpoint/2010/main" val="3437826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B2314C0-1196-4490-B155-33BC605DA5C6}" type="slidenum">
              <a:rPr lang="en-US" altLang="en-US"/>
              <a:pPr>
                <a:defRPr/>
              </a:pPr>
              <a:t>‹#›</a:t>
            </a:fld>
            <a:endParaRPr lang="en-US" altLang="en-US"/>
          </a:p>
        </p:txBody>
      </p:sp>
    </p:spTree>
    <p:extLst>
      <p:ext uri="{BB962C8B-B14F-4D97-AF65-F5344CB8AC3E}">
        <p14:creationId xmlns:p14="http://schemas.microsoft.com/office/powerpoint/2010/main" val="168745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55D141C-C925-4234-B7B0-1407EE385081}" type="slidenum">
              <a:rPr lang="en-US" altLang="en-US"/>
              <a:pPr>
                <a:defRPr/>
              </a:pPr>
              <a:t>‹#›</a:t>
            </a:fld>
            <a:endParaRPr lang="en-US" altLang="en-US"/>
          </a:p>
        </p:txBody>
      </p:sp>
    </p:spTree>
    <p:extLst>
      <p:ext uri="{BB962C8B-B14F-4D97-AF65-F5344CB8AC3E}">
        <p14:creationId xmlns:p14="http://schemas.microsoft.com/office/powerpoint/2010/main" val="395923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1854CD8-0264-4DC4-A4F5-2AE564753AE1}" type="slidenum">
              <a:rPr lang="en-US" altLang="en-US"/>
              <a:pPr>
                <a:defRPr/>
              </a:pPr>
              <a:t>‹#›</a:t>
            </a:fld>
            <a:endParaRPr lang="en-US" altLang="en-US"/>
          </a:p>
        </p:txBody>
      </p:sp>
    </p:spTree>
    <p:extLst>
      <p:ext uri="{BB962C8B-B14F-4D97-AF65-F5344CB8AC3E}">
        <p14:creationId xmlns:p14="http://schemas.microsoft.com/office/powerpoint/2010/main" val="4396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CC94392F-4439-4664-9A68-B6E507E7BF0C}" type="slidenum">
              <a:rPr lang="en-US" altLang="en-US"/>
              <a:pPr>
                <a:defRPr/>
              </a:pPr>
              <a:t>‹#›</a:t>
            </a:fld>
            <a:endParaRPr lang="en-US" altLang="en-US"/>
          </a:p>
        </p:txBody>
      </p:sp>
    </p:spTree>
    <p:extLst>
      <p:ext uri="{BB962C8B-B14F-4D97-AF65-F5344CB8AC3E}">
        <p14:creationId xmlns:p14="http://schemas.microsoft.com/office/powerpoint/2010/main" val="20166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B03E94F-5311-4A95-9D6D-5122C046DDEB}" type="slidenum">
              <a:rPr lang="en-US" altLang="en-US"/>
              <a:pPr>
                <a:defRPr/>
              </a:pPr>
              <a:t>‹#›</a:t>
            </a:fld>
            <a:endParaRPr lang="en-US" altLang="en-US"/>
          </a:p>
        </p:txBody>
      </p:sp>
    </p:spTree>
    <p:extLst>
      <p:ext uri="{BB962C8B-B14F-4D97-AF65-F5344CB8AC3E}">
        <p14:creationId xmlns:p14="http://schemas.microsoft.com/office/powerpoint/2010/main" val="35407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5CA140A-FC2E-4676-9E15-E1ED0A28F32D}" type="slidenum">
              <a:rPr lang="en-US" altLang="en-US"/>
              <a:pPr>
                <a:defRPr/>
              </a:pPr>
              <a:t>‹#›</a:t>
            </a:fld>
            <a:endParaRPr lang="en-US" altLang="en-US"/>
          </a:p>
        </p:txBody>
      </p:sp>
    </p:spTree>
    <p:extLst>
      <p:ext uri="{BB962C8B-B14F-4D97-AF65-F5344CB8AC3E}">
        <p14:creationId xmlns:p14="http://schemas.microsoft.com/office/powerpoint/2010/main" val="9558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CS 5348 OS Concepts</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Michael Christiansen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61B70BA-DD08-46BB-B6F7-D3F65562A590}" type="slidenum">
              <a:rPr lang="en-US" altLang="en-US"/>
              <a:pPr>
                <a:defRPr/>
              </a:pPr>
              <a:t>‹#›</a:t>
            </a:fld>
            <a:endParaRPr lang="en-US" altLang="en-US"/>
          </a:p>
        </p:txBody>
      </p:sp>
    </p:spTree>
    <p:extLst>
      <p:ext uri="{BB962C8B-B14F-4D97-AF65-F5344CB8AC3E}">
        <p14:creationId xmlns:p14="http://schemas.microsoft.com/office/powerpoint/2010/main" val="119438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8" name="Rectangle 4"/>
          <p:cNvSpPr>
            <a:spLocks noGrp="1" noChangeArrowheads="1"/>
          </p:cNvSpPr>
          <p:nvPr>
            <p:ph type="dt" sz="half" idx="2"/>
          </p:nvPr>
        </p:nvSpPr>
        <p:spPr bwMode="auto">
          <a:xfrm>
            <a:off x="457200" y="6248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r>
              <a:rPr lang="en-US" smtClean="0"/>
              <a:t>CS 5348 OS Concepts</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smtClean="0"/>
              <a:t>Michael Christiansen</a:t>
            </a:r>
            <a:endParaRPr lang="en-US" altLang="en-US"/>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B4DACA1C-6806-465D-984B-66621F87169C}"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2"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iming>
    <p:tnLst>
      <p:par>
        <p:cTn id="1" dur="indefinite" restart="never" nodeType="tmRoot"/>
      </p:par>
    </p:tnLst>
  </p:timing>
  <p:hf hdr="0" ftr="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16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xfrm>
            <a:off x="457200" y="6243638"/>
            <a:ext cx="2438400" cy="457200"/>
          </a:xfrm>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latin typeface="Garamond" pitchFamily="18" charset="0"/>
              </a:rPr>
              <a:t>CS 5348 OS Concepts</a:t>
            </a:r>
            <a:endParaRPr lang="en-US" altLang="en-US" dirty="0" smtClean="0">
              <a:latin typeface="Garamond" pitchFamily="18" charset="0"/>
            </a:endParaRPr>
          </a:p>
        </p:txBody>
      </p:sp>
      <p:sp>
        <p:nvSpPr>
          <p:cNvPr id="3076" name="Rectangle 6"/>
          <p:cNvSpPr>
            <a:spLocks noGrp="1" noChangeArrowheads="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FE9386A-A167-4B06-8D35-0C28C629A557}" type="slidenum">
              <a:rPr lang="en-US" altLang="en-US" smtClean="0">
                <a:latin typeface="Garamond" pitchFamily="18" charset="0"/>
              </a:rPr>
              <a:pPr eaLnBrk="1" hangingPunct="1"/>
              <a:t>1</a:t>
            </a:fld>
            <a:endParaRPr lang="en-US" altLang="en-US" smtClean="0">
              <a:latin typeface="Garamond" pitchFamily="18" charset="0"/>
            </a:endParaRPr>
          </a:p>
        </p:txBody>
      </p:sp>
      <p:sp>
        <p:nvSpPr>
          <p:cNvPr id="3077" name="Rectangle 2"/>
          <p:cNvSpPr>
            <a:spLocks noGrp="1" noChangeArrowheads="1"/>
          </p:cNvSpPr>
          <p:nvPr>
            <p:ph type="ctrTitle"/>
          </p:nvPr>
        </p:nvSpPr>
        <p:spPr/>
        <p:txBody>
          <a:bodyPr/>
          <a:lstStyle/>
          <a:p>
            <a:pPr eaLnBrk="1" hangingPunct="1"/>
            <a:r>
              <a:rPr lang="en-US" sz="3200" dirty="0" smtClean="0"/>
              <a:t>Computer </a:t>
            </a:r>
            <a:r>
              <a:rPr lang="en-US" sz="3200" smtClean="0"/>
              <a:t>System Overview   </a:t>
            </a:r>
            <a:endParaRPr lang="en-US" dirty="0" smtClean="0"/>
          </a:p>
        </p:txBody>
      </p:sp>
      <p:sp>
        <p:nvSpPr>
          <p:cNvPr id="3078" name="Rectangle 3"/>
          <p:cNvSpPr>
            <a:spLocks noGrp="1" noChangeArrowheads="1"/>
          </p:cNvSpPr>
          <p:nvPr>
            <p:ph type="subTitle" idx="1"/>
          </p:nvPr>
        </p:nvSpPr>
        <p:spPr/>
        <p:txBody>
          <a:bodyPr/>
          <a:lstStyle/>
          <a:p>
            <a:pPr eaLnBrk="1" hangingPunct="1"/>
            <a:r>
              <a:rPr lang="en-US" dirty="0" smtClean="0"/>
              <a:t>Chapter 1</a:t>
            </a:r>
          </a:p>
        </p:txBody>
      </p:sp>
      <p:sp>
        <p:nvSpPr>
          <p:cNvPr id="2" name="TextBox 1"/>
          <p:cNvSpPr txBox="1"/>
          <p:nvPr/>
        </p:nvSpPr>
        <p:spPr>
          <a:xfrm>
            <a:off x="457200" y="6110796"/>
            <a:ext cx="2050561" cy="246221"/>
          </a:xfrm>
          <a:prstGeom prst="rect">
            <a:avLst/>
          </a:prstGeom>
          <a:noFill/>
        </p:spPr>
        <p:txBody>
          <a:bodyPr wrap="none" rtlCol="0">
            <a:spAutoFit/>
          </a:bodyPr>
          <a:lstStyle/>
          <a:p>
            <a:r>
              <a:rPr lang="en-US" sz="1000" dirty="0" smtClean="0"/>
              <a:t>Last Updated </a:t>
            </a:r>
            <a:fld id="{A1AEE2F7-518D-405E-981D-5D5B037B9C32}" type="datetime8">
              <a:rPr lang="en-US" sz="1000" smtClean="0"/>
              <a:t>1/8/2018 12:29 PM</a:t>
            </a:fld>
            <a:endParaRPr 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a:t>
            </a:r>
            <a:endParaRPr lang="en-US" dirty="0"/>
          </a:p>
        </p:txBody>
      </p:sp>
      <p:sp>
        <p:nvSpPr>
          <p:cNvPr id="3" name="Content Placeholder 2"/>
          <p:cNvSpPr>
            <a:spLocks noGrp="1"/>
          </p:cNvSpPr>
          <p:nvPr>
            <p:ph idx="1"/>
          </p:nvPr>
        </p:nvSpPr>
        <p:spPr>
          <a:xfrm>
            <a:off x="457200" y="1600200"/>
            <a:ext cx="8458200" cy="4530725"/>
          </a:xfrm>
        </p:spPr>
        <p:txBody>
          <a:bodyPr/>
          <a:lstStyle/>
          <a:p>
            <a:pPr marL="344488" indent="-344488">
              <a:buSzPct val="100000"/>
              <a:buFont typeface="+mj-lt"/>
              <a:buAutoNum type="arabicPeriod"/>
            </a:pPr>
            <a:r>
              <a:rPr lang="en-US" sz="2000" dirty="0" smtClean="0"/>
              <a:t>The </a:t>
            </a:r>
            <a:r>
              <a:rPr lang="en-US" sz="2000" u="sng" dirty="0" smtClean="0"/>
              <a:t>Program Counter</a:t>
            </a:r>
            <a:r>
              <a:rPr lang="en-US" sz="2000" dirty="0" smtClean="0"/>
              <a:t> maintain the memory address of the instruction. </a:t>
            </a:r>
          </a:p>
          <a:p>
            <a:pPr marL="344488" indent="-344488">
              <a:buSzPct val="100000"/>
              <a:buFont typeface="+mj-lt"/>
              <a:buAutoNum type="arabicPeriod"/>
            </a:pPr>
            <a:r>
              <a:rPr lang="en-US" sz="2000" dirty="0" smtClean="0"/>
              <a:t>The instruction is copied from memory into the </a:t>
            </a:r>
            <a:r>
              <a:rPr lang="en-US" sz="2000" u="sng" dirty="0" smtClean="0"/>
              <a:t>Instruction Register</a:t>
            </a:r>
            <a:r>
              <a:rPr lang="en-US" sz="2000" dirty="0" smtClean="0"/>
              <a:t>. </a:t>
            </a:r>
          </a:p>
          <a:p>
            <a:pPr marL="344488" lvl="1" indent="-344488">
              <a:buClr>
                <a:schemeClr val="accent1"/>
              </a:buClr>
              <a:buSzPct val="100000"/>
              <a:buFont typeface="+mj-lt"/>
              <a:buAutoNum type="arabicPeriod" startAt="3"/>
            </a:pPr>
            <a:r>
              <a:rPr lang="en-US" dirty="0" smtClean="0"/>
              <a:t>The PC is incremented to the next instruction address.</a:t>
            </a:r>
          </a:p>
          <a:p>
            <a:pPr marL="344488" lvl="1" indent="-344488">
              <a:buClr>
                <a:schemeClr val="accent1"/>
              </a:buClr>
              <a:buSzPct val="100000"/>
              <a:buFont typeface="+mj-lt"/>
              <a:buAutoNum type="arabicPeriod" startAt="3"/>
            </a:pPr>
            <a:r>
              <a:rPr lang="en-US" dirty="0" smtClean="0"/>
              <a:t>The Instruction Register’s contents cause the Processor </a:t>
            </a:r>
            <a:br>
              <a:rPr lang="en-US" dirty="0" smtClean="0"/>
            </a:br>
            <a:r>
              <a:rPr lang="en-US" dirty="0" smtClean="0"/>
              <a:t>to execute a specific operation according to </a:t>
            </a:r>
            <a:br>
              <a:rPr lang="en-US" dirty="0" smtClean="0"/>
            </a:br>
            <a:r>
              <a:rPr lang="en-US" dirty="0" smtClean="0"/>
              <a:t>the Processor’s internal programming. </a:t>
            </a:r>
          </a:p>
          <a:p>
            <a:pPr marL="695325" lvl="2" indent="-342900"/>
            <a:r>
              <a:rPr lang="en-US" dirty="0" smtClean="0"/>
              <a:t>The processor’s microcode instructions.</a:t>
            </a:r>
          </a:p>
          <a:p>
            <a:pPr marL="695325" lvl="2" indent="-342900"/>
            <a:endParaRPr lang="en-US" dirty="0" smtClean="0"/>
          </a:p>
          <a:p>
            <a:pPr marL="15875"/>
            <a:r>
              <a:rPr lang="en-US" dirty="0" smtClean="0"/>
              <a:t>Note: The instruction may set the PC </a:t>
            </a:r>
            <a:br>
              <a:rPr lang="en-US" dirty="0" smtClean="0"/>
            </a:br>
            <a:r>
              <a:rPr lang="en-US" dirty="0" smtClean="0"/>
              <a:t>     to a new instruction address.</a:t>
            </a:r>
          </a:p>
          <a:p>
            <a:pPr marL="695325" lvl="2"/>
            <a:r>
              <a:rPr lang="en-US" dirty="0" smtClean="0"/>
              <a:t>This is how the branch instruction works.</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10</a:t>
            </a:fld>
            <a:endParaRPr lang="en-US"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398455"/>
            <a:ext cx="26003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00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u="sng" dirty="0" smtClean="0"/>
              <a:t>Simplified</a:t>
            </a:r>
            <a:r>
              <a:rPr lang="en-US" sz="3000" dirty="0" smtClean="0"/>
              <a:t> Instruction and Data Word Formats </a:t>
            </a:r>
            <a:endParaRPr lang="en-US" sz="3000" dirty="0"/>
          </a:p>
        </p:txBody>
      </p:sp>
      <p:sp>
        <p:nvSpPr>
          <p:cNvPr id="3" name="Content Placeholder 2"/>
          <p:cNvSpPr>
            <a:spLocks noGrp="1"/>
          </p:cNvSpPr>
          <p:nvPr>
            <p:ph idx="1"/>
          </p:nvPr>
        </p:nvSpPr>
        <p:spPr>
          <a:xfrm>
            <a:off x="457200" y="3505200"/>
            <a:ext cx="8229600" cy="2625725"/>
          </a:xfrm>
        </p:spPr>
        <p:txBody>
          <a:bodyPr/>
          <a:lstStyle/>
          <a:p>
            <a:r>
              <a:rPr lang="en-US" dirty="0" smtClean="0"/>
              <a:t>This instruction includes an operation code and data.</a:t>
            </a:r>
          </a:p>
          <a:p>
            <a:r>
              <a:rPr lang="en-US" dirty="0" smtClean="0"/>
              <a:t>The </a:t>
            </a:r>
            <a:r>
              <a:rPr lang="en-US" u="sng" dirty="0" smtClean="0"/>
              <a:t>opcode</a:t>
            </a:r>
            <a:r>
              <a:rPr lang="en-US" dirty="0" smtClean="0"/>
              <a:t> describes the operation to perform with the data found at </a:t>
            </a:r>
            <a:r>
              <a:rPr lang="en-US" u="sng" dirty="0" smtClean="0"/>
              <a:t>address</a:t>
            </a:r>
            <a:r>
              <a:rPr lang="en-US" dirty="0" smtClean="0"/>
              <a:t>. For example: </a:t>
            </a:r>
          </a:p>
          <a:p>
            <a:pPr lvl="2"/>
            <a:r>
              <a:rPr lang="en-US" sz="1600" dirty="0" smtClean="0"/>
              <a:t>0001 – Load AC with value at Address.</a:t>
            </a:r>
          </a:p>
          <a:p>
            <a:pPr lvl="2"/>
            <a:r>
              <a:rPr lang="en-US" sz="1600" dirty="0"/>
              <a:t>0101 – Add AC to value at </a:t>
            </a:r>
            <a:r>
              <a:rPr lang="en-US" sz="1600" dirty="0" smtClean="0"/>
              <a:t>Address </a:t>
            </a:r>
            <a:r>
              <a:rPr lang="en-US" sz="1600" dirty="0"/>
              <a:t>and store result in AC.</a:t>
            </a:r>
          </a:p>
          <a:p>
            <a:pPr lvl="2"/>
            <a:r>
              <a:rPr lang="en-US" sz="1600" dirty="0" smtClean="0"/>
              <a:t>0010 – Store value in AC to </a:t>
            </a:r>
            <a:r>
              <a:rPr lang="en-US" sz="1600" dirty="0"/>
              <a:t>A</a:t>
            </a:r>
            <a:r>
              <a:rPr lang="en-US" sz="1600" dirty="0" smtClean="0"/>
              <a:t>ddress.</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11</a:t>
            </a:fld>
            <a:endParaRPr lang="en-US"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60985"/>
            <a:ext cx="7315090" cy="201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8958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Execution of LOAD, ADD, and STORE instructions</a:t>
            </a:r>
            <a:endParaRPr lang="en-US" sz="28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12</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884" y="1284341"/>
            <a:ext cx="4857750" cy="5040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2002722"/>
            <a:ext cx="1249060" cy="646331"/>
          </a:xfrm>
          <a:prstGeom prst="rect">
            <a:avLst/>
          </a:prstGeom>
          <a:noFill/>
        </p:spPr>
        <p:txBody>
          <a:bodyPr wrap="none" rtlCol="0">
            <a:spAutoFit/>
          </a:bodyPr>
          <a:lstStyle/>
          <a:p>
            <a:r>
              <a:rPr lang="en-US" dirty="0" smtClean="0"/>
              <a:t>LOAD</a:t>
            </a:r>
            <a:br>
              <a:rPr lang="en-US" dirty="0" smtClean="0"/>
            </a:br>
            <a:r>
              <a:rPr lang="en-US" dirty="0" smtClean="0"/>
              <a:t>Instruction</a:t>
            </a:r>
            <a:endParaRPr lang="en-US" dirty="0"/>
          </a:p>
        </p:txBody>
      </p:sp>
      <p:sp>
        <p:nvSpPr>
          <p:cNvPr id="8" name="TextBox 7"/>
          <p:cNvSpPr txBox="1"/>
          <p:nvPr/>
        </p:nvSpPr>
        <p:spPr>
          <a:xfrm>
            <a:off x="685800" y="3505200"/>
            <a:ext cx="1249060" cy="646331"/>
          </a:xfrm>
          <a:prstGeom prst="rect">
            <a:avLst/>
          </a:prstGeom>
          <a:noFill/>
        </p:spPr>
        <p:txBody>
          <a:bodyPr wrap="none" rtlCol="0">
            <a:spAutoFit/>
          </a:bodyPr>
          <a:lstStyle/>
          <a:p>
            <a:r>
              <a:rPr lang="en-US" dirty="0" smtClean="0"/>
              <a:t>ADD</a:t>
            </a:r>
            <a:br>
              <a:rPr lang="en-US" dirty="0" smtClean="0"/>
            </a:br>
            <a:r>
              <a:rPr lang="en-US" dirty="0" smtClean="0"/>
              <a:t>Instruction</a:t>
            </a:r>
            <a:endParaRPr lang="en-US" dirty="0"/>
          </a:p>
        </p:txBody>
      </p:sp>
      <p:sp>
        <p:nvSpPr>
          <p:cNvPr id="9" name="TextBox 8"/>
          <p:cNvSpPr txBox="1"/>
          <p:nvPr/>
        </p:nvSpPr>
        <p:spPr>
          <a:xfrm>
            <a:off x="685800" y="4957482"/>
            <a:ext cx="1249060" cy="646331"/>
          </a:xfrm>
          <a:prstGeom prst="rect">
            <a:avLst/>
          </a:prstGeom>
          <a:noFill/>
        </p:spPr>
        <p:txBody>
          <a:bodyPr wrap="none" rtlCol="0">
            <a:spAutoFit/>
          </a:bodyPr>
          <a:lstStyle/>
          <a:p>
            <a:r>
              <a:rPr lang="en-US" dirty="0" smtClean="0"/>
              <a:t>STORE</a:t>
            </a:r>
            <a:br>
              <a:rPr lang="en-US" dirty="0" smtClean="0"/>
            </a:br>
            <a:r>
              <a:rPr lang="en-US" dirty="0" smtClean="0"/>
              <a:t>Instruction</a:t>
            </a:r>
            <a:endParaRPr lang="en-US" dirty="0"/>
          </a:p>
        </p:txBody>
      </p:sp>
      <p:sp>
        <p:nvSpPr>
          <p:cNvPr id="10" name="TextBox 9"/>
          <p:cNvSpPr txBox="1"/>
          <p:nvPr/>
        </p:nvSpPr>
        <p:spPr>
          <a:xfrm>
            <a:off x="2711604" y="838200"/>
            <a:ext cx="990600" cy="646331"/>
          </a:xfrm>
          <a:prstGeom prst="rect">
            <a:avLst/>
          </a:prstGeom>
          <a:solidFill>
            <a:schemeClr val="bg1"/>
          </a:solidFill>
        </p:spPr>
        <p:txBody>
          <a:bodyPr wrap="square" rtlCol="0">
            <a:spAutoFit/>
          </a:bodyPr>
          <a:lstStyle/>
          <a:p>
            <a:r>
              <a:rPr lang="en-US" dirty="0" smtClean="0"/>
              <a:t>Fetch</a:t>
            </a:r>
            <a:br>
              <a:rPr lang="en-US" dirty="0" smtClean="0"/>
            </a:br>
            <a:r>
              <a:rPr lang="en-US" dirty="0" smtClean="0"/>
              <a:t>Stage</a:t>
            </a:r>
            <a:endParaRPr lang="en-US" dirty="0"/>
          </a:p>
        </p:txBody>
      </p:sp>
      <p:sp>
        <p:nvSpPr>
          <p:cNvPr id="11" name="TextBox 10"/>
          <p:cNvSpPr txBox="1"/>
          <p:nvPr/>
        </p:nvSpPr>
        <p:spPr>
          <a:xfrm>
            <a:off x="4876800" y="877669"/>
            <a:ext cx="1219200" cy="646331"/>
          </a:xfrm>
          <a:prstGeom prst="rect">
            <a:avLst/>
          </a:prstGeom>
          <a:solidFill>
            <a:schemeClr val="bg1"/>
          </a:solidFill>
        </p:spPr>
        <p:txBody>
          <a:bodyPr wrap="square" rtlCol="0">
            <a:spAutoFit/>
          </a:bodyPr>
          <a:lstStyle/>
          <a:p>
            <a:r>
              <a:rPr lang="en-US" dirty="0" smtClean="0"/>
              <a:t>Execute</a:t>
            </a:r>
            <a:br>
              <a:rPr lang="en-US" dirty="0" smtClean="0"/>
            </a:br>
            <a:r>
              <a:rPr lang="en-US" dirty="0" smtClean="0"/>
              <a:t>Stage</a:t>
            </a:r>
            <a:endParaRPr lang="en-US" dirty="0"/>
          </a:p>
        </p:txBody>
      </p:sp>
    </p:spTree>
    <p:extLst>
      <p:ext uri="{BB962C8B-B14F-4D97-AF65-F5344CB8AC3E}">
        <p14:creationId xmlns:p14="http://schemas.microsoft.com/office/powerpoint/2010/main" val="224868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Processor Interrupts</a:t>
            </a:r>
            <a:endParaRPr lang="en-US" dirty="0">
              <a:solidFill>
                <a:srgbClr val="C00000"/>
              </a:solidFill>
            </a:endParaRPr>
          </a:p>
        </p:txBody>
      </p:sp>
      <p:sp>
        <p:nvSpPr>
          <p:cNvPr id="3" name="Content Placeholder 2"/>
          <p:cNvSpPr>
            <a:spLocks noGrp="1"/>
          </p:cNvSpPr>
          <p:nvPr>
            <p:ph idx="1"/>
          </p:nvPr>
        </p:nvSpPr>
        <p:spPr>
          <a:xfrm>
            <a:off x="457200" y="1447800"/>
            <a:ext cx="8382000" cy="4683125"/>
          </a:xfrm>
        </p:spPr>
        <p:txBody>
          <a:bodyPr/>
          <a:lstStyle/>
          <a:p>
            <a:r>
              <a:rPr lang="en-US" dirty="0" smtClean="0"/>
              <a:t>An interrupt is a </a:t>
            </a:r>
            <a:r>
              <a:rPr lang="en-US" u="sng" dirty="0" smtClean="0"/>
              <a:t>hardware signal </a:t>
            </a:r>
            <a:r>
              <a:rPr lang="en-US" dirty="0" smtClean="0"/>
              <a:t>that causes the processor to ‘interrupt’ its normal processing of a program’s instructions.</a:t>
            </a:r>
          </a:p>
          <a:p>
            <a:pPr lvl="1"/>
            <a:r>
              <a:rPr lang="en-US" dirty="0"/>
              <a:t>A</a:t>
            </a:r>
            <a:r>
              <a:rPr lang="en-US" dirty="0" smtClean="0"/>
              <a:t>n IRQ pin that triggers the processor’s interrupt handling routine. </a:t>
            </a:r>
          </a:p>
          <a:p>
            <a:pPr lvl="1"/>
            <a:endParaRPr lang="en-US" dirty="0" smtClean="0"/>
          </a:p>
          <a:p>
            <a:r>
              <a:rPr lang="en-US" dirty="0"/>
              <a:t>The interrupt mechanism allows the processor to respond to </a:t>
            </a:r>
            <a:r>
              <a:rPr lang="en-US" u="sng" dirty="0" smtClean="0"/>
              <a:t>asynchronous events</a:t>
            </a:r>
            <a:r>
              <a:rPr lang="en-US" dirty="0" smtClean="0"/>
              <a:t>.</a:t>
            </a:r>
          </a:p>
          <a:p>
            <a:pPr lvl="1"/>
            <a:r>
              <a:rPr lang="en-US" dirty="0" smtClean="0"/>
              <a:t>Events that occur in a spontaneous / unpredictable fashion. </a:t>
            </a:r>
          </a:p>
          <a:p>
            <a:pPr lvl="1"/>
            <a:endParaRPr lang="en-US" dirty="0" smtClean="0"/>
          </a:p>
          <a:p>
            <a:r>
              <a:rPr lang="en-US" dirty="0" smtClean="0"/>
              <a:t>Interrupts are usually triggered by devices or events that are external to the processor. </a:t>
            </a:r>
          </a:p>
          <a:p>
            <a:pPr lvl="1"/>
            <a:r>
              <a:rPr lang="en-US" dirty="0" smtClean="0"/>
              <a:t>But some types of interrupts are generated by the processor </a:t>
            </a:r>
            <a:br>
              <a:rPr lang="en-US" dirty="0" smtClean="0"/>
            </a:br>
            <a:r>
              <a:rPr lang="en-US" dirty="0" smtClean="0"/>
              <a:t>e.g. software interrupts or floating point errors.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13</a:t>
            </a:fld>
            <a:endParaRPr lang="en-US" altLang="en-US"/>
          </a:p>
        </p:txBody>
      </p:sp>
    </p:spTree>
    <p:extLst>
      <p:ext uri="{BB962C8B-B14F-4D97-AF65-F5344CB8AC3E}">
        <p14:creationId xmlns:p14="http://schemas.microsoft.com/office/powerpoint/2010/main" val="578023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Disk READ Operation with Interrupts</a:t>
            </a:r>
            <a:endParaRPr lang="en-US" sz="3000" dirty="0"/>
          </a:p>
        </p:txBody>
      </p:sp>
      <p:sp>
        <p:nvSpPr>
          <p:cNvPr id="3" name="Content Placeholder 2"/>
          <p:cNvSpPr>
            <a:spLocks noGrp="1"/>
          </p:cNvSpPr>
          <p:nvPr>
            <p:ph idx="1"/>
          </p:nvPr>
        </p:nvSpPr>
        <p:spPr>
          <a:xfrm>
            <a:off x="228600" y="1371600"/>
            <a:ext cx="5943599" cy="4759325"/>
          </a:xfrm>
        </p:spPr>
        <p:txBody>
          <a:bodyPr/>
          <a:lstStyle/>
          <a:p>
            <a:r>
              <a:rPr lang="en-US" sz="1800" dirty="0" smtClean="0"/>
              <a:t>2</a:t>
            </a:r>
            <a:r>
              <a:rPr lang="en-US" sz="1800" dirty="0"/>
              <a:t> </a:t>
            </a:r>
            <a:r>
              <a:rPr lang="en-US" sz="1800" dirty="0" smtClean="0"/>
              <a:t>&amp; 3 </a:t>
            </a:r>
            <a:r>
              <a:rPr lang="en-US" sz="1800" dirty="0"/>
              <a:t>represent the application’s execution </a:t>
            </a:r>
            <a:br>
              <a:rPr lang="en-US" sz="1800" dirty="0"/>
            </a:br>
            <a:r>
              <a:rPr lang="en-US" sz="1800" dirty="0"/>
              <a:t>which includes </a:t>
            </a:r>
            <a:r>
              <a:rPr lang="en-US" sz="1800" dirty="0" smtClean="0"/>
              <a:t>READ operations from </a:t>
            </a:r>
            <a:r>
              <a:rPr lang="en-US" sz="1800" dirty="0"/>
              <a:t>disk. </a:t>
            </a:r>
          </a:p>
          <a:p>
            <a:r>
              <a:rPr lang="en-US" sz="1800" dirty="0"/>
              <a:t>4 represents the configuration of the </a:t>
            </a:r>
            <a:r>
              <a:rPr lang="en-US" sz="1800" dirty="0" smtClean="0"/>
              <a:t>disk</a:t>
            </a:r>
            <a:r>
              <a:rPr lang="en-US" sz="1800" dirty="0"/>
              <a:t/>
            </a:r>
            <a:br>
              <a:rPr lang="en-US" sz="1800" dirty="0"/>
            </a:br>
            <a:r>
              <a:rPr lang="en-US" sz="1800" dirty="0"/>
              <a:t>controller to </a:t>
            </a:r>
            <a:r>
              <a:rPr lang="en-US" sz="1800" dirty="0" smtClean="0"/>
              <a:t>read data. </a:t>
            </a:r>
            <a:r>
              <a:rPr lang="en-US" sz="1800" u="sng" dirty="0"/>
              <a:t>The processor then returns to executing program instructions</a:t>
            </a:r>
            <a:r>
              <a:rPr lang="en-US" sz="1800" dirty="0"/>
              <a:t>. </a:t>
            </a:r>
          </a:p>
          <a:p>
            <a:r>
              <a:rPr lang="en-US" sz="1800" b="1" dirty="0" smtClean="0"/>
              <a:t>X</a:t>
            </a:r>
            <a:r>
              <a:rPr lang="en-US" sz="1800" dirty="0" smtClean="0"/>
              <a:t> represents the disk controller interrupting the processor notifying that the read operation is complete and the data is ready.</a:t>
            </a:r>
          </a:p>
          <a:p>
            <a:r>
              <a:rPr lang="en-US" sz="1800" dirty="0" smtClean="0"/>
              <a:t>5 </a:t>
            </a:r>
            <a:r>
              <a:rPr lang="en-US" sz="1800" dirty="0"/>
              <a:t>represents the </a:t>
            </a:r>
            <a:r>
              <a:rPr lang="en-US" sz="1800" dirty="0" smtClean="0"/>
              <a:t>processor reading the data from the disk controller’s data buffer. </a:t>
            </a:r>
            <a:endParaRPr lang="en-US" sz="1800" dirty="0"/>
          </a:p>
          <a:p>
            <a:endParaRPr lang="en-US" sz="1800" dirty="0" smtClean="0"/>
          </a:p>
          <a:p>
            <a:r>
              <a:rPr lang="en-US" sz="1800" dirty="0" smtClean="0"/>
              <a:t>Between READ and the device’s interrupt, the processor is free to execute million of program instructions during the several milliseconds the disk needs to retrieve the requested data.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14</a:t>
            </a:fld>
            <a:endParaRPr lang="en-US" altLang="en-US"/>
          </a:p>
        </p:txBody>
      </p:sp>
      <p:pic>
        <p:nvPicPr>
          <p:cNvPr id="5" name="Picture 4"/>
          <p:cNvPicPr>
            <a:picLocks noChangeAspect="1"/>
          </p:cNvPicPr>
          <p:nvPr/>
        </p:nvPicPr>
        <p:blipFill>
          <a:blip r:embed="rId3"/>
          <a:stretch>
            <a:fillRect/>
          </a:stretch>
        </p:blipFill>
        <p:spPr>
          <a:xfrm>
            <a:off x="6081524" y="1143000"/>
            <a:ext cx="2695951" cy="4629796"/>
          </a:xfrm>
          <a:prstGeom prst="rect">
            <a:avLst/>
          </a:prstGeom>
        </p:spPr>
      </p:pic>
    </p:spTree>
    <p:extLst>
      <p:ext uri="{BB962C8B-B14F-4D97-AF65-F5344CB8AC3E}">
        <p14:creationId xmlns:p14="http://schemas.microsoft.com/office/powerpoint/2010/main" val="1274597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of Asynchronous Events</a:t>
            </a:r>
            <a:endParaRPr lang="en-US" dirty="0"/>
          </a:p>
        </p:txBody>
      </p:sp>
      <p:sp>
        <p:nvSpPr>
          <p:cNvPr id="3" name="Content Placeholder 2"/>
          <p:cNvSpPr>
            <a:spLocks noGrp="1"/>
          </p:cNvSpPr>
          <p:nvPr>
            <p:ph idx="1"/>
          </p:nvPr>
        </p:nvSpPr>
        <p:spPr>
          <a:xfrm>
            <a:off x="457200" y="1295400"/>
            <a:ext cx="8229600" cy="4835525"/>
          </a:xfrm>
        </p:spPr>
        <p:txBody>
          <a:bodyPr>
            <a:normAutofit/>
          </a:bodyPr>
          <a:lstStyle/>
          <a:p>
            <a:r>
              <a:rPr lang="en-US" dirty="0" smtClean="0"/>
              <a:t>Interrupts indicate an </a:t>
            </a:r>
            <a:r>
              <a:rPr lang="en-US" u="sng" dirty="0" smtClean="0"/>
              <a:t>Asynchronous Event</a:t>
            </a:r>
            <a:r>
              <a:rPr lang="en-US" dirty="0" smtClean="0"/>
              <a:t> i.e. events that occur </a:t>
            </a:r>
            <a:r>
              <a:rPr lang="en-US" dirty="0"/>
              <a:t>independently of the main program flow.</a:t>
            </a:r>
            <a:endParaRPr lang="en-US" dirty="0" smtClean="0"/>
          </a:p>
          <a:p>
            <a:pPr lvl="1"/>
            <a:r>
              <a:rPr lang="en-US" dirty="0" smtClean="0"/>
              <a:t>Events that can occur at any point in time. </a:t>
            </a:r>
            <a:endParaRPr lang="en-US" dirty="0" smtClean="0"/>
          </a:p>
          <a:p>
            <a:pPr lvl="1"/>
            <a:endParaRPr lang="en-US" dirty="0" smtClean="0"/>
          </a:p>
          <a:p>
            <a:r>
              <a:rPr lang="en-US" dirty="0" smtClean="0"/>
              <a:t>Examples of </a:t>
            </a:r>
            <a:r>
              <a:rPr lang="en-US" dirty="0" smtClean="0"/>
              <a:t>these events </a:t>
            </a:r>
            <a:r>
              <a:rPr lang="en-US" dirty="0" smtClean="0"/>
              <a:t>include:</a:t>
            </a:r>
          </a:p>
          <a:p>
            <a:pPr lvl="1"/>
            <a:r>
              <a:rPr lang="en-US" dirty="0"/>
              <a:t>A</a:t>
            </a:r>
            <a:r>
              <a:rPr lang="en-US" dirty="0" smtClean="0"/>
              <a:t> key press or mouse movement. </a:t>
            </a:r>
            <a:endParaRPr lang="en-US" dirty="0"/>
          </a:p>
          <a:p>
            <a:pPr lvl="1"/>
            <a:r>
              <a:rPr lang="en-US" dirty="0" smtClean="0"/>
              <a:t>A disk drive controller that requires attention. </a:t>
            </a:r>
          </a:p>
          <a:p>
            <a:pPr lvl="1"/>
            <a:r>
              <a:rPr lang="en-US" dirty="0" smtClean="0"/>
              <a:t>A packet </a:t>
            </a:r>
            <a:r>
              <a:rPr lang="en-US" dirty="0" smtClean="0"/>
              <a:t>(network message</a:t>
            </a:r>
            <a:r>
              <a:rPr lang="en-US" dirty="0" smtClean="0"/>
              <a:t>) received by the network controller. </a:t>
            </a:r>
          </a:p>
          <a:p>
            <a:pPr lvl="1"/>
            <a:r>
              <a:rPr lang="en-US" dirty="0" smtClean="0"/>
              <a:t>The OS heartbeat </a:t>
            </a:r>
            <a:r>
              <a:rPr lang="en-US" u="sng" dirty="0" smtClean="0"/>
              <a:t>timer</a:t>
            </a:r>
            <a:r>
              <a:rPr lang="en-US" dirty="0" smtClean="0"/>
              <a:t> signal.</a:t>
            </a:r>
          </a:p>
          <a:p>
            <a:pPr lvl="1"/>
            <a:endParaRPr lang="en-US" dirty="0" smtClean="0"/>
          </a:p>
          <a:p>
            <a:r>
              <a:rPr lang="en-US" dirty="0" smtClean="0"/>
              <a:t>The interrupt causes the processor to execute a ‘handler routine instructions’ that examines the interrupt and executes code designed to respond to the specific event.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15</a:t>
            </a:fld>
            <a:endParaRPr lang="en-US" altLang="en-US"/>
          </a:p>
        </p:txBody>
      </p:sp>
    </p:spTree>
    <p:extLst>
      <p:ext uri="{BB962C8B-B14F-4D97-AF65-F5344CB8AC3E}">
        <p14:creationId xmlns:p14="http://schemas.microsoft.com/office/powerpoint/2010/main" val="2213467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7813"/>
            <a:ext cx="8534400" cy="1139825"/>
          </a:xfrm>
        </p:spPr>
        <p:txBody>
          <a:bodyPr/>
          <a:lstStyle/>
          <a:p>
            <a:r>
              <a:rPr lang="en-US" u="sng" dirty="0" smtClean="0"/>
              <a:t>Device Polling </a:t>
            </a:r>
            <a:r>
              <a:rPr lang="en-US" dirty="0" smtClean="0"/>
              <a:t>Wastes Processing Resources</a:t>
            </a:r>
            <a:endParaRPr lang="en-US" dirty="0"/>
          </a:p>
        </p:txBody>
      </p:sp>
      <p:sp>
        <p:nvSpPr>
          <p:cNvPr id="5" name="Content Placeholder 4"/>
          <p:cNvSpPr>
            <a:spLocks noGrp="1"/>
          </p:cNvSpPr>
          <p:nvPr>
            <p:ph idx="1"/>
          </p:nvPr>
        </p:nvSpPr>
        <p:spPr/>
        <p:txBody>
          <a:bodyPr/>
          <a:lstStyle/>
          <a:p>
            <a:r>
              <a:rPr lang="en-US" dirty="0" smtClean="0"/>
              <a:t>Without interrupts, h</a:t>
            </a:r>
            <a:r>
              <a:rPr lang="en-US" dirty="0" smtClean="0"/>
              <a:t>ow can the </a:t>
            </a:r>
            <a:r>
              <a:rPr lang="en-US" dirty="0" smtClean="0"/>
              <a:t>processor determine </a:t>
            </a:r>
            <a:r>
              <a:rPr lang="en-US" dirty="0" smtClean="0"/>
              <a:t>that system’s </a:t>
            </a:r>
            <a:r>
              <a:rPr lang="en-US" dirty="0" smtClean="0"/>
              <a:t>hardware requires its attention? </a:t>
            </a:r>
          </a:p>
          <a:p>
            <a:pPr lvl="1"/>
            <a:r>
              <a:rPr lang="en-US" dirty="0" smtClean="0"/>
              <a:t>For example, </a:t>
            </a:r>
            <a:r>
              <a:rPr lang="en-US" dirty="0" smtClean="0"/>
              <a:t>that the network </a:t>
            </a:r>
            <a:r>
              <a:rPr lang="en-US" dirty="0" smtClean="0"/>
              <a:t>controller </a:t>
            </a:r>
            <a:r>
              <a:rPr lang="en-US" dirty="0" smtClean="0"/>
              <a:t>has </a:t>
            </a:r>
            <a:r>
              <a:rPr lang="en-US" dirty="0" smtClean="0"/>
              <a:t>received a packet of information that must be ‘processed’.  </a:t>
            </a:r>
            <a:endParaRPr lang="en-US" dirty="0" smtClean="0"/>
          </a:p>
          <a:p>
            <a:pPr lvl="1"/>
            <a:endParaRPr lang="en-US" dirty="0" smtClean="0"/>
          </a:p>
          <a:p>
            <a:r>
              <a:rPr lang="en-US" dirty="0" smtClean="0"/>
              <a:t>Without interrupts, the processor would need to query / poll the device controllers. </a:t>
            </a:r>
          </a:p>
          <a:p>
            <a:pPr lvl="1"/>
            <a:r>
              <a:rPr lang="en-US" dirty="0" smtClean="0"/>
              <a:t>Repeatedly query the controller’s status to know when a packet has arrived, a disk block is read, a key is pressed, etc.</a:t>
            </a:r>
          </a:p>
          <a:p>
            <a:pPr lvl="1"/>
            <a:endParaRPr lang="en-US" dirty="0" smtClean="0"/>
          </a:p>
          <a:p>
            <a:r>
              <a:rPr lang="en-US" dirty="0" smtClean="0"/>
              <a:t>Device Polling waste processing resources which would be better spent executing user programs. </a:t>
            </a:r>
            <a:endParaRPr lang="en-US" dirty="0"/>
          </a:p>
        </p:txBody>
      </p:sp>
      <p:sp>
        <p:nvSpPr>
          <p:cNvPr id="2" name="Date Placeholder 1"/>
          <p:cNvSpPr>
            <a:spLocks noGrp="1"/>
          </p:cNvSpPr>
          <p:nvPr>
            <p:ph type="dt" sz="half" idx="10"/>
          </p:nvPr>
        </p:nvSpPr>
        <p:spPr/>
        <p:txBody>
          <a:bodyPr/>
          <a:lstStyle/>
          <a:p>
            <a:pPr>
              <a:defRPr/>
            </a:pPr>
            <a:r>
              <a:rPr lang="en-US" smtClean="0"/>
              <a:t>CS 5348 OS Concepts</a:t>
            </a:r>
            <a:endParaRPr lang="en-US" altLang="en-US"/>
          </a:p>
        </p:txBody>
      </p:sp>
      <p:sp>
        <p:nvSpPr>
          <p:cNvPr id="3" name="Slide Number Placeholder 2"/>
          <p:cNvSpPr>
            <a:spLocks noGrp="1"/>
          </p:cNvSpPr>
          <p:nvPr>
            <p:ph type="sldNum" sz="quarter" idx="12"/>
          </p:nvPr>
        </p:nvSpPr>
        <p:spPr/>
        <p:txBody>
          <a:bodyPr/>
          <a:lstStyle/>
          <a:p>
            <a:pPr>
              <a:defRPr/>
            </a:pPr>
            <a:fld id="{4B03E94F-5311-4A95-9D6D-5122C046DDEB}" type="slidenum">
              <a:rPr lang="en-US" altLang="en-US" smtClean="0"/>
              <a:pPr>
                <a:defRPr/>
              </a:pPr>
              <a:t>16</a:t>
            </a:fld>
            <a:endParaRPr lang="en-US" altLang="en-US"/>
          </a:p>
        </p:txBody>
      </p:sp>
    </p:spTree>
    <p:extLst>
      <p:ext uri="{BB962C8B-B14F-4D97-AF65-F5344CB8AC3E}">
        <p14:creationId xmlns:p14="http://schemas.microsoft.com/office/powerpoint/2010/main" val="23239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Handling</a:t>
            </a:r>
            <a:endParaRPr lang="en-US" dirty="0"/>
          </a:p>
        </p:txBody>
      </p:sp>
      <p:sp>
        <p:nvSpPr>
          <p:cNvPr id="3" name="Content Placeholder 2"/>
          <p:cNvSpPr>
            <a:spLocks noGrp="1"/>
          </p:cNvSpPr>
          <p:nvPr>
            <p:ph idx="1"/>
          </p:nvPr>
        </p:nvSpPr>
        <p:spPr>
          <a:xfrm>
            <a:off x="457200" y="1295400"/>
            <a:ext cx="8382000" cy="4835525"/>
          </a:xfrm>
        </p:spPr>
        <p:txBody>
          <a:bodyPr/>
          <a:lstStyle/>
          <a:p>
            <a:r>
              <a:rPr lang="en-US" dirty="0" smtClean="0"/>
              <a:t>When the processor receives an interrupt, it redirects its execution to a specific set of </a:t>
            </a:r>
            <a:r>
              <a:rPr lang="en-US" u="sng" dirty="0" smtClean="0"/>
              <a:t>handling instructions</a:t>
            </a:r>
            <a:r>
              <a:rPr lang="en-US" dirty="0" smtClean="0"/>
              <a:t>.</a:t>
            </a:r>
          </a:p>
          <a:p>
            <a:pPr lvl="1"/>
            <a:r>
              <a:rPr lang="en-US" dirty="0" smtClean="0"/>
              <a:t>The operating system is responsible for providing the interrupt handling instructions.</a:t>
            </a:r>
          </a:p>
          <a:p>
            <a:pPr lvl="1"/>
            <a:endParaRPr lang="en-US" dirty="0" smtClean="0"/>
          </a:p>
          <a:p>
            <a:r>
              <a:rPr lang="en-US" sz="2000" dirty="0" smtClean="0"/>
              <a:t>The operating system determines </a:t>
            </a:r>
            <a:br>
              <a:rPr lang="en-US" sz="2000" dirty="0" smtClean="0"/>
            </a:br>
            <a:r>
              <a:rPr lang="en-US" sz="2000" dirty="0" smtClean="0"/>
              <a:t>which device generated the interrupt </a:t>
            </a:r>
            <a:br>
              <a:rPr lang="en-US" sz="2000" dirty="0" smtClean="0"/>
            </a:br>
            <a:r>
              <a:rPr lang="en-US" sz="2000" dirty="0" smtClean="0"/>
              <a:t>and executes a </a:t>
            </a:r>
            <a:r>
              <a:rPr lang="en-US" sz="2000" u="sng" dirty="0" smtClean="0"/>
              <a:t>device-specific </a:t>
            </a:r>
            <a:br>
              <a:rPr lang="en-US" sz="2000" u="sng" dirty="0" smtClean="0"/>
            </a:br>
            <a:r>
              <a:rPr lang="en-US" sz="2000" u="sng" dirty="0" smtClean="0"/>
              <a:t>interrupt handler</a:t>
            </a:r>
            <a:r>
              <a:rPr lang="en-US" sz="2000" dirty="0" smtClean="0"/>
              <a:t>. </a:t>
            </a:r>
          </a:p>
          <a:p>
            <a:pPr lvl="1"/>
            <a:endParaRPr lang="en-US" sz="1800" dirty="0" smtClean="0"/>
          </a:p>
          <a:p>
            <a:r>
              <a:rPr lang="en-US" sz="2000" dirty="0" smtClean="0"/>
              <a:t>Once the handler is finished,</a:t>
            </a:r>
            <a:br>
              <a:rPr lang="en-US" sz="2000" dirty="0" smtClean="0"/>
            </a:br>
            <a:r>
              <a:rPr lang="en-US" sz="2000" dirty="0" smtClean="0"/>
              <a:t>the operating system </a:t>
            </a:r>
            <a:br>
              <a:rPr lang="en-US" sz="2000" dirty="0" smtClean="0"/>
            </a:br>
            <a:r>
              <a:rPr lang="en-US" sz="2000" dirty="0" smtClean="0"/>
              <a:t>resumes execution of the</a:t>
            </a:r>
            <a:br>
              <a:rPr lang="en-US" sz="2000" dirty="0" smtClean="0"/>
            </a:br>
            <a:r>
              <a:rPr lang="en-US" sz="2000" dirty="0" smtClean="0"/>
              <a:t>interrupted program.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17</a:t>
            </a:fld>
            <a:endParaRPr lang="en-US"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9658" y="2895600"/>
            <a:ext cx="48768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157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Processing</a:t>
            </a:r>
          </a:p>
        </p:txBody>
      </p:sp>
      <p:sp>
        <p:nvSpPr>
          <p:cNvPr id="3" name="Content Placeholder 2"/>
          <p:cNvSpPr>
            <a:spLocks noGrp="1"/>
          </p:cNvSpPr>
          <p:nvPr>
            <p:ph idx="1"/>
          </p:nvPr>
        </p:nvSpPr>
        <p:spPr>
          <a:xfrm>
            <a:off x="457200" y="1219200"/>
            <a:ext cx="8229600" cy="4911725"/>
          </a:xfrm>
        </p:spPr>
        <p:txBody>
          <a:bodyPr/>
          <a:lstStyle/>
          <a:p>
            <a:r>
              <a:rPr lang="en-US" dirty="0" smtClean="0"/>
              <a:t>Note that once the interrupt handler has completed, execution resumes at instruction i+1 in the following example. </a:t>
            </a:r>
          </a:p>
          <a:p>
            <a:pPr lvl="1"/>
            <a:r>
              <a:rPr lang="en-US" dirty="0"/>
              <a:t>I</a:t>
            </a:r>
            <a:r>
              <a:rPr lang="en-US" dirty="0" smtClean="0"/>
              <a:t>nterrupt handling saves the state of the program’s execution and restore the state when the program resumes execution. </a:t>
            </a:r>
          </a:p>
          <a:p>
            <a:pPr lvl="1"/>
            <a:endParaRPr lang="en-US" dirty="0" smtClean="0"/>
          </a:p>
          <a:p>
            <a:r>
              <a:rPr lang="en-US" dirty="0" smtClean="0"/>
              <a:t>The handling of the </a:t>
            </a:r>
            <a:r>
              <a:rPr lang="en-US" dirty="0"/>
              <a:t>hardware interrupt signal </a:t>
            </a:r>
            <a:r>
              <a:rPr lang="en-US" dirty="0" smtClean="0"/>
              <a:t>begins with pushing the </a:t>
            </a:r>
            <a:r>
              <a:rPr lang="en-US" u="sng" dirty="0" smtClean="0"/>
              <a:t>Program Status Word</a:t>
            </a:r>
            <a:r>
              <a:rPr lang="en-US" dirty="0" smtClean="0"/>
              <a:t> (PSW) and the </a:t>
            </a:r>
            <a:r>
              <a:rPr lang="en-US" u="sng" dirty="0" smtClean="0"/>
              <a:t>Program Counter</a:t>
            </a:r>
            <a:r>
              <a:rPr lang="en-US" dirty="0" smtClean="0"/>
              <a:t> (PC) onto the </a:t>
            </a:r>
            <a:r>
              <a:rPr lang="en-US" u="sng" dirty="0" smtClean="0"/>
              <a:t>Control </a:t>
            </a:r>
            <a:r>
              <a:rPr lang="en-US" u="sng" dirty="0"/>
              <a:t>S</a:t>
            </a:r>
            <a:r>
              <a:rPr lang="en-US" u="sng" dirty="0" smtClean="0"/>
              <a:t>tack </a:t>
            </a:r>
            <a:r>
              <a:rPr lang="en-US" dirty="0" smtClean="0"/>
              <a:t>(SP). </a:t>
            </a:r>
          </a:p>
          <a:p>
            <a:pPr lvl="1"/>
            <a:r>
              <a:rPr lang="en-US" dirty="0" smtClean="0"/>
              <a:t>Where they can be restored when program execution continues.</a:t>
            </a:r>
          </a:p>
          <a:p>
            <a:pPr lvl="1"/>
            <a:endParaRPr lang="en-US" dirty="0" smtClean="0"/>
          </a:p>
          <a:p>
            <a:r>
              <a:rPr lang="en-US" dirty="0"/>
              <a:t>Program Status Word is </a:t>
            </a:r>
            <a:r>
              <a:rPr lang="en-US" dirty="0" smtClean="0"/>
              <a:t>the data that describes the processor’s state (flags, register contents, and other values).</a:t>
            </a:r>
          </a:p>
          <a:p>
            <a:pPr lvl="1"/>
            <a:r>
              <a:rPr lang="en-US" dirty="0" smtClean="0"/>
              <a:t>See “Interrupt Processing” on Page 19 in the book.</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18</a:t>
            </a:fld>
            <a:endParaRPr lang="en-US" altLang="en-US"/>
          </a:p>
        </p:txBody>
      </p:sp>
    </p:spTree>
    <p:extLst>
      <p:ext uri="{BB962C8B-B14F-4D97-AF65-F5344CB8AC3E}">
        <p14:creationId xmlns:p14="http://schemas.microsoft.com/office/powerpoint/2010/main" val="2480243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CS 5348 OS Concepts</a:t>
            </a:r>
            <a:endParaRPr lang="en-US" altLang="en-US"/>
          </a:p>
        </p:txBody>
      </p:sp>
      <p:sp>
        <p:nvSpPr>
          <p:cNvPr id="4" name="Slide Number Placeholder 3"/>
          <p:cNvSpPr>
            <a:spLocks noGrp="1"/>
          </p:cNvSpPr>
          <p:nvPr>
            <p:ph type="sldNum" sz="quarter" idx="12"/>
          </p:nvPr>
        </p:nvSpPr>
        <p:spPr/>
        <p:txBody>
          <a:bodyPr/>
          <a:lstStyle/>
          <a:p>
            <a:pPr>
              <a:defRPr/>
            </a:pPr>
            <a:fld id="{4B03E94F-5311-4A95-9D6D-5122C046DDEB}" type="slidenum">
              <a:rPr lang="en-US" altLang="en-US" smtClean="0"/>
              <a:pPr>
                <a:defRPr/>
              </a:pPr>
              <a:t>19</a:t>
            </a:fld>
            <a:endParaRPr lang="en-US" altLang="en-US"/>
          </a:p>
        </p:txBody>
      </p:sp>
      <p:sp>
        <p:nvSpPr>
          <p:cNvPr id="5" name="TextBox 4"/>
          <p:cNvSpPr txBox="1"/>
          <p:nvPr/>
        </p:nvSpPr>
        <p:spPr>
          <a:xfrm>
            <a:off x="932171" y="1626513"/>
            <a:ext cx="591829" cy="430887"/>
          </a:xfrm>
          <a:prstGeom prst="rect">
            <a:avLst/>
          </a:prstGeom>
          <a:noFill/>
        </p:spPr>
        <p:txBody>
          <a:bodyPr wrap="none" rtlCol="0">
            <a:spAutoFit/>
          </a:bodyPr>
          <a:lstStyle/>
          <a:p>
            <a:r>
              <a:rPr lang="en-US" sz="1100" dirty="0" smtClean="0"/>
              <a:t>Stack</a:t>
            </a:r>
          </a:p>
          <a:p>
            <a:r>
              <a:rPr lang="en-US" sz="1100" dirty="0" smtClean="0"/>
              <a:t>Grows</a:t>
            </a:r>
            <a:endParaRPr lang="en-US" sz="1100" dirty="0"/>
          </a:p>
        </p:txBody>
      </p:sp>
      <p:cxnSp>
        <p:nvCxnSpPr>
          <p:cNvPr id="7" name="Straight Arrow Connector 6"/>
          <p:cNvCxnSpPr>
            <a:stCxn id="5" idx="0"/>
          </p:cNvCxnSpPr>
          <p:nvPr/>
        </p:nvCxnSpPr>
        <p:spPr>
          <a:xfrm flipH="1" flipV="1">
            <a:off x="1228085" y="1093113"/>
            <a:ext cx="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14300"/>
            <a:ext cx="601980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652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Elements of a Computer System</a:t>
            </a:r>
            <a:endParaRPr lang="en-US" dirty="0"/>
          </a:p>
        </p:txBody>
      </p:sp>
      <p:sp>
        <p:nvSpPr>
          <p:cNvPr id="3" name="Content Placeholder 2"/>
          <p:cNvSpPr>
            <a:spLocks noGrp="1"/>
          </p:cNvSpPr>
          <p:nvPr>
            <p:ph idx="1"/>
          </p:nvPr>
        </p:nvSpPr>
        <p:spPr>
          <a:xfrm>
            <a:off x="457200" y="1447800"/>
            <a:ext cx="8382000" cy="4683125"/>
          </a:xfrm>
        </p:spPr>
        <p:txBody>
          <a:bodyPr>
            <a:normAutofit/>
          </a:bodyPr>
          <a:lstStyle/>
          <a:p>
            <a:r>
              <a:rPr lang="en-US" u="sng" dirty="0" smtClean="0"/>
              <a:t>Processor</a:t>
            </a:r>
            <a:r>
              <a:rPr lang="en-US" dirty="0" smtClean="0"/>
              <a:t>: Interpreters and executes program instructions. </a:t>
            </a:r>
          </a:p>
          <a:p>
            <a:pPr lvl="1"/>
            <a:r>
              <a:rPr lang="en-US" dirty="0" smtClean="0"/>
              <a:t>Also know as Central Processing Unit</a:t>
            </a:r>
          </a:p>
          <a:p>
            <a:pPr lvl="1"/>
            <a:endParaRPr lang="en-US" dirty="0" smtClean="0"/>
          </a:p>
          <a:p>
            <a:r>
              <a:rPr lang="en-US" u="sng" dirty="0" smtClean="0"/>
              <a:t>Main Memory</a:t>
            </a:r>
            <a:r>
              <a:rPr lang="en-US" dirty="0" smtClean="0"/>
              <a:t>: Volatile </a:t>
            </a:r>
            <a:r>
              <a:rPr lang="en-US" dirty="0" smtClean="0"/>
              <a:t>memory</a:t>
            </a:r>
            <a:r>
              <a:rPr lang="en-US" dirty="0" smtClean="0"/>
              <a:t> </a:t>
            </a:r>
            <a:r>
              <a:rPr lang="en-US" dirty="0" smtClean="0"/>
              <a:t>that maintains </a:t>
            </a:r>
            <a:r>
              <a:rPr lang="en-US" dirty="0" smtClean="0"/>
              <a:t>instructions </a:t>
            </a:r>
            <a:r>
              <a:rPr lang="en-US" dirty="0" smtClean="0"/>
              <a:t>and </a:t>
            </a:r>
            <a:r>
              <a:rPr lang="en-US" dirty="0" smtClean="0"/>
              <a:t>data. AKA Primary Storage or RAM (Random Access Memory)</a:t>
            </a:r>
            <a:endParaRPr lang="en-US" dirty="0" smtClean="0"/>
          </a:p>
          <a:p>
            <a:pPr lvl="1"/>
            <a:endParaRPr lang="en-US" dirty="0" smtClean="0"/>
          </a:p>
          <a:p>
            <a:r>
              <a:rPr lang="en-US" u="sng" dirty="0" smtClean="0"/>
              <a:t>Secondary Storage</a:t>
            </a:r>
            <a:r>
              <a:rPr lang="en-US" dirty="0" smtClean="0"/>
              <a:t>: Persistent (disk) storage for programs </a:t>
            </a:r>
            <a:r>
              <a:rPr lang="en-US" dirty="0"/>
              <a:t>and data. </a:t>
            </a:r>
            <a:endParaRPr lang="en-US" dirty="0" smtClean="0"/>
          </a:p>
          <a:p>
            <a:pPr lvl="1"/>
            <a:endParaRPr lang="en-US" dirty="0" smtClean="0"/>
          </a:p>
          <a:p>
            <a:r>
              <a:rPr lang="en-US" u="sng" dirty="0" smtClean="0"/>
              <a:t>System Bus</a:t>
            </a:r>
            <a:r>
              <a:rPr lang="en-US" dirty="0" smtClean="0"/>
              <a:t>: Interconnects the CPU with Memory, I/O Devices, and other peripherals.</a:t>
            </a:r>
          </a:p>
          <a:p>
            <a:pPr lvl="1"/>
            <a:r>
              <a:rPr lang="en-US" dirty="0" smtClean="0"/>
              <a:t>USB is type of system bus.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a:t>
            </a:fld>
            <a:endParaRPr lang="en-US" altLang="en-US"/>
          </a:p>
        </p:txBody>
      </p:sp>
    </p:spTree>
    <p:extLst>
      <p:ext uri="{BB962C8B-B14F-4D97-AF65-F5344CB8AC3E}">
        <p14:creationId xmlns:p14="http://schemas.microsoft.com/office/powerpoint/2010/main" val="1335082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Interruptible Instruction Cycle</a:t>
            </a:r>
            <a:endParaRPr lang="en-US" dirty="0"/>
          </a:p>
        </p:txBody>
      </p:sp>
      <p:sp>
        <p:nvSpPr>
          <p:cNvPr id="3" name="Content Placeholder 2"/>
          <p:cNvSpPr>
            <a:spLocks noGrp="1"/>
          </p:cNvSpPr>
          <p:nvPr>
            <p:ph idx="1"/>
          </p:nvPr>
        </p:nvSpPr>
        <p:spPr>
          <a:xfrm>
            <a:off x="457200" y="1417638"/>
            <a:ext cx="8229600" cy="4713287"/>
          </a:xfrm>
        </p:spPr>
        <p:txBody>
          <a:bodyPr/>
          <a:lstStyle/>
          <a:p>
            <a:r>
              <a:rPr lang="en-US" dirty="0" smtClean="0"/>
              <a:t>An </a:t>
            </a:r>
            <a:r>
              <a:rPr lang="en-US" u="sng" dirty="0" smtClean="0"/>
              <a:t>interruptible instruction cycle</a:t>
            </a:r>
            <a:r>
              <a:rPr lang="en-US" dirty="0" smtClean="0"/>
              <a:t> is shown below. </a:t>
            </a:r>
          </a:p>
          <a:p>
            <a:pPr lvl="1"/>
            <a:r>
              <a:rPr lang="en-US" dirty="0" smtClean="0"/>
              <a:t>After the current instruction has been completed and before the next instruction is fetched, the processor checks if an interrupt has been signaled (INTR) and executes the handling code if so. </a:t>
            </a:r>
          </a:p>
          <a:p>
            <a:r>
              <a:rPr lang="en-US" u="sng" dirty="0" smtClean="0"/>
              <a:t>The instruction can not be interrupted in mid-execution.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20</a:t>
            </a:fld>
            <a:endParaRPr lang="en-US" altLang="en-US"/>
          </a:p>
        </p:txBody>
      </p:sp>
      <p:pic>
        <p:nvPicPr>
          <p:cNvPr id="5" name="Picture 4"/>
          <p:cNvPicPr>
            <a:picLocks noChangeAspect="1"/>
          </p:cNvPicPr>
          <p:nvPr/>
        </p:nvPicPr>
        <p:blipFill>
          <a:blip r:embed="rId3"/>
          <a:stretch>
            <a:fillRect/>
          </a:stretch>
        </p:blipFill>
        <p:spPr>
          <a:xfrm>
            <a:off x="1524000" y="3636962"/>
            <a:ext cx="5839640" cy="2353003"/>
          </a:xfrm>
          <a:prstGeom prst="rect">
            <a:avLst/>
          </a:prstGeom>
        </p:spPr>
      </p:pic>
    </p:spTree>
    <p:extLst>
      <p:ext uri="{BB962C8B-B14F-4D97-AF65-F5344CB8AC3E}">
        <p14:creationId xmlns:p14="http://schemas.microsoft.com/office/powerpoint/2010/main" val="2014670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Priorities</a:t>
            </a:r>
            <a:endParaRPr lang="en-US" dirty="0"/>
          </a:p>
        </p:txBody>
      </p:sp>
      <p:sp>
        <p:nvSpPr>
          <p:cNvPr id="3" name="Content Placeholder 2"/>
          <p:cNvSpPr>
            <a:spLocks noGrp="1"/>
          </p:cNvSpPr>
          <p:nvPr>
            <p:ph idx="1"/>
          </p:nvPr>
        </p:nvSpPr>
        <p:spPr>
          <a:xfrm>
            <a:off x="457200" y="1295400"/>
            <a:ext cx="8382000" cy="4835525"/>
          </a:xfrm>
        </p:spPr>
        <p:txBody>
          <a:bodyPr>
            <a:normAutofit lnSpcReduction="10000"/>
          </a:bodyPr>
          <a:lstStyle/>
          <a:p>
            <a:r>
              <a:rPr lang="en-US" dirty="0" smtClean="0"/>
              <a:t>Not all device interrupts are created equal; some interrupts are more important than others. </a:t>
            </a:r>
          </a:p>
          <a:p>
            <a:pPr lvl="1"/>
            <a:r>
              <a:rPr lang="en-US" dirty="0" smtClean="0"/>
              <a:t>An interrupt from the network controller has a higher priority than the disk </a:t>
            </a:r>
            <a:r>
              <a:rPr lang="en-US" dirty="0" smtClean="0"/>
              <a:t>controller because </a:t>
            </a:r>
            <a:r>
              <a:rPr lang="en-US" dirty="0" smtClean="0"/>
              <a:t>data received from the network may be lost (buffer overflow) if not promptly retrieved from the </a:t>
            </a:r>
            <a:r>
              <a:rPr lang="en-US" dirty="0" smtClean="0"/>
              <a:t>controller</a:t>
            </a:r>
            <a:r>
              <a:rPr lang="en-US" dirty="0" smtClean="0"/>
              <a:t>. </a:t>
            </a:r>
          </a:p>
          <a:p>
            <a:pPr lvl="1"/>
            <a:endParaRPr lang="en-US" dirty="0" smtClean="0"/>
          </a:p>
          <a:p>
            <a:r>
              <a:rPr lang="en-US" dirty="0" smtClean="0"/>
              <a:t>The operating system configures the </a:t>
            </a:r>
            <a:r>
              <a:rPr lang="en-US" u="sng" dirty="0" smtClean="0"/>
              <a:t>interrupt controller</a:t>
            </a:r>
            <a:r>
              <a:rPr lang="en-US" dirty="0" smtClean="0"/>
              <a:t> (PIC) with the priority for each of its incoming interrupt lines. </a:t>
            </a:r>
          </a:p>
          <a:p>
            <a:pPr lvl="1"/>
            <a:r>
              <a:rPr lang="en-US" dirty="0" smtClean="0"/>
              <a:t>See Slide: </a:t>
            </a:r>
            <a:r>
              <a:rPr lang="en-US" dirty="0"/>
              <a:t>Interrupt Controller </a:t>
            </a:r>
            <a:r>
              <a:rPr lang="en-US" dirty="0" smtClean="0"/>
              <a:t>Hardware</a:t>
            </a:r>
          </a:p>
          <a:p>
            <a:pPr lvl="1"/>
            <a:endParaRPr lang="en-US" dirty="0" smtClean="0"/>
          </a:p>
          <a:p>
            <a:r>
              <a:rPr lang="en-US" dirty="0" smtClean="0"/>
              <a:t>An interrupt of higher priority can interrupt the processing of a lower priority interrupt. </a:t>
            </a:r>
          </a:p>
          <a:p>
            <a:pPr lvl="1"/>
            <a:r>
              <a:rPr lang="en-US" dirty="0" smtClean="0"/>
              <a:t>In the following slide, the disk interrupt handler can be interrupted by both the network controller.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21</a:t>
            </a:fld>
            <a:endParaRPr lang="en-US" altLang="en-US"/>
          </a:p>
        </p:txBody>
      </p:sp>
    </p:spTree>
    <p:extLst>
      <p:ext uri="{BB962C8B-B14F-4D97-AF65-F5344CB8AC3E}">
        <p14:creationId xmlns:p14="http://schemas.microsoft.com/office/powerpoint/2010/main" val="1269358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Network Controller &gt; Disk Controller Priority</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22</a:t>
            </a:fld>
            <a:endParaRPr lang="en-US" altLang="en-US"/>
          </a:p>
        </p:txBody>
      </p:sp>
      <p:pic>
        <p:nvPicPr>
          <p:cNvPr id="3" name="Picture 2"/>
          <p:cNvPicPr>
            <a:picLocks noChangeAspect="1"/>
          </p:cNvPicPr>
          <p:nvPr/>
        </p:nvPicPr>
        <p:blipFill>
          <a:blip r:embed="rId2"/>
          <a:stretch>
            <a:fillRect/>
          </a:stretch>
        </p:blipFill>
        <p:spPr>
          <a:xfrm>
            <a:off x="800100" y="1295400"/>
            <a:ext cx="7543800" cy="4616036"/>
          </a:xfrm>
          <a:prstGeom prst="rect">
            <a:avLst/>
          </a:prstGeom>
        </p:spPr>
      </p:pic>
    </p:spTree>
    <p:extLst>
      <p:ext uri="{BB962C8B-B14F-4D97-AF65-F5344CB8AC3E}">
        <p14:creationId xmlns:p14="http://schemas.microsoft.com/office/powerpoint/2010/main" val="2483681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Controller Hardware</a:t>
            </a:r>
            <a:endParaRPr lang="en-US" dirty="0"/>
          </a:p>
        </p:txBody>
      </p:sp>
      <p:sp>
        <p:nvSpPr>
          <p:cNvPr id="3" name="Content Placeholder 2"/>
          <p:cNvSpPr>
            <a:spLocks noGrp="1"/>
          </p:cNvSpPr>
          <p:nvPr>
            <p:ph idx="1"/>
          </p:nvPr>
        </p:nvSpPr>
        <p:spPr>
          <a:xfrm>
            <a:off x="457200" y="1295400"/>
            <a:ext cx="8229600" cy="4835525"/>
          </a:xfrm>
        </p:spPr>
        <p:txBody>
          <a:bodyPr/>
          <a:lstStyle/>
          <a:p>
            <a:r>
              <a:rPr lang="en-US" dirty="0"/>
              <a:t>D</a:t>
            </a:r>
            <a:r>
              <a:rPr lang="en-US" dirty="0" smtClean="0"/>
              <a:t>evices </a:t>
            </a:r>
            <a:r>
              <a:rPr lang="en-US" dirty="0" smtClean="0"/>
              <a:t>signal interrupts using digital hardware signals. </a:t>
            </a:r>
          </a:p>
          <a:p>
            <a:r>
              <a:rPr lang="en-US" dirty="0" smtClean="0"/>
              <a:t>A Programmable Interrupt Controller (PIC) is a hardware component that receives interrupt signals from system devices and communicates with the processor. </a:t>
            </a:r>
          </a:p>
          <a:p>
            <a:r>
              <a:rPr lang="en-US" dirty="0" smtClean="0"/>
              <a:t>The </a:t>
            </a:r>
            <a:r>
              <a:rPr lang="en-US" dirty="0"/>
              <a:t>Programmable Interrupt Controller :</a:t>
            </a:r>
            <a:endParaRPr lang="en-US" dirty="0" smtClean="0"/>
          </a:p>
          <a:p>
            <a:pPr lvl="1"/>
            <a:r>
              <a:rPr lang="en-US" dirty="0" smtClean="0"/>
              <a:t>Allows for a large number of </a:t>
            </a:r>
            <a:br>
              <a:rPr lang="en-US" dirty="0" smtClean="0"/>
            </a:br>
            <a:r>
              <a:rPr lang="en-US" dirty="0" smtClean="0"/>
              <a:t>devices in the system design.</a:t>
            </a:r>
          </a:p>
          <a:p>
            <a:pPr lvl="1"/>
            <a:r>
              <a:rPr lang="en-US" dirty="0" smtClean="0"/>
              <a:t>Allows for nested interrupts.</a:t>
            </a:r>
          </a:p>
          <a:p>
            <a:pPr lvl="1"/>
            <a:r>
              <a:rPr lang="en-US" dirty="0" smtClean="0"/>
              <a:t>Can be programmed to prioritize</a:t>
            </a:r>
            <a:br>
              <a:rPr lang="en-US" dirty="0" smtClean="0"/>
            </a:br>
            <a:r>
              <a:rPr lang="en-US" dirty="0" smtClean="0"/>
              <a:t>device interrupt handling. </a:t>
            </a:r>
          </a:p>
          <a:p>
            <a:pPr lvl="1"/>
            <a:endParaRPr lang="en-US" dirty="0" smtClean="0"/>
          </a:p>
          <a:p>
            <a:r>
              <a:rPr lang="en-US" dirty="0" smtClean="0"/>
              <a:t>Intel’s architecture has the PIC</a:t>
            </a:r>
            <a:br>
              <a:rPr lang="en-US" dirty="0" smtClean="0"/>
            </a:br>
            <a:r>
              <a:rPr lang="en-US" dirty="0" smtClean="0"/>
              <a:t>integrated into the South Bridge.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23</a:t>
            </a:fld>
            <a:endParaRPr lang="en-US"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226" y="3200400"/>
            <a:ext cx="3733800" cy="2756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61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Processor Interrupts</a:t>
            </a:r>
            <a:endParaRPr lang="en-US" dirty="0"/>
          </a:p>
        </p:txBody>
      </p:sp>
      <p:sp>
        <p:nvSpPr>
          <p:cNvPr id="3" name="Content Placeholder 2"/>
          <p:cNvSpPr>
            <a:spLocks noGrp="1"/>
          </p:cNvSpPr>
          <p:nvPr>
            <p:ph idx="1"/>
          </p:nvPr>
        </p:nvSpPr>
        <p:spPr>
          <a:xfrm>
            <a:off x="457200" y="1600200"/>
            <a:ext cx="8382000" cy="4530725"/>
          </a:xfrm>
        </p:spPr>
        <p:txBody>
          <a:bodyPr/>
          <a:lstStyle/>
          <a:p>
            <a:r>
              <a:rPr lang="en-US" u="sng" dirty="0" smtClean="0"/>
              <a:t>I/O </a:t>
            </a:r>
            <a:r>
              <a:rPr lang="en-US" u="sng" dirty="0"/>
              <a:t>Events</a:t>
            </a:r>
            <a:r>
              <a:rPr lang="en-US" dirty="0"/>
              <a:t>: Signals the arrival of new information </a:t>
            </a:r>
          </a:p>
          <a:p>
            <a:pPr lvl="1"/>
            <a:r>
              <a:rPr lang="en-US" dirty="0" smtClean="0"/>
              <a:t>User input devices e.g. USB keyboard or mouse.</a:t>
            </a:r>
          </a:p>
          <a:p>
            <a:r>
              <a:rPr lang="en-US" u="sng" dirty="0" smtClean="0"/>
              <a:t>Device Interrupts</a:t>
            </a:r>
            <a:r>
              <a:rPr lang="en-US" dirty="0" smtClean="0"/>
              <a:t>: A signal from a device controller that indicates it needs attention e.g. disk or network controller.</a:t>
            </a:r>
            <a:endParaRPr lang="en-US" dirty="0"/>
          </a:p>
          <a:p>
            <a:r>
              <a:rPr lang="en-US" u="sng" dirty="0" smtClean="0"/>
              <a:t>Timer</a:t>
            </a:r>
            <a:r>
              <a:rPr lang="en-US" dirty="0" smtClean="0"/>
              <a:t>: </a:t>
            </a:r>
            <a:r>
              <a:rPr lang="en-US" dirty="0"/>
              <a:t>Signals at regular intervals used by the operating system to schedule processes or execute scheduled tasks. </a:t>
            </a:r>
          </a:p>
          <a:p>
            <a:r>
              <a:rPr lang="en-US" u="sng" dirty="0"/>
              <a:t>Program Execution</a:t>
            </a:r>
            <a:r>
              <a:rPr lang="en-US" dirty="0"/>
              <a:t>: Signals invalid execution of the user’s program e.g. accessing memory not owned by the program</a:t>
            </a:r>
            <a:r>
              <a:rPr lang="en-US" dirty="0" smtClean="0"/>
              <a:t>.</a:t>
            </a:r>
          </a:p>
          <a:p>
            <a:pPr lvl="1"/>
            <a:endParaRPr lang="en-US" dirty="0"/>
          </a:p>
          <a:p>
            <a:r>
              <a:rPr lang="en-US" u="sng" dirty="0" smtClean="0"/>
              <a:t>Software Interrupts</a:t>
            </a:r>
            <a:r>
              <a:rPr lang="en-US" dirty="0" smtClean="0"/>
              <a:t>: Processor instructions that trigger the same processing as a hardware-generated interrupt.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24</a:t>
            </a:fld>
            <a:endParaRPr lang="en-US" altLang="en-US"/>
          </a:p>
        </p:txBody>
      </p:sp>
    </p:spTree>
    <p:extLst>
      <p:ext uri="{BB962C8B-B14F-4D97-AF65-F5344CB8AC3E}">
        <p14:creationId xmlns:p14="http://schemas.microsoft.com/office/powerpoint/2010/main" val="1297720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I/O Techniques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Consider a network controller that is receiving a stream of media data e.g. a MP3 stream. </a:t>
            </a:r>
          </a:p>
          <a:p>
            <a:r>
              <a:rPr lang="en-US" dirty="0" smtClean="0"/>
              <a:t>How to most efficiently transfer the data from the controller’s internal buffer into processor memory?</a:t>
            </a:r>
          </a:p>
          <a:p>
            <a:pPr lvl="1"/>
            <a:r>
              <a:rPr lang="en-US" dirty="0" smtClean="0"/>
              <a:t>This represents a copy from one block of memory to another i.e. from the network controller’s internal buffer to memory allocated by / owned by the media player program. </a:t>
            </a:r>
          </a:p>
          <a:p>
            <a:endParaRPr lang="en-US" dirty="0" smtClean="0"/>
          </a:p>
          <a:p>
            <a:r>
              <a:rPr lang="en-US" dirty="0" smtClean="0"/>
              <a:t>The text describes these three options:</a:t>
            </a:r>
          </a:p>
          <a:p>
            <a:pPr marL="344487" lvl="1" indent="0">
              <a:buNone/>
            </a:pPr>
            <a:r>
              <a:rPr lang="en-US" dirty="0" smtClean="0"/>
              <a:t>1. Programmed I/O </a:t>
            </a:r>
          </a:p>
          <a:p>
            <a:pPr marL="344487" lvl="1" indent="0">
              <a:buNone/>
            </a:pPr>
            <a:r>
              <a:rPr lang="en-US" dirty="0" smtClean="0"/>
              <a:t>2. Interrupt-Driven I/O</a:t>
            </a:r>
          </a:p>
          <a:p>
            <a:pPr marL="344487" lvl="1" indent="0">
              <a:buNone/>
            </a:pPr>
            <a:r>
              <a:rPr lang="en-US" dirty="0" smtClean="0"/>
              <a:t>3. Direct Memory Access (DMA)</a:t>
            </a:r>
            <a:endParaRPr lang="en-US" dirty="0"/>
          </a:p>
        </p:txBody>
      </p:sp>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25</a:t>
            </a:fld>
            <a:endParaRPr lang="en-US" altLang="en-US"/>
          </a:p>
        </p:txBody>
      </p:sp>
    </p:spTree>
    <p:extLst>
      <p:ext uri="{BB962C8B-B14F-4D97-AF65-F5344CB8AC3E}">
        <p14:creationId xmlns:p14="http://schemas.microsoft.com/office/powerpoint/2010/main" val="1870595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Programmed I/O</a:t>
            </a:r>
            <a:endParaRPr lang="en-US" dirty="0"/>
          </a:p>
        </p:txBody>
      </p:sp>
      <p:sp>
        <p:nvSpPr>
          <p:cNvPr id="3" name="Content Placeholder 2"/>
          <p:cNvSpPr>
            <a:spLocks noGrp="1"/>
          </p:cNvSpPr>
          <p:nvPr>
            <p:ph idx="1"/>
          </p:nvPr>
        </p:nvSpPr>
        <p:spPr>
          <a:xfrm>
            <a:off x="457200" y="1600200"/>
            <a:ext cx="8382000" cy="4530725"/>
          </a:xfrm>
        </p:spPr>
        <p:txBody>
          <a:bodyPr/>
          <a:lstStyle/>
          <a:p>
            <a:r>
              <a:rPr lang="en-US" dirty="0" smtClean="0"/>
              <a:t>The processor must continuously query (poll) the network controller testing if the controller’s buffer is ready to transfer. </a:t>
            </a:r>
            <a:endParaRPr lang="en-US" dirty="0"/>
          </a:p>
          <a:p>
            <a:r>
              <a:rPr lang="en-US" dirty="0" smtClean="0"/>
              <a:t>When the controller reports a buffer is ready, the media program must explicitly copy the data from the controller </a:t>
            </a:r>
            <a:br>
              <a:rPr lang="en-US" dirty="0" smtClean="0"/>
            </a:br>
            <a:r>
              <a:rPr lang="en-US" dirty="0" smtClean="0"/>
              <a:t>into processor memory where it can be converted into audio. </a:t>
            </a:r>
          </a:p>
          <a:p>
            <a:pPr lvl="1"/>
            <a:r>
              <a:rPr lang="en-US" dirty="0" smtClean="0"/>
              <a:t>This operation is repeated hundreds of times a second. </a:t>
            </a:r>
          </a:p>
          <a:p>
            <a:pPr lvl="1"/>
            <a:endParaRPr lang="en-US" dirty="0" smtClean="0"/>
          </a:p>
          <a:p>
            <a:r>
              <a:rPr lang="en-US" dirty="0" smtClean="0"/>
              <a:t>Programmed I/O wastes processor resources because …</a:t>
            </a:r>
          </a:p>
          <a:p>
            <a:pPr marL="344487" lvl="1" indent="0">
              <a:buNone/>
            </a:pPr>
            <a:r>
              <a:rPr lang="en-US" dirty="0" smtClean="0"/>
              <a:t>1. The processor is continuously polling the network controller.</a:t>
            </a:r>
          </a:p>
          <a:p>
            <a:pPr marL="344487" lvl="1" indent="0">
              <a:buNone/>
            </a:pPr>
            <a:r>
              <a:rPr lang="en-US" dirty="0" smtClean="0"/>
              <a:t>2. The processor is explicitly copying data from source to destination. </a:t>
            </a:r>
          </a:p>
        </p:txBody>
      </p:sp>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26</a:t>
            </a:fld>
            <a:endParaRPr lang="en-US" altLang="en-US"/>
          </a:p>
        </p:txBody>
      </p:sp>
    </p:spTree>
    <p:extLst>
      <p:ext uri="{BB962C8B-B14F-4D97-AF65-F5344CB8AC3E}">
        <p14:creationId xmlns:p14="http://schemas.microsoft.com/office/powerpoint/2010/main" val="245884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dirty="0"/>
              <a:t>Interrupt-Driven </a:t>
            </a:r>
            <a:r>
              <a:rPr lang="en-US" sz="3200" dirty="0" smtClean="0"/>
              <a:t>I/O</a:t>
            </a:r>
            <a:endParaRPr lang="en-US" sz="3200" dirty="0"/>
          </a:p>
        </p:txBody>
      </p:sp>
      <p:sp>
        <p:nvSpPr>
          <p:cNvPr id="3" name="Content Placeholder 2"/>
          <p:cNvSpPr>
            <a:spLocks noGrp="1"/>
          </p:cNvSpPr>
          <p:nvPr>
            <p:ph idx="1"/>
          </p:nvPr>
        </p:nvSpPr>
        <p:spPr>
          <a:xfrm>
            <a:off x="457200" y="1600200"/>
            <a:ext cx="8229600" cy="4530725"/>
          </a:xfrm>
        </p:spPr>
        <p:txBody>
          <a:bodyPr/>
          <a:lstStyle/>
          <a:p>
            <a:r>
              <a:rPr lang="en-US" dirty="0" smtClean="0"/>
              <a:t>The system allows the controller to interrupt the </a:t>
            </a:r>
            <a:r>
              <a:rPr lang="en-US" dirty="0" smtClean="0"/>
              <a:t>processor.</a:t>
            </a:r>
            <a:endParaRPr lang="en-US" dirty="0" smtClean="0"/>
          </a:p>
          <a:p>
            <a:r>
              <a:rPr lang="en-US" dirty="0" smtClean="0"/>
              <a:t>When the controller’s buffer is full, it interrupts the processor whose interrupt handler copies the data to the media player. </a:t>
            </a:r>
          </a:p>
          <a:p>
            <a:pPr lvl="1"/>
            <a:r>
              <a:rPr lang="en-US" dirty="0" smtClean="0"/>
              <a:t>The processor is still responsible for copying data from source (controller) to destination (memory). </a:t>
            </a:r>
          </a:p>
          <a:p>
            <a:endParaRPr lang="en-US" dirty="0" smtClean="0"/>
          </a:p>
          <a:p>
            <a:r>
              <a:rPr lang="en-US" dirty="0" smtClean="0"/>
              <a:t>Interrupt-driven I/O has eliminated the processor polling the controller while waiting for the needed data to arrive.</a:t>
            </a:r>
          </a:p>
          <a:p>
            <a:r>
              <a:rPr lang="en-US" dirty="0" smtClean="0"/>
              <a:t>However, the processor is still occupied copying data from source to destination (This is bad). </a:t>
            </a:r>
          </a:p>
        </p:txBody>
      </p:sp>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27</a:t>
            </a:fld>
            <a:endParaRPr lang="en-US" altLang="en-US"/>
          </a:p>
        </p:txBody>
      </p:sp>
    </p:spTree>
    <p:extLst>
      <p:ext uri="{BB962C8B-B14F-4D97-AF65-F5344CB8AC3E}">
        <p14:creationId xmlns:p14="http://schemas.microsoft.com/office/powerpoint/2010/main" val="2385952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Memory Access (DMA)</a:t>
            </a:r>
            <a:endParaRPr lang="en-US" dirty="0"/>
          </a:p>
        </p:txBody>
      </p:sp>
      <p:sp>
        <p:nvSpPr>
          <p:cNvPr id="3" name="Content Placeholder 2"/>
          <p:cNvSpPr>
            <a:spLocks noGrp="1"/>
          </p:cNvSpPr>
          <p:nvPr>
            <p:ph idx="1"/>
          </p:nvPr>
        </p:nvSpPr>
        <p:spPr>
          <a:xfrm>
            <a:off x="457200" y="1600200"/>
            <a:ext cx="8382000" cy="4530725"/>
          </a:xfrm>
        </p:spPr>
        <p:txBody>
          <a:bodyPr/>
          <a:lstStyle/>
          <a:p>
            <a:r>
              <a:rPr lang="en-US" dirty="0" smtClean="0"/>
              <a:t>DMA is a technique of automating the transfer of data from source address range to destination address range. </a:t>
            </a:r>
          </a:p>
          <a:p>
            <a:pPr lvl="1"/>
            <a:r>
              <a:rPr lang="en-US" dirty="0" smtClean="0"/>
              <a:t>From controller to memory, or from memory to memory. </a:t>
            </a:r>
          </a:p>
          <a:p>
            <a:r>
              <a:rPr lang="en-US" dirty="0" smtClean="0"/>
              <a:t>The transfer operation (read source, write destination) is performed by a </a:t>
            </a:r>
            <a:r>
              <a:rPr lang="en-US" u="sng" dirty="0" smtClean="0"/>
              <a:t>separate system hardware component</a:t>
            </a:r>
            <a:r>
              <a:rPr lang="en-US" dirty="0" smtClean="0"/>
              <a:t>. </a:t>
            </a:r>
          </a:p>
          <a:p>
            <a:pPr lvl="1"/>
            <a:r>
              <a:rPr lang="en-US" dirty="0" smtClean="0"/>
              <a:t>A </a:t>
            </a:r>
            <a:r>
              <a:rPr lang="en-US" u="sng" dirty="0" smtClean="0"/>
              <a:t>DMA Controller</a:t>
            </a:r>
            <a:r>
              <a:rPr lang="en-US" dirty="0" smtClean="0"/>
              <a:t> that operates independently from the processor. </a:t>
            </a:r>
          </a:p>
          <a:p>
            <a:endParaRPr lang="en-US" dirty="0" smtClean="0"/>
          </a:p>
          <a:p>
            <a:r>
              <a:rPr lang="en-US" dirty="0" smtClean="0"/>
              <a:t>Because the DMA Controller is hardware specialized for data transfer, each transfer operation executes faster than if the processor performed the transfer.</a:t>
            </a:r>
          </a:p>
          <a:p>
            <a:r>
              <a:rPr lang="en-US" dirty="0" smtClean="0"/>
              <a:t>Also, the DMA and Processor can execute concurrently allowing the processor to continue instruction execution. </a:t>
            </a:r>
            <a:endParaRPr lang="en-US" dirty="0"/>
          </a:p>
        </p:txBody>
      </p:sp>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28</a:t>
            </a:fld>
            <a:endParaRPr lang="en-US" altLang="en-US"/>
          </a:p>
        </p:txBody>
      </p:sp>
    </p:spTree>
    <p:extLst>
      <p:ext uri="{BB962C8B-B14F-4D97-AF65-F5344CB8AC3E}">
        <p14:creationId xmlns:p14="http://schemas.microsoft.com/office/powerpoint/2010/main" val="1566231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29</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80" y="304800"/>
            <a:ext cx="637032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1948" y="348733"/>
            <a:ext cx="3401316" cy="523220"/>
          </a:xfrm>
          <a:prstGeom prst="rect">
            <a:avLst/>
          </a:prstGeom>
          <a:noFill/>
        </p:spPr>
        <p:txBody>
          <a:bodyPr wrap="none" rtlCol="0">
            <a:spAutoFit/>
          </a:bodyPr>
          <a:lstStyle/>
          <a:p>
            <a:r>
              <a:rPr lang="en-US" sz="2800" dirty="0" smtClean="0"/>
              <a:t>DMA Block Diagram</a:t>
            </a:r>
            <a:endParaRPr lang="en-US" sz="2800" dirty="0"/>
          </a:p>
        </p:txBody>
      </p:sp>
    </p:spTree>
    <p:extLst>
      <p:ext uri="{BB962C8B-B14F-4D97-AF65-F5344CB8AC3E}">
        <p14:creationId xmlns:p14="http://schemas.microsoft.com/office/powerpoint/2010/main" val="1082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 y="304800"/>
            <a:ext cx="7850187" cy="572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410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 </a:t>
            </a:r>
            <a:r>
              <a:rPr lang="en-US" dirty="0" smtClean="0"/>
              <a:t>Fun Facts</a:t>
            </a:r>
            <a:endParaRPr lang="en-US" dirty="0"/>
          </a:p>
        </p:txBody>
      </p:sp>
      <p:sp>
        <p:nvSpPr>
          <p:cNvPr id="3" name="Content Placeholder 2"/>
          <p:cNvSpPr>
            <a:spLocks noGrp="1"/>
          </p:cNvSpPr>
          <p:nvPr>
            <p:ph idx="1"/>
          </p:nvPr>
        </p:nvSpPr>
        <p:spPr/>
        <p:txBody>
          <a:bodyPr/>
          <a:lstStyle/>
          <a:p>
            <a:r>
              <a:rPr lang="en-US" dirty="0" smtClean="0"/>
              <a:t>The Processor must still configure the DMA controller with the source and destination, but is not involved with the transfer. </a:t>
            </a:r>
          </a:p>
          <a:p>
            <a:pPr lvl="1"/>
            <a:r>
              <a:rPr lang="en-US" dirty="0" smtClean="0"/>
              <a:t>The DMA controller interrupts the Processor when the transfer is completed. </a:t>
            </a:r>
          </a:p>
          <a:p>
            <a:pPr lvl="1"/>
            <a:endParaRPr lang="en-US" dirty="0" smtClean="0"/>
          </a:p>
          <a:p>
            <a:r>
              <a:rPr lang="en-US" dirty="0" smtClean="0"/>
              <a:t>The Processor and DMA controller share the memory bus.</a:t>
            </a:r>
          </a:p>
          <a:p>
            <a:pPr lvl="1"/>
            <a:r>
              <a:rPr lang="en-US" dirty="0" smtClean="0"/>
              <a:t>If the processor’s target memory is in cache (hit) both devices can execute concurrently. </a:t>
            </a:r>
          </a:p>
          <a:p>
            <a:pPr lvl="1"/>
            <a:r>
              <a:rPr lang="en-US" dirty="0" smtClean="0"/>
              <a:t>If there is a miss, processor and DMA interleave their accesses so that neither is blocked during the transfer operation.</a:t>
            </a:r>
          </a:p>
        </p:txBody>
      </p:sp>
      <p:sp>
        <p:nvSpPr>
          <p:cNvPr id="4" name="Date Placeholder 3"/>
          <p:cNvSpPr>
            <a:spLocks noGrp="1"/>
          </p:cNvSpPr>
          <p:nvPr>
            <p:ph type="dt" sz="half" idx="10"/>
          </p:nvPr>
        </p:nvSpPr>
        <p:spPr/>
        <p:txBody>
          <a:bodyPr/>
          <a:lstStyle/>
          <a:p>
            <a:pPr>
              <a:defRPr/>
            </a:pPr>
            <a:r>
              <a:rPr lang="en-US" smtClean="0"/>
              <a:t>CS 4348 Operating Systems Concepts</a:t>
            </a:r>
            <a:endParaRPr lang="en-US" altLang="en-US"/>
          </a:p>
        </p:txBody>
      </p:sp>
      <p:sp>
        <p:nvSpPr>
          <p:cNvPr id="5" name="Footer Placeholder 4"/>
          <p:cNvSpPr>
            <a:spLocks noGrp="1"/>
          </p:cNvSpPr>
          <p:nvPr>
            <p:ph type="ftr" sz="quarter" idx="11"/>
          </p:nvPr>
        </p:nvSpPr>
        <p:spPr/>
        <p:txBody>
          <a:bodyPr/>
          <a:lstStyle/>
          <a:p>
            <a:pPr>
              <a:defRPr/>
            </a:pPr>
            <a:r>
              <a:rPr lang="en-US" altLang="en-US" smtClean="0"/>
              <a:t>Michael Christiansen</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30</a:t>
            </a:fld>
            <a:endParaRPr lang="en-US" altLang="en-US"/>
          </a:p>
        </p:txBody>
      </p:sp>
    </p:spTree>
    <p:extLst>
      <p:ext uri="{BB962C8B-B14F-4D97-AF65-F5344CB8AC3E}">
        <p14:creationId xmlns:p14="http://schemas.microsoft.com/office/powerpoint/2010/main" val="268320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The Memory Hierarchy</a:t>
            </a:r>
            <a:endParaRPr lang="en-US" dirty="0">
              <a:solidFill>
                <a:srgbClr val="C00000"/>
              </a:solidFill>
            </a:endParaRPr>
          </a:p>
        </p:txBody>
      </p:sp>
      <p:sp>
        <p:nvSpPr>
          <p:cNvPr id="6" name="Content Placeholder 5"/>
          <p:cNvSpPr>
            <a:spLocks noGrp="1"/>
          </p:cNvSpPr>
          <p:nvPr>
            <p:ph idx="1"/>
          </p:nvPr>
        </p:nvSpPr>
        <p:spPr>
          <a:xfrm>
            <a:off x="457200" y="1371600"/>
            <a:ext cx="8229600" cy="4759325"/>
          </a:xfrm>
        </p:spPr>
        <p:txBody>
          <a:bodyPr>
            <a:normAutofit lnSpcReduction="10000"/>
          </a:bodyPr>
          <a:lstStyle/>
          <a:p>
            <a:r>
              <a:rPr lang="en-US" dirty="0" smtClean="0"/>
              <a:t>There are several types of system memory i.e. mechanisms used to maintain program instructions and data.</a:t>
            </a:r>
          </a:p>
          <a:p>
            <a:pPr lvl="1"/>
            <a:r>
              <a:rPr lang="en-US" dirty="0" smtClean="0"/>
              <a:t>Processor Registers, Processor Cache, Memory, Disks, etc. </a:t>
            </a:r>
          </a:p>
          <a:p>
            <a:pPr lvl="1"/>
            <a:endParaRPr lang="en-US" dirty="0" smtClean="0"/>
          </a:p>
          <a:p>
            <a:r>
              <a:rPr lang="en-US" dirty="0" smtClean="0"/>
              <a:t>Each of these types can be uniquely characterized by:</a:t>
            </a:r>
          </a:p>
          <a:p>
            <a:pPr lvl="1"/>
            <a:r>
              <a:rPr lang="en-US" dirty="0" smtClean="0"/>
              <a:t>How much capacity can reasonably be provided?</a:t>
            </a:r>
          </a:p>
          <a:p>
            <a:pPr lvl="1"/>
            <a:r>
              <a:rPr lang="en-US" dirty="0" smtClean="0"/>
              <a:t>Their access times (read &amp; write).</a:t>
            </a:r>
          </a:p>
          <a:p>
            <a:pPr lvl="1"/>
            <a:r>
              <a:rPr lang="en-US" dirty="0" smtClean="0"/>
              <a:t>Their expense (cost per byte).</a:t>
            </a:r>
          </a:p>
          <a:p>
            <a:pPr lvl="1"/>
            <a:endParaRPr lang="en-US" dirty="0" smtClean="0"/>
          </a:p>
          <a:p>
            <a:r>
              <a:rPr lang="en-US" dirty="0" smtClean="0"/>
              <a:t>Generally, </a:t>
            </a:r>
            <a:r>
              <a:rPr lang="en-US" dirty="0"/>
              <a:t>these constraints apply:</a:t>
            </a:r>
          </a:p>
          <a:p>
            <a:pPr lvl="1"/>
            <a:r>
              <a:rPr lang="en-US" dirty="0"/>
              <a:t>The faster the access time the greater the cost </a:t>
            </a:r>
            <a:r>
              <a:rPr lang="en-US" dirty="0" smtClean="0"/>
              <a:t>per word. </a:t>
            </a:r>
            <a:endParaRPr lang="en-US" dirty="0"/>
          </a:p>
          <a:p>
            <a:pPr lvl="1"/>
            <a:r>
              <a:rPr lang="en-US" dirty="0"/>
              <a:t>The greater the capacity the smaller the cost per word.</a:t>
            </a:r>
          </a:p>
          <a:p>
            <a:pPr lvl="1"/>
            <a:r>
              <a:rPr lang="en-US" dirty="0"/>
              <a:t>The greater the capacity the </a:t>
            </a:r>
            <a:r>
              <a:rPr lang="en-US" dirty="0" smtClean="0"/>
              <a:t>slower</a:t>
            </a:r>
            <a:r>
              <a:rPr lang="en-US" dirty="0"/>
              <a:t> </a:t>
            </a:r>
            <a:r>
              <a:rPr lang="en-US" dirty="0" smtClean="0"/>
              <a:t>(greater) </a:t>
            </a:r>
            <a:r>
              <a:rPr lang="en-US" dirty="0"/>
              <a:t>the access time. </a:t>
            </a:r>
          </a:p>
        </p:txBody>
      </p:sp>
      <p:sp>
        <p:nvSpPr>
          <p:cNvPr id="3" name="Date Placeholder 2"/>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CC94392F-4439-4664-9A68-B6E507E7BF0C}" type="slidenum">
              <a:rPr lang="en-US" altLang="en-US" smtClean="0"/>
              <a:pPr>
                <a:defRPr/>
              </a:pPr>
              <a:t>31</a:t>
            </a:fld>
            <a:endParaRPr lang="en-US" altLang="en-US"/>
          </a:p>
        </p:txBody>
      </p:sp>
    </p:spTree>
    <p:extLst>
      <p:ext uri="{BB962C8B-B14F-4D97-AF65-F5344CB8AC3E}">
        <p14:creationId xmlns:p14="http://schemas.microsoft.com/office/powerpoint/2010/main" val="1317824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a:t>The Memory Hierarchy</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32</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8388"/>
            <a:ext cx="8099901" cy="510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34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Random Access Memory</a:t>
            </a:r>
            <a:endParaRPr lang="en-US" dirty="0"/>
          </a:p>
        </p:txBody>
      </p:sp>
      <p:sp>
        <p:nvSpPr>
          <p:cNvPr id="3" name="Content Placeholder 2"/>
          <p:cNvSpPr>
            <a:spLocks noGrp="1"/>
          </p:cNvSpPr>
          <p:nvPr>
            <p:ph idx="1"/>
          </p:nvPr>
        </p:nvSpPr>
        <p:spPr>
          <a:xfrm>
            <a:off x="457200" y="1295400"/>
            <a:ext cx="8382000" cy="4835525"/>
          </a:xfrm>
        </p:spPr>
        <p:txBody>
          <a:bodyPr>
            <a:normAutofit lnSpcReduction="10000"/>
          </a:bodyPr>
          <a:lstStyle/>
          <a:p>
            <a:r>
              <a:rPr lang="en-US" u="sng" dirty="0" smtClean="0"/>
              <a:t>Static RAM (SRAM): </a:t>
            </a:r>
            <a:r>
              <a:rPr lang="en-US" dirty="0" smtClean="0"/>
              <a:t>Used for registers and cache memory.</a:t>
            </a:r>
          </a:p>
          <a:p>
            <a:pPr lvl="1"/>
            <a:r>
              <a:rPr lang="en-US" dirty="0" smtClean="0"/>
              <a:t>Fastest access speeds.</a:t>
            </a:r>
          </a:p>
          <a:p>
            <a:pPr lvl="1"/>
            <a:r>
              <a:rPr lang="en-US" dirty="0" smtClean="0"/>
              <a:t>Takes up more space on the die as each bit requires several transistors; Expensive </a:t>
            </a:r>
            <a:r>
              <a:rPr lang="en-US" dirty="0"/>
              <a:t>to </a:t>
            </a:r>
            <a:r>
              <a:rPr lang="en-US" dirty="0" smtClean="0"/>
              <a:t>fabricate.</a:t>
            </a:r>
          </a:p>
          <a:p>
            <a:pPr lvl="1"/>
            <a:endParaRPr lang="en-US" dirty="0" smtClean="0"/>
          </a:p>
          <a:p>
            <a:r>
              <a:rPr lang="en-US" u="sng" dirty="0" smtClean="0"/>
              <a:t>Dynamic RAM (DRAM): </a:t>
            </a:r>
            <a:r>
              <a:rPr lang="en-US" dirty="0" smtClean="0"/>
              <a:t>Used for main memory.</a:t>
            </a:r>
          </a:p>
          <a:p>
            <a:pPr lvl="1"/>
            <a:r>
              <a:rPr lang="en-US" dirty="0" smtClean="0"/>
              <a:t>Slower to access that SRAM; Requires constant refresh. </a:t>
            </a:r>
          </a:p>
          <a:p>
            <a:pPr lvl="1"/>
            <a:r>
              <a:rPr lang="en-US" dirty="0" smtClean="0"/>
              <a:t>Takes up less space on the die as each bit requires only a few transistors; Less expensive to fabricate.</a:t>
            </a:r>
          </a:p>
          <a:p>
            <a:pPr lvl="1"/>
            <a:endParaRPr lang="en-US" dirty="0" smtClean="0"/>
          </a:p>
          <a:p>
            <a:r>
              <a:rPr lang="en-US" u="sng" dirty="0" smtClean="0"/>
              <a:t>Disk</a:t>
            </a:r>
            <a:r>
              <a:rPr lang="en-US" dirty="0" smtClean="0"/>
              <a:t> </a:t>
            </a:r>
          </a:p>
          <a:p>
            <a:pPr lvl="1"/>
            <a:r>
              <a:rPr lang="en-US" dirty="0" smtClean="0"/>
              <a:t>Much, much slower to access that DRAM. </a:t>
            </a:r>
          </a:p>
          <a:p>
            <a:pPr lvl="1"/>
            <a:r>
              <a:rPr lang="en-US" dirty="0" smtClean="0"/>
              <a:t>Much, much less expensive to fabricate. </a:t>
            </a:r>
          </a:p>
          <a:p>
            <a:pPr lvl="1"/>
            <a:r>
              <a:rPr lang="en-US" u="sng" dirty="0" smtClean="0"/>
              <a:t>Non-volatile (information is retained when powered off)</a:t>
            </a:r>
            <a:r>
              <a:rPr lang="en-US" dirty="0" smtClean="0"/>
              <a:t>. </a:t>
            </a:r>
          </a:p>
          <a:p>
            <a:pPr lvl="1"/>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33</a:t>
            </a:fld>
            <a:endParaRPr lang="en-US" altLang="en-US"/>
          </a:p>
        </p:txBody>
      </p:sp>
    </p:spTree>
    <p:extLst>
      <p:ext uri="{BB962C8B-B14F-4D97-AF65-F5344CB8AC3E}">
        <p14:creationId xmlns:p14="http://schemas.microsoft.com/office/powerpoint/2010/main" val="551920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Access Speed in the Memory Hierarchy</a:t>
            </a:r>
            <a:endParaRPr lang="en-US" dirty="0"/>
          </a:p>
        </p:txBody>
      </p:sp>
      <p:sp>
        <p:nvSpPr>
          <p:cNvPr id="7" name="Content Placeholder 6"/>
          <p:cNvSpPr>
            <a:spLocks noGrp="1"/>
          </p:cNvSpPr>
          <p:nvPr>
            <p:ph idx="1"/>
          </p:nvPr>
        </p:nvSpPr>
        <p:spPr/>
        <p:txBody>
          <a:bodyPr/>
          <a:lstStyle/>
          <a:p>
            <a:r>
              <a:rPr lang="en-US" dirty="0" smtClean="0"/>
              <a:t>How many </a:t>
            </a:r>
            <a:r>
              <a:rPr lang="en-US" u="sng" dirty="0" smtClean="0"/>
              <a:t>processor cycles</a:t>
            </a:r>
            <a:r>
              <a:rPr lang="en-US" dirty="0" smtClean="0"/>
              <a:t> are needed to access a word?</a:t>
            </a:r>
          </a:p>
          <a:p>
            <a:pPr lvl="1"/>
            <a:r>
              <a:rPr lang="en-US" dirty="0" smtClean="0"/>
              <a:t>Registers </a:t>
            </a:r>
            <a:r>
              <a:rPr lang="en-US" dirty="0" smtClean="0"/>
              <a:t>– </a:t>
            </a:r>
            <a:r>
              <a:rPr lang="en-US" dirty="0" smtClean="0"/>
              <a:t>1-2</a:t>
            </a:r>
            <a:r>
              <a:rPr lang="en-US" dirty="0" smtClean="0"/>
              <a:t> </a:t>
            </a:r>
            <a:r>
              <a:rPr lang="en-US" dirty="0" smtClean="0"/>
              <a:t>Processor Cycle</a:t>
            </a:r>
          </a:p>
          <a:p>
            <a:pPr lvl="1"/>
            <a:r>
              <a:rPr lang="en-US" dirty="0" smtClean="0"/>
              <a:t>Cache Memory – </a:t>
            </a:r>
            <a:r>
              <a:rPr lang="en-US" dirty="0" smtClean="0"/>
              <a:t>10 </a:t>
            </a:r>
            <a:r>
              <a:rPr lang="en-US" dirty="0" smtClean="0"/>
              <a:t>- 40 </a:t>
            </a:r>
            <a:r>
              <a:rPr lang="en-US" dirty="0"/>
              <a:t>Processor Cycles </a:t>
            </a:r>
            <a:endParaRPr lang="en-US" dirty="0" smtClean="0"/>
          </a:p>
          <a:p>
            <a:pPr lvl="1"/>
            <a:r>
              <a:rPr lang="en-US" dirty="0" smtClean="0"/>
              <a:t>Main Memory – ~ 200 </a:t>
            </a:r>
            <a:r>
              <a:rPr lang="en-US" dirty="0"/>
              <a:t>Processor Cycles </a:t>
            </a:r>
            <a:r>
              <a:rPr lang="en-US" dirty="0" smtClean="0"/>
              <a:t>(60-100 ns / access)</a:t>
            </a:r>
          </a:p>
          <a:p>
            <a:pPr lvl="1"/>
            <a:r>
              <a:rPr lang="en-US" dirty="0" smtClean="0"/>
              <a:t>Disk – Millions of processor cycles (10s of </a:t>
            </a:r>
            <a:r>
              <a:rPr lang="en-US" dirty="0" smtClean="0"/>
              <a:t>milli</a:t>
            </a:r>
            <a:r>
              <a:rPr lang="en-US" dirty="0" smtClean="0"/>
              <a:t>seconds</a:t>
            </a:r>
            <a:r>
              <a:rPr lang="en-US" dirty="0" smtClean="0"/>
              <a:t>).</a:t>
            </a:r>
            <a:endParaRPr lang="en-US" dirty="0"/>
          </a:p>
          <a:p>
            <a:endParaRPr lang="en-US" dirty="0" smtClean="0"/>
          </a:p>
          <a:p>
            <a:r>
              <a:rPr lang="en-US" dirty="0" smtClean="0"/>
              <a:t>The more often we find an addressed word (hit) in cache memory, the faster the processor can execute instructions. </a:t>
            </a:r>
            <a:endParaRPr lang="en-US" dirty="0"/>
          </a:p>
        </p:txBody>
      </p:sp>
      <p:sp>
        <p:nvSpPr>
          <p:cNvPr id="3" name="Date Placeholder 2"/>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CC94392F-4439-4664-9A68-B6E507E7BF0C}" type="slidenum">
              <a:rPr lang="en-US" altLang="en-US" smtClean="0"/>
              <a:pPr>
                <a:defRPr/>
              </a:pPr>
              <a:t>34</a:t>
            </a:fld>
            <a:endParaRPr lang="en-US" altLang="en-US"/>
          </a:p>
        </p:txBody>
      </p:sp>
    </p:spTree>
    <p:extLst>
      <p:ext uri="{BB962C8B-B14F-4D97-AF65-F5344CB8AC3E}">
        <p14:creationId xmlns:p14="http://schemas.microsoft.com/office/powerpoint/2010/main" val="3124695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4876800"/>
          </a:xfrm>
        </p:spPr>
        <p:txBody>
          <a:bodyPr>
            <a:normAutofit/>
          </a:bodyPr>
          <a:lstStyle/>
          <a:p>
            <a:r>
              <a:rPr lang="en-US" dirty="0" smtClean="0"/>
              <a:t>Cache Memory is fast SRAM memory that lies between the Processor and Main Memory. </a:t>
            </a:r>
          </a:p>
          <a:p>
            <a:r>
              <a:rPr lang="en-US" dirty="0" smtClean="0"/>
              <a:t>This architecture aims to provide memory access speeds approaching the fastest SRAM technology while maintaining larger memory sizes and less expensive DRAM technology.</a:t>
            </a:r>
          </a:p>
          <a:p>
            <a:endParaRPr lang="en-US" dirty="0"/>
          </a:p>
          <a:p>
            <a:endParaRPr lang="en-US" dirty="0" smtClean="0"/>
          </a:p>
          <a:p>
            <a:endParaRPr lang="en-US" dirty="0"/>
          </a:p>
          <a:p>
            <a:endParaRPr lang="en-US" dirty="0" smtClean="0"/>
          </a:p>
          <a:p>
            <a:r>
              <a:rPr lang="en-US" u="sng" dirty="0" smtClean="0"/>
              <a:t>The cache maintains a small subset of the data maintained in the much larger and slower main memory</a:t>
            </a:r>
            <a:r>
              <a:rPr lang="en-US" dirty="0" smtClean="0"/>
              <a:t>.</a:t>
            </a:r>
          </a:p>
        </p:txBody>
      </p:sp>
      <p:sp>
        <p:nvSpPr>
          <p:cNvPr id="2" name="Title 1"/>
          <p:cNvSpPr>
            <a:spLocks noGrp="1"/>
          </p:cNvSpPr>
          <p:nvPr>
            <p:ph type="title"/>
          </p:nvPr>
        </p:nvSpPr>
        <p:spPr/>
        <p:txBody>
          <a:bodyPr/>
          <a:lstStyle/>
          <a:p>
            <a:r>
              <a:rPr lang="en-US" dirty="0" smtClean="0"/>
              <a:t>Cache Memory</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35</a:t>
            </a:fld>
            <a:endParaRPr lang="en-US"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505200"/>
            <a:ext cx="564405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820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Core i7 Architecture</a:t>
            </a:r>
          </a:p>
        </p:txBody>
      </p:sp>
      <p:sp>
        <p:nvSpPr>
          <p:cNvPr id="3" name="Content Placeholder 2"/>
          <p:cNvSpPr>
            <a:spLocks noGrp="1"/>
          </p:cNvSpPr>
          <p:nvPr>
            <p:ph idx="1"/>
          </p:nvPr>
        </p:nvSpPr>
        <p:spPr>
          <a:xfrm>
            <a:off x="457200" y="1066800"/>
            <a:ext cx="8229600" cy="5064125"/>
          </a:xfrm>
        </p:spPr>
        <p:txBody>
          <a:bodyPr/>
          <a:lstStyle/>
          <a:p>
            <a:r>
              <a:rPr lang="en-US" dirty="0" smtClean="0"/>
              <a:t>Cache Memory is placed on the </a:t>
            </a:r>
            <a:r>
              <a:rPr lang="en-US" u="sng" dirty="0" smtClean="0"/>
              <a:t>processor’s hardware</a:t>
            </a:r>
            <a:r>
              <a:rPr lang="en-US" dirty="0" smtClean="0"/>
              <a:t>.</a:t>
            </a:r>
          </a:p>
          <a:p>
            <a:pPr lvl="1"/>
            <a:r>
              <a:rPr lang="en-US" dirty="0" smtClean="0"/>
              <a:t>Intel Microprocessor designs includes L1, L2, &amp; L3 caches.</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36</a:t>
            </a:fld>
            <a:endParaRPr lang="en-US"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20" y="1981200"/>
            <a:ext cx="64595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71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Core i7 Architecture</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37</a:t>
            </a:fld>
            <a:endParaRPr lang="en-US" altLang="en-US"/>
          </a:p>
        </p:txBody>
      </p:sp>
      <p:pic>
        <p:nvPicPr>
          <p:cNvPr id="7" name="Picture 6"/>
          <p:cNvPicPr/>
          <p:nvPr/>
        </p:nvPicPr>
        <p:blipFill>
          <a:blip r:embed="rId3"/>
          <a:srcRect/>
          <a:stretch>
            <a:fillRect/>
          </a:stretch>
        </p:blipFill>
        <p:spPr bwMode="auto">
          <a:xfrm>
            <a:off x="2133600" y="1295400"/>
            <a:ext cx="5029200" cy="4572000"/>
          </a:xfrm>
          <a:prstGeom prst="rect">
            <a:avLst/>
          </a:prstGeom>
          <a:noFill/>
          <a:ln w="9525">
            <a:noFill/>
            <a:miter lim="800000"/>
            <a:headEnd/>
            <a:tailEnd/>
          </a:ln>
        </p:spPr>
      </p:pic>
    </p:spTree>
    <p:extLst>
      <p:ext uri="{BB962C8B-B14F-4D97-AF65-F5344CB8AC3E}">
        <p14:creationId xmlns:p14="http://schemas.microsoft.com/office/powerpoint/2010/main" val="627161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Locality of Reference Principle</a:t>
            </a:r>
            <a:endParaRPr lang="en-US" dirty="0"/>
          </a:p>
        </p:txBody>
      </p:sp>
      <p:sp>
        <p:nvSpPr>
          <p:cNvPr id="3" name="Content Placeholder 2"/>
          <p:cNvSpPr>
            <a:spLocks noGrp="1"/>
          </p:cNvSpPr>
          <p:nvPr>
            <p:ph idx="1"/>
          </p:nvPr>
        </p:nvSpPr>
        <p:spPr>
          <a:xfrm>
            <a:off x="457200" y="1524000"/>
            <a:ext cx="8458200" cy="4606925"/>
          </a:xfrm>
        </p:spPr>
        <p:txBody>
          <a:bodyPr/>
          <a:lstStyle/>
          <a:p>
            <a:r>
              <a:rPr lang="en-US" i="1" dirty="0" smtClean="0"/>
              <a:t>During a program’s execution, the memory </a:t>
            </a:r>
            <a:r>
              <a:rPr lang="en-US" i="1" dirty="0"/>
              <a:t>locations </a:t>
            </a:r>
            <a:r>
              <a:rPr lang="en-US" i="1" dirty="0" smtClean="0"/>
              <a:t>(</a:t>
            </a:r>
            <a:r>
              <a:rPr lang="en-US" i="1" dirty="0"/>
              <a:t>data </a:t>
            </a:r>
            <a:r>
              <a:rPr lang="en-US" i="1" dirty="0" smtClean="0"/>
              <a:t>and instructions) </a:t>
            </a:r>
            <a:r>
              <a:rPr lang="en-US" i="1" dirty="0"/>
              <a:t>referenced </a:t>
            </a:r>
            <a:r>
              <a:rPr lang="en-US" i="1" dirty="0" smtClean="0"/>
              <a:t>by the processor tends to cluster. </a:t>
            </a:r>
          </a:p>
          <a:p>
            <a:pPr lvl="1"/>
            <a:r>
              <a:rPr lang="en-US" dirty="0"/>
              <a:t>When </a:t>
            </a:r>
            <a:r>
              <a:rPr lang="en-US" dirty="0" smtClean="0"/>
              <a:t>an instruction (</a:t>
            </a:r>
            <a:r>
              <a:rPr lang="en-US" dirty="0" err="1" smtClean="0"/>
              <a:t>i</a:t>
            </a:r>
            <a:r>
              <a:rPr lang="en-US" dirty="0" smtClean="0"/>
              <a:t>) is </a:t>
            </a:r>
            <a:r>
              <a:rPr lang="en-US" dirty="0"/>
              <a:t>access during the program’s execution, it is likely </a:t>
            </a:r>
            <a:r>
              <a:rPr lang="en-US" dirty="0" smtClean="0"/>
              <a:t>that the following instruction (i+1) will be accessed next. </a:t>
            </a:r>
            <a:endParaRPr lang="en-US" dirty="0"/>
          </a:p>
          <a:p>
            <a:pPr lvl="1"/>
            <a:r>
              <a:rPr lang="en-US" dirty="0"/>
              <a:t>When a data </a:t>
            </a:r>
            <a:r>
              <a:rPr lang="en-US" dirty="0" smtClean="0"/>
              <a:t>word is </a:t>
            </a:r>
            <a:r>
              <a:rPr lang="en-US" dirty="0"/>
              <a:t>access during the program’s execution, it is likely that </a:t>
            </a:r>
            <a:r>
              <a:rPr lang="en-US" dirty="0" smtClean="0"/>
              <a:t>the same word will be </a:t>
            </a:r>
            <a:r>
              <a:rPr lang="en-US" dirty="0"/>
              <a:t>access </a:t>
            </a:r>
            <a:r>
              <a:rPr lang="en-US" dirty="0" smtClean="0"/>
              <a:t>again in a very short time. </a:t>
            </a:r>
            <a:endParaRPr lang="en-US" dirty="0"/>
          </a:p>
          <a:p>
            <a:pPr lvl="1"/>
            <a:r>
              <a:rPr lang="en-US" dirty="0" smtClean="0"/>
              <a:t>Some functions (methods) will be called many times over the lifetime of a program’s execution. Likewise for certain data. </a:t>
            </a:r>
          </a:p>
          <a:p>
            <a:pPr lvl="1"/>
            <a:endParaRPr lang="en-US" dirty="0" smtClean="0"/>
          </a:p>
          <a:p>
            <a:r>
              <a:rPr lang="en-US" dirty="0"/>
              <a:t>I</a:t>
            </a:r>
            <a:r>
              <a:rPr lang="en-US" dirty="0" smtClean="0"/>
              <a:t>f these ‘active’ regions of memory are copied into fast cache memory, we will see an improvement in processor performance. </a:t>
            </a:r>
          </a:p>
          <a:p>
            <a:pPr lvl="1"/>
            <a:r>
              <a:rPr lang="en-US" dirty="0" smtClean="0"/>
              <a:t>Because fewer processor cycles will be needed to read / write to the memory.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38</a:t>
            </a:fld>
            <a:endParaRPr lang="en-US" altLang="en-US"/>
          </a:p>
        </p:txBody>
      </p:sp>
    </p:spTree>
    <p:extLst>
      <p:ext uri="{BB962C8B-B14F-4D97-AF65-F5344CB8AC3E}">
        <p14:creationId xmlns:p14="http://schemas.microsoft.com/office/powerpoint/2010/main" val="1287576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of Caching the </a:t>
            </a:r>
            <a:br>
              <a:rPr lang="en-US" dirty="0" smtClean="0"/>
            </a:br>
            <a:r>
              <a:rPr lang="en-US" dirty="0" smtClean="0"/>
              <a:t>Program’s Active Regions of Memory</a:t>
            </a:r>
            <a:endParaRPr lang="en-US" dirty="0"/>
          </a:p>
        </p:txBody>
      </p:sp>
      <p:sp>
        <p:nvSpPr>
          <p:cNvPr id="3" name="Content Placeholder 2"/>
          <p:cNvSpPr>
            <a:spLocks noGrp="1"/>
          </p:cNvSpPr>
          <p:nvPr>
            <p:ph idx="1"/>
          </p:nvPr>
        </p:nvSpPr>
        <p:spPr>
          <a:xfrm>
            <a:off x="457200" y="1600200"/>
            <a:ext cx="8305800" cy="4530725"/>
          </a:xfrm>
        </p:spPr>
        <p:txBody>
          <a:bodyPr>
            <a:normAutofit/>
          </a:bodyPr>
          <a:lstStyle/>
          <a:p>
            <a:r>
              <a:rPr lang="en-US" dirty="0" smtClean="0"/>
              <a:t>The amount of cache memory </a:t>
            </a:r>
            <a:r>
              <a:rPr lang="en-US" dirty="0"/>
              <a:t>is much </a:t>
            </a:r>
            <a:r>
              <a:rPr lang="en-US" dirty="0" smtClean="0"/>
              <a:t>smaller than the slower main memory. </a:t>
            </a:r>
          </a:p>
          <a:p>
            <a:pPr lvl="1"/>
            <a:r>
              <a:rPr lang="en-US" dirty="0" smtClean="0"/>
              <a:t>The system can only maintain a small subset of the main memory in cache. </a:t>
            </a:r>
          </a:p>
          <a:p>
            <a:pPr lvl="1"/>
            <a:endParaRPr lang="en-US" dirty="0"/>
          </a:p>
          <a:p>
            <a:r>
              <a:rPr lang="en-US" dirty="0" smtClean="0"/>
              <a:t>A program’s active region (i.e. its locality) will move as the program continues executing. </a:t>
            </a:r>
          </a:p>
          <a:p>
            <a:pPr lvl="1"/>
            <a:r>
              <a:rPr lang="en-US" dirty="0" smtClean="0"/>
              <a:t>As the </a:t>
            </a:r>
            <a:r>
              <a:rPr lang="en-US" dirty="0"/>
              <a:t>program’s execution has moved to a new </a:t>
            </a:r>
            <a:r>
              <a:rPr lang="en-US" dirty="0" smtClean="0"/>
              <a:t>locality, the memory in ‘cache’ is no longer accessed by the program.</a:t>
            </a:r>
          </a:p>
          <a:p>
            <a:pPr lvl="1"/>
            <a:r>
              <a:rPr lang="en-US" dirty="0" smtClean="0"/>
              <a:t>The instructions / data currently in cache must be </a:t>
            </a:r>
            <a:r>
              <a:rPr lang="en-US" dirty="0"/>
              <a:t>‘aged out</a:t>
            </a:r>
            <a:r>
              <a:rPr lang="en-US" dirty="0" smtClean="0"/>
              <a:t>’ (removed) to make room for the instructions </a:t>
            </a:r>
            <a:r>
              <a:rPr lang="en-US" dirty="0"/>
              <a:t>or </a:t>
            </a:r>
            <a:r>
              <a:rPr lang="en-US" dirty="0" smtClean="0"/>
              <a:t>data</a:t>
            </a:r>
            <a:r>
              <a:rPr lang="en-US" dirty="0"/>
              <a:t> </a:t>
            </a:r>
            <a:r>
              <a:rPr lang="en-US" dirty="0" smtClean="0"/>
              <a:t>in the new active region (the program’s new locality).</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39</a:t>
            </a:fld>
            <a:endParaRPr lang="en-US" altLang="en-US"/>
          </a:p>
        </p:txBody>
      </p:sp>
    </p:spTree>
    <p:extLst>
      <p:ext uri="{BB962C8B-B14F-4D97-AF65-F5344CB8AC3E}">
        <p14:creationId xmlns:p14="http://schemas.microsoft.com/office/powerpoint/2010/main" val="266075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Motherboard Architecture</a:t>
            </a:r>
            <a:endParaRPr lang="en-US" dirty="0"/>
          </a:p>
        </p:txBody>
      </p:sp>
      <p:sp>
        <p:nvSpPr>
          <p:cNvPr id="3" name="Content Placeholder 2"/>
          <p:cNvSpPr>
            <a:spLocks noGrp="1"/>
          </p:cNvSpPr>
          <p:nvPr>
            <p:ph idx="1"/>
          </p:nvPr>
        </p:nvSpPr>
        <p:spPr>
          <a:xfrm>
            <a:off x="457200" y="1447800"/>
            <a:ext cx="8382000" cy="4683125"/>
          </a:xfrm>
        </p:spPr>
        <p:txBody>
          <a:bodyPr/>
          <a:lstStyle/>
          <a:p>
            <a:r>
              <a:rPr lang="en-US" u="sng" dirty="0"/>
              <a:t>North Bridge Controller</a:t>
            </a:r>
            <a:r>
              <a:rPr lang="en-US" dirty="0" smtClean="0"/>
              <a:t>: Interfaces to ‘fast’ </a:t>
            </a:r>
            <a:r>
              <a:rPr lang="en-US" dirty="0" smtClean="0"/>
              <a:t>devices.</a:t>
            </a:r>
            <a:endParaRPr lang="en-US" dirty="0" smtClean="0"/>
          </a:p>
          <a:p>
            <a:pPr lvl="1"/>
            <a:r>
              <a:rPr lang="en-US" dirty="0" smtClean="0"/>
              <a:t>Interface to </a:t>
            </a:r>
            <a:r>
              <a:rPr lang="en-US" dirty="0" smtClean="0"/>
              <a:t>Memory through the </a:t>
            </a:r>
            <a:r>
              <a:rPr lang="en-US" dirty="0" smtClean="0"/>
              <a:t>Memory Management Unit (MMU)</a:t>
            </a:r>
          </a:p>
          <a:p>
            <a:pPr lvl="1"/>
            <a:r>
              <a:rPr lang="en-US" dirty="0" smtClean="0"/>
              <a:t>Graphics </a:t>
            </a:r>
            <a:r>
              <a:rPr lang="en-US" dirty="0"/>
              <a:t>Processing Unit (GPU</a:t>
            </a:r>
            <a:r>
              <a:rPr lang="en-US" dirty="0" smtClean="0"/>
              <a:t>)</a:t>
            </a:r>
          </a:p>
          <a:p>
            <a:pPr lvl="1"/>
            <a:endParaRPr lang="en-US" dirty="0"/>
          </a:p>
          <a:p>
            <a:r>
              <a:rPr lang="en-US" u="sng" dirty="0" smtClean="0"/>
              <a:t>South Bridge Controller</a:t>
            </a:r>
            <a:r>
              <a:rPr lang="en-US" dirty="0" smtClean="0"/>
              <a:t>: Interface to slow </a:t>
            </a:r>
            <a:r>
              <a:rPr lang="en-US" dirty="0" smtClean="0"/>
              <a:t>devices.</a:t>
            </a:r>
            <a:endParaRPr lang="en-US" dirty="0" smtClean="0"/>
          </a:p>
          <a:p>
            <a:pPr lvl="1"/>
            <a:r>
              <a:rPr lang="en-US" dirty="0" smtClean="0"/>
              <a:t>Disk Drive </a:t>
            </a:r>
            <a:r>
              <a:rPr lang="en-US" dirty="0" smtClean="0"/>
              <a:t>through Disk Controllers</a:t>
            </a:r>
            <a:endParaRPr lang="en-US" dirty="0" smtClean="0"/>
          </a:p>
          <a:p>
            <a:pPr lvl="1"/>
            <a:r>
              <a:rPr lang="en-US" dirty="0" smtClean="0"/>
              <a:t>Network Interface Controller</a:t>
            </a:r>
          </a:p>
          <a:p>
            <a:pPr lvl="1"/>
            <a:r>
              <a:rPr lang="en-US" dirty="0" smtClean="0"/>
              <a:t>I/O </a:t>
            </a:r>
            <a:r>
              <a:rPr lang="en-US" dirty="0"/>
              <a:t>and </a:t>
            </a:r>
            <a:r>
              <a:rPr lang="en-US" dirty="0" smtClean="0"/>
              <a:t>USB Controllers</a:t>
            </a:r>
          </a:p>
          <a:p>
            <a:pPr lvl="1"/>
            <a:endParaRPr lang="en-US" dirty="0" smtClean="0"/>
          </a:p>
          <a:p>
            <a:r>
              <a:rPr lang="en-US" u="sng" dirty="0" smtClean="0"/>
              <a:t>Graphical Processing Unit (GPU)</a:t>
            </a:r>
            <a:r>
              <a:rPr lang="en-US" dirty="0" smtClean="0"/>
              <a:t>: A sub-system dedicated to the rendering and presenting graphical images. </a:t>
            </a:r>
          </a:p>
          <a:p>
            <a:pPr lvl="1"/>
            <a:r>
              <a:rPr lang="en-US" dirty="0" smtClean="0"/>
              <a:t>Can also be used for high-performance data processing.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a:t>
            </a:fld>
            <a:endParaRPr lang="en-US" altLang="en-US"/>
          </a:p>
        </p:txBody>
      </p:sp>
    </p:spTree>
    <p:extLst>
      <p:ext uri="{BB962C8B-B14F-4D97-AF65-F5344CB8AC3E}">
        <p14:creationId xmlns:p14="http://schemas.microsoft.com/office/powerpoint/2010/main" val="1360554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40</a:t>
            </a:fld>
            <a:endParaRPr lang="en-US"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371475"/>
            <a:ext cx="5915025"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210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591351"/>
            <a:ext cx="3562350" cy="355374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Hit Ratio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064125"/>
              </a:xfrm>
              <a:ln>
                <a:noFill/>
              </a:ln>
            </p:spPr>
            <p:txBody>
              <a:bodyPr/>
              <a:lstStyle/>
              <a:p>
                <a:r>
                  <a:rPr lang="en-US" dirty="0" smtClean="0"/>
                  <a:t>A </a:t>
                </a:r>
                <a:r>
                  <a:rPr lang="en-US" u="sng" dirty="0" smtClean="0"/>
                  <a:t>hit</a:t>
                </a:r>
                <a:r>
                  <a:rPr lang="en-US" dirty="0" smtClean="0"/>
                  <a:t> is a memory access that finds the needed word in cache. </a:t>
                </a:r>
              </a:p>
              <a:p>
                <a:r>
                  <a:rPr lang="en-US" dirty="0" smtClean="0"/>
                  <a:t>A </a:t>
                </a:r>
                <a:r>
                  <a:rPr lang="en-US" u="sng" dirty="0" smtClean="0"/>
                  <a:t>miss</a:t>
                </a:r>
                <a:r>
                  <a:rPr lang="en-US" dirty="0" smtClean="0"/>
                  <a:t> is an access that requires accessing main memory. </a:t>
                </a:r>
              </a:p>
              <a:p>
                <a:endParaRPr lang="en-US" dirty="0" smtClean="0"/>
              </a:p>
              <a:p>
                <a:r>
                  <a:rPr lang="en-US" dirty="0" smtClean="0"/>
                  <a:t>The </a:t>
                </a:r>
                <a:r>
                  <a:rPr lang="en-US" u="sng" dirty="0" smtClean="0"/>
                  <a:t>hit ratio</a:t>
                </a:r>
                <a:r>
                  <a:rPr lang="en-US" dirty="0" smtClean="0"/>
                  <a:t> is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a:rPr>
                          <m:t>𝑁𝑢𝑚𝑏𝑒𝑟</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𝐻𝑖𝑡𝑠</m:t>
                        </m:r>
                      </m:num>
                      <m:den>
                        <m:r>
                          <a:rPr lang="en-US" sz="1800" b="0" i="1" smtClean="0">
                            <a:latin typeface="Cambria Math"/>
                          </a:rPr>
                          <m:t>𝑁𝑢𝑚𝑏𝑒𝑟</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𝑀𝑒𝑚𝑜𝑟𝑦</m:t>
                        </m:r>
                        <m:r>
                          <a:rPr lang="en-US" sz="1800" b="0" i="1" smtClean="0">
                            <a:latin typeface="Cambria Math"/>
                          </a:rPr>
                          <m:t> </m:t>
                        </m:r>
                        <m:r>
                          <a:rPr lang="en-US" sz="1800" b="0" i="1" smtClean="0">
                            <a:latin typeface="Cambria Math"/>
                          </a:rPr>
                          <m:t>𝐴𝑐𝑐𝑒𝑠𝑠𝑒𝑠</m:t>
                        </m:r>
                      </m:den>
                    </m:f>
                  </m:oMath>
                </a14:m>
                <a:r>
                  <a:rPr lang="en-US" dirty="0" smtClean="0"/>
                  <a:t>.</a:t>
                </a:r>
              </a:p>
              <a:p>
                <a:r>
                  <a:rPr lang="en-US" dirty="0" smtClean="0"/>
                  <a:t>A miss requires accessing both </a:t>
                </a:r>
                <a:br>
                  <a:rPr lang="en-US" dirty="0" smtClean="0"/>
                </a:br>
                <a:r>
                  <a:rPr lang="en-US" dirty="0" smtClean="0"/>
                  <a:t>cache</a:t>
                </a:r>
                <a:r>
                  <a:rPr lang="en-US" dirty="0"/>
                  <a:t> </a:t>
                </a:r>
                <a:r>
                  <a:rPr lang="en-US" dirty="0" smtClean="0"/>
                  <a:t>and main memory to </a:t>
                </a:r>
                <a:br>
                  <a:rPr lang="en-US" dirty="0" smtClean="0"/>
                </a:br>
                <a:r>
                  <a:rPr lang="en-US" dirty="0" smtClean="0"/>
                  <a:t>access the needed word. </a:t>
                </a:r>
              </a:p>
              <a:p>
                <a:pPr lvl="1"/>
                <a:r>
                  <a:rPr lang="en-US" sz="1800" dirty="0" smtClean="0"/>
                  <a:t>T1+T2 in this two level example.</a:t>
                </a:r>
              </a:p>
              <a:p>
                <a:pPr lvl="1"/>
                <a:r>
                  <a:rPr lang="en-US" sz="1800" dirty="0" smtClean="0"/>
                  <a:t>T1: Cache Memory (Fast)</a:t>
                </a:r>
              </a:p>
              <a:p>
                <a:pPr lvl="1"/>
                <a:r>
                  <a:rPr lang="en-US" sz="1800" dirty="0" smtClean="0"/>
                  <a:t>T2: Main Memory (Slow)</a:t>
                </a:r>
              </a:p>
              <a:p>
                <a:pPr lvl="1"/>
                <a:endParaRPr lang="en-US" dirty="0" smtClean="0"/>
              </a:p>
              <a:p>
                <a:r>
                  <a:rPr lang="en-US" dirty="0" smtClean="0"/>
                  <a:t>The goal is to maintain the highest</a:t>
                </a:r>
                <a:br>
                  <a:rPr lang="en-US" dirty="0" smtClean="0"/>
                </a:br>
                <a:r>
                  <a:rPr lang="en-US" dirty="0" smtClean="0"/>
                  <a:t>hit ratio i.e. approaching 1.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064125"/>
              </a:xfrm>
              <a:blipFill rotWithShape="0">
                <a:blip r:embed="rId4"/>
                <a:stretch>
                  <a:fillRect l="-148" t="-722" r="-1630"/>
                </a:stretch>
              </a:blipFill>
              <a:ln>
                <a:no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41</a:t>
            </a:fld>
            <a:endParaRPr lang="en-US" altLang="en-US"/>
          </a:p>
        </p:txBody>
      </p:sp>
    </p:spTree>
    <p:extLst>
      <p:ext uri="{BB962C8B-B14F-4D97-AF65-F5344CB8AC3E}">
        <p14:creationId xmlns:p14="http://schemas.microsoft.com/office/powerpoint/2010/main" val="296459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is </a:t>
            </a:r>
            <a:r>
              <a:rPr lang="en-US" dirty="0" smtClean="0"/>
              <a:t>Transferred </a:t>
            </a:r>
            <a:r>
              <a:rPr lang="en-US" dirty="0"/>
              <a:t>and </a:t>
            </a:r>
            <a:r>
              <a:rPr lang="en-US" dirty="0" smtClean="0"/>
              <a:t>Maintained </a:t>
            </a:r>
            <a:r>
              <a:rPr lang="en-US" dirty="0"/>
              <a:t>in </a:t>
            </a:r>
            <a:r>
              <a:rPr lang="en-US" dirty="0" smtClean="0"/>
              <a:t>Cache </a:t>
            </a:r>
            <a:r>
              <a:rPr lang="en-US" dirty="0"/>
              <a:t>in </a:t>
            </a:r>
            <a:r>
              <a:rPr lang="en-US" dirty="0" smtClean="0"/>
              <a:t>Blocks </a:t>
            </a:r>
            <a:r>
              <a:rPr lang="en-US" dirty="0"/>
              <a:t>of </a:t>
            </a:r>
            <a:r>
              <a:rPr lang="en-US" dirty="0" smtClean="0"/>
              <a:t>Words</a:t>
            </a:r>
            <a:endParaRPr lang="en-US" dirty="0"/>
          </a:p>
        </p:txBody>
      </p:sp>
      <p:sp>
        <p:nvSpPr>
          <p:cNvPr id="3" name="Content Placeholder 2"/>
          <p:cNvSpPr>
            <a:spLocks noGrp="1"/>
          </p:cNvSpPr>
          <p:nvPr>
            <p:ph idx="1"/>
          </p:nvPr>
        </p:nvSpPr>
        <p:spPr/>
        <p:txBody>
          <a:bodyPr/>
          <a:lstStyle/>
          <a:p>
            <a:r>
              <a:rPr lang="en-US" u="sng" dirty="0"/>
              <a:t>With hardware support</a:t>
            </a:r>
            <a:r>
              <a:rPr lang="en-US" dirty="0"/>
              <a:t>, it is much faster to transfer one block of N words as opposed to N transfers of 1 word. </a:t>
            </a:r>
          </a:p>
          <a:p>
            <a:pPr lvl="1"/>
            <a:r>
              <a:rPr lang="en-US" dirty="0" smtClean="0"/>
              <a:t>For example, a block size of 256 words.</a:t>
            </a:r>
          </a:p>
          <a:p>
            <a:pPr lvl="1"/>
            <a:endParaRPr lang="en-US" dirty="0"/>
          </a:p>
          <a:p>
            <a:pPr lvl="1"/>
            <a:endParaRPr lang="en-US" dirty="0" smtClean="0"/>
          </a:p>
          <a:p>
            <a:pPr lvl="1"/>
            <a:endParaRPr lang="en-US" dirty="0"/>
          </a:p>
          <a:p>
            <a:pPr lvl="1"/>
            <a:endParaRPr lang="en-US" dirty="0" smtClean="0"/>
          </a:p>
          <a:p>
            <a:pPr lvl="1"/>
            <a:endParaRPr lang="en-US" dirty="0" smtClean="0"/>
          </a:p>
          <a:p>
            <a:r>
              <a:rPr lang="en-US" dirty="0" smtClean="0"/>
              <a:t>How does Locality of Reference enhance the effectiveness of block transfers.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42</a:t>
            </a:fld>
            <a:endParaRPr lang="en-US"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421" y="2743200"/>
            <a:ext cx="51149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112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Identifying the Cache Block with a Specific Physical Memory Address</a:t>
            </a:r>
            <a:endParaRPr lang="en-US" dirty="0"/>
          </a:p>
        </p:txBody>
      </p:sp>
      <p:sp>
        <p:nvSpPr>
          <p:cNvPr id="6" name="Content Placeholder 5"/>
          <p:cNvSpPr>
            <a:spLocks noGrp="1"/>
          </p:cNvSpPr>
          <p:nvPr>
            <p:ph idx="1"/>
          </p:nvPr>
        </p:nvSpPr>
        <p:spPr>
          <a:xfrm>
            <a:off x="457200" y="1600201"/>
            <a:ext cx="8229600" cy="2667000"/>
          </a:xfrm>
        </p:spPr>
        <p:txBody>
          <a:bodyPr/>
          <a:lstStyle/>
          <a:p>
            <a:r>
              <a:rPr lang="en-US" dirty="0" smtClean="0"/>
              <a:t>How to determine which cache block maintains the data found at a specific physical memory address? </a:t>
            </a:r>
          </a:p>
          <a:p>
            <a:pPr lvl="1"/>
            <a:endParaRPr lang="en-US" dirty="0" smtClean="0"/>
          </a:p>
          <a:p>
            <a:r>
              <a:rPr lang="en-US" dirty="0" smtClean="0"/>
              <a:t>A Physical Memory Address is divided into a </a:t>
            </a:r>
            <a:r>
              <a:rPr lang="en-US" u="sng" dirty="0" smtClean="0"/>
              <a:t>tag</a:t>
            </a:r>
            <a:r>
              <a:rPr lang="en-US" dirty="0" smtClean="0"/>
              <a:t> and </a:t>
            </a:r>
            <a:r>
              <a:rPr lang="en-US" u="sng" dirty="0" smtClean="0"/>
              <a:t>offset</a:t>
            </a:r>
            <a:r>
              <a:rPr lang="en-US" dirty="0" smtClean="0"/>
              <a:t>.</a:t>
            </a:r>
          </a:p>
          <a:p>
            <a:pPr lvl="1"/>
            <a:r>
              <a:rPr lang="en-US" dirty="0" smtClean="0"/>
              <a:t>The tag is used to identify the cached block (line). </a:t>
            </a:r>
          </a:p>
          <a:p>
            <a:pPr lvl="1"/>
            <a:r>
              <a:rPr lang="en-US" dirty="0" smtClean="0"/>
              <a:t>The offset identifies the addressed word </a:t>
            </a:r>
            <a:r>
              <a:rPr lang="en-US" u="sng" dirty="0" smtClean="0"/>
              <a:t>within the cache block</a:t>
            </a:r>
            <a:r>
              <a:rPr lang="en-US" dirty="0" smtClean="0"/>
              <a:t>. </a:t>
            </a:r>
          </a:p>
        </p:txBody>
      </p:sp>
      <p:sp>
        <p:nvSpPr>
          <p:cNvPr id="2" name="Date Placeholder 1"/>
          <p:cNvSpPr>
            <a:spLocks noGrp="1"/>
          </p:cNvSpPr>
          <p:nvPr>
            <p:ph type="dt" sz="half" idx="10"/>
          </p:nvPr>
        </p:nvSpPr>
        <p:spPr/>
        <p:txBody>
          <a:bodyPr/>
          <a:lstStyle/>
          <a:p>
            <a:pPr>
              <a:defRPr/>
            </a:pPr>
            <a:r>
              <a:rPr lang="en-US" smtClean="0"/>
              <a:t>CS 5348 OS Concepts</a:t>
            </a:r>
            <a:endParaRPr lang="en-US" altLang="en-US"/>
          </a:p>
        </p:txBody>
      </p:sp>
      <p:sp>
        <p:nvSpPr>
          <p:cNvPr id="4" name="Slide Number Placeholder 3"/>
          <p:cNvSpPr>
            <a:spLocks noGrp="1"/>
          </p:cNvSpPr>
          <p:nvPr>
            <p:ph type="sldNum" sz="quarter" idx="12"/>
          </p:nvPr>
        </p:nvSpPr>
        <p:spPr/>
        <p:txBody>
          <a:bodyPr/>
          <a:lstStyle/>
          <a:p>
            <a:pPr>
              <a:defRPr/>
            </a:pPr>
            <a:fld id="{4B03E94F-5311-4A95-9D6D-5122C046DDEB}" type="slidenum">
              <a:rPr lang="en-US" altLang="en-US" smtClean="0"/>
              <a:pPr>
                <a:defRPr/>
              </a:pPr>
              <a:t>43</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14800"/>
            <a:ext cx="8154987"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88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t>
            </a:r>
            <a:r>
              <a:rPr lang="en-US" dirty="0" smtClean="0"/>
              <a:t>Memory </a:t>
            </a:r>
            <a:r>
              <a:rPr lang="en-US" dirty="0"/>
              <a:t>Addressing</a:t>
            </a:r>
          </a:p>
        </p:txBody>
      </p:sp>
      <p:sp>
        <p:nvSpPr>
          <p:cNvPr id="3" name="Content Placeholder 2"/>
          <p:cNvSpPr>
            <a:spLocks noGrp="1"/>
          </p:cNvSpPr>
          <p:nvPr>
            <p:ph idx="1"/>
          </p:nvPr>
        </p:nvSpPr>
        <p:spPr>
          <a:xfrm>
            <a:off x="457200" y="1600200"/>
            <a:ext cx="8229600" cy="4530725"/>
          </a:xfrm>
        </p:spPr>
        <p:txBody>
          <a:bodyPr/>
          <a:lstStyle/>
          <a:p>
            <a:r>
              <a:rPr lang="en-US" dirty="0"/>
              <a:t>For example, </a:t>
            </a:r>
            <a:r>
              <a:rPr lang="en-US" dirty="0" smtClean="0"/>
              <a:t>given a </a:t>
            </a:r>
            <a:r>
              <a:rPr lang="en-US" dirty="0"/>
              <a:t>32 B</a:t>
            </a:r>
            <a:r>
              <a:rPr lang="en-US" dirty="0" smtClean="0"/>
              <a:t>it </a:t>
            </a:r>
            <a:r>
              <a:rPr lang="en-US" dirty="0"/>
              <a:t>A</a:t>
            </a:r>
            <a:r>
              <a:rPr lang="en-US" dirty="0" smtClean="0"/>
              <a:t>ddress…</a:t>
            </a:r>
            <a:endParaRPr lang="en-US" dirty="0"/>
          </a:p>
          <a:p>
            <a:pPr lvl="1"/>
            <a:r>
              <a:rPr lang="en-US" dirty="0"/>
              <a:t>24 </a:t>
            </a:r>
            <a:r>
              <a:rPr lang="en-US" dirty="0" err="1" smtClean="0"/>
              <a:t>MSbits</a:t>
            </a:r>
            <a:r>
              <a:rPr lang="en-US" dirty="0" smtClean="0"/>
              <a:t> </a:t>
            </a:r>
            <a:r>
              <a:rPr lang="en-US" dirty="0"/>
              <a:t>is the </a:t>
            </a:r>
            <a:r>
              <a:rPr lang="en-US" u="sng" dirty="0"/>
              <a:t>tag </a:t>
            </a:r>
            <a:r>
              <a:rPr lang="en-US" dirty="0"/>
              <a:t>value used to identify the cache </a:t>
            </a:r>
            <a:r>
              <a:rPr lang="en-US" dirty="0" smtClean="0"/>
              <a:t>block.</a:t>
            </a:r>
          </a:p>
          <a:p>
            <a:pPr lvl="2"/>
            <a:r>
              <a:rPr lang="en-US" dirty="0" smtClean="0"/>
              <a:t>If the block is present (i.e. a hit</a:t>
            </a:r>
            <a:r>
              <a:rPr lang="en-US" dirty="0"/>
              <a:t>) in cache memory.</a:t>
            </a:r>
          </a:p>
          <a:p>
            <a:pPr lvl="1"/>
            <a:r>
              <a:rPr lang="en-US" dirty="0"/>
              <a:t>8 </a:t>
            </a:r>
            <a:r>
              <a:rPr lang="en-US" dirty="0" err="1" smtClean="0"/>
              <a:t>LSbits</a:t>
            </a:r>
            <a:r>
              <a:rPr lang="en-US" dirty="0" smtClean="0"/>
              <a:t> is the </a:t>
            </a:r>
            <a:r>
              <a:rPr lang="en-US" u="sng" dirty="0"/>
              <a:t>offset</a:t>
            </a:r>
            <a:r>
              <a:rPr lang="en-US" dirty="0"/>
              <a:t> into the </a:t>
            </a:r>
            <a:r>
              <a:rPr lang="en-US" dirty="0" smtClean="0"/>
              <a:t>tagged cache </a:t>
            </a:r>
            <a:r>
              <a:rPr lang="en-US" dirty="0"/>
              <a:t>block. </a:t>
            </a:r>
            <a:endParaRPr lang="en-US" dirty="0" smtClean="0"/>
          </a:p>
          <a:p>
            <a:pPr lvl="1"/>
            <a:endParaRPr lang="en-US" dirty="0"/>
          </a:p>
          <a:p>
            <a:pPr lvl="1"/>
            <a:endParaRPr lang="en-US" dirty="0" smtClean="0"/>
          </a:p>
          <a:p>
            <a:pPr lvl="1"/>
            <a:endParaRPr lang="en-US" dirty="0" smtClean="0"/>
          </a:p>
          <a:p>
            <a:r>
              <a:rPr lang="en-US" dirty="0"/>
              <a:t>A block size of 256 words and 4096 blocks of cache will need roughly 1million words of SRAM cache memory.</a:t>
            </a:r>
          </a:p>
          <a:p>
            <a:pPr lvl="1"/>
            <a:r>
              <a:rPr lang="en-US" dirty="0" smtClean="0"/>
              <a:t>Plus </a:t>
            </a:r>
            <a:r>
              <a:rPr lang="en-US" dirty="0"/>
              <a:t>the tag lookup table / mechanism.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44</a:t>
            </a:fld>
            <a:endParaRPr lang="en-US"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00400"/>
            <a:ext cx="5944493" cy="868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2317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Cache Blocks</a:t>
            </a:r>
            <a:endParaRPr lang="en-US" dirty="0"/>
          </a:p>
        </p:txBody>
      </p:sp>
      <p:sp>
        <p:nvSpPr>
          <p:cNvPr id="3" name="Content Placeholder 2"/>
          <p:cNvSpPr>
            <a:spLocks noGrp="1"/>
          </p:cNvSpPr>
          <p:nvPr>
            <p:ph idx="1"/>
          </p:nvPr>
        </p:nvSpPr>
        <p:spPr>
          <a:xfrm>
            <a:off x="457200" y="1295400"/>
            <a:ext cx="8229600" cy="4835525"/>
          </a:xfrm>
        </p:spPr>
        <p:txBody>
          <a:bodyPr/>
          <a:lstStyle/>
          <a:p>
            <a:r>
              <a:rPr lang="en-US" dirty="0" smtClean="0"/>
              <a:t>In our example…</a:t>
            </a:r>
          </a:p>
          <a:p>
            <a:pPr lvl="1"/>
            <a:r>
              <a:rPr lang="en-US" dirty="0" smtClean="0"/>
              <a:t>The 24 bit tag supports 2</a:t>
            </a:r>
            <a:r>
              <a:rPr lang="en-US" baseline="30000" dirty="0" smtClean="0"/>
              <a:t>24</a:t>
            </a:r>
            <a:r>
              <a:rPr lang="en-US" dirty="0" smtClean="0"/>
              <a:t> </a:t>
            </a:r>
            <a:r>
              <a:rPr lang="en-US" dirty="0"/>
              <a:t>(16 million) cache </a:t>
            </a:r>
            <a:r>
              <a:rPr lang="en-US" dirty="0" smtClean="0"/>
              <a:t>blocks of size 256 words. </a:t>
            </a:r>
            <a:endParaRPr lang="en-US" dirty="0"/>
          </a:p>
          <a:p>
            <a:pPr lvl="1"/>
            <a:r>
              <a:rPr lang="en-US" dirty="0" smtClean="0"/>
              <a:t>But </a:t>
            </a:r>
            <a:r>
              <a:rPr lang="en-US" dirty="0" smtClean="0"/>
              <a:t>our process has only </a:t>
            </a:r>
            <a:r>
              <a:rPr lang="en-US" dirty="0"/>
              <a:t>4096 cache </a:t>
            </a:r>
            <a:r>
              <a:rPr lang="en-US" dirty="0" smtClean="0"/>
              <a:t>blocks</a:t>
            </a:r>
            <a:r>
              <a:rPr lang="en-US" dirty="0"/>
              <a:t>. </a:t>
            </a:r>
          </a:p>
          <a:p>
            <a:r>
              <a:rPr lang="en-US" dirty="0"/>
              <a:t>So in this example, </a:t>
            </a:r>
            <a:r>
              <a:rPr lang="en-US" dirty="0" smtClean="0"/>
              <a:t>the cache can </a:t>
            </a:r>
            <a:r>
              <a:rPr lang="en-US" dirty="0"/>
              <a:t>maintain only 0.00024 of the </a:t>
            </a:r>
            <a:r>
              <a:rPr lang="en-US" dirty="0" smtClean="0"/>
              <a:t>potential addressable memory blocks</a:t>
            </a:r>
            <a:r>
              <a:rPr lang="en-US" dirty="0"/>
              <a:t>. </a:t>
            </a:r>
            <a:endParaRPr lang="en-US" dirty="0" smtClean="0"/>
          </a:p>
          <a:p>
            <a:pPr lvl="1"/>
            <a:endParaRPr lang="en-US" dirty="0" smtClean="0"/>
          </a:p>
          <a:p>
            <a:r>
              <a:rPr lang="en-US" dirty="0" smtClean="0"/>
              <a:t>At some point during the system’s operation all </a:t>
            </a:r>
            <a:r>
              <a:rPr lang="en-US" dirty="0"/>
              <a:t>of the cache blocks </a:t>
            </a:r>
            <a:r>
              <a:rPr lang="en-US" dirty="0" smtClean="0"/>
              <a:t>will be occupied.</a:t>
            </a:r>
          </a:p>
          <a:p>
            <a:pPr lvl="2"/>
            <a:endParaRPr lang="en-US" dirty="0" smtClean="0"/>
          </a:p>
          <a:p>
            <a:r>
              <a:rPr lang="en-US" dirty="0" smtClean="0"/>
              <a:t>How </a:t>
            </a:r>
            <a:r>
              <a:rPr lang="en-US" dirty="0"/>
              <a:t>does the system decide which </a:t>
            </a:r>
            <a:r>
              <a:rPr lang="en-US" dirty="0" smtClean="0"/>
              <a:t>occupied block </a:t>
            </a:r>
            <a:r>
              <a:rPr lang="en-US" dirty="0"/>
              <a:t>to discard </a:t>
            </a:r>
            <a:r>
              <a:rPr lang="en-US" dirty="0" smtClean="0"/>
              <a:t>in order to </a:t>
            </a:r>
            <a:r>
              <a:rPr lang="en-US" dirty="0"/>
              <a:t>accommodate a new block?</a:t>
            </a:r>
          </a:p>
          <a:p>
            <a:pPr lvl="1"/>
            <a:r>
              <a:rPr lang="en-US" dirty="0" smtClean="0"/>
              <a:t>The system utilizes a </a:t>
            </a:r>
            <a:r>
              <a:rPr lang="en-US" i="1" dirty="0"/>
              <a:t>Cache Replacement </a:t>
            </a:r>
            <a:r>
              <a:rPr lang="en-US" i="1" dirty="0" smtClean="0"/>
              <a:t>Strategy.</a:t>
            </a:r>
            <a:endParaRPr lang="en-US" i="1"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45</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838200"/>
            <a:ext cx="3760989" cy="873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6550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an Occupied Cache Block For Replacement</a:t>
            </a:r>
            <a:endParaRPr lang="en-US" dirty="0"/>
          </a:p>
        </p:txBody>
      </p:sp>
      <p:sp>
        <p:nvSpPr>
          <p:cNvPr id="3" name="Content Placeholder 2"/>
          <p:cNvSpPr>
            <a:spLocks noGrp="1"/>
          </p:cNvSpPr>
          <p:nvPr>
            <p:ph idx="1"/>
          </p:nvPr>
        </p:nvSpPr>
        <p:spPr>
          <a:xfrm>
            <a:off x="457200" y="1600200"/>
            <a:ext cx="8229600" cy="4530725"/>
          </a:xfrm>
        </p:spPr>
        <p:txBody>
          <a:bodyPr>
            <a:normAutofit/>
          </a:bodyPr>
          <a:lstStyle/>
          <a:p>
            <a:r>
              <a:rPr lang="en-US" dirty="0"/>
              <a:t>A </a:t>
            </a:r>
            <a:r>
              <a:rPr lang="en-US" u="sng" dirty="0"/>
              <a:t>Cache Replacement Strategy </a:t>
            </a:r>
            <a:r>
              <a:rPr lang="en-US" dirty="0"/>
              <a:t>is employed to select the </a:t>
            </a:r>
            <a:r>
              <a:rPr lang="en-US" dirty="0" smtClean="0"/>
              <a:t>occupied block </a:t>
            </a:r>
            <a:r>
              <a:rPr lang="en-US" dirty="0"/>
              <a:t>that has the least negative effect on system performance. </a:t>
            </a:r>
            <a:endParaRPr lang="en-US" dirty="0" smtClean="0"/>
          </a:p>
          <a:p>
            <a:pPr lvl="1"/>
            <a:r>
              <a:rPr lang="en-US" dirty="0" smtClean="0"/>
              <a:t>The occupied block whose memory (instructions or data) is least likely to be accessed in the future.</a:t>
            </a:r>
          </a:p>
          <a:p>
            <a:pPr lvl="1"/>
            <a:endParaRPr lang="en-US" dirty="0" smtClean="0"/>
          </a:p>
          <a:p>
            <a:r>
              <a:rPr lang="en-US" dirty="0" smtClean="0"/>
              <a:t>The goal of the replacement strategy is to minimize the possibility of a cache miss on the replaced block. </a:t>
            </a:r>
            <a:endParaRPr lang="en-US" dirty="0"/>
          </a:p>
          <a:p>
            <a:pPr lvl="1"/>
            <a:r>
              <a:rPr lang="en-US" dirty="0" smtClean="0"/>
              <a:t>The need to re-cache a block that was recently replaced i.e. overwritten.</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46</a:t>
            </a:fld>
            <a:endParaRPr lang="en-US" altLang="en-US"/>
          </a:p>
        </p:txBody>
      </p:sp>
    </p:spTree>
    <p:extLst>
      <p:ext uri="{BB962C8B-B14F-4D97-AF65-F5344CB8AC3E}">
        <p14:creationId xmlns:p14="http://schemas.microsoft.com/office/powerpoint/2010/main" val="3668457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Cache Replacement Strategies</a:t>
            </a:r>
            <a:endParaRPr lang="en-US" dirty="0"/>
          </a:p>
        </p:txBody>
      </p:sp>
      <p:sp>
        <p:nvSpPr>
          <p:cNvPr id="3" name="Content Placeholder 2"/>
          <p:cNvSpPr>
            <a:spLocks noGrp="1"/>
          </p:cNvSpPr>
          <p:nvPr>
            <p:ph idx="1"/>
          </p:nvPr>
        </p:nvSpPr>
        <p:spPr/>
        <p:txBody>
          <a:bodyPr/>
          <a:lstStyle/>
          <a:p>
            <a:r>
              <a:rPr lang="en-US" u="sng" dirty="0"/>
              <a:t>First In First Out (FIFO)</a:t>
            </a:r>
            <a:r>
              <a:rPr lang="en-US" dirty="0"/>
              <a:t> is a strategy that selects cache blocks to be replaced using a circular list. </a:t>
            </a:r>
          </a:p>
          <a:p>
            <a:pPr lvl="1"/>
            <a:r>
              <a:rPr lang="en-US" dirty="0"/>
              <a:t>The first block copied into cache is the first block replaced</a:t>
            </a:r>
            <a:r>
              <a:rPr lang="en-US" dirty="0" smtClean="0"/>
              <a:t>.</a:t>
            </a:r>
          </a:p>
          <a:p>
            <a:pPr lvl="1"/>
            <a:r>
              <a:rPr lang="en-US" dirty="0" smtClean="0"/>
              <a:t>This strategy is sure to pick occupied blocks whose memory is being actively used ensuring a miss. </a:t>
            </a:r>
            <a:endParaRPr lang="en-US" dirty="0"/>
          </a:p>
          <a:p>
            <a:pPr lvl="1"/>
            <a:endParaRPr lang="en-US" dirty="0"/>
          </a:p>
          <a:p>
            <a:r>
              <a:rPr lang="en-US" u="sng" dirty="0"/>
              <a:t>Least Recently Used (LRU) </a:t>
            </a:r>
            <a:r>
              <a:rPr lang="en-US" dirty="0"/>
              <a:t>is a strategy that selects the cache block that was least recently accessed for replacement. </a:t>
            </a:r>
          </a:p>
          <a:p>
            <a:pPr lvl="1"/>
            <a:r>
              <a:rPr lang="en-US" dirty="0"/>
              <a:t>More effective use of cache but difficult to implement efficiently. </a:t>
            </a:r>
          </a:p>
          <a:p>
            <a:pPr lvl="1"/>
            <a:r>
              <a:rPr lang="en-US" dirty="0"/>
              <a:t>Many efficient algorithms that approximate LRU have been developed e.g. the Clock Algorithm in Section 7</a:t>
            </a:r>
            <a:r>
              <a:rPr lang="en-US" dirty="0" smtClean="0"/>
              <a:t>.</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5" name="Slide Number Placeholder 4"/>
          <p:cNvSpPr>
            <a:spLocks noGrp="1"/>
          </p:cNvSpPr>
          <p:nvPr>
            <p:ph type="sldNum" sz="quarter" idx="12"/>
          </p:nvPr>
        </p:nvSpPr>
        <p:spPr/>
        <p:txBody>
          <a:bodyPr/>
          <a:lstStyle/>
          <a:p>
            <a:pPr>
              <a:defRPr/>
            </a:pPr>
            <a:fld id="{46D7330F-AAA1-4F25-B8DC-A6ABCFAB6AFA}" type="slidenum">
              <a:rPr lang="en-US" altLang="en-US" smtClean="0"/>
              <a:pPr>
                <a:defRPr/>
              </a:pPr>
              <a:t>47</a:t>
            </a:fld>
            <a:endParaRPr lang="en-US" altLang="en-US"/>
          </a:p>
        </p:txBody>
      </p:sp>
    </p:spTree>
    <p:extLst>
      <p:ext uri="{BB962C8B-B14F-4D97-AF65-F5344CB8AC3E}">
        <p14:creationId xmlns:p14="http://schemas.microsoft.com/office/powerpoint/2010/main" val="122551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(Dirty) Blocks</a:t>
            </a:r>
            <a:endParaRPr lang="en-US" dirty="0"/>
          </a:p>
        </p:txBody>
      </p:sp>
      <p:sp>
        <p:nvSpPr>
          <p:cNvPr id="3" name="Content Placeholder 2"/>
          <p:cNvSpPr>
            <a:spLocks noGrp="1"/>
          </p:cNvSpPr>
          <p:nvPr>
            <p:ph idx="1"/>
          </p:nvPr>
        </p:nvSpPr>
        <p:spPr/>
        <p:txBody>
          <a:bodyPr/>
          <a:lstStyle/>
          <a:p>
            <a:r>
              <a:rPr lang="en-US" dirty="0" smtClean="0"/>
              <a:t>When the program writes into a memory location (data or stack), the block the location resides in becomes ‘dirty’. </a:t>
            </a:r>
          </a:p>
          <a:p>
            <a:pPr lvl="1"/>
            <a:endParaRPr lang="en-US" dirty="0" smtClean="0"/>
          </a:p>
          <a:p>
            <a:r>
              <a:rPr lang="en-US" dirty="0" smtClean="0"/>
              <a:t>Dirty (modified) cache memory blocks must be written back to main memory before the cache block is overwritten with a newly selected block. </a:t>
            </a:r>
          </a:p>
          <a:p>
            <a:pPr lvl="1"/>
            <a:r>
              <a:rPr lang="en-US" dirty="0" smtClean="0"/>
              <a:t>Selecting a modified cache block for replacement will always require </a:t>
            </a:r>
            <a:r>
              <a:rPr lang="en-US" u="sng" dirty="0" smtClean="0"/>
              <a:t>twice the number of memory accesses </a:t>
            </a:r>
            <a:r>
              <a:rPr lang="en-US" dirty="0" smtClean="0"/>
              <a:t>…</a:t>
            </a:r>
          </a:p>
          <a:p>
            <a:pPr lvl="1"/>
            <a:r>
              <a:rPr lang="en-US" dirty="0" smtClean="0"/>
              <a:t>The first to </a:t>
            </a:r>
            <a:r>
              <a:rPr lang="en-US" u="sng" dirty="0" smtClean="0"/>
              <a:t>write</a:t>
            </a:r>
            <a:r>
              <a:rPr lang="en-US" dirty="0" smtClean="0"/>
              <a:t> the modified cache block back to main memory.</a:t>
            </a:r>
          </a:p>
          <a:p>
            <a:pPr lvl="1"/>
            <a:r>
              <a:rPr lang="en-US" dirty="0" smtClean="0"/>
              <a:t>The second to </a:t>
            </a:r>
            <a:r>
              <a:rPr lang="en-US" u="sng" dirty="0" smtClean="0"/>
              <a:t>read</a:t>
            </a:r>
            <a:r>
              <a:rPr lang="en-US" dirty="0" smtClean="0"/>
              <a:t> the block from main memory into cache.</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48</a:t>
            </a:fld>
            <a:endParaRPr lang="en-US" altLang="en-US"/>
          </a:p>
        </p:txBody>
      </p:sp>
    </p:spTree>
    <p:extLst>
      <p:ext uri="{BB962C8B-B14F-4D97-AF65-F5344CB8AC3E}">
        <p14:creationId xmlns:p14="http://schemas.microsoft.com/office/powerpoint/2010/main" val="162096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799"/>
            <a:ext cx="48006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Generic Processor Register </a:t>
            </a:r>
            <a:r>
              <a:rPr lang="en-US" dirty="0"/>
              <a:t>Architecture</a:t>
            </a:r>
          </a:p>
        </p:txBody>
      </p:sp>
      <p:sp>
        <p:nvSpPr>
          <p:cNvPr id="3" name="Content Placeholder 2"/>
          <p:cNvSpPr>
            <a:spLocks noGrp="1"/>
          </p:cNvSpPr>
          <p:nvPr>
            <p:ph idx="1"/>
          </p:nvPr>
        </p:nvSpPr>
        <p:spPr>
          <a:xfrm>
            <a:off x="381000" y="1371600"/>
            <a:ext cx="4191000" cy="4759325"/>
          </a:xfrm>
        </p:spPr>
        <p:txBody>
          <a:bodyPr/>
          <a:lstStyle/>
          <a:p>
            <a:r>
              <a:rPr lang="en-US" sz="1800" u="sng" dirty="0" smtClean="0"/>
              <a:t>PC:</a:t>
            </a:r>
            <a:r>
              <a:rPr lang="en-US" sz="1800" dirty="0" smtClean="0"/>
              <a:t> Maintains the address of the executing instruction.</a:t>
            </a:r>
          </a:p>
          <a:p>
            <a:r>
              <a:rPr lang="en-US" sz="1800" u="sng" dirty="0" smtClean="0"/>
              <a:t>IR:</a:t>
            </a:r>
            <a:r>
              <a:rPr lang="en-US" sz="1800" dirty="0" smtClean="0"/>
              <a:t> Maintains the currently executing processor instruction.</a:t>
            </a:r>
            <a:endParaRPr lang="en-US" sz="1800" u="sng" dirty="0" smtClean="0"/>
          </a:p>
          <a:p>
            <a:r>
              <a:rPr lang="en-US" sz="1800" u="sng" dirty="0" smtClean="0"/>
              <a:t>AC</a:t>
            </a:r>
            <a:r>
              <a:rPr lang="en-US" sz="1800" dirty="0" smtClean="0"/>
              <a:t>: Maintains the result of the last arithmetic instruction.</a:t>
            </a:r>
          </a:p>
          <a:p>
            <a:pPr lvl="1"/>
            <a:r>
              <a:rPr lang="en-US" sz="1800" dirty="0" smtClean="0"/>
              <a:t>Accumulator (not shown).</a:t>
            </a:r>
          </a:p>
          <a:p>
            <a:r>
              <a:rPr lang="en-US" sz="1800" u="sng" dirty="0"/>
              <a:t>SP</a:t>
            </a:r>
            <a:r>
              <a:rPr lang="en-US" sz="1800" dirty="0"/>
              <a:t>: </a:t>
            </a:r>
            <a:r>
              <a:rPr lang="en-US" sz="1800" dirty="0" smtClean="0"/>
              <a:t>Maintains the address of the top of the </a:t>
            </a:r>
            <a:r>
              <a:rPr lang="en-US" sz="1800" dirty="0"/>
              <a:t>control stack.</a:t>
            </a:r>
          </a:p>
          <a:p>
            <a:pPr lvl="1"/>
            <a:r>
              <a:rPr lang="en-US" sz="1600" dirty="0"/>
              <a:t>Stack Pointer (not shown).</a:t>
            </a:r>
          </a:p>
          <a:p>
            <a:pPr lvl="1"/>
            <a:endParaRPr lang="en-US" sz="1600" u="sng" dirty="0" smtClean="0"/>
          </a:p>
          <a:p>
            <a:r>
              <a:rPr lang="en-US" sz="1800" u="sng" dirty="0" smtClean="0"/>
              <a:t>MAR</a:t>
            </a:r>
            <a:r>
              <a:rPr lang="en-US" sz="1800" dirty="0" smtClean="0"/>
              <a:t>: The memory address </a:t>
            </a:r>
            <a:br>
              <a:rPr lang="en-US" sz="1800" dirty="0" smtClean="0"/>
            </a:br>
            <a:r>
              <a:rPr lang="en-US" sz="1800" dirty="0" smtClean="0"/>
              <a:t>to be accessed.</a:t>
            </a:r>
          </a:p>
          <a:p>
            <a:r>
              <a:rPr lang="en-US" sz="1800" u="sng" dirty="0" smtClean="0"/>
              <a:t>MBR</a:t>
            </a:r>
            <a:r>
              <a:rPr lang="en-US" sz="1800" dirty="0" smtClean="0"/>
              <a:t>: The value read from </a:t>
            </a:r>
            <a:br>
              <a:rPr lang="en-US" sz="1800" dirty="0" smtClean="0"/>
            </a:br>
            <a:r>
              <a:rPr lang="en-US" sz="1800" dirty="0" smtClean="0"/>
              <a:t>or written at the MAR address.</a:t>
            </a:r>
          </a:p>
          <a:p>
            <a:pPr marL="0" indent="0">
              <a:buNone/>
            </a:pPr>
            <a:endParaRPr lang="en-US" sz="1800"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dirty="0"/>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5</a:t>
            </a:fld>
            <a:endParaRPr lang="en-US" altLang="en-US"/>
          </a:p>
        </p:txBody>
      </p:sp>
    </p:spTree>
    <p:extLst>
      <p:ext uri="{BB962C8B-B14F-4D97-AF65-F5344CB8AC3E}">
        <p14:creationId xmlns:p14="http://schemas.microsoft.com/office/powerpoint/2010/main" val="1285215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Memory</a:t>
            </a:r>
            <a:endParaRPr lang="en-US" dirty="0"/>
          </a:p>
        </p:txBody>
      </p:sp>
      <p:sp>
        <p:nvSpPr>
          <p:cNvPr id="3" name="Content Placeholder 2"/>
          <p:cNvSpPr>
            <a:spLocks noGrp="1"/>
          </p:cNvSpPr>
          <p:nvPr>
            <p:ph idx="1"/>
          </p:nvPr>
        </p:nvSpPr>
        <p:spPr>
          <a:xfrm>
            <a:off x="457200" y="1600200"/>
            <a:ext cx="8458200" cy="4530725"/>
          </a:xfrm>
        </p:spPr>
        <p:txBody>
          <a:bodyPr/>
          <a:lstStyle/>
          <a:p>
            <a:r>
              <a:rPr lang="en-US" dirty="0" smtClean="0"/>
              <a:t>Random Access Memory is addressable </a:t>
            </a:r>
            <a:r>
              <a:rPr lang="en-US" dirty="0" smtClean="0"/>
              <a:t>words that is used to hold </a:t>
            </a:r>
            <a:r>
              <a:rPr lang="en-US" dirty="0" smtClean="0"/>
              <a:t>program </a:t>
            </a:r>
            <a:r>
              <a:rPr lang="en-US" dirty="0" smtClean="0"/>
              <a:t>instructions and data. </a:t>
            </a:r>
          </a:p>
          <a:p>
            <a:pPr lvl="1"/>
            <a:r>
              <a:rPr lang="en-US" dirty="0" smtClean="0"/>
              <a:t>The memory word size is amount of data that is transferred to or from the processor in a single </a:t>
            </a:r>
            <a:r>
              <a:rPr lang="en-US" u="sng" dirty="0" smtClean="0"/>
              <a:t>read</a:t>
            </a:r>
            <a:r>
              <a:rPr lang="en-US" dirty="0" smtClean="0"/>
              <a:t> or </a:t>
            </a:r>
            <a:r>
              <a:rPr lang="en-US" u="sng" dirty="0" smtClean="0"/>
              <a:t>write</a:t>
            </a:r>
            <a:r>
              <a:rPr lang="en-US" dirty="0" smtClean="0"/>
              <a:t> instruction cycle. </a:t>
            </a:r>
          </a:p>
          <a:p>
            <a:pPr lvl="1"/>
            <a:r>
              <a:rPr lang="en-US" dirty="0" smtClean="0"/>
              <a:t>A system’s word size may be 8, 32, 64 bits wide (and even wider).</a:t>
            </a:r>
          </a:p>
          <a:p>
            <a:pPr lvl="1"/>
            <a:endParaRPr lang="en-US" dirty="0" smtClean="0"/>
          </a:p>
          <a:p>
            <a:r>
              <a:rPr lang="en-US" dirty="0" smtClean="0"/>
              <a:t>The processor’s word size is determined by size of the </a:t>
            </a:r>
            <a:br>
              <a:rPr lang="en-US" dirty="0" smtClean="0"/>
            </a:br>
            <a:r>
              <a:rPr lang="en-US" u="sng" dirty="0" smtClean="0"/>
              <a:t>Memory Buffer Register</a:t>
            </a:r>
            <a:r>
              <a:rPr lang="en-US" dirty="0" smtClean="0"/>
              <a:t>.</a:t>
            </a:r>
          </a:p>
          <a:p>
            <a:r>
              <a:rPr lang="en-US" dirty="0" smtClean="0"/>
              <a:t>The amount of addressable memory (address range) is determined by the width of the </a:t>
            </a:r>
            <a:r>
              <a:rPr lang="en-US" u="sng" dirty="0" smtClean="0"/>
              <a:t>Memory Address Register</a:t>
            </a:r>
            <a:r>
              <a:rPr lang="en-US" dirty="0" smtClean="0"/>
              <a:t>. </a:t>
            </a:r>
          </a:p>
          <a:p>
            <a:pPr lvl="1"/>
            <a:r>
              <a:rPr lang="en-US" dirty="0" smtClean="0"/>
              <a:t>64 bits is common today, potentially addressing 18 quintillion words (</a:t>
            </a:r>
            <a:r>
              <a:rPr lang="en-US" dirty="0"/>
              <a:t>1.8446744e+19).</a:t>
            </a:r>
            <a:endParaRPr lang="en-US" dirty="0" smtClean="0"/>
          </a:p>
        </p:txBody>
      </p:sp>
      <p:sp>
        <p:nvSpPr>
          <p:cNvPr id="4" name="Date Placeholder 3"/>
          <p:cNvSpPr>
            <a:spLocks noGrp="1"/>
          </p:cNvSpPr>
          <p:nvPr>
            <p:ph type="dt" sz="half" idx="10"/>
          </p:nvPr>
        </p:nvSpPr>
        <p:spPr/>
        <p:txBody>
          <a:bodyPr/>
          <a:lstStyle/>
          <a:p>
            <a:r>
              <a:rPr lang="en-US" smtClean="0"/>
              <a:t>CS 5348 OS Concepts</a:t>
            </a:r>
            <a:endParaRPr lang="en-US" altLang="en-US"/>
          </a:p>
        </p:txBody>
      </p:sp>
      <p:sp>
        <p:nvSpPr>
          <p:cNvPr id="6" name="Slide Number Placeholder 5"/>
          <p:cNvSpPr>
            <a:spLocks noGrp="1"/>
          </p:cNvSpPr>
          <p:nvPr>
            <p:ph type="sldNum" sz="quarter" idx="12"/>
          </p:nvPr>
        </p:nvSpPr>
        <p:spPr/>
        <p:txBody>
          <a:bodyPr/>
          <a:lstStyle/>
          <a:p>
            <a:fld id="{46D7330F-AAA1-4F25-B8DC-A6ABCFAB6AFA}" type="slidenum">
              <a:rPr lang="en-US" altLang="en-US" smtClean="0"/>
              <a:pPr/>
              <a:t>6</a:t>
            </a:fld>
            <a:endParaRPr lang="en-US" altLang="en-US"/>
          </a:p>
        </p:txBody>
      </p:sp>
    </p:spTree>
    <p:extLst>
      <p:ext uri="{BB962C8B-B14F-4D97-AF65-F5344CB8AC3E}">
        <p14:creationId xmlns:p14="http://schemas.microsoft.com/office/powerpoint/2010/main" val="1648152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Program’s Memory </a:t>
            </a:r>
            <a:r>
              <a:rPr lang="en-US" dirty="0"/>
              <a:t>is </a:t>
            </a:r>
            <a:r>
              <a:rPr lang="en-US" dirty="0" smtClean="0"/>
              <a:t>Divided </a:t>
            </a:r>
            <a:r>
              <a:rPr lang="en-US" dirty="0"/>
              <a:t>into </a:t>
            </a:r>
            <a:r>
              <a:rPr lang="en-US" dirty="0" smtClean="0"/>
              <a:t/>
            </a:r>
            <a:br>
              <a:rPr lang="en-US" dirty="0" smtClean="0"/>
            </a:br>
            <a:r>
              <a:rPr lang="en-US" dirty="0" smtClean="0"/>
              <a:t>Three Regions / Utilizations</a:t>
            </a:r>
            <a:endParaRPr lang="en-US" dirty="0"/>
          </a:p>
        </p:txBody>
      </p:sp>
      <p:sp>
        <p:nvSpPr>
          <p:cNvPr id="3" name="Content Placeholder 2"/>
          <p:cNvSpPr>
            <a:spLocks noGrp="1"/>
          </p:cNvSpPr>
          <p:nvPr>
            <p:ph idx="1"/>
          </p:nvPr>
        </p:nvSpPr>
        <p:spPr/>
        <p:txBody>
          <a:bodyPr/>
          <a:lstStyle/>
          <a:p>
            <a:r>
              <a:rPr lang="en-US" u="sng" dirty="0" smtClean="0"/>
              <a:t>Program (Instruction) </a:t>
            </a:r>
            <a:r>
              <a:rPr lang="en-US" u="sng" dirty="0" smtClean="0"/>
              <a:t>Memory </a:t>
            </a:r>
            <a:r>
              <a:rPr lang="en-US" dirty="0" smtClean="0"/>
              <a:t>maintains </a:t>
            </a:r>
            <a:r>
              <a:rPr lang="en-US" dirty="0" smtClean="0"/>
              <a:t>the program’s executable instructions. </a:t>
            </a:r>
          </a:p>
          <a:p>
            <a:pPr lvl="1"/>
            <a:endParaRPr lang="en-US" dirty="0" smtClean="0"/>
          </a:p>
          <a:p>
            <a:r>
              <a:rPr lang="en-US" u="sng" dirty="0" smtClean="0"/>
              <a:t>Heap </a:t>
            </a:r>
            <a:r>
              <a:rPr lang="en-US" u="sng" dirty="0" smtClean="0"/>
              <a:t>Memory</a:t>
            </a:r>
            <a:r>
              <a:rPr lang="en-US" dirty="0" smtClean="0"/>
              <a:t> </a:t>
            </a:r>
            <a:r>
              <a:rPr lang="en-US" dirty="0" smtClean="0"/>
              <a:t>maintains the program’s data.</a:t>
            </a:r>
          </a:p>
          <a:p>
            <a:pPr lvl="1"/>
            <a:r>
              <a:rPr lang="en-US" dirty="0" smtClean="0"/>
              <a:t>Typically, heap memory is allocated to a program by the operating system.</a:t>
            </a:r>
          </a:p>
          <a:p>
            <a:pPr lvl="2"/>
            <a:endParaRPr lang="en-US" dirty="0" smtClean="0"/>
          </a:p>
          <a:p>
            <a:r>
              <a:rPr lang="en-US" u="sng" dirty="0" smtClean="0"/>
              <a:t>Control </a:t>
            </a:r>
            <a:r>
              <a:rPr lang="en-US" u="sng" dirty="0"/>
              <a:t>Stack </a:t>
            </a:r>
            <a:r>
              <a:rPr lang="en-US" u="sng" dirty="0" smtClean="0"/>
              <a:t>Memory</a:t>
            </a:r>
            <a:r>
              <a:rPr lang="en-US" dirty="0" smtClean="0"/>
              <a:t> </a:t>
            </a:r>
            <a:r>
              <a:rPr lang="en-US" dirty="0"/>
              <a:t>maintains the stack used by each thread in </a:t>
            </a:r>
            <a:r>
              <a:rPr lang="en-US" dirty="0" smtClean="0"/>
              <a:t>the program.</a:t>
            </a:r>
          </a:p>
          <a:p>
            <a:pPr lvl="1"/>
            <a:r>
              <a:rPr lang="en-US" dirty="0" smtClean="0"/>
              <a:t>The stack used to push arguments and pop the results of a function (subroutine) call and interrupt handlers.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7</a:t>
            </a:fld>
            <a:endParaRPr lang="en-US" altLang="en-US"/>
          </a:p>
        </p:txBody>
      </p:sp>
    </p:spTree>
    <p:extLst>
      <p:ext uri="{BB962C8B-B14F-4D97-AF65-F5344CB8AC3E}">
        <p14:creationId xmlns:p14="http://schemas.microsoft.com/office/powerpoint/2010/main" val="237921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Instructions</a:t>
            </a:r>
            <a:endParaRPr lang="en-US" dirty="0"/>
          </a:p>
        </p:txBody>
      </p:sp>
      <p:sp>
        <p:nvSpPr>
          <p:cNvPr id="3" name="Content Placeholder 2"/>
          <p:cNvSpPr>
            <a:spLocks noGrp="1"/>
          </p:cNvSpPr>
          <p:nvPr>
            <p:ph idx="1"/>
          </p:nvPr>
        </p:nvSpPr>
        <p:spPr/>
        <p:txBody>
          <a:bodyPr/>
          <a:lstStyle/>
          <a:p>
            <a:r>
              <a:rPr lang="en-US" dirty="0"/>
              <a:t>Recall that a program’s source code is compiled into machine instructions and packaged (linked) into an </a:t>
            </a:r>
            <a:r>
              <a:rPr lang="en-US" u="sng" dirty="0"/>
              <a:t>executable file</a:t>
            </a:r>
            <a:r>
              <a:rPr lang="en-US" dirty="0"/>
              <a:t>. </a:t>
            </a:r>
          </a:p>
          <a:p>
            <a:r>
              <a:rPr lang="en-US" dirty="0"/>
              <a:t>When requested, the operating system loads the machine instructions </a:t>
            </a:r>
            <a:r>
              <a:rPr lang="en-US" dirty="0" smtClean="0"/>
              <a:t>from the executable file on disk into </a:t>
            </a:r>
            <a:r>
              <a:rPr lang="en-US" dirty="0"/>
              <a:t>main memory for the processor to execute</a:t>
            </a:r>
            <a:r>
              <a:rPr lang="en-US" dirty="0" smtClean="0"/>
              <a:t>.</a:t>
            </a:r>
          </a:p>
          <a:p>
            <a:pPr lvl="1"/>
            <a:endParaRPr lang="en-US" dirty="0" smtClean="0"/>
          </a:p>
          <a:p>
            <a:r>
              <a:rPr lang="en-US" dirty="0"/>
              <a:t>Instruction Categories </a:t>
            </a:r>
            <a:r>
              <a:rPr lang="en-US" dirty="0" smtClean="0"/>
              <a:t>include:</a:t>
            </a:r>
            <a:endParaRPr lang="en-US" dirty="0"/>
          </a:p>
          <a:p>
            <a:pPr lvl="1"/>
            <a:r>
              <a:rPr lang="en-US" sz="1800" u="sng" dirty="0" smtClean="0"/>
              <a:t>Processor-Memory</a:t>
            </a:r>
            <a:r>
              <a:rPr lang="en-US" sz="1800" dirty="0"/>
              <a:t>: Transfer data to/from the processor and memory.</a:t>
            </a:r>
          </a:p>
          <a:p>
            <a:pPr lvl="1"/>
            <a:r>
              <a:rPr lang="en-US" sz="1800" u="sng" dirty="0"/>
              <a:t>Processor-IO</a:t>
            </a:r>
            <a:r>
              <a:rPr lang="en-US" sz="1800" dirty="0"/>
              <a:t>: Transfer data to/from the processor and an IO module. </a:t>
            </a:r>
          </a:p>
          <a:p>
            <a:pPr lvl="1"/>
            <a:r>
              <a:rPr lang="en-US" sz="1800" u="sng" dirty="0"/>
              <a:t>Data Processing</a:t>
            </a:r>
            <a:r>
              <a:rPr lang="en-US" sz="1800" dirty="0"/>
              <a:t>: Perform a arithmetic or logical operation on the data.</a:t>
            </a:r>
          </a:p>
          <a:p>
            <a:pPr lvl="1"/>
            <a:r>
              <a:rPr lang="en-US" sz="1800" u="sng" dirty="0"/>
              <a:t>Control</a:t>
            </a:r>
            <a:r>
              <a:rPr lang="en-US" sz="1800" dirty="0"/>
              <a:t>: Alter the flow of instruction execution e.g. a branch. </a:t>
            </a:r>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8</a:t>
            </a:fld>
            <a:endParaRPr lang="en-US" altLang="en-US"/>
          </a:p>
        </p:txBody>
      </p:sp>
    </p:spTree>
    <p:extLst>
      <p:ext uri="{BB962C8B-B14F-4D97-AF65-F5344CB8AC3E}">
        <p14:creationId xmlns:p14="http://schemas.microsoft.com/office/powerpoint/2010/main" val="120703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Execution Cycle</a:t>
            </a:r>
            <a:endParaRPr lang="en-US" dirty="0"/>
          </a:p>
        </p:txBody>
      </p:sp>
      <p:sp>
        <p:nvSpPr>
          <p:cNvPr id="3" name="Content Placeholder 2"/>
          <p:cNvSpPr>
            <a:spLocks noGrp="1"/>
          </p:cNvSpPr>
          <p:nvPr>
            <p:ph idx="1"/>
          </p:nvPr>
        </p:nvSpPr>
        <p:spPr>
          <a:xfrm>
            <a:off x="457200" y="1600200"/>
            <a:ext cx="8229600" cy="4530725"/>
          </a:xfrm>
        </p:spPr>
        <p:txBody>
          <a:bodyPr/>
          <a:lstStyle/>
          <a:p>
            <a:r>
              <a:rPr lang="en-US" dirty="0" smtClean="0"/>
              <a:t>Execution of each instruction occurs in two stages:</a:t>
            </a:r>
          </a:p>
          <a:p>
            <a:pPr marL="344487" lvl="1" indent="0">
              <a:buNone/>
            </a:pPr>
            <a:r>
              <a:rPr lang="en-US" dirty="0" smtClean="0"/>
              <a:t>1. Fetch the ‘next’ instruction referenced by the program counter from memory into the Instruction Register.</a:t>
            </a:r>
          </a:p>
          <a:p>
            <a:pPr marL="344487" lvl="1" indent="0">
              <a:buNone/>
            </a:pPr>
            <a:r>
              <a:rPr lang="en-US" dirty="0" smtClean="0"/>
              <a:t>2. Execute the instruction.</a:t>
            </a:r>
          </a:p>
          <a:p>
            <a:pPr marL="344487" lvl="1" indent="0">
              <a:buNone/>
            </a:pPr>
            <a:endParaRPr lang="en-US" dirty="0"/>
          </a:p>
          <a:p>
            <a:pPr marL="344487" lvl="1" indent="0">
              <a:buNone/>
            </a:pPr>
            <a:endParaRPr lang="en-US" dirty="0" smtClean="0"/>
          </a:p>
          <a:p>
            <a:pPr marL="344487" lvl="1" indent="0">
              <a:buNone/>
            </a:pPr>
            <a:endParaRPr lang="en-US" dirty="0"/>
          </a:p>
          <a:p>
            <a:pPr marL="344487" lvl="1" indent="0">
              <a:buNone/>
            </a:pPr>
            <a:endParaRPr lang="en-US" dirty="0" smtClean="0"/>
          </a:p>
          <a:p>
            <a:pPr marL="344487" lvl="1" indent="0">
              <a:buNone/>
            </a:pPr>
            <a:endParaRPr lang="en-US" dirty="0"/>
          </a:p>
          <a:p>
            <a:pPr marL="344487" lvl="1" indent="0">
              <a:buNone/>
            </a:pPr>
            <a:endParaRPr lang="en-US" dirty="0"/>
          </a:p>
          <a:p>
            <a:r>
              <a:rPr lang="en-US" dirty="0" smtClean="0"/>
              <a:t>This </a:t>
            </a:r>
            <a:r>
              <a:rPr lang="en-US" dirty="0"/>
              <a:t>cycle </a:t>
            </a:r>
            <a:r>
              <a:rPr lang="en-US" dirty="0" smtClean="0"/>
              <a:t>continues until </a:t>
            </a:r>
            <a:r>
              <a:rPr lang="en-US" dirty="0"/>
              <a:t>the processor is </a:t>
            </a:r>
            <a:r>
              <a:rPr lang="en-US" dirty="0" smtClean="0"/>
              <a:t>halted. </a:t>
            </a:r>
            <a:endParaRPr lang="en-US" dirty="0"/>
          </a:p>
        </p:txBody>
      </p:sp>
      <p:sp>
        <p:nvSpPr>
          <p:cNvPr id="4" name="Date Placeholder 3"/>
          <p:cNvSpPr>
            <a:spLocks noGrp="1"/>
          </p:cNvSpPr>
          <p:nvPr>
            <p:ph type="dt" sz="half" idx="10"/>
          </p:nvPr>
        </p:nvSpPr>
        <p:spPr/>
        <p:txBody>
          <a:bodyPr/>
          <a:lstStyle/>
          <a:p>
            <a:pPr>
              <a:defRPr/>
            </a:pPr>
            <a:r>
              <a:rPr lang="en-US" smtClean="0"/>
              <a:t>CS 5348 OS Concepts</a:t>
            </a:r>
            <a:endParaRPr lang="en-US" altLang="en-US"/>
          </a:p>
        </p:txBody>
      </p:sp>
      <p:sp>
        <p:nvSpPr>
          <p:cNvPr id="6" name="Slide Number Placeholder 5"/>
          <p:cNvSpPr>
            <a:spLocks noGrp="1"/>
          </p:cNvSpPr>
          <p:nvPr>
            <p:ph type="sldNum" sz="quarter" idx="12"/>
          </p:nvPr>
        </p:nvSpPr>
        <p:spPr/>
        <p:txBody>
          <a:bodyPr/>
          <a:lstStyle/>
          <a:p>
            <a:pPr>
              <a:defRPr/>
            </a:pPr>
            <a:fld id="{46D7330F-AAA1-4F25-B8DC-A6ABCFAB6AFA}" type="slidenum">
              <a:rPr lang="en-US" altLang="en-US" smtClean="0"/>
              <a:pPr>
                <a:defRPr/>
              </a:pPr>
              <a:t>9</a:t>
            </a:fld>
            <a:endParaRPr lang="en-US"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82" y="3124200"/>
            <a:ext cx="7727418" cy="19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419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usrse Template">
  <a:themeElements>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ous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usrse Templa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ousrse Templa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ousrse Templa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ousrse Templa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ousrse Templa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ousrse Templa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ousrse Templa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Cousrse Template</Template>
  <TotalTime>15049</TotalTime>
  <Words>4052</Words>
  <Application>Microsoft Office PowerPoint</Application>
  <PresentationFormat>On-screen Show (4:3)</PresentationFormat>
  <Paragraphs>511</Paragraphs>
  <Slides>48</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Cambria Math</vt:lpstr>
      <vt:lpstr>Garamond</vt:lpstr>
      <vt:lpstr>Wingdings</vt:lpstr>
      <vt:lpstr>Cousrse Template</vt:lpstr>
      <vt:lpstr>Computer System Overview   </vt:lpstr>
      <vt:lpstr>Basic Elements of a Computer System</vt:lpstr>
      <vt:lpstr>PowerPoint Presentation</vt:lpstr>
      <vt:lpstr>Intel Motherboard Architecture</vt:lpstr>
      <vt:lpstr>Generic Processor Register Architecture</vt:lpstr>
      <vt:lpstr>Random Access Memory</vt:lpstr>
      <vt:lpstr>A Program’s Memory is Divided into  Three Regions / Utilizations</vt:lpstr>
      <vt:lpstr>Processor Instructions</vt:lpstr>
      <vt:lpstr>Instruction Execution Cycle</vt:lpstr>
      <vt:lpstr>Instruction Execution</vt:lpstr>
      <vt:lpstr>Simplified Instruction and Data Word Formats </vt:lpstr>
      <vt:lpstr>Execution of LOAD, ADD, and STORE instructions</vt:lpstr>
      <vt:lpstr>Processor Interrupts</vt:lpstr>
      <vt:lpstr>Disk READ Operation with Interrupts</vt:lpstr>
      <vt:lpstr>Notifications of Asynchronous Events</vt:lpstr>
      <vt:lpstr>Device Polling Wastes Processing Resources</vt:lpstr>
      <vt:lpstr>Interrupt Handling</vt:lpstr>
      <vt:lpstr>Interrupt Processing</vt:lpstr>
      <vt:lpstr>PowerPoint Presentation</vt:lpstr>
      <vt:lpstr>The Interruptible Instruction Cycle</vt:lpstr>
      <vt:lpstr>Interrupt Priorities</vt:lpstr>
      <vt:lpstr>Network Controller &gt; Disk Controller Priority</vt:lpstr>
      <vt:lpstr>Interrupt Controller Hardware</vt:lpstr>
      <vt:lpstr>Sources of Processor Interrupts</vt:lpstr>
      <vt:lpstr>I/O Techniques</vt:lpstr>
      <vt:lpstr>Programmed I/O</vt:lpstr>
      <vt:lpstr>Interrupt-Driven I/O</vt:lpstr>
      <vt:lpstr>Direct Memory Access (DMA)</vt:lpstr>
      <vt:lpstr>PowerPoint Presentation</vt:lpstr>
      <vt:lpstr>Direct Memory Access Fun Facts</vt:lpstr>
      <vt:lpstr>The Memory Hierarchy</vt:lpstr>
      <vt:lpstr>The Memory Hierarchy</vt:lpstr>
      <vt:lpstr>Types of Random Access Memory</vt:lpstr>
      <vt:lpstr>Access Speed in the Memory Hierarchy</vt:lpstr>
      <vt:lpstr>Cache Memory</vt:lpstr>
      <vt:lpstr>Intel Core i7 Architecture</vt:lpstr>
      <vt:lpstr>Intel Core i7 Architecture</vt:lpstr>
      <vt:lpstr>The Locality of Reference Principle</vt:lpstr>
      <vt:lpstr>Issues of Caching the  Program’s Active Regions of Memory</vt:lpstr>
      <vt:lpstr>PowerPoint Presentation</vt:lpstr>
      <vt:lpstr>Hit Ratio</vt:lpstr>
      <vt:lpstr>Memory is Transferred and Maintained in Cache in Blocks of Words</vt:lpstr>
      <vt:lpstr>Identifying the Cache Block with a Specific Physical Memory Address</vt:lpstr>
      <vt:lpstr>Cache Memory Addressing</vt:lpstr>
      <vt:lpstr>Managing Cache Blocks</vt:lpstr>
      <vt:lpstr>Selecting an Occupied Cache Block For Replacement</vt:lpstr>
      <vt:lpstr>Two Cache Replacement Strategies</vt:lpstr>
      <vt:lpstr>Modified (Dirty) Blocks</vt:lpstr>
    </vt:vector>
  </TitlesOfParts>
  <Company>RBSGI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Michael Christiansen</dc:creator>
  <cp:lastModifiedBy>Michael Christiansen</cp:lastModifiedBy>
  <cp:revision>1414</cp:revision>
  <dcterms:created xsi:type="dcterms:W3CDTF">2006-08-26T13:52:02Z</dcterms:created>
  <dcterms:modified xsi:type="dcterms:W3CDTF">2018-01-08T19:05:14Z</dcterms:modified>
</cp:coreProperties>
</file>