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7" r:id="rId4"/>
    <p:sldId id="265" r:id="rId5"/>
    <p:sldId id="264" r:id="rId6"/>
    <p:sldId id="268" r:id="rId7"/>
    <p:sldId id="269" r:id="rId8"/>
    <p:sldId id="270" r:id="rId9"/>
    <p:sldId id="310" r:id="rId10"/>
    <p:sldId id="266" r:id="rId11"/>
    <p:sldId id="271" r:id="rId12"/>
    <p:sldId id="258" r:id="rId13"/>
    <p:sldId id="272" r:id="rId14"/>
    <p:sldId id="285" r:id="rId15"/>
    <p:sldId id="324" r:id="rId16"/>
    <p:sldId id="273" r:id="rId17"/>
    <p:sldId id="276" r:id="rId18"/>
    <p:sldId id="275" r:id="rId19"/>
    <p:sldId id="279" r:id="rId20"/>
    <p:sldId id="318" r:id="rId21"/>
    <p:sldId id="315" r:id="rId22"/>
    <p:sldId id="309" r:id="rId23"/>
    <p:sldId id="280" r:id="rId24"/>
    <p:sldId id="313" r:id="rId25"/>
    <p:sldId id="323" r:id="rId26"/>
    <p:sldId id="284" r:id="rId27"/>
    <p:sldId id="312" r:id="rId28"/>
    <p:sldId id="281" r:id="rId29"/>
    <p:sldId id="320" r:id="rId30"/>
    <p:sldId id="308" r:id="rId31"/>
    <p:sldId id="282" r:id="rId32"/>
    <p:sldId id="321" r:id="rId33"/>
    <p:sldId id="322" r:id="rId34"/>
    <p:sldId id="319" r:id="rId35"/>
    <p:sldId id="290" r:id="rId36"/>
    <p:sldId id="294" r:id="rId37"/>
    <p:sldId id="299" r:id="rId38"/>
    <p:sldId id="314" r:id="rId39"/>
    <p:sldId id="293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5" autoAdjust="0"/>
    <p:restoredTop sz="91543" autoAdjust="0"/>
  </p:normalViewPr>
  <p:slideViewPr>
    <p:cSldViewPr>
      <p:cViewPr varScale="1">
        <p:scale>
          <a:sx n="93" d="100"/>
          <a:sy n="93" d="100"/>
        </p:scale>
        <p:origin x="1014" y="90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720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11447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An</a:t>
            </a:r>
            <a:r>
              <a:rPr lang="en-US" baseline="0" dirty="0" smtClean="0"/>
              <a:t> overview of OS features from a historic, evolutionary perspective.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/ writing to a device required knowledge of the device (&amp; controller) being accessed.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r>
              <a:rPr lang="en-US" baseline="0" dirty="0" smtClean="0"/>
              <a:t> Memory is defined as a region of main memory that is assigned to the user’s program. If the program attempts to access a memory address that is outside of its assigned region, the processor (memory management hardware) will trigger an exception that stops the program’s execution. </a:t>
            </a:r>
          </a:p>
          <a:p>
            <a:r>
              <a:rPr lang="en-US" baseline="0" dirty="0" smtClean="0"/>
              <a:t>The base address defines the start of the user program’s assigned memory region. </a:t>
            </a:r>
          </a:p>
          <a:p>
            <a:r>
              <a:rPr lang="en-US" baseline="0" dirty="0" smtClean="0"/>
              <a:t>The limit address defines the size of the user program’s assigned memory region. </a:t>
            </a:r>
          </a:p>
          <a:p>
            <a:r>
              <a:rPr lang="en-US" baseline="0" dirty="0" smtClean="0"/>
              <a:t>If the program attempts to access an address that is &lt; the base or &gt; base + limit, the hardware triggers an interrupt. </a:t>
            </a:r>
            <a:endParaRPr lang="en-US" dirty="0" smtClean="0"/>
          </a:p>
          <a:p>
            <a:r>
              <a:rPr lang="en-US" dirty="0" smtClean="0"/>
              <a:t>The base and limit register has been replaced with</a:t>
            </a:r>
            <a:r>
              <a:rPr lang="en-US" baseline="0" dirty="0" smtClean="0"/>
              <a:t> virtual memory and powerful (complex) memory management units.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overview of Intel’s Privileged Instructions can be found at </a:t>
            </a:r>
            <a:r>
              <a:rPr lang="en-US" dirty="0" smtClean="0">
                <a:hlinkClick r:id="rId3"/>
              </a:rPr>
              <a:t>http://support.microsoft.com/KB/114473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syscall number is placed in the EAX register.</a:t>
            </a:r>
          </a:p>
          <a:p>
            <a:r>
              <a:rPr lang="en-US" dirty="0" smtClean="0"/>
              <a:t>Registers EBX,</a:t>
            </a:r>
            <a:r>
              <a:rPr lang="en-US" baseline="0" dirty="0" smtClean="0"/>
              <a:t> ECX, EDX, ESX, and EDI are used to pass syscall arguments. </a:t>
            </a:r>
          </a:p>
          <a:p>
            <a:endParaRPr lang="en-US" dirty="0" smtClean="0"/>
          </a:p>
          <a:p>
            <a:r>
              <a:rPr lang="en-US" dirty="0" smtClean="0"/>
              <a:t>Table</a:t>
            </a:r>
            <a:r>
              <a:rPr lang="en-US" baseline="0" dirty="0" smtClean="0"/>
              <a:t> 2.6 in text (</a:t>
            </a:r>
            <a:r>
              <a:rPr lang="en-US" baseline="0" dirty="0" err="1" smtClean="0"/>
              <a:t>pg</a:t>
            </a:r>
            <a:r>
              <a:rPr lang="en-US" baseline="0" dirty="0" smtClean="0"/>
              <a:t> 98) provides a list of Linux system calls by service category. </a:t>
            </a:r>
            <a:endParaRPr lang="en-US" dirty="0" smtClean="0"/>
          </a:p>
          <a:p>
            <a:r>
              <a:rPr lang="en-US" dirty="0" smtClean="0"/>
              <a:t>http://docs.cs.up.ac.za/programming/asm/derick_tut/syscalls.html</a:t>
            </a:r>
          </a:p>
          <a:p>
            <a:r>
              <a:rPr lang="en-US" dirty="0" smtClean="0"/>
              <a:t>http://www.cs.virginia.edu/~evans/cs216/guides/x86.html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2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37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 timer interrupt in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example, Program A is blocked</a:t>
            </a:r>
            <a:r>
              <a:rPr lang="en-US" baseline="0" dirty="0" smtClean="0"/>
              <a:t> while it waits for its blocking I/O request to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modern OS, that</a:t>
            </a:r>
            <a:r>
              <a:rPr lang="en-US" baseline="0" dirty="0" smtClean="0"/>
              <a:t> “multiple concurrent programs”.</a:t>
            </a:r>
          </a:p>
          <a:p>
            <a:r>
              <a:rPr lang="en-US" baseline="0" dirty="0" smtClean="0"/>
              <a:t>Efficient in that the processor spends as much time possible doing ‘useful work’ i.e. executing application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5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figure is</a:t>
            </a:r>
            <a:r>
              <a:rPr lang="en-US" baseline="0" dirty="0" smtClean="0"/>
              <a:t> different from what is presented in the text. </a:t>
            </a:r>
            <a:endParaRPr lang="en-US" dirty="0" smtClean="0"/>
          </a:p>
          <a:p>
            <a:r>
              <a:rPr lang="en-US" dirty="0" smtClean="0"/>
              <a:t>Each process’s context is</a:t>
            </a:r>
            <a:r>
              <a:rPr lang="en-US" baseline="0" dirty="0" smtClean="0"/>
              <a:t> maintained in a region of kernel memory.</a:t>
            </a:r>
          </a:p>
          <a:p>
            <a:r>
              <a:rPr lang="en-US" baseline="0" dirty="0" smtClean="0"/>
              <a:t>Note that Process B is currently executing and its region is being held in the base &amp; limit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3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users == Time Sharing</a:t>
            </a:r>
            <a:r>
              <a:rPr lang="en-US" baseline="0" dirty="0" smtClean="0"/>
              <a:t> Systems.</a:t>
            </a:r>
            <a:endParaRPr lang="en-US" dirty="0" smtClean="0"/>
          </a:p>
          <a:p>
            <a:r>
              <a:rPr lang="en-US" dirty="0" smtClean="0"/>
              <a:t>Resources</a:t>
            </a:r>
            <a:r>
              <a:rPr lang="en-US" baseline="0" dirty="0" smtClean="0"/>
              <a:t> include devices, files, ‘shared’ memory segments, semaphores, queues, and other OS-managed resources.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baseline="0" dirty="0" smtClean="0"/>
              <a:t> Modules are units of executable code that can be loaded / made part of the OS installation. Modules can be </a:t>
            </a:r>
            <a:r>
              <a:rPr lang="en-US" u="sng" baseline="0" dirty="0" smtClean="0"/>
              <a:t>dynamically</a:t>
            </a:r>
            <a:r>
              <a:rPr lang="en-US" baseline="0" dirty="0" smtClean="0"/>
              <a:t> loaded into OS memory, unloaded from memory, queried, and other operations.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</a:t>
            </a:r>
            <a:r>
              <a:rPr lang="en-US" baseline="0" dirty="0" smtClean="0"/>
              <a:t> boundary between Software (OS) and Hardware (Processor)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Example: </a:t>
            </a:r>
            <a:r>
              <a:rPr lang="en-US" dirty="0" err="1" smtClean="0"/>
              <a:t>printf</a:t>
            </a:r>
            <a:r>
              <a:rPr lang="en-US" dirty="0" smtClean="0"/>
              <a:t>(3): Provides a high-level service that</a:t>
            </a:r>
            <a:r>
              <a:rPr lang="en-US" baseline="0" dirty="0" smtClean="0"/>
              <a:t> generates a formatted stream of characters that is written to a file descriptor. </a:t>
            </a:r>
          </a:p>
          <a:p>
            <a:r>
              <a:rPr lang="en-US" dirty="0" smtClean="0"/>
              <a:t>API</a:t>
            </a:r>
            <a:r>
              <a:rPr lang="en-US" baseline="0" dirty="0" smtClean="0"/>
              <a:t> functions do not directly manipulate the kernel but use the ABI just like the user applications. </a:t>
            </a:r>
          </a:p>
          <a:p>
            <a:endParaRPr lang="en-US" dirty="0" smtClean="0"/>
          </a:p>
          <a:p>
            <a:r>
              <a:rPr lang="en-US" dirty="0" smtClean="0"/>
              <a:t>ABI</a:t>
            </a:r>
            <a:r>
              <a:rPr lang="en-US" baseline="0" dirty="0" smtClean="0"/>
              <a:t> Example: write(2): Low-level service that writes a one or more bytes to a file descriptor.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GPU: Graphics</a:t>
            </a:r>
            <a:r>
              <a:rPr lang="en-US" baseline="0" dirty="0" smtClean="0"/>
              <a:t> </a:t>
            </a:r>
            <a:r>
              <a:rPr lang="en-US" dirty="0" smtClean="0"/>
              <a:t>Processing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 Design Goal: Maximize Processor Efficiency i.e. maximize</a:t>
            </a:r>
            <a:r>
              <a:rPr lang="en-US" baseline="0" dirty="0" smtClean="0"/>
              <a:t> the number of processor cycles used to execute user processes or minimize the number of processor cycles that are used to execute OS instructions and processor </a:t>
            </a:r>
            <a:r>
              <a:rPr lang="en-US" baseline="0" smtClean="0"/>
              <a:t>idle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2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processor utilization</a:t>
            </a:r>
            <a:r>
              <a:rPr lang="en-US" baseline="0" dirty="0" smtClean="0"/>
              <a:t> as 5ms to read &amp; write data and .02ms to process the data. Utilization is .02/10.01 or .0001 or .01%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701 was IBM’s first commercial</a:t>
            </a:r>
            <a:r>
              <a:rPr lang="en-US" baseline="0" dirty="0" smtClean="0"/>
              <a:t> mainframe system.</a:t>
            </a:r>
            <a:endParaRPr lang="en-US" dirty="0" smtClean="0"/>
          </a:p>
          <a:p>
            <a:r>
              <a:rPr lang="en-US" dirty="0" smtClean="0"/>
              <a:t>Instruction Counter</a:t>
            </a:r>
            <a:r>
              <a:rPr lang="en-US" baseline="0" dirty="0" smtClean="0"/>
              <a:t> is 12 bits wide implying that the computer had 4096 words of memory. </a:t>
            </a:r>
          </a:p>
          <a:p>
            <a:r>
              <a:rPr lang="en-US" baseline="0" dirty="0" smtClean="0"/>
              <a:t>Op Code was 5 bits wide.</a:t>
            </a:r>
          </a:p>
          <a:p>
            <a:r>
              <a:rPr lang="en-US" baseline="0" dirty="0" smtClean="0"/>
              <a:t>Load Selector: Card, Tape, Drum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BM_7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4384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Garamond" pitchFamily="18" charset="0"/>
              </a:rPr>
              <a:t>CS 5348 OS Concepts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Operating System Overview</a:t>
            </a:r>
            <a:endParaRPr 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6110796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9/5/2017 1:02 PM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as a 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operating system manages system resources that are shared among multiple programs / processes.</a:t>
            </a:r>
          </a:p>
          <a:p>
            <a:pPr lvl="1"/>
            <a:r>
              <a:rPr lang="en-US" dirty="0" smtClean="0"/>
              <a:t>Memory, drive storage, </a:t>
            </a:r>
            <a:r>
              <a:rPr lang="en-US" dirty="0"/>
              <a:t>network </a:t>
            </a:r>
            <a:r>
              <a:rPr lang="en-US" dirty="0" smtClean="0"/>
              <a:t>interfaces, GPU, and others.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user program does not have direct access the system’s devices, OS Kernel (instructions and data structures), etc. </a:t>
            </a:r>
          </a:p>
          <a:p>
            <a:pPr lvl="1"/>
            <a:r>
              <a:rPr lang="en-US" dirty="0" smtClean="0"/>
              <a:t>The operating system provides syscalls (ABI) that provides a  program controlled access to protected resources.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operating system ensures that programs play fair.</a:t>
            </a:r>
          </a:p>
          <a:p>
            <a:pPr lvl="1"/>
            <a:r>
              <a:rPr lang="en-US" dirty="0" smtClean="0"/>
              <a:t>Processing time, memory, I/O devices, and other system resources are fairly shared between all processes.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9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as a Software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>
            <a:normAutofit/>
          </a:bodyPr>
          <a:lstStyle/>
          <a:p>
            <a:r>
              <a:rPr lang="en-US" dirty="0" smtClean="0"/>
              <a:t>The operating system is just an executable block of processor instructions and data i.e. a special type of program.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the system to perform any useful work, the OS must relinquish control of the processor allowing user programs to execute.</a:t>
            </a:r>
          </a:p>
          <a:p>
            <a:pPr lvl="1"/>
            <a:r>
              <a:rPr lang="en-US" dirty="0" smtClean="0"/>
              <a:t>The OS loads a program into memory and starts its execution.</a:t>
            </a:r>
          </a:p>
          <a:p>
            <a:pPr lvl="1"/>
            <a:r>
              <a:rPr lang="en-US" dirty="0" smtClean="0"/>
              <a:t>The OS responds to the program’s requests for services.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goal of OS design is to minimize the amount of processor time that is spent executing the operating system.</a:t>
            </a:r>
          </a:p>
          <a:p>
            <a:pPr lvl="1"/>
            <a:r>
              <a:rPr lang="en-US" dirty="0" smtClean="0"/>
              <a:t>Or.. To maximize the amount of processor time that is spent executing the user’s programs.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93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71" y="3268458"/>
            <a:ext cx="4633748" cy="29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Operating System Evolution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57601"/>
          </a:xfrm>
        </p:spPr>
        <p:txBody>
          <a:bodyPr>
            <a:normAutofit/>
          </a:bodyPr>
          <a:lstStyle/>
          <a:p>
            <a:r>
              <a:rPr lang="en-US" dirty="0" smtClean="0"/>
              <a:t>The evolution of operating systems over the past 60 years provides insight into the reasons for, and function of, the design of modern operating systems. </a:t>
            </a:r>
          </a:p>
          <a:p>
            <a:endParaRPr lang="en-US" dirty="0" smtClean="0"/>
          </a:p>
          <a:p>
            <a:r>
              <a:rPr lang="en-US" dirty="0" smtClean="0"/>
              <a:t>The primary motivations for this evolution include:</a:t>
            </a:r>
          </a:p>
          <a:p>
            <a:pPr lvl="1"/>
            <a:r>
              <a:rPr lang="en-US" dirty="0" smtClean="0"/>
              <a:t>Accommodating new OS services </a:t>
            </a:r>
            <a:br>
              <a:rPr lang="en-US" dirty="0" smtClean="0"/>
            </a:br>
            <a:r>
              <a:rPr lang="en-US" dirty="0" smtClean="0"/>
              <a:t>e.g. threads, network protocols, etc. </a:t>
            </a:r>
          </a:p>
          <a:p>
            <a:pPr lvl="1"/>
            <a:r>
              <a:rPr lang="en-US" dirty="0" smtClean="0"/>
              <a:t>Providing access to multiple </a:t>
            </a:r>
            <a:br>
              <a:rPr lang="en-US" dirty="0" smtClean="0"/>
            </a:br>
            <a:r>
              <a:rPr lang="en-US" dirty="0" smtClean="0"/>
              <a:t>concurrent users.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4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Serial Processing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In the beginning there was no separation between the user’s program instructions and the operating system</a:t>
            </a:r>
            <a:r>
              <a:rPr lang="en-US" dirty="0"/>
              <a:t> </a:t>
            </a:r>
            <a:r>
              <a:rPr lang="en-US" dirty="0" smtClean="0"/>
              <a:t>instructions.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Original input and output methods were remarkably primitive. </a:t>
            </a:r>
          </a:p>
          <a:p>
            <a:pPr lvl="1"/>
            <a:r>
              <a:rPr lang="en-US" dirty="0" smtClean="0"/>
              <a:t>Instructions were loaded into memory via control panel switches. </a:t>
            </a:r>
          </a:p>
          <a:p>
            <a:pPr lvl="1"/>
            <a:r>
              <a:rPr lang="en-US" dirty="0" smtClean="0"/>
              <a:t>Lights on the control panel indicated the state of register bits.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Later, I/O devices included punch cards, paper and magnetic tape drives, and printers were introduced (see IBM 701).</a:t>
            </a:r>
          </a:p>
          <a:p>
            <a:pPr lvl="1"/>
            <a:r>
              <a:rPr lang="en-US" dirty="0" smtClean="0"/>
              <a:t>Instructions and data are stored on paper “punch” cards or magnetic tape which are loaded into memory. </a:t>
            </a:r>
          </a:p>
          <a:p>
            <a:pPr lvl="1"/>
            <a:r>
              <a:rPr lang="en-US" dirty="0" smtClean="0"/>
              <a:t>Human readable output was accomplished with printers.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43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2362200" cy="1139825"/>
          </a:xfrm>
        </p:spPr>
        <p:txBody>
          <a:bodyPr/>
          <a:lstStyle/>
          <a:p>
            <a:r>
              <a:rPr lang="en-US" dirty="0"/>
              <a:t>IBM 701</a:t>
            </a:r>
            <a:br>
              <a:rPr lang="en-US" dirty="0"/>
            </a:br>
            <a:r>
              <a:rPr lang="en-US" sz="1050" dirty="0"/>
              <a:t>http://en.wikipedia.org/wiki/IBM_701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2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5" y="152400"/>
            <a:ext cx="61291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49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Punch Card Containing a Single Line of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122" name="Picture 2" descr="http://jeffbarr.s3.amazonaws.com/blog/punch_card_do_mon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1619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0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a single program </a:t>
            </a:r>
            <a:r>
              <a:rPr lang="en-US" dirty="0" smtClean="0"/>
              <a:t>at a time is able </a:t>
            </a:r>
            <a:r>
              <a:rPr lang="en-US" dirty="0"/>
              <a:t>to </a:t>
            </a:r>
            <a:r>
              <a:rPr lang="en-US" dirty="0" smtClean="0"/>
              <a:t>execute.</a:t>
            </a:r>
            <a:endParaRPr lang="en-US" dirty="0"/>
          </a:p>
          <a:p>
            <a:pPr lvl="1"/>
            <a:r>
              <a:rPr lang="en-US" dirty="0"/>
              <a:t>Program instructions </a:t>
            </a:r>
            <a:r>
              <a:rPr lang="en-US" dirty="0" smtClean="0"/>
              <a:t>are loaded </a:t>
            </a:r>
            <a:r>
              <a:rPr lang="en-US" dirty="0"/>
              <a:t>into memory, the first instruction </a:t>
            </a:r>
            <a:r>
              <a:rPr lang="en-US" dirty="0" smtClean="0"/>
              <a:t>address loaded </a:t>
            </a:r>
            <a:r>
              <a:rPr lang="en-US" dirty="0"/>
              <a:t>into the PC, and the execution cycle </a:t>
            </a:r>
            <a:r>
              <a:rPr lang="en-US" dirty="0" smtClean="0"/>
              <a:t>started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Program setup times were largely manual and lengthy. </a:t>
            </a:r>
          </a:p>
          <a:p>
            <a:pPr lvl="1"/>
            <a:r>
              <a:rPr lang="en-US" dirty="0" smtClean="0"/>
              <a:t>During which time a very expensive processor sat idle.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 programming operations, such read / writing data to tape or later disk, were complex and error prone.</a:t>
            </a:r>
          </a:p>
          <a:p>
            <a:pPr lvl="1"/>
            <a:r>
              <a:rPr lang="en-US" dirty="0" smtClean="0"/>
              <a:t>Simplified when API function libraries were invented but not necessarily part of an OS as we know it.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4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The OS Instructions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The OS Kernel is software that controls and monitors the execution of programs. </a:t>
            </a:r>
          </a:p>
          <a:p>
            <a:r>
              <a:rPr lang="en-US" dirty="0" smtClean="0"/>
              <a:t>The kernel is loaded from disk and initialized when the system is started (booted).</a:t>
            </a:r>
          </a:p>
          <a:p>
            <a:endParaRPr lang="en-US" dirty="0" smtClean="0"/>
          </a:p>
          <a:p>
            <a:r>
              <a:rPr lang="en-US" dirty="0" smtClean="0"/>
              <a:t>The Kernel loads programs from disk into memory. </a:t>
            </a:r>
          </a:p>
          <a:p>
            <a:r>
              <a:rPr lang="en-US" dirty="0" smtClean="0"/>
              <a:t>The Kernel manages the execution of programs. </a:t>
            </a:r>
          </a:p>
          <a:p>
            <a:r>
              <a:rPr lang="en-US" i="1" dirty="0" smtClean="0"/>
              <a:t>The Kernel monitors</a:t>
            </a:r>
            <a:r>
              <a:rPr lang="en-US" dirty="0" smtClean="0"/>
              <a:t> for errors or faults signaled during the program’s execution.</a:t>
            </a:r>
          </a:p>
          <a:p>
            <a:pPr lvl="1"/>
            <a:r>
              <a:rPr lang="en-US" dirty="0" smtClean="0"/>
              <a:t>If a fault is detected, the program is interrupted (terminated).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54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52600"/>
            <a:ext cx="2638793" cy="4344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is always resident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Kernel is installed in a region of memory</a:t>
            </a:r>
            <a:br>
              <a:rPr lang="en-US" dirty="0" smtClean="0"/>
            </a:br>
            <a:r>
              <a:rPr lang="en-US" dirty="0" smtClean="0"/>
              <a:t>protected from access by the user’s programs. </a:t>
            </a:r>
          </a:p>
          <a:p>
            <a:pPr lvl="1"/>
            <a:r>
              <a:rPr lang="en-US" dirty="0" smtClean="0"/>
              <a:t>The kernel remains loaded in </a:t>
            </a:r>
            <a:br>
              <a:rPr lang="en-US" dirty="0" smtClean="0"/>
            </a:br>
            <a:r>
              <a:rPr lang="en-US" dirty="0" smtClean="0"/>
              <a:t>memory while user programs are loaded,</a:t>
            </a:r>
            <a:br>
              <a:rPr lang="en-US" dirty="0" smtClean="0"/>
            </a:br>
            <a:r>
              <a:rPr lang="en-US" dirty="0" smtClean="0"/>
              <a:t>executed, and unloaded.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kernel provides services needed by all </a:t>
            </a:r>
            <a:br>
              <a:rPr lang="en-US" dirty="0" smtClean="0"/>
            </a:br>
            <a:r>
              <a:rPr lang="en-US" dirty="0" smtClean="0"/>
              <a:t>user programs.</a:t>
            </a:r>
          </a:p>
          <a:p>
            <a:pPr lvl="1"/>
            <a:r>
              <a:rPr lang="en-US" dirty="0" smtClean="0"/>
              <a:t>Services that provided an interface to hardware.</a:t>
            </a:r>
          </a:p>
          <a:p>
            <a:pPr lvl="1"/>
            <a:r>
              <a:rPr lang="en-US" dirty="0" smtClean="0"/>
              <a:t>Services that start and control processes. </a:t>
            </a:r>
          </a:p>
          <a:p>
            <a:pPr lvl="1"/>
            <a:r>
              <a:rPr lang="en-US" dirty="0" smtClean="0"/>
              <a:t>Device-controller interrupt handlers.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6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55098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Four Innovations </a:t>
            </a:r>
            <a:r>
              <a:rPr lang="en-US" dirty="0">
                <a:solidFill>
                  <a:srgbClr val="C00000"/>
                </a:solidFill>
              </a:rPr>
              <a:t>in </a:t>
            </a:r>
            <a:r>
              <a:rPr lang="en-US" dirty="0" smtClean="0">
                <a:solidFill>
                  <a:srgbClr val="C00000"/>
                </a:solidFill>
              </a:rPr>
              <a:t>Processor Design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that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llowed  the development of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Modern Operating 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3997325"/>
          </a:xfrm>
        </p:spPr>
        <p:txBody>
          <a:bodyPr>
            <a:normAutofit/>
          </a:bodyPr>
          <a:lstStyle/>
          <a:p>
            <a:r>
              <a:rPr lang="en-US" dirty="0" smtClean="0"/>
              <a:t>Protected Memory</a:t>
            </a:r>
          </a:p>
          <a:p>
            <a:r>
              <a:rPr lang="en-US" dirty="0" smtClean="0"/>
              <a:t>Privileged Instructions</a:t>
            </a:r>
          </a:p>
          <a:p>
            <a:r>
              <a:rPr lang="en-US" dirty="0" smtClean="0"/>
              <a:t>Interrupts</a:t>
            </a:r>
          </a:p>
          <a:p>
            <a:r>
              <a:rPr lang="en-US" dirty="0" smtClean="0"/>
              <a:t>Timers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Objectives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An OS is a </a:t>
            </a:r>
            <a:r>
              <a:rPr lang="en-US" u="sng" dirty="0" smtClean="0"/>
              <a:t>software system</a:t>
            </a:r>
            <a:r>
              <a:rPr lang="en-US" dirty="0" smtClean="0"/>
              <a:t> that:</a:t>
            </a:r>
          </a:p>
          <a:p>
            <a:pPr lvl="1"/>
            <a:r>
              <a:rPr lang="en-US" dirty="0" smtClean="0"/>
              <a:t>Loads, starts, and controls the execution of multiple programs.</a:t>
            </a:r>
          </a:p>
          <a:p>
            <a:pPr lvl="1"/>
            <a:r>
              <a:rPr lang="en-US" dirty="0" smtClean="0"/>
              <a:t>Provides a standard interface between programs and hardware.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design of an OS has (at least) these three objectives:</a:t>
            </a:r>
          </a:p>
          <a:p>
            <a:pPr marL="344487" lvl="1" indent="0">
              <a:buNone/>
            </a:pPr>
            <a:r>
              <a:rPr lang="en-US" dirty="0" smtClean="0"/>
              <a:t>1. </a:t>
            </a:r>
            <a:r>
              <a:rPr lang="en-US" u="sng" dirty="0" smtClean="0"/>
              <a:t>Convenience</a:t>
            </a:r>
            <a:r>
              <a:rPr lang="en-US" dirty="0" smtClean="0"/>
              <a:t>: The OS makes the computer system hardware convenient to use</a:t>
            </a:r>
            <a:r>
              <a:rPr lang="en-US" dirty="0"/>
              <a:t> </a:t>
            </a:r>
            <a:r>
              <a:rPr lang="en-US" dirty="0" smtClean="0"/>
              <a:t>for both the application developer and end-user. </a:t>
            </a:r>
          </a:p>
          <a:p>
            <a:pPr marL="344487" lvl="1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u="sng" dirty="0"/>
              <a:t>Evolution</a:t>
            </a:r>
            <a:r>
              <a:rPr lang="en-US" dirty="0"/>
              <a:t>: A</a:t>
            </a:r>
            <a:r>
              <a:rPr lang="en-US" dirty="0" smtClean="0"/>
              <a:t>dd new services </a:t>
            </a:r>
            <a:r>
              <a:rPr lang="en-US" dirty="0"/>
              <a:t>and hardware to the computer system </a:t>
            </a:r>
            <a:r>
              <a:rPr lang="en-US" dirty="0" smtClean="0"/>
              <a:t>with minimal effort on the part of the user i.e</a:t>
            </a:r>
            <a:r>
              <a:rPr lang="en-US" dirty="0"/>
              <a:t>. </a:t>
            </a:r>
            <a:r>
              <a:rPr lang="en-US" u="sng" dirty="0"/>
              <a:t>extensibility</a:t>
            </a:r>
            <a:r>
              <a:rPr lang="en-US" dirty="0"/>
              <a:t>.</a:t>
            </a:r>
          </a:p>
          <a:p>
            <a:pPr marL="344487" lvl="1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u="sng" dirty="0" smtClean="0"/>
              <a:t>Efficiency</a:t>
            </a:r>
            <a:r>
              <a:rPr lang="en-US" dirty="0" smtClean="0"/>
              <a:t>: The OS utilizes the computer system’s resources in an efficient manner, increasing performance, resource utilization,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0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</a:t>
            </a: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010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memory is divided into two regions:</a:t>
            </a:r>
          </a:p>
          <a:p>
            <a:pPr lvl="1"/>
            <a:r>
              <a:rPr lang="en-US" u="sng" dirty="0" smtClean="0"/>
              <a:t>Protected Memory</a:t>
            </a:r>
            <a:r>
              <a:rPr lang="en-US" dirty="0" smtClean="0"/>
              <a:t>: Contains the instructions and data structures that make up the OS Kernel. </a:t>
            </a:r>
          </a:p>
          <a:p>
            <a:pPr lvl="1"/>
            <a:r>
              <a:rPr lang="en-US" u="sng" dirty="0" smtClean="0"/>
              <a:t>User Memory</a:t>
            </a:r>
            <a:r>
              <a:rPr lang="en-US" dirty="0" smtClean="0"/>
              <a:t>: Contains the instructions and data structures of multiple user programs.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user program’s execution is restricted to only its assigned user memory region.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unable to access the memory hosting the Kernel. </a:t>
            </a:r>
          </a:p>
          <a:p>
            <a:pPr lvl="1"/>
            <a:r>
              <a:rPr lang="en-US" dirty="0" smtClean="0"/>
              <a:t>This protects the instructions and data that make up the Kernel from intentional or accidental corruption by the user’s program.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Kernel memory can </a:t>
            </a:r>
            <a:r>
              <a:rPr lang="en-US" dirty="0"/>
              <a:t>only be accessed by the </a:t>
            </a:r>
            <a:r>
              <a:rPr lang="en-US" dirty="0" smtClean="0"/>
              <a:t>when the Processor is in ‘kernel-mode</a:t>
            </a:r>
            <a:r>
              <a:rPr lang="en-US" dirty="0"/>
              <a:t>’.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22" y="1752600"/>
            <a:ext cx="152421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2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362325"/>
            <a:ext cx="40767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Restricted Memory Access</a:t>
            </a:r>
            <a:br>
              <a:rPr lang="en-US" dirty="0" smtClean="0"/>
            </a:br>
            <a:r>
              <a:rPr lang="en-US" sz="2400" dirty="0" smtClean="0"/>
              <a:t>Simple Memory Management Hardware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The Processor’s hardware restricts the program’s execution to addresses inside this region. </a:t>
            </a:r>
          </a:p>
          <a:p>
            <a:pPr lvl="1"/>
            <a:r>
              <a:rPr lang="en-US" dirty="0" smtClean="0"/>
              <a:t>If the processor attempts to access an address outside of its region an ‘out of bounds’ interrupt is triggered.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Simple Memory Management Hardware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Provides 2 Registers:</a:t>
            </a:r>
          </a:p>
          <a:p>
            <a:pPr lvl="1"/>
            <a:r>
              <a:rPr lang="en-US" u="sng" dirty="0" smtClean="0"/>
              <a:t>Base</a:t>
            </a:r>
            <a:r>
              <a:rPr lang="en-US" dirty="0" smtClean="0"/>
              <a:t>: Defines the start of the </a:t>
            </a:r>
            <a:br>
              <a:rPr lang="en-US" dirty="0" smtClean="0"/>
            </a:br>
            <a:r>
              <a:rPr lang="en-US" dirty="0" smtClean="0"/>
              <a:t>program’s memory region.</a:t>
            </a:r>
          </a:p>
          <a:p>
            <a:pPr lvl="1"/>
            <a:r>
              <a:rPr lang="en-US" u="sng" dirty="0" smtClean="0"/>
              <a:t>Limit</a:t>
            </a:r>
            <a:r>
              <a:rPr lang="en-US" dirty="0" smtClean="0"/>
              <a:t>: Defines the size of the </a:t>
            </a:r>
            <a:br>
              <a:rPr lang="en-US" dirty="0" smtClean="0"/>
            </a:br>
            <a:r>
              <a:rPr lang="en-US" dirty="0" smtClean="0"/>
              <a:t>program’s memory region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9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/>
              <a:t>Privileged </a:t>
            </a:r>
            <a:r>
              <a:rPr lang="en-US" dirty="0" smtClean="0"/>
              <a:t>Instructions are processor instructions that perform “sensitive operations”.</a:t>
            </a:r>
          </a:p>
          <a:p>
            <a:pPr lvl="1"/>
            <a:r>
              <a:rPr lang="en-US" dirty="0" smtClean="0"/>
              <a:t>Accessing devices interfaces (drivers), memory management,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Privileged instructions can only be executed when the processor is in a special state called Kernel-Mode.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Privileged Instructions keep broken or </a:t>
            </a:r>
            <a:r>
              <a:rPr lang="en-US" dirty="0"/>
              <a:t>malicious programs from </a:t>
            </a:r>
            <a:r>
              <a:rPr lang="en-US" dirty="0" smtClean="0"/>
              <a:t>corrupting </a:t>
            </a:r>
            <a:r>
              <a:rPr lang="en-US" dirty="0"/>
              <a:t>the state of the </a:t>
            </a:r>
            <a:r>
              <a:rPr lang="en-US" dirty="0" smtClean="0"/>
              <a:t>overall system.</a:t>
            </a:r>
          </a:p>
          <a:p>
            <a:pPr lvl="1"/>
            <a:r>
              <a:rPr lang="en-US" dirty="0" smtClean="0"/>
              <a:t>From reading or modifying the kernel’s internal data structures.</a:t>
            </a:r>
          </a:p>
          <a:p>
            <a:pPr lvl="1"/>
            <a:r>
              <a:rPr lang="en-US" dirty="0" smtClean="0"/>
              <a:t>From directly accessing hardware devices i.e. disk drives.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30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User Modes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The Processor runs in one of two </a:t>
            </a:r>
            <a:r>
              <a:rPr lang="en-US" u="sng" dirty="0" smtClean="0"/>
              <a:t>modes</a:t>
            </a:r>
            <a:r>
              <a:rPr lang="en-US" dirty="0" smtClean="0"/>
              <a:t> (states).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u="sng" dirty="0" smtClean="0"/>
              <a:t>Kernel Mode</a:t>
            </a:r>
            <a:r>
              <a:rPr lang="en-US" dirty="0" smtClean="0"/>
              <a:t>, the processor has access to the entire address range and can execute </a:t>
            </a:r>
            <a:r>
              <a:rPr lang="en-US" u="sng" dirty="0" smtClean="0"/>
              <a:t>privileged instructions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Memory owned by both the OS and all other programs that are currently executing. </a:t>
            </a:r>
          </a:p>
          <a:p>
            <a:pPr lvl="1"/>
            <a:r>
              <a:rPr lang="en-US" dirty="0"/>
              <a:t>Also called the “Privilege Level 0” on Intel processors.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u="sng" dirty="0" smtClean="0"/>
              <a:t>User Mode</a:t>
            </a:r>
            <a:r>
              <a:rPr lang="en-US" dirty="0" smtClean="0"/>
              <a:t>, the processor is </a:t>
            </a:r>
            <a:r>
              <a:rPr lang="en-US" u="sng" dirty="0" smtClean="0"/>
              <a:t>prevented </a:t>
            </a:r>
            <a:r>
              <a:rPr lang="en-US" dirty="0" smtClean="0"/>
              <a:t>from accessing protected memory and from executing privileged instructions.</a:t>
            </a:r>
          </a:p>
          <a:p>
            <a:pPr lvl="1"/>
            <a:r>
              <a:rPr lang="en-US" dirty="0" smtClean="0"/>
              <a:t>Doing so results in a </a:t>
            </a:r>
            <a:r>
              <a:rPr lang="en-US" u="sng" dirty="0" smtClean="0"/>
              <a:t>processor interrupt </a:t>
            </a:r>
            <a:r>
              <a:rPr lang="en-US" dirty="0" smtClean="0"/>
              <a:t>that stops the program’s execution.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92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User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programs normally execute in </a:t>
            </a:r>
            <a:r>
              <a:rPr lang="en-US" u="sng" dirty="0" smtClean="0"/>
              <a:t>User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Access is limited to the memory allocated to the process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process cannot </a:t>
            </a:r>
            <a:r>
              <a:rPr lang="en-US" dirty="0"/>
              <a:t>execute privileged instructions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processor </a:t>
            </a:r>
            <a:r>
              <a:rPr lang="en-US" dirty="0" smtClean="0"/>
              <a:t>enters </a:t>
            </a:r>
            <a:r>
              <a:rPr lang="en-US" u="sng" dirty="0" smtClean="0"/>
              <a:t>Kernel Mode</a:t>
            </a:r>
            <a:r>
              <a:rPr lang="en-US" dirty="0" smtClean="0"/>
              <a:t> </a:t>
            </a:r>
            <a:r>
              <a:rPr lang="en-US" dirty="0" smtClean="0"/>
              <a:t>when interrupted. </a:t>
            </a:r>
            <a:br>
              <a:rPr lang="en-US" dirty="0" smtClean="0"/>
            </a:br>
            <a:r>
              <a:rPr lang="en-US" dirty="0" smtClean="0"/>
              <a:t>This includes:</a:t>
            </a:r>
            <a:endParaRPr lang="en-US" dirty="0" smtClean="0"/>
          </a:p>
          <a:p>
            <a:pPr lvl="1"/>
            <a:r>
              <a:rPr lang="en-US" dirty="0" smtClean="0"/>
              <a:t>Responding to an interrupt from hardware devices.</a:t>
            </a:r>
          </a:p>
          <a:p>
            <a:pPr lvl="1"/>
            <a:r>
              <a:rPr lang="en-US" dirty="0" smtClean="0"/>
              <a:t>When processing a program’s request for services </a:t>
            </a:r>
            <a:r>
              <a:rPr lang="en-US" dirty="0" smtClean="0"/>
              <a:t>i.e. The </a:t>
            </a:r>
            <a:r>
              <a:rPr lang="en-US" dirty="0" err="1" smtClean="0"/>
              <a:t>the</a:t>
            </a:r>
            <a:r>
              <a:rPr lang="en-US" dirty="0" smtClean="0"/>
              <a:t> program makes a </a:t>
            </a:r>
            <a:r>
              <a:rPr lang="en-US" dirty="0" smtClean="0"/>
              <a:t>syscall</a:t>
            </a:r>
            <a:r>
              <a:rPr lang="en-US" dirty="0"/>
              <a:t> </a:t>
            </a:r>
            <a:r>
              <a:rPr lang="en-US" dirty="0" smtClean="0"/>
              <a:t>(software interrupt).</a:t>
            </a:r>
          </a:p>
          <a:p>
            <a:pPr lvl="1"/>
            <a:r>
              <a:rPr lang="en-US" dirty="0" smtClean="0"/>
              <a:t>Triggered by a processing fault </a:t>
            </a:r>
            <a:r>
              <a:rPr lang="en-US" dirty="0" smtClean="0"/>
              <a:t>(memory access violation, math error, others.).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7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Mode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Prevent a program from accidentally or maliciously damaging the instructions and data owned by the kernel and other processes. </a:t>
            </a:r>
          </a:p>
          <a:p>
            <a:pPr lvl="1"/>
            <a:r>
              <a:rPr lang="en-US" dirty="0" smtClean="0"/>
              <a:t>To ensure that a process can not read from or write to the memory owned by other processors or by the kernel.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Protect and ensure the correct operation of devices and other resources managed by the OS operating system and </a:t>
            </a:r>
            <a:r>
              <a:rPr lang="en-US" u="sng" dirty="0" smtClean="0"/>
              <a:t>shared between processes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Protecting shared resources from unrestricted access by processes ensures that devices are safely and securely operated and that resources are shared fairly.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6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(SYSCALLS)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A process makes a request for operating </a:t>
            </a:r>
            <a:r>
              <a:rPr lang="en-US" dirty="0" smtClean="0"/>
              <a:t>system </a:t>
            </a:r>
            <a:r>
              <a:rPr lang="en-US" dirty="0" smtClean="0"/>
              <a:t>services though </a:t>
            </a:r>
            <a:r>
              <a:rPr lang="en-US" dirty="0" smtClean="0"/>
              <a:t>the use of the </a:t>
            </a:r>
            <a:r>
              <a:rPr lang="en-US" dirty="0" smtClean="0"/>
              <a:t>System Call (SYSCALL) </a:t>
            </a:r>
            <a:r>
              <a:rPr lang="en-US" dirty="0" smtClean="0"/>
              <a:t>mechanism. </a:t>
            </a:r>
          </a:p>
          <a:p>
            <a:pPr lvl="1"/>
            <a:r>
              <a:rPr lang="en-US" dirty="0" smtClean="0"/>
              <a:t>Called the Application Binary Interface (ABI) earlier.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SYSCALLs are OS services that the program uses to access files, communicate over the network, etc. </a:t>
            </a:r>
          </a:p>
          <a:p>
            <a:pPr lvl="1"/>
            <a:r>
              <a:rPr lang="en-US" dirty="0" smtClean="0"/>
              <a:t>open(), close(), read(), write(), </a:t>
            </a:r>
            <a:r>
              <a:rPr lang="en-US" dirty="0" err="1" smtClean="0"/>
              <a:t>malloc</a:t>
            </a:r>
            <a:r>
              <a:rPr lang="en-US" dirty="0" smtClean="0"/>
              <a:t>(), free(), fork(),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SYSCALL is </a:t>
            </a:r>
            <a:r>
              <a:rPr lang="en-US" dirty="0" smtClean="0"/>
              <a:t>made using the software interrupt instruction(s).</a:t>
            </a:r>
          </a:p>
          <a:p>
            <a:pPr lvl="1"/>
            <a:r>
              <a:rPr lang="en-US" dirty="0" smtClean="0"/>
              <a:t>Processors provide instructions that invoke the processor’s interrupt mechanism. </a:t>
            </a:r>
          </a:p>
          <a:p>
            <a:pPr lvl="1"/>
            <a:r>
              <a:rPr lang="en-US" dirty="0" smtClean="0"/>
              <a:t>Intel provides the </a:t>
            </a:r>
            <a:r>
              <a:rPr lang="en-US" u="sng" dirty="0" smtClean="0"/>
              <a:t>INT</a:t>
            </a:r>
            <a:r>
              <a:rPr lang="en-US" dirty="0" smtClean="0"/>
              <a:t>(0x80) instruction (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I</a:t>
            </a:r>
            <a:r>
              <a:rPr lang="en-US" dirty="0" smtClean="0"/>
              <a:t>nterrupt).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18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4 Steps in Making A Linux System Call: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>
            <a:normAutofit fontScale="92500"/>
          </a:bodyPr>
          <a:lstStyle/>
          <a:p>
            <a:pPr marL="290513" indent="-290513">
              <a:buNone/>
            </a:pPr>
            <a:r>
              <a:rPr lang="en-US" dirty="0" smtClean="0"/>
              <a:t>1. The program places the </a:t>
            </a:r>
            <a:r>
              <a:rPr lang="en-US" u="sng" dirty="0"/>
              <a:t>syscall number</a:t>
            </a:r>
            <a:r>
              <a:rPr lang="en-US" dirty="0"/>
              <a:t> that </a:t>
            </a:r>
            <a:r>
              <a:rPr lang="en-US" dirty="0" smtClean="0"/>
              <a:t>identifies the </a:t>
            </a:r>
            <a:r>
              <a:rPr lang="en-US" dirty="0"/>
              <a:t>OS </a:t>
            </a:r>
            <a:r>
              <a:rPr lang="en-US" dirty="0" smtClean="0"/>
              <a:t>request and its arguments into specific processor registers. </a:t>
            </a:r>
            <a:endParaRPr lang="en-US" dirty="0"/>
          </a:p>
          <a:p>
            <a:pPr lvl="1"/>
            <a:r>
              <a:rPr lang="en-US" dirty="0" smtClean="0"/>
              <a:t>See slide notes for description of Linux / Intel registers.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program </a:t>
            </a:r>
            <a:r>
              <a:rPr lang="en-US" dirty="0" smtClean="0"/>
              <a:t>executes an INT (software interrupt) instruction.</a:t>
            </a:r>
          </a:p>
          <a:p>
            <a:pPr lvl="1"/>
            <a:r>
              <a:rPr lang="en-US" dirty="0" smtClean="0"/>
              <a:t>INT causes the </a:t>
            </a:r>
            <a:r>
              <a:rPr lang="en-US" u="sng" dirty="0"/>
              <a:t>p</a:t>
            </a:r>
            <a:r>
              <a:rPr lang="en-US" u="sng" dirty="0" smtClean="0"/>
              <a:t>rocessor to switch to </a:t>
            </a:r>
            <a:r>
              <a:rPr lang="en-US" u="sng" dirty="0"/>
              <a:t>Kernel Mode</a:t>
            </a:r>
            <a:r>
              <a:rPr lang="en-US" dirty="0"/>
              <a:t> and saves the processor’s state on the control stack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 smtClean="0"/>
              <a:t>3. The interrupt handler uses the syscall number to determine the OS service being requested and </a:t>
            </a:r>
            <a:r>
              <a:rPr lang="en-US" u="sng" dirty="0" smtClean="0"/>
              <a:t>executes the request in kernel mode.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When syscall handler finishes, it executes the IRET instruction which restores the processor state from stack and </a:t>
            </a:r>
            <a:r>
              <a:rPr lang="en-US" u="sng" dirty="0" smtClean="0"/>
              <a:t>returns the processor to User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31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System Calls</a:t>
            </a:r>
            <a:br>
              <a:rPr lang="en-US" dirty="0" smtClean="0"/>
            </a:br>
            <a:r>
              <a:rPr lang="en-US" sz="2400" dirty="0" smtClean="0"/>
              <a:t>Typically I/O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83125"/>
          </a:xfrm>
        </p:spPr>
        <p:txBody>
          <a:bodyPr/>
          <a:lstStyle/>
          <a:p>
            <a:r>
              <a:rPr lang="en-US" dirty="0" smtClean="0"/>
              <a:t>I/O operations are very slow compared to instruction processing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 </a:t>
            </a:r>
            <a:r>
              <a:rPr lang="en-US" dirty="0" smtClean="0"/>
              <a:t>process makes </a:t>
            </a:r>
            <a:r>
              <a:rPr lang="en-US" dirty="0" smtClean="0"/>
              <a:t>many I/O requests, it will spend </a:t>
            </a:r>
            <a:r>
              <a:rPr lang="en-US" dirty="0"/>
              <a:t>much of its </a:t>
            </a:r>
            <a:r>
              <a:rPr lang="en-US" dirty="0" smtClean="0"/>
              <a:t>runtime waiting for I/O operations to complete.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process</a:t>
            </a:r>
            <a:r>
              <a:rPr lang="en-US" dirty="0" smtClean="0"/>
              <a:t>’s </a:t>
            </a:r>
            <a:r>
              <a:rPr lang="en-US" dirty="0" smtClean="0"/>
              <a:t>execution is blocked while waiting for its I/O operation to finish. </a:t>
            </a:r>
          </a:p>
          <a:p>
            <a:pPr lvl="1"/>
            <a:r>
              <a:rPr lang="en-US" dirty="0" smtClean="0"/>
              <a:t>For example, a </a:t>
            </a:r>
            <a:r>
              <a:rPr lang="en-US" dirty="0" smtClean="0"/>
              <a:t>process can </a:t>
            </a:r>
            <a:r>
              <a:rPr lang="en-US" dirty="0" smtClean="0"/>
              <a:t>not continue execution until a read() operation has returned the requested data from disk.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330F-AAA1-4F25-B8DC-A6ABCFAB6AFA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89" y="2819400"/>
            <a:ext cx="767822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Operating </a:t>
            </a:r>
            <a:r>
              <a:rPr lang="en-US" dirty="0" smtClean="0"/>
              <a:t>Systems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Also called Multitasking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71999"/>
          </a:xfrm>
        </p:spPr>
        <p:txBody>
          <a:bodyPr/>
          <a:lstStyle/>
          <a:p>
            <a:r>
              <a:rPr lang="en-US" sz="2400" dirty="0" smtClean="0"/>
              <a:t>Multiprocessing allows </a:t>
            </a:r>
            <a:r>
              <a:rPr lang="en-US" sz="2400" dirty="0" smtClean="0"/>
              <a:t>multiple </a:t>
            </a:r>
            <a:r>
              <a:rPr lang="en-US" sz="2400" dirty="0" smtClean="0"/>
              <a:t>processes to be execute on the system ‘concurrently’ on a single processor.</a:t>
            </a:r>
            <a:endParaRPr lang="en-US" sz="2400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processor executes non-blocked (ready) processes.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/>
              <a:t>The single processor </a:t>
            </a:r>
            <a:r>
              <a:rPr lang="en-US" u="sng" dirty="0"/>
              <a:t>interleaves its execution </a:t>
            </a:r>
            <a:r>
              <a:rPr lang="en-US" dirty="0"/>
              <a:t>between </a:t>
            </a:r>
            <a:r>
              <a:rPr lang="en-US" dirty="0" smtClean="0"/>
              <a:t>multiple processes.</a:t>
            </a:r>
          </a:p>
          <a:p>
            <a:pPr lvl="1"/>
            <a:r>
              <a:rPr lang="en-US" dirty="0" smtClean="0"/>
              <a:t>At any single point in time, only a single process is executing.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646306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6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as a Platform for System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are designed for ‘extensibility’. </a:t>
            </a:r>
          </a:p>
          <a:p>
            <a:r>
              <a:rPr lang="en-US" dirty="0" smtClean="0"/>
              <a:t>New devices can be added to an installed OS.</a:t>
            </a:r>
          </a:p>
          <a:p>
            <a:pPr lvl="1"/>
            <a:r>
              <a:rPr lang="en-US" dirty="0" smtClean="0"/>
              <a:t>Device drivers can be installed or replaced without </a:t>
            </a:r>
            <a:r>
              <a:rPr lang="en-US" dirty="0"/>
              <a:t>modifying or </a:t>
            </a:r>
            <a:r>
              <a:rPr lang="en-US" dirty="0" smtClean="0"/>
              <a:t>even </a:t>
            </a:r>
            <a:r>
              <a:rPr lang="en-US" dirty="0"/>
              <a:t>restarting the running operating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In Linux, </a:t>
            </a:r>
            <a:r>
              <a:rPr lang="en-US" u="sng" dirty="0" smtClean="0"/>
              <a:t>modules</a:t>
            </a:r>
            <a:r>
              <a:rPr lang="en-US" dirty="0" smtClean="0"/>
              <a:t> can be installed, queried, and removed.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services can be added or updated without requiring changes to existing programs.</a:t>
            </a:r>
          </a:p>
          <a:p>
            <a:pPr lvl="1"/>
            <a:r>
              <a:rPr lang="en-US" dirty="0" smtClean="0"/>
              <a:t>Without requiring recompilation or redeployment</a:t>
            </a:r>
            <a:r>
              <a:rPr lang="en-US" dirty="0"/>
              <a:t> </a:t>
            </a:r>
            <a:r>
              <a:rPr lang="en-US" dirty="0" smtClean="0"/>
              <a:t>of installed programs.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80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</a:t>
            </a:r>
            <a:r>
              <a:rPr lang="en-US" dirty="0"/>
              <a:t>Multiprocessing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r>
              <a:rPr lang="en-US" u="sng" dirty="0" smtClean="0"/>
              <a:t>Preemption</a:t>
            </a:r>
            <a:r>
              <a:rPr lang="en-US" dirty="0" smtClean="0"/>
              <a:t> is a technique that allowed multiple processes </a:t>
            </a:r>
            <a:r>
              <a:rPr lang="en-US" dirty="0" smtClean="0"/>
              <a:t>to </a:t>
            </a:r>
            <a:r>
              <a:rPr lang="en-US" u="sng" dirty="0" smtClean="0"/>
              <a:t>fairly share </a:t>
            </a:r>
            <a:r>
              <a:rPr lang="en-US" dirty="0" smtClean="0"/>
              <a:t>a single processor. </a:t>
            </a:r>
          </a:p>
          <a:p>
            <a:pPr lvl="1"/>
            <a:r>
              <a:rPr lang="en-US" dirty="0" smtClean="0"/>
              <a:t>A process is allowed to execute for some amount of time, and preempted (suspended) to allow another process to execute.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 preemption </a:t>
            </a:r>
            <a:r>
              <a:rPr lang="en-US" dirty="0"/>
              <a:t>occurs when a </a:t>
            </a:r>
            <a:r>
              <a:rPr lang="en-US" dirty="0" smtClean="0"/>
              <a:t>process is interrupted </a:t>
            </a:r>
            <a:r>
              <a:rPr lang="en-US" u="sng" dirty="0" smtClean="0"/>
              <a:t>because </a:t>
            </a:r>
            <a:r>
              <a:rPr lang="en-US" u="sng" dirty="0"/>
              <a:t>of </a:t>
            </a:r>
            <a:r>
              <a:rPr lang="en-US" u="sng" dirty="0" smtClean="0"/>
              <a:t>a blocking syscall </a:t>
            </a:r>
            <a:r>
              <a:rPr lang="en-US" dirty="0"/>
              <a:t>or </a:t>
            </a:r>
            <a:r>
              <a:rPr lang="en-US" u="sng" dirty="0"/>
              <a:t>because of a ‘timer interrupt’.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37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is </a:t>
            </a:r>
            <a:r>
              <a:rPr lang="en-US" dirty="0" smtClean="0"/>
              <a:t>a Method of </a:t>
            </a:r>
            <a:r>
              <a:rPr lang="en-US" dirty="0"/>
              <a:t>S</a:t>
            </a:r>
            <a:r>
              <a:rPr lang="en-US" dirty="0" smtClean="0"/>
              <a:t>haring the Processor between Multiple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A process executes (runs) for a specific period of time. </a:t>
            </a:r>
          </a:p>
          <a:p>
            <a:pPr lvl="1"/>
            <a:r>
              <a:rPr lang="en-US" dirty="0" smtClean="0"/>
              <a:t>After its time has expired, the running process is suspended and the next process is executed.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 a process switches from running to non-running (ready) its state must be saved.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OS </a:t>
            </a:r>
            <a:r>
              <a:rPr lang="en-US" dirty="0" smtClean="0"/>
              <a:t>provides a </a:t>
            </a:r>
            <a:r>
              <a:rPr lang="en-US" dirty="0" smtClean="0"/>
              <a:t>method of saving the state of the </a:t>
            </a:r>
            <a:r>
              <a:rPr lang="en-US" dirty="0" smtClean="0"/>
              <a:t>non-running programs called </a:t>
            </a:r>
            <a:r>
              <a:rPr lang="en-US" dirty="0" smtClean="0"/>
              <a:t>a </a:t>
            </a:r>
            <a:r>
              <a:rPr lang="en-US" u="sng" dirty="0" smtClean="0"/>
              <a:t>context switch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Information describing the state of the suspended </a:t>
            </a:r>
            <a:r>
              <a:rPr lang="en-US" dirty="0" smtClean="0"/>
              <a:t>process is </a:t>
            </a:r>
            <a:r>
              <a:rPr lang="en-US" dirty="0" smtClean="0"/>
              <a:t>maintained in the OS</a:t>
            </a:r>
            <a:r>
              <a:rPr lang="en-US" dirty="0"/>
              <a:t> </a:t>
            </a:r>
            <a:r>
              <a:rPr lang="en-US" dirty="0" smtClean="0"/>
              <a:t>Kernel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933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 smtClean="0"/>
              <a:t>The OS uses a Timer Interrupt to preempt the execution of the currently running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Timer</a:t>
            </a:r>
            <a:r>
              <a:rPr lang="en-US" dirty="0"/>
              <a:t> is a </a:t>
            </a:r>
            <a:r>
              <a:rPr lang="en-US" dirty="0" smtClean="0"/>
              <a:t>HW device </a:t>
            </a:r>
            <a:r>
              <a:rPr lang="en-US" dirty="0"/>
              <a:t>that delivers a regular interrupt to the processor that signals the OS to perform a context switch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timer may signal / interrupt the processor every 10ms. </a:t>
            </a:r>
          </a:p>
          <a:p>
            <a:pPr lvl="1"/>
            <a:r>
              <a:rPr lang="en-US" dirty="0" smtClean="0"/>
              <a:t>Context switch from the execution of Program A to Program B.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5807"/>
            <a:ext cx="64674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298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Context Switching </a:t>
            </a:r>
            <a:r>
              <a:rPr lang="en-US" dirty="0" smtClean="0"/>
              <a:t>occurs when the currently executing </a:t>
            </a:r>
            <a:r>
              <a:rPr lang="en-US" dirty="0" smtClean="0"/>
              <a:t>process is </a:t>
            </a:r>
            <a:r>
              <a:rPr lang="en-US" dirty="0" smtClean="0"/>
              <a:t>replaced by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For example, the Context Switch from </a:t>
            </a:r>
            <a:r>
              <a:rPr lang="en-US" dirty="0" smtClean="0"/>
              <a:t>Process A </a:t>
            </a:r>
            <a:r>
              <a:rPr lang="en-US" dirty="0" smtClean="0"/>
              <a:t>to B. </a:t>
            </a:r>
          </a:p>
          <a:p>
            <a:pPr marL="784225" lvl="1" indent="-457200">
              <a:buSzPct val="100000"/>
              <a:buFont typeface="+mj-lt"/>
              <a:buAutoNum type="arabicPeriod"/>
            </a:pPr>
            <a:r>
              <a:rPr lang="en-US" dirty="0" smtClean="0"/>
              <a:t>Process A </a:t>
            </a:r>
            <a:r>
              <a:rPr lang="en-US" dirty="0" smtClean="0"/>
              <a:t>is currently executing. i.e. the processor is executing instructions and acting on data owned by </a:t>
            </a:r>
            <a:r>
              <a:rPr lang="en-US" dirty="0"/>
              <a:t>Process A</a:t>
            </a:r>
            <a:r>
              <a:rPr lang="en-US" dirty="0" smtClean="0"/>
              <a:t>. </a:t>
            </a:r>
          </a:p>
          <a:p>
            <a:pPr marL="784225" lvl="1" indent="-457200">
              <a:buSzPct val="100000"/>
              <a:buFont typeface="+mj-lt"/>
              <a:buAutoNum type="arabicPeriod"/>
            </a:pPr>
            <a:r>
              <a:rPr lang="en-US" dirty="0" smtClean="0"/>
              <a:t>The timer interrupt occurs ‘interrupting’ the execution of A. </a:t>
            </a:r>
          </a:p>
          <a:p>
            <a:pPr marL="784225" lvl="1" indent="-457200">
              <a:buSzPct val="100000"/>
              <a:buFont typeface="+mj-lt"/>
              <a:buAutoNum type="arabicPeriod"/>
            </a:pPr>
            <a:r>
              <a:rPr lang="en-US" dirty="0" smtClean="0"/>
              <a:t>The Timer Interrupt Handler, causes the processor to save the context (state) of </a:t>
            </a:r>
            <a:r>
              <a:rPr lang="en-US" dirty="0"/>
              <a:t>Process A </a:t>
            </a:r>
            <a:r>
              <a:rPr lang="en-US" dirty="0" smtClean="0"/>
              <a:t>in a data structure maintained by the kernel. </a:t>
            </a:r>
          </a:p>
          <a:p>
            <a:pPr marL="784225" lvl="1" indent="-457200">
              <a:buSzPct val="100000"/>
              <a:buFont typeface="+mj-lt"/>
              <a:buAutoNum type="arabicPeriod"/>
            </a:pPr>
            <a:r>
              <a:rPr lang="en-US" dirty="0" smtClean="0"/>
              <a:t>The interrupt hander selects another process that is currently eligible for execution </a:t>
            </a:r>
            <a:r>
              <a:rPr lang="en-US" dirty="0"/>
              <a:t>(Process B</a:t>
            </a:r>
            <a:r>
              <a:rPr lang="en-US" dirty="0" smtClean="0"/>
              <a:t>) and restores its context in the processor. </a:t>
            </a:r>
          </a:p>
          <a:p>
            <a:pPr marL="784225" lvl="1" indent="-457200">
              <a:buSzPct val="100000"/>
              <a:buFont typeface="+mj-lt"/>
              <a:buAutoNum type="arabicPeriod"/>
            </a:pPr>
            <a:r>
              <a:rPr lang="en-US" dirty="0" smtClean="0"/>
              <a:t>The processor returns from the timer interrupt resuming the execution of </a:t>
            </a:r>
            <a:r>
              <a:rPr lang="en-US" dirty="0"/>
              <a:t>Process B </a:t>
            </a:r>
            <a:r>
              <a:rPr lang="en-US" dirty="0" smtClean="0"/>
              <a:t>where it was last interrupted.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0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"/>
            <a:ext cx="5715000" cy="588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Multiple Processes</a:t>
            </a:r>
            <a:br>
              <a:rPr lang="en-US" sz="2400" dirty="0" smtClean="0"/>
            </a:br>
            <a:r>
              <a:rPr lang="en-US" sz="2400" smtClean="0"/>
              <a:t>Maintained in Memory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41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Process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7925"/>
          </a:xfrm>
        </p:spPr>
        <p:txBody>
          <a:bodyPr/>
          <a:lstStyle/>
          <a:p>
            <a:r>
              <a:rPr lang="en-US" i="1" dirty="0" smtClean="0"/>
              <a:t>A unit of activity characterized by a thread of execution, the processor’s state, and an allocated set of resources.</a:t>
            </a:r>
          </a:p>
          <a:p>
            <a:pPr lvl="1"/>
            <a:r>
              <a:rPr lang="en-US" dirty="0" smtClean="0"/>
              <a:t>A program executes within the context of a process. </a:t>
            </a:r>
            <a:endParaRPr lang="en-US" dirty="0"/>
          </a:p>
          <a:p>
            <a:pPr lvl="1"/>
            <a:endParaRPr lang="en-US" i="1" dirty="0" smtClean="0"/>
          </a:p>
          <a:p>
            <a:r>
              <a:rPr lang="en-US" sz="2100" dirty="0" smtClean="0"/>
              <a:t>Interrupt-driven I/O and multiprocessing allows multiple processes be co-resident in the system which </a:t>
            </a:r>
            <a:r>
              <a:rPr lang="en-US" sz="2100" u="sng" dirty="0" smtClean="0"/>
              <a:t>raises these issues</a:t>
            </a:r>
            <a:r>
              <a:rPr lang="en-US" sz="2100" dirty="0" smtClean="0"/>
              <a:t>…</a:t>
            </a:r>
          </a:p>
          <a:p>
            <a:pPr lvl="1"/>
            <a:r>
              <a:rPr lang="en-US" dirty="0" smtClean="0"/>
              <a:t>The Processor must switch between the execution of </a:t>
            </a:r>
            <a:r>
              <a:rPr lang="en-US" u="sng" dirty="0" smtClean="0"/>
              <a:t>multiple processes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Shard system resources (memory, I/O devices, etc.) must be fairly shared / allocated between </a:t>
            </a:r>
            <a:r>
              <a:rPr lang="en-US" dirty="0"/>
              <a:t>multiple </a:t>
            </a:r>
            <a:r>
              <a:rPr lang="en-US" dirty="0" smtClean="0"/>
              <a:t>processes. </a:t>
            </a:r>
          </a:p>
          <a:p>
            <a:pPr lvl="1"/>
            <a:r>
              <a:rPr lang="en-US" dirty="0" smtClean="0"/>
              <a:t>Some resources are </a:t>
            </a:r>
            <a:r>
              <a:rPr lang="en-US" u="sng" dirty="0" smtClean="0"/>
              <a:t>owned</a:t>
            </a:r>
            <a:r>
              <a:rPr lang="en-US" dirty="0" smtClean="0"/>
              <a:t> by a process and must be protected from being accessed by other executing processes. </a:t>
            </a:r>
          </a:p>
          <a:p>
            <a:pPr lvl="1"/>
            <a:r>
              <a:rPr lang="en-US" dirty="0" smtClean="0"/>
              <a:t>Some resources are </a:t>
            </a:r>
            <a:r>
              <a:rPr lang="en-US" u="sng" dirty="0" smtClean="0"/>
              <a:t>shared</a:t>
            </a:r>
            <a:r>
              <a:rPr lang="en-US" dirty="0" smtClean="0"/>
              <a:t> between multiple processes must be protected from corruption by overlapping accesses.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78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includes information that the operating system uses to describe and manage the process’s execution. </a:t>
            </a:r>
          </a:p>
          <a:p>
            <a:r>
              <a:rPr lang="en-US" dirty="0" smtClean="0"/>
              <a:t>A process is described by …</a:t>
            </a:r>
          </a:p>
          <a:p>
            <a:pPr lvl="1"/>
            <a:r>
              <a:rPr lang="en-US" sz="1800" u="sng" dirty="0" smtClean="0"/>
              <a:t>Process ID</a:t>
            </a:r>
            <a:r>
              <a:rPr lang="en-US" sz="1800" dirty="0" smtClean="0"/>
              <a:t>: A unique identifier assigned by the system when the process is created.. </a:t>
            </a:r>
          </a:p>
          <a:p>
            <a:pPr lvl="1"/>
            <a:r>
              <a:rPr lang="en-US" sz="1800" u="sng" dirty="0" smtClean="0"/>
              <a:t>Process State</a:t>
            </a:r>
            <a:r>
              <a:rPr lang="en-US" sz="1800" u="sng" dirty="0"/>
              <a:t> </a:t>
            </a:r>
            <a:r>
              <a:rPr lang="en-US" sz="1800" dirty="0" smtClean="0"/>
              <a:t>including the execution priority, Owner ID, Parent Process ID, and other OS house-keeping information.</a:t>
            </a:r>
          </a:p>
          <a:p>
            <a:pPr lvl="2"/>
            <a:r>
              <a:rPr lang="en-US" sz="1600" dirty="0" smtClean="0"/>
              <a:t>Memory and other OS resources (buffers, files, sockets, windows, etc.) that have been allocated to the process.</a:t>
            </a:r>
          </a:p>
          <a:p>
            <a:pPr lvl="1"/>
            <a:r>
              <a:rPr lang="en-US" sz="1800" u="sng" dirty="0" smtClean="0"/>
              <a:t>Processor State </a:t>
            </a:r>
            <a:r>
              <a:rPr lang="en-US" sz="1800" dirty="0" smtClean="0"/>
              <a:t>describing register contents and other information that allows the process to be suspended and restored to execution. </a:t>
            </a:r>
          </a:p>
          <a:p>
            <a:pPr lvl="1"/>
            <a:endParaRPr lang="en-US" sz="1800" dirty="0" smtClean="0"/>
          </a:p>
          <a:p>
            <a:r>
              <a:rPr lang="en-US" dirty="0"/>
              <a:t>T</a:t>
            </a:r>
            <a:r>
              <a:rPr lang="en-US" dirty="0" smtClean="0"/>
              <a:t>his information is organized into a OS-managed Data Structure called the </a:t>
            </a:r>
            <a:r>
              <a:rPr lang="en-US" u="sng" dirty="0" smtClean="0"/>
              <a:t>Process Context </a:t>
            </a:r>
            <a:r>
              <a:rPr lang="en-US" dirty="0" smtClean="0"/>
              <a:t>(Process Control Block).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9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u="sng" dirty="0" smtClean="0"/>
              <a:t>Memory Isolation</a:t>
            </a:r>
            <a:r>
              <a:rPr lang="en-US" dirty="0" smtClean="0"/>
              <a:t>: Preventing a process from accessing the memory allocated to the OS and other processes. </a:t>
            </a:r>
          </a:p>
          <a:p>
            <a:pPr lvl="1"/>
            <a:r>
              <a:rPr lang="en-US" dirty="0" smtClean="0"/>
              <a:t>Ensuring that a process can access only the memory and other resources that have been allocated to it.</a:t>
            </a:r>
          </a:p>
          <a:p>
            <a:endParaRPr lang="en-US" dirty="0"/>
          </a:p>
          <a:p>
            <a:r>
              <a:rPr lang="en-US" u="sng" dirty="0" smtClean="0"/>
              <a:t>Memory Allocation </a:t>
            </a:r>
            <a:r>
              <a:rPr lang="en-US" u="sng" dirty="0"/>
              <a:t>and </a:t>
            </a:r>
            <a:r>
              <a:rPr lang="en-US" u="sng" dirty="0" smtClean="0"/>
              <a:t>Management</a:t>
            </a:r>
            <a:r>
              <a:rPr lang="en-US" dirty="0" smtClean="0"/>
              <a:t>: Allocating the limited amount of memory installed on the system to be </a:t>
            </a:r>
            <a:r>
              <a:rPr lang="en-US" u="sng" dirty="0" smtClean="0"/>
              <a:t>fairly</a:t>
            </a:r>
            <a:r>
              <a:rPr lang="en-US" dirty="0" smtClean="0"/>
              <a:t> shared between multiple processes. </a:t>
            </a:r>
            <a:endParaRPr lang="en-US" dirty="0"/>
          </a:p>
          <a:p>
            <a:pPr lvl="1"/>
            <a:r>
              <a:rPr lang="en-US" dirty="0" smtClean="0"/>
              <a:t>Allowing a process to request and return memory from / to a shared memory pool.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53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and 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Managing </a:t>
            </a:r>
            <a:r>
              <a:rPr lang="en-US" u="sng" dirty="0" smtClean="0"/>
              <a:t>Disk Storage</a:t>
            </a:r>
            <a:r>
              <a:rPr lang="en-US" dirty="0"/>
              <a:t>: Allowing processes to request and return space from the shared disk </a:t>
            </a:r>
            <a:r>
              <a:rPr lang="en-US" dirty="0" smtClean="0"/>
              <a:t>drive storage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OS provides “File Systems” which allow the users to organize a disk’s storage capacity as File and Directories. </a:t>
            </a:r>
          </a:p>
          <a:p>
            <a:pPr lvl="1"/>
            <a:r>
              <a:rPr lang="en-US" dirty="0" smtClean="0"/>
              <a:t>Operations on files include: create, open, write , read, close, and delete. </a:t>
            </a:r>
          </a:p>
          <a:p>
            <a:pPr lvl="1"/>
            <a:r>
              <a:rPr lang="en-US" dirty="0" smtClean="0"/>
              <a:t>The underlying physical implementation of the storage device is hidden from the users. </a:t>
            </a:r>
          </a:p>
          <a:p>
            <a:pPr lvl="2"/>
            <a:endParaRPr lang="en-US" dirty="0"/>
          </a:p>
          <a:p>
            <a:r>
              <a:rPr lang="en-US" u="sng" dirty="0"/>
              <a:t>Protection and Access Control</a:t>
            </a:r>
            <a:r>
              <a:rPr lang="en-US" dirty="0"/>
              <a:t>: Providing authenticated and authorized access to files and other system resources.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5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The operating system is responsible for allocating computer system resources</a:t>
            </a:r>
            <a:r>
              <a:rPr lang="en-US" dirty="0"/>
              <a:t> </a:t>
            </a:r>
            <a:r>
              <a:rPr lang="en-US" dirty="0" smtClean="0"/>
              <a:t>to executing processes.</a:t>
            </a:r>
          </a:p>
          <a:p>
            <a:pPr lvl="1"/>
            <a:r>
              <a:rPr lang="en-US" dirty="0" smtClean="0"/>
              <a:t>Making processor resources available to </a:t>
            </a:r>
            <a:r>
              <a:rPr lang="en-US" u="sng" dirty="0" smtClean="0"/>
              <a:t>multiple</a:t>
            </a:r>
            <a:r>
              <a:rPr lang="en-US" dirty="0" smtClean="0"/>
              <a:t> processes. </a:t>
            </a:r>
          </a:p>
          <a:p>
            <a:pPr lvl="1"/>
            <a:r>
              <a:rPr lang="en-US" dirty="0" smtClean="0"/>
              <a:t>Scheduling “ready” processes for execution.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“</a:t>
            </a:r>
            <a:r>
              <a:rPr lang="en-US" dirty="0"/>
              <a:t>b</a:t>
            </a:r>
            <a:r>
              <a:rPr lang="en-US" dirty="0" smtClean="0"/>
              <a:t>locked” process” is not scheduled for execution until the conditions that have it blocked are resolved / completed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 process is blocked for the duration of a read() syscall.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Ensuring that a processes is not “starved”.</a:t>
            </a:r>
          </a:p>
          <a:p>
            <a:pPr lvl="1"/>
            <a:r>
              <a:rPr lang="en-US" dirty="0" smtClean="0"/>
              <a:t>Ensuring that every process is provided fair access to processor, I/O, and memory, other limited system resources.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8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as a Software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An operating system’s design is typically presented as </a:t>
            </a:r>
            <a:br>
              <a:rPr lang="en-US" dirty="0" smtClean="0"/>
            </a:br>
            <a:r>
              <a:rPr lang="en-US" dirty="0" smtClean="0"/>
              <a:t>‘Layered </a:t>
            </a:r>
            <a:r>
              <a:rPr lang="en-US" dirty="0"/>
              <a:t>S</a:t>
            </a:r>
            <a:r>
              <a:rPr lang="en-US" dirty="0" smtClean="0"/>
              <a:t>ervices’ (an architectural design pattern). </a:t>
            </a:r>
          </a:p>
          <a:p>
            <a:pPr lvl="1"/>
            <a:r>
              <a:rPr lang="en-US" dirty="0" smtClean="0"/>
              <a:t>Each layer access the services provided by the layer below it. </a:t>
            </a:r>
          </a:p>
          <a:p>
            <a:pPr lvl="1"/>
            <a:r>
              <a:rPr lang="en-US" dirty="0" smtClean="0"/>
              <a:t>Bypassing layers is discouraged and often not possible.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Upper layers provides a ‘higher level of abstraction’ that simplifies manipulating the layer below it.</a:t>
            </a:r>
          </a:p>
          <a:p>
            <a:pPr lvl="1"/>
            <a:r>
              <a:rPr lang="en-US" sz="1800" dirty="0" smtClean="0"/>
              <a:t>Stream &gt; File &gt; Data Blocks &gt; Controller Interface &gt; Drive Hardware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16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Software and Hardware of an 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8" y="1114102"/>
            <a:ext cx="783064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Software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Application Binary Interface (ABI)</a:t>
            </a:r>
          </a:p>
          <a:p>
            <a:pPr lvl="1"/>
            <a:r>
              <a:rPr lang="en-US" dirty="0" smtClean="0"/>
              <a:t>Services that provide access to basic </a:t>
            </a:r>
            <a:r>
              <a:rPr lang="en-US" u="sng" dirty="0" smtClean="0"/>
              <a:t>Operating System services</a:t>
            </a:r>
            <a:r>
              <a:rPr lang="en-US" dirty="0" smtClean="0"/>
              <a:t>. i.e. access to the </a:t>
            </a:r>
            <a:r>
              <a:rPr lang="en-US" u="sng" dirty="0" smtClean="0"/>
              <a:t>OS Kernel</a:t>
            </a:r>
            <a:r>
              <a:rPr lang="en-US" dirty="0" smtClean="0"/>
              <a:t> / privileged services. </a:t>
            </a:r>
          </a:p>
          <a:p>
            <a:pPr lvl="1"/>
            <a:r>
              <a:rPr lang="en-US" dirty="0" smtClean="0"/>
              <a:t>Also known as System Calls (</a:t>
            </a:r>
            <a:r>
              <a:rPr lang="en-US" dirty="0" err="1" smtClean="0"/>
              <a:t>syscalls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Instructions that execute in </a:t>
            </a:r>
            <a:r>
              <a:rPr lang="en-US" u="sng" dirty="0" smtClean="0"/>
              <a:t>Kernel Mode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Application Programming Interface (API)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u="sng" dirty="0" smtClean="0"/>
              <a:t>libraries (and utilities) </a:t>
            </a:r>
            <a:r>
              <a:rPr lang="en-US" dirty="0" smtClean="0"/>
              <a:t>that provide specific services i.e. libraries for I/O, Process Management, etc.</a:t>
            </a:r>
          </a:p>
          <a:p>
            <a:pPr lvl="1"/>
            <a:r>
              <a:rPr lang="en-US" dirty="0" smtClean="0"/>
              <a:t>Programming convenience and developer’s efficiency.</a:t>
            </a:r>
          </a:p>
          <a:p>
            <a:pPr lvl="1"/>
            <a:r>
              <a:rPr lang="en-US" dirty="0" smtClean="0"/>
              <a:t>Instructions that execute in </a:t>
            </a:r>
            <a:r>
              <a:rPr lang="en-US" u="sng" dirty="0" smtClean="0"/>
              <a:t>User Mode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Instruction Set Architecture</a:t>
            </a:r>
          </a:p>
          <a:p>
            <a:pPr lvl="1"/>
            <a:r>
              <a:rPr lang="en-US" dirty="0" smtClean="0"/>
              <a:t>The Processor’s Instruction Set.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7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Tools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r>
              <a:rPr lang="en-US" u="sng" dirty="0" smtClean="0"/>
              <a:t>Application Development</a:t>
            </a:r>
            <a:r>
              <a:rPr lang="en-US" dirty="0" smtClean="0"/>
              <a:t>: OS provided compilers, linkers, editors, interpreters, debuggers, and other development tools. </a:t>
            </a:r>
          </a:p>
          <a:p>
            <a:endParaRPr lang="en-US" dirty="0" smtClean="0"/>
          </a:p>
          <a:p>
            <a:r>
              <a:rPr lang="en-US" u="sng" dirty="0" smtClean="0"/>
              <a:t>Application Execution</a:t>
            </a:r>
            <a:r>
              <a:rPr lang="en-US" dirty="0" smtClean="0"/>
              <a:t>: OS services that load and schedule the execution of application programs (processes).</a:t>
            </a:r>
          </a:p>
          <a:p>
            <a:pPr lvl="1"/>
            <a:r>
              <a:rPr lang="en-US" dirty="0" smtClean="0"/>
              <a:t>Process management, scheduling, and monitoring.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Hardware Device Interface</a:t>
            </a:r>
            <a:r>
              <a:rPr lang="en-US" dirty="0" smtClean="0"/>
              <a:t>: OS provides a </a:t>
            </a:r>
            <a:r>
              <a:rPr lang="en-US" u="sng" dirty="0" smtClean="0"/>
              <a:t>common interface</a:t>
            </a:r>
            <a:r>
              <a:rPr lang="en-US" dirty="0" smtClean="0"/>
              <a:t> to families of hardware devices e.g. Disk, Network, GPU, etc.</a:t>
            </a:r>
          </a:p>
          <a:p>
            <a:pPr lvl="1"/>
            <a:r>
              <a:rPr lang="en-US" dirty="0" smtClean="0"/>
              <a:t>These interfaces are called ‘drivers’.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99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9325"/>
          </a:xfrm>
        </p:spPr>
        <p:txBody>
          <a:bodyPr/>
          <a:lstStyle/>
          <a:p>
            <a:r>
              <a:rPr lang="en-US" u="sng" dirty="0"/>
              <a:t>File Systems</a:t>
            </a:r>
            <a:r>
              <a:rPr lang="en-US" dirty="0"/>
              <a:t>: Provides access to the </a:t>
            </a:r>
            <a:r>
              <a:rPr lang="en-US" dirty="0" smtClean="0"/>
              <a:t>information persistently stored </a:t>
            </a:r>
            <a:r>
              <a:rPr lang="en-US" dirty="0"/>
              <a:t>on </a:t>
            </a:r>
            <a:r>
              <a:rPr lang="en-US" dirty="0" smtClean="0"/>
              <a:t>the system’s </a:t>
            </a:r>
            <a:r>
              <a:rPr lang="en-US" dirty="0"/>
              <a:t>disks.</a:t>
            </a:r>
          </a:p>
          <a:p>
            <a:pPr lvl="1"/>
            <a:r>
              <a:rPr lang="en-US" dirty="0"/>
              <a:t>File system services are constant across different controller and </a:t>
            </a:r>
            <a:r>
              <a:rPr lang="en-US" dirty="0" smtClean="0"/>
              <a:t>drive technologies</a:t>
            </a:r>
            <a:r>
              <a:rPr lang="en-US" dirty="0"/>
              <a:t>; even to files located on remote systems. </a:t>
            </a:r>
          </a:p>
          <a:p>
            <a:pPr lvl="1"/>
            <a:r>
              <a:rPr lang="en-US" dirty="0"/>
              <a:t>Controlled access to files based on owner and group permissions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u="sng" dirty="0" smtClean="0"/>
              <a:t>Controlled </a:t>
            </a:r>
            <a:r>
              <a:rPr lang="en-US" u="sng" dirty="0"/>
              <a:t>Access to </a:t>
            </a:r>
            <a:r>
              <a:rPr lang="en-US" u="sng" dirty="0" smtClean="0"/>
              <a:t>System Resources</a:t>
            </a:r>
            <a:r>
              <a:rPr lang="en-US" dirty="0" smtClean="0"/>
              <a:t>: </a:t>
            </a:r>
            <a:r>
              <a:rPr lang="en-US" dirty="0"/>
              <a:t>Provides secure access </a:t>
            </a:r>
            <a:r>
              <a:rPr lang="en-US" dirty="0" smtClean="0"/>
              <a:t>to resources managed by the OS.</a:t>
            </a:r>
          </a:p>
          <a:p>
            <a:pPr lvl="1"/>
            <a:r>
              <a:rPr lang="en-US" dirty="0" smtClean="0"/>
              <a:t>Prevents programs from accessing / corrupting information that it should not have access to. </a:t>
            </a:r>
          </a:p>
          <a:p>
            <a:pPr lvl="1"/>
            <a:r>
              <a:rPr lang="en-US" dirty="0" smtClean="0"/>
              <a:t>Methods of accessing resources shared between multiple programs / processes in a safe, </a:t>
            </a:r>
            <a:r>
              <a:rPr lang="en-US" u="sng" dirty="0" smtClean="0"/>
              <a:t>mutually exclusive</a:t>
            </a:r>
            <a:r>
              <a:rPr lang="en-US" dirty="0" smtClean="0"/>
              <a:t> fashion.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7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Error Detection</a:t>
            </a:r>
            <a:r>
              <a:rPr lang="en-US" dirty="0"/>
              <a:t>: Detects and responds to errors in both the </a:t>
            </a:r>
            <a:r>
              <a:rPr lang="en-US" dirty="0" smtClean="0"/>
              <a:t>illegal access </a:t>
            </a:r>
            <a:r>
              <a:rPr lang="en-US" dirty="0"/>
              <a:t>(security) and service failures.</a:t>
            </a:r>
          </a:p>
          <a:p>
            <a:pPr lvl="1"/>
            <a:r>
              <a:rPr lang="en-US" dirty="0"/>
              <a:t>Failures may be </a:t>
            </a:r>
            <a:r>
              <a:rPr lang="en-US" u="sng" dirty="0"/>
              <a:t>recoverable</a:t>
            </a:r>
            <a:r>
              <a:rPr lang="en-US" dirty="0"/>
              <a:t> (e.g. file not found) </a:t>
            </a:r>
            <a:r>
              <a:rPr lang="en-US" dirty="0" smtClean="0"/>
              <a:t>or </a:t>
            </a:r>
            <a:r>
              <a:rPr lang="en-US" u="sng" dirty="0" smtClean="0"/>
              <a:t>fatal</a:t>
            </a:r>
            <a:r>
              <a:rPr lang="en-US" dirty="0" smtClean="0"/>
              <a:t> </a:t>
            </a:r>
            <a:r>
              <a:rPr lang="en-US" dirty="0"/>
              <a:t>(memory access </a:t>
            </a:r>
            <a:r>
              <a:rPr lang="en-US" dirty="0" smtClean="0"/>
              <a:t>violations that causes the process’s termination). </a:t>
            </a:r>
          </a:p>
          <a:p>
            <a:pPr lvl="1"/>
            <a:endParaRPr lang="en-US" dirty="0"/>
          </a:p>
          <a:p>
            <a:r>
              <a:rPr lang="en-US" u="sng" dirty="0"/>
              <a:t>Accounting</a:t>
            </a:r>
            <a:r>
              <a:rPr lang="en-US" dirty="0"/>
              <a:t>: Records information describing the performance (e.g. memory and I/O utilization), access to the </a:t>
            </a:r>
            <a:r>
              <a:rPr lang="en-US" dirty="0" smtClean="0"/>
              <a:t>system, and other events of interest.</a:t>
            </a:r>
          </a:p>
          <a:p>
            <a:pPr lvl="1"/>
            <a:r>
              <a:rPr lang="en-US" dirty="0" smtClean="0"/>
              <a:t>Valid </a:t>
            </a:r>
            <a:r>
              <a:rPr lang="en-US" dirty="0"/>
              <a:t>and invalid login </a:t>
            </a:r>
            <a:r>
              <a:rPr lang="en-US" dirty="0" smtClean="0"/>
              <a:t>attempts.</a:t>
            </a:r>
          </a:p>
          <a:p>
            <a:pPr lvl="1"/>
            <a:r>
              <a:rPr lang="en-US" dirty="0" smtClean="0"/>
              <a:t>Messages </a:t>
            </a:r>
            <a:r>
              <a:rPr lang="en-US" dirty="0"/>
              <a:t>generated by the applications </a:t>
            </a:r>
            <a:r>
              <a:rPr lang="en-US" dirty="0" smtClean="0"/>
              <a:t>(i.e. </a:t>
            </a:r>
            <a:r>
              <a:rPr lang="en-US" dirty="0"/>
              <a:t>log services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Enforcing Resource Quota (i.e. limits on the amount of disk space, processor time, memory and other system resources)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19110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16741</TotalTime>
  <Words>3605</Words>
  <Application>Microsoft Office PowerPoint</Application>
  <PresentationFormat>On-screen Show (4:3)</PresentationFormat>
  <Paragraphs>421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Garamond</vt:lpstr>
      <vt:lpstr>Wingdings</vt:lpstr>
      <vt:lpstr>Cousrse Template</vt:lpstr>
      <vt:lpstr>Operating System Overview</vt:lpstr>
      <vt:lpstr>OS Objectives and Functions</vt:lpstr>
      <vt:lpstr>The OS as a Platform for System Evolution</vt:lpstr>
      <vt:lpstr>OS as a Software Services</vt:lpstr>
      <vt:lpstr>Layered Software and Hardware of an OS</vt:lpstr>
      <vt:lpstr>Operating System Software Layers</vt:lpstr>
      <vt:lpstr>Operating System Tools &amp; Services</vt:lpstr>
      <vt:lpstr>Operating System Services</vt:lpstr>
      <vt:lpstr>Operating System Services</vt:lpstr>
      <vt:lpstr>The OS as a Resource Manager</vt:lpstr>
      <vt:lpstr>The OS as a Software System</vt:lpstr>
      <vt:lpstr>Operating System Evolution</vt:lpstr>
      <vt:lpstr>Serial Processing</vt:lpstr>
      <vt:lpstr>IBM 701 http://en.wikipedia.org/wiki/IBM_701</vt:lpstr>
      <vt:lpstr>A Punch Card Containing a Single Line of Code</vt:lpstr>
      <vt:lpstr>Serial Processing Shortcomings</vt:lpstr>
      <vt:lpstr>Kernel: The OS Instructions and Data</vt:lpstr>
      <vt:lpstr>The Kernel is always resident in Memory</vt:lpstr>
      <vt:lpstr>Four Innovations in Processor Design  that allowed  the development of  Modern Operating Systems</vt:lpstr>
      <vt:lpstr>Protected Memory</vt:lpstr>
      <vt:lpstr>Hardware Restricted Memory Access Simple Memory Management Hardware</vt:lpstr>
      <vt:lpstr>Privileged Instructions</vt:lpstr>
      <vt:lpstr>Kernel and User Modes of Execution</vt:lpstr>
      <vt:lpstr>Kernel and User Modes</vt:lpstr>
      <vt:lpstr>Reasons for Mode Protection</vt:lpstr>
      <vt:lpstr>System Calls (SYSCALLS)</vt:lpstr>
      <vt:lpstr>The 4 Steps in Making A Linux System Call:</vt:lpstr>
      <vt:lpstr>Blocking System Calls Typically I/O Operations</vt:lpstr>
      <vt:lpstr>Multiprocessing Operating Systems Also called Multitasking Systems</vt:lpstr>
      <vt:lpstr>Preemptive Multiprocessing </vt:lpstr>
      <vt:lpstr>Multiprocessing is a Method of Sharing the Processor between Multiple Processes</vt:lpstr>
      <vt:lpstr>The OS uses a Timer Interrupt to preempt the execution of the currently running program</vt:lpstr>
      <vt:lpstr>Context Switching occurs when the currently executing process is replaced by another</vt:lpstr>
      <vt:lpstr>Multiple Processes Maintained in Memory</vt:lpstr>
      <vt:lpstr>The Process</vt:lpstr>
      <vt:lpstr>The Process State</vt:lpstr>
      <vt:lpstr>Memory Management </vt:lpstr>
      <vt:lpstr>Disk and File Management</vt:lpstr>
      <vt:lpstr>Process Scheduling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1753</cp:revision>
  <dcterms:created xsi:type="dcterms:W3CDTF">2006-08-26T13:52:02Z</dcterms:created>
  <dcterms:modified xsi:type="dcterms:W3CDTF">2017-09-05T19:09:29Z</dcterms:modified>
</cp:coreProperties>
</file>