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Lst>
  <p:notesMasterIdLst>
    <p:notesMasterId r:id="rId49"/>
  </p:notesMasterIdLst>
  <p:handoutMasterIdLst>
    <p:handoutMasterId r:id="rId50"/>
  </p:handoutMasterIdLst>
  <p:sldIdLst>
    <p:sldId id="256" r:id="rId2"/>
    <p:sldId id="259" r:id="rId3"/>
    <p:sldId id="288" r:id="rId4"/>
    <p:sldId id="324" r:id="rId5"/>
    <p:sldId id="325" r:id="rId6"/>
    <p:sldId id="260" r:id="rId7"/>
    <p:sldId id="268" r:id="rId8"/>
    <p:sldId id="269" r:id="rId9"/>
    <p:sldId id="270" r:id="rId10"/>
    <p:sldId id="271" r:id="rId11"/>
    <p:sldId id="272" r:id="rId12"/>
    <p:sldId id="273" r:id="rId13"/>
    <p:sldId id="275" r:id="rId14"/>
    <p:sldId id="274" r:id="rId15"/>
    <p:sldId id="277" r:id="rId16"/>
    <p:sldId id="331" r:id="rId17"/>
    <p:sldId id="332" r:id="rId18"/>
    <p:sldId id="261" r:id="rId19"/>
    <p:sldId id="326" r:id="rId20"/>
    <p:sldId id="279" r:id="rId21"/>
    <p:sldId id="280" r:id="rId22"/>
    <p:sldId id="283" r:id="rId23"/>
    <p:sldId id="284" r:id="rId24"/>
    <p:sldId id="285" r:id="rId25"/>
    <p:sldId id="311" r:id="rId26"/>
    <p:sldId id="313" r:id="rId27"/>
    <p:sldId id="309" r:id="rId28"/>
    <p:sldId id="289" r:id="rId29"/>
    <p:sldId id="290" r:id="rId30"/>
    <p:sldId id="291" r:id="rId31"/>
    <p:sldId id="294" r:id="rId32"/>
    <p:sldId id="293" r:id="rId33"/>
    <p:sldId id="292" r:id="rId34"/>
    <p:sldId id="314" r:id="rId35"/>
    <p:sldId id="263" r:id="rId36"/>
    <p:sldId id="297" r:id="rId37"/>
    <p:sldId id="312" r:id="rId38"/>
    <p:sldId id="299" r:id="rId39"/>
    <p:sldId id="320" r:id="rId40"/>
    <p:sldId id="315" r:id="rId41"/>
    <p:sldId id="319" r:id="rId42"/>
    <p:sldId id="327" r:id="rId43"/>
    <p:sldId id="330" r:id="rId44"/>
    <p:sldId id="321" r:id="rId45"/>
    <p:sldId id="329" r:id="rId46"/>
    <p:sldId id="318" r:id="rId47"/>
    <p:sldId id="323" r:id="rId48"/>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1008">
          <p15:clr>
            <a:srgbClr val="A4A3A4"/>
          </p15:clr>
        </p15:guide>
        <p15:guide id="2" pos="288">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325" autoAdjust="0"/>
    <p:restoredTop sz="86482" autoAdjust="0"/>
  </p:normalViewPr>
  <p:slideViewPr>
    <p:cSldViewPr>
      <p:cViewPr varScale="1">
        <p:scale>
          <a:sx n="86" d="100"/>
          <a:sy n="86" d="100"/>
        </p:scale>
        <p:origin x="834" y="78"/>
      </p:cViewPr>
      <p:guideLst>
        <p:guide orient="horz" pos="1008"/>
        <p:guide pos="288"/>
      </p:guideLst>
    </p:cSldViewPr>
  </p:slideViewPr>
  <p:notesTextViewPr>
    <p:cViewPr>
      <p:scale>
        <a:sx n="100" d="100"/>
        <a:sy n="100" d="100"/>
      </p:scale>
      <p:origin x="0" y="0"/>
    </p:cViewPr>
  </p:notesTextViewPr>
  <p:sorterViewPr>
    <p:cViewPr>
      <p:scale>
        <a:sx n="150" d="100"/>
        <a:sy n="150" d="100"/>
      </p:scale>
      <p:origin x="0" y="-9600"/>
    </p:cViewPr>
  </p:sorterViewPr>
  <p:notesViewPr>
    <p:cSldViewPr>
      <p:cViewPr varScale="1">
        <p:scale>
          <a:sx n="67" d="100"/>
          <a:sy n="67" d="100"/>
        </p:scale>
        <p:origin x="-1908" y="-11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250" name="Rectangle 2"/>
          <p:cNvSpPr>
            <a:spLocks noGrp="1" noChangeArrowheads="1"/>
          </p:cNvSpPr>
          <p:nvPr>
            <p:ph type="hdr" sz="quarter"/>
          </p:nvPr>
        </p:nvSpPr>
        <p:spPr bwMode="auto">
          <a:xfrm>
            <a:off x="0"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defTabSz="966788">
              <a:defRPr sz="1300"/>
            </a:lvl1pPr>
          </a:lstStyle>
          <a:p>
            <a:pPr>
              <a:defRPr/>
            </a:pPr>
            <a:endParaRPr lang="en-US"/>
          </a:p>
        </p:txBody>
      </p:sp>
      <p:sp>
        <p:nvSpPr>
          <p:cNvPr id="53251" name="Rectangle 3"/>
          <p:cNvSpPr>
            <a:spLocks noGrp="1" noChangeArrowheads="1"/>
          </p:cNvSpPr>
          <p:nvPr>
            <p:ph type="dt" sz="quarter" idx="1"/>
          </p:nvPr>
        </p:nvSpPr>
        <p:spPr bwMode="auto">
          <a:xfrm>
            <a:off x="4143375"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algn="r" defTabSz="966788">
              <a:defRPr sz="1300"/>
            </a:lvl1pPr>
          </a:lstStyle>
          <a:p>
            <a:pPr>
              <a:defRPr/>
            </a:pPr>
            <a:endParaRPr lang="en-US"/>
          </a:p>
        </p:txBody>
      </p:sp>
      <p:sp>
        <p:nvSpPr>
          <p:cNvPr id="53252" name="Rectangle 4"/>
          <p:cNvSpPr>
            <a:spLocks noGrp="1" noChangeArrowheads="1"/>
          </p:cNvSpPr>
          <p:nvPr>
            <p:ph type="ftr" sz="quarter" idx="2"/>
          </p:nvPr>
        </p:nvSpPr>
        <p:spPr bwMode="auto">
          <a:xfrm>
            <a:off x="0" y="9120188"/>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defTabSz="966788">
              <a:defRPr sz="1300"/>
            </a:lvl1pPr>
          </a:lstStyle>
          <a:p>
            <a:pPr>
              <a:defRPr/>
            </a:pPr>
            <a:endParaRPr lang="en-US"/>
          </a:p>
        </p:txBody>
      </p:sp>
      <p:sp>
        <p:nvSpPr>
          <p:cNvPr id="53253" name="Rectangle 5"/>
          <p:cNvSpPr>
            <a:spLocks noGrp="1" noChangeArrowheads="1"/>
          </p:cNvSpPr>
          <p:nvPr>
            <p:ph type="sldNum" sz="quarter" idx="3"/>
          </p:nvPr>
        </p:nvSpPr>
        <p:spPr bwMode="auto">
          <a:xfrm>
            <a:off x="4143375" y="9120188"/>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algn="r" defTabSz="966788">
              <a:defRPr sz="1300"/>
            </a:lvl1pPr>
          </a:lstStyle>
          <a:p>
            <a:pPr>
              <a:defRPr/>
            </a:pPr>
            <a:fld id="{17F54438-4458-49CB-ACA6-994FC09AB409}" type="slidenum">
              <a:rPr lang="en-US"/>
              <a:pPr>
                <a:defRPr/>
              </a:pPr>
              <a:t>‹#›</a:t>
            </a:fld>
            <a:endParaRPr lang="en-US"/>
          </a:p>
        </p:txBody>
      </p:sp>
    </p:spTree>
    <p:extLst>
      <p:ext uri="{BB962C8B-B14F-4D97-AF65-F5344CB8AC3E}">
        <p14:creationId xmlns:p14="http://schemas.microsoft.com/office/powerpoint/2010/main" val="8899369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bwMode="auto">
          <a:xfrm>
            <a:off x="0"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defTabSz="966788">
              <a:defRPr sz="1300"/>
            </a:lvl1pPr>
          </a:lstStyle>
          <a:p>
            <a:pPr>
              <a:defRPr/>
            </a:pPr>
            <a:endParaRPr lang="en-US"/>
          </a:p>
        </p:txBody>
      </p:sp>
      <p:sp>
        <p:nvSpPr>
          <p:cNvPr id="26627" name="Rectangle 3"/>
          <p:cNvSpPr>
            <a:spLocks noGrp="1" noChangeArrowheads="1"/>
          </p:cNvSpPr>
          <p:nvPr>
            <p:ph type="dt" idx="1"/>
          </p:nvPr>
        </p:nvSpPr>
        <p:spPr bwMode="auto">
          <a:xfrm>
            <a:off x="4143375"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algn="r" defTabSz="966788">
              <a:defRPr sz="1300"/>
            </a:lvl1pPr>
          </a:lstStyle>
          <a:p>
            <a:pPr>
              <a:defRPr/>
            </a:pPr>
            <a:endParaRPr lang="en-US"/>
          </a:p>
        </p:txBody>
      </p:sp>
      <p:sp>
        <p:nvSpPr>
          <p:cNvPr id="34820"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6629" name="Rectangle 5"/>
          <p:cNvSpPr>
            <a:spLocks noGrp="1" noChangeArrowheads="1"/>
          </p:cNvSpPr>
          <p:nvPr>
            <p:ph type="body" sz="quarter" idx="3"/>
          </p:nvPr>
        </p:nvSpPr>
        <p:spPr bwMode="auto">
          <a:xfrm>
            <a:off x="731838" y="4560888"/>
            <a:ext cx="5851525" cy="4319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6630" name="Rectangle 6"/>
          <p:cNvSpPr>
            <a:spLocks noGrp="1" noChangeArrowheads="1"/>
          </p:cNvSpPr>
          <p:nvPr>
            <p:ph type="ftr" sz="quarter" idx="4"/>
          </p:nvPr>
        </p:nvSpPr>
        <p:spPr bwMode="auto">
          <a:xfrm>
            <a:off x="0" y="9120188"/>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defTabSz="966788">
              <a:defRPr sz="1300"/>
            </a:lvl1pPr>
          </a:lstStyle>
          <a:p>
            <a:pPr>
              <a:defRPr/>
            </a:pPr>
            <a:endParaRPr lang="en-US"/>
          </a:p>
        </p:txBody>
      </p:sp>
      <p:sp>
        <p:nvSpPr>
          <p:cNvPr id="26631" name="Rectangle 7"/>
          <p:cNvSpPr>
            <a:spLocks noGrp="1" noChangeArrowheads="1"/>
          </p:cNvSpPr>
          <p:nvPr>
            <p:ph type="sldNum" sz="quarter" idx="5"/>
          </p:nvPr>
        </p:nvSpPr>
        <p:spPr bwMode="auto">
          <a:xfrm>
            <a:off x="4143375" y="9120188"/>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algn="r" defTabSz="966788">
              <a:defRPr sz="1300"/>
            </a:lvl1pPr>
          </a:lstStyle>
          <a:p>
            <a:pPr>
              <a:defRPr/>
            </a:pPr>
            <a:fld id="{5A8CF2D7-E6B7-421F-8687-84A7096D4C80}" type="slidenum">
              <a:rPr lang="en-US"/>
              <a:pPr>
                <a:defRPr/>
              </a:pPr>
              <a:t>‹#›</a:t>
            </a:fld>
            <a:endParaRPr lang="en-US"/>
          </a:p>
        </p:txBody>
      </p:sp>
    </p:spTree>
    <p:extLst>
      <p:ext uri="{BB962C8B-B14F-4D97-AF65-F5344CB8AC3E}">
        <p14:creationId xmlns:p14="http://schemas.microsoft.com/office/powerpoint/2010/main" val="1564340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lvl1pPr defTabSz="966788" eaLnBrk="0" hangingPunct="0">
              <a:defRPr>
                <a:solidFill>
                  <a:schemeClr val="tx1"/>
                </a:solidFill>
                <a:latin typeface="Arial" charset="0"/>
              </a:defRPr>
            </a:lvl1pPr>
            <a:lvl2pPr marL="742950" indent="-285750" defTabSz="966788" eaLnBrk="0" hangingPunct="0">
              <a:defRPr>
                <a:solidFill>
                  <a:schemeClr val="tx1"/>
                </a:solidFill>
                <a:latin typeface="Arial" charset="0"/>
              </a:defRPr>
            </a:lvl2pPr>
            <a:lvl3pPr marL="1143000" indent="-228600" defTabSz="966788" eaLnBrk="0" hangingPunct="0">
              <a:defRPr>
                <a:solidFill>
                  <a:schemeClr val="tx1"/>
                </a:solidFill>
                <a:latin typeface="Arial" charset="0"/>
              </a:defRPr>
            </a:lvl3pPr>
            <a:lvl4pPr marL="1600200" indent="-228600" defTabSz="966788" eaLnBrk="0" hangingPunct="0">
              <a:defRPr>
                <a:solidFill>
                  <a:schemeClr val="tx1"/>
                </a:solidFill>
                <a:latin typeface="Arial" charset="0"/>
              </a:defRPr>
            </a:lvl4pPr>
            <a:lvl5pPr marL="2057400" indent="-228600" defTabSz="966788" eaLnBrk="0" hangingPunct="0">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pPr eaLnBrk="1" hangingPunct="1"/>
            <a:fld id="{28FB1FAD-BEBA-4564-809C-03C522AF5640}" type="slidenum">
              <a:rPr lang="en-US" smtClean="0"/>
              <a:pPr eaLnBrk="1" hangingPunct="1"/>
              <a:t>1</a:t>
            </a:fld>
            <a:endParaRPr lang="en-US" smtClean="0"/>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41428959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pPr>
              <a:defRPr/>
            </a:pPr>
            <a:fld id="{5A8CF2D7-E6B7-421F-8687-84A7096D4C80}" type="slidenum">
              <a:rPr lang="en-US" smtClean="0"/>
              <a:pPr>
                <a:defRPr/>
              </a:pPr>
              <a:t>16</a:t>
            </a:fld>
            <a:endParaRPr lang="en-US"/>
          </a:p>
        </p:txBody>
      </p:sp>
    </p:spTree>
    <p:extLst>
      <p:ext uri="{BB962C8B-B14F-4D97-AF65-F5344CB8AC3E}">
        <p14:creationId xmlns:p14="http://schemas.microsoft.com/office/powerpoint/2010/main" val="22253650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Unix</a:t>
            </a:r>
            <a:r>
              <a:rPr lang="en-US" baseline="0" dirty="0" smtClean="0"/>
              <a:t> syscall </a:t>
            </a:r>
            <a:r>
              <a:rPr lang="en-US" b="1" baseline="0" dirty="0" smtClean="0"/>
              <a:t>kill(</a:t>
            </a:r>
            <a:r>
              <a:rPr lang="en-US" b="1" baseline="0" dirty="0" err="1" smtClean="0"/>
              <a:t>pid</a:t>
            </a:r>
            <a:r>
              <a:rPr lang="en-US" b="1" baseline="0" dirty="0" smtClean="0"/>
              <a:t>, </a:t>
            </a:r>
            <a:r>
              <a:rPr lang="en-US" b="1" baseline="0" dirty="0" err="1" smtClean="0"/>
              <a:t>signum</a:t>
            </a:r>
            <a:r>
              <a:rPr lang="en-US" b="1" baseline="0" dirty="0" smtClean="0"/>
              <a:t>) </a:t>
            </a:r>
            <a:r>
              <a:rPr lang="en-US" baseline="0" dirty="0" smtClean="0"/>
              <a:t>sends the given signal to the given process id. </a:t>
            </a:r>
          </a:p>
          <a:p>
            <a:r>
              <a:rPr lang="en-US" dirty="0" smtClean="0"/>
              <a:t>The Unix</a:t>
            </a:r>
            <a:r>
              <a:rPr lang="en-US" baseline="0" dirty="0" smtClean="0"/>
              <a:t> syscall </a:t>
            </a:r>
            <a:r>
              <a:rPr lang="en-US" b="1" baseline="0" dirty="0" smtClean="0"/>
              <a:t>signal(</a:t>
            </a:r>
            <a:r>
              <a:rPr lang="en-US" b="1" baseline="0" dirty="0" err="1" smtClean="0"/>
              <a:t>signum</a:t>
            </a:r>
            <a:r>
              <a:rPr lang="en-US" b="1" baseline="0" dirty="0" smtClean="0"/>
              <a:t>, </a:t>
            </a:r>
            <a:r>
              <a:rPr lang="en-US" b="1" baseline="0" dirty="0" err="1" smtClean="0"/>
              <a:t>sighandler</a:t>
            </a:r>
            <a:r>
              <a:rPr lang="en-US" b="1" baseline="0" dirty="0" smtClean="0"/>
              <a:t>*) </a:t>
            </a:r>
            <a:r>
              <a:rPr lang="en-US" baseline="0" dirty="0" smtClean="0"/>
              <a:t>associates the given signal (number) with the signal handler function on the calling process. This allows the program to override the default signal handler with application-specific behavior. </a:t>
            </a:r>
            <a:endParaRPr lang="en-US" dirty="0" smtClean="0"/>
          </a:p>
          <a:p>
            <a:r>
              <a:rPr lang="en-US" dirty="0" smtClean="0"/>
              <a:t>See Wiki</a:t>
            </a:r>
            <a:r>
              <a:rPr lang="en-US" baseline="0" dirty="0" smtClean="0"/>
              <a:t> Page: https://en.wikipedia.org/wiki/Unix_signal or Google “Unix Signals” </a:t>
            </a:r>
          </a:p>
          <a:p>
            <a:endParaRPr lang="en-US" dirty="0"/>
          </a:p>
        </p:txBody>
      </p:sp>
      <p:sp>
        <p:nvSpPr>
          <p:cNvPr id="4" name="Slide Number Placeholder 3"/>
          <p:cNvSpPr>
            <a:spLocks noGrp="1"/>
          </p:cNvSpPr>
          <p:nvPr>
            <p:ph type="sldNum" sz="quarter" idx="10"/>
          </p:nvPr>
        </p:nvSpPr>
        <p:spPr/>
        <p:txBody>
          <a:bodyPr/>
          <a:lstStyle/>
          <a:p>
            <a:pPr>
              <a:defRPr/>
            </a:pPr>
            <a:fld id="{5A8CF2D7-E6B7-421F-8687-84A7096D4C80}" type="slidenum">
              <a:rPr lang="en-US" smtClean="0"/>
              <a:pPr>
                <a:defRPr/>
              </a:pPr>
              <a:t>17</a:t>
            </a:fld>
            <a:endParaRPr lang="en-US"/>
          </a:p>
        </p:txBody>
      </p:sp>
    </p:spTree>
    <p:extLst>
      <p:ext uri="{BB962C8B-B14F-4D97-AF65-F5344CB8AC3E}">
        <p14:creationId xmlns:p14="http://schemas.microsoft.com/office/powerpoint/2010/main" val="35838231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A8CF2D7-E6B7-421F-8687-84A7096D4C80}" type="slidenum">
              <a:rPr lang="en-US" smtClean="0"/>
              <a:pPr>
                <a:defRPr/>
              </a:pPr>
              <a:t>18</a:t>
            </a:fld>
            <a:endParaRPr lang="en-US"/>
          </a:p>
        </p:txBody>
      </p:sp>
    </p:spTree>
    <p:extLst>
      <p:ext uri="{BB962C8B-B14F-4D97-AF65-F5344CB8AC3E}">
        <p14:creationId xmlns:p14="http://schemas.microsoft.com/office/powerpoint/2010/main" val="28049777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These</a:t>
            </a:r>
            <a:r>
              <a:rPr lang="en-US" baseline="0" dirty="0" smtClean="0"/>
              <a:t> graphs are snapshots in time of the state of resource allocated by the OS.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Solid lines are current assignments of a resource to a process i.e. P1 ‘owns’ the Processor</a:t>
            </a:r>
            <a:r>
              <a:rPr lang="en-US" baseline="0" dirty="0" smtClean="0"/>
              <a:t> and so is the currently running process.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Dotted</a:t>
            </a:r>
            <a:r>
              <a:rPr lang="en-US" baseline="0" dirty="0" smtClean="0"/>
              <a:t> lines are requests for future access to the resource i.e. P2 is requesting ownership of I/O that is currently owned by P1. </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5A8CF2D7-E6B7-421F-8687-84A7096D4C80}" type="slidenum">
              <a:rPr lang="en-US" smtClean="0"/>
              <a:pPr>
                <a:defRPr/>
              </a:pPr>
              <a:t>19</a:t>
            </a:fld>
            <a:endParaRPr lang="en-US"/>
          </a:p>
        </p:txBody>
      </p:sp>
    </p:spTree>
    <p:extLst>
      <p:ext uri="{BB962C8B-B14F-4D97-AF65-F5344CB8AC3E}">
        <p14:creationId xmlns:p14="http://schemas.microsoft.com/office/powerpoint/2010/main" val="28572840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example, the PCB</a:t>
            </a:r>
            <a:r>
              <a:rPr lang="en-US" baseline="0" dirty="0" smtClean="0"/>
              <a:t> is maintained separately from the Process Image so that the image can be removed from memory </a:t>
            </a:r>
            <a:r>
              <a:rPr lang="en-US" baseline="0" smtClean="0"/>
              <a:t>(suspended) and </a:t>
            </a:r>
            <a:r>
              <a:rPr lang="en-US" baseline="0" dirty="0" smtClean="0"/>
              <a:t>the process information (PCB) can be retained in memory to </a:t>
            </a:r>
            <a:r>
              <a:rPr lang="en-US" baseline="0" smtClean="0"/>
              <a:t>handle interrupts </a:t>
            </a:r>
            <a:r>
              <a:rPr lang="en-US" baseline="0" dirty="0" smtClean="0"/>
              <a:t>and events associated with the suspended process. </a:t>
            </a:r>
            <a:endParaRPr lang="en-US" dirty="0"/>
          </a:p>
        </p:txBody>
      </p:sp>
      <p:sp>
        <p:nvSpPr>
          <p:cNvPr id="4" name="Slide Number Placeholder 3"/>
          <p:cNvSpPr>
            <a:spLocks noGrp="1"/>
          </p:cNvSpPr>
          <p:nvPr>
            <p:ph type="sldNum" sz="quarter" idx="10"/>
          </p:nvPr>
        </p:nvSpPr>
        <p:spPr/>
        <p:txBody>
          <a:bodyPr/>
          <a:lstStyle/>
          <a:p>
            <a:pPr>
              <a:defRPr/>
            </a:pPr>
            <a:fld id="{5A8CF2D7-E6B7-421F-8687-84A7096D4C80}" type="slidenum">
              <a:rPr lang="en-US" smtClean="0"/>
              <a:pPr>
                <a:defRPr/>
              </a:pPr>
              <a:t>21</a:t>
            </a:fld>
            <a:endParaRPr lang="en-US"/>
          </a:p>
        </p:txBody>
      </p:sp>
    </p:spTree>
    <p:extLst>
      <p:ext uri="{BB962C8B-B14F-4D97-AF65-F5344CB8AC3E}">
        <p14:creationId xmlns:p14="http://schemas.microsoft.com/office/powerpoint/2010/main" val="19424581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A8CF2D7-E6B7-421F-8687-84A7096D4C80}" type="slidenum">
              <a:rPr lang="en-US" smtClean="0"/>
              <a:pPr>
                <a:defRPr/>
              </a:pPr>
              <a:t>22</a:t>
            </a:fld>
            <a:endParaRPr lang="en-US"/>
          </a:p>
        </p:txBody>
      </p:sp>
    </p:spTree>
    <p:extLst>
      <p:ext uri="{BB962C8B-B14F-4D97-AF65-F5344CB8AC3E}">
        <p14:creationId xmlns:p14="http://schemas.microsoft.com/office/powerpoint/2010/main" val="32718550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“Group” represents a set (group) of users with similar privileges e.g. student, instructor, administrator.</a:t>
            </a:r>
          </a:p>
          <a:p>
            <a:r>
              <a:rPr lang="en-US" dirty="0" smtClean="0"/>
              <a:t>A</a:t>
            </a:r>
            <a:r>
              <a:rPr lang="en-US" baseline="0" dirty="0" smtClean="0"/>
              <a:t> user can be assigned to multiple groups. </a:t>
            </a:r>
          </a:p>
          <a:p>
            <a:r>
              <a:rPr lang="en-US" baseline="0" dirty="0" smtClean="0"/>
              <a:t>Resources are given ‘group permissions’ that describe which groups can access a resource e.g. a file. </a:t>
            </a:r>
            <a:endParaRPr lang="en-US" dirty="0"/>
          </a:p>
        </p:txBody>
      </p:sp>
      <p:sp>
        <p:nvSpPr>
          <p:cNvPr id="4" name="Slide Number Placeholder 3"/>
          <p:cNvSpPr>
            <a:spLocks noGrp="1"/>
          </p:cNvSpPr>
          <p:nvPr>
            <p:ph type="sldNum" sz="quarter" idx="10"/>
          </p:nvPr>
        </p:nvSpPr>
        <p:spPr/>
        <p:txBody>
          <a:bodyPr/>
          <a:lstStyle/>
          <a:p>
            <a:pPr>
              <a:defRPr/>
            </a:pPr>
            <a:fld id="{5A8CF2D7-E6B7-421F-8687-84A7096D4C80}" type="slidenum">
              <a:rPr lang="en-US" smtClean="0"/>
              <a:pPr>
                <a:defRPr/>
              </a:pPr>
              <a:t>23</a:t>
            </a:fld>
            <a:endParaRPr lang="en-US"/>
          </a:p>
        </p:txBody>
      </p:sp>
    </p:spTree>
    <p:extLst>
      <p:ext uri="{BB962C8B-B14F-4D97-AF65-F5344CB8AC3E}">
        <p14:creationId xmlns:p14="http://schemas.microsoft.com/office/powerpoint/2010/main" val="19330242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A8CF2D7-E6B7-421F-8687-84A7096D4C80}" type="slidenum">
              <a:rPr lang="en-US" smtClean="0"/>
              <a:pPr>
                <a:defRPr/>
              </a:pPr>
              <a:t>24</a:t>
            </a:fld>
            <a:endParaRPr lang="en-US"/>
          </a:p>
        </p:txBody>
      </p:sp>
    </p:spTree>
    <p:extLst>
      <p:ext uri="{BB962C8B-B14F-4D97-AF65-F5344CB8AC3E}">
        <p14:creationId xmlns:p14="http://schemas.microsoft.com/office/powerpoint/2010/main" val="31577446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A8CF2D7-E6B7-421F-8687-84A7096D4C80}" type="slidenum">
              <a:rPr lang="en-US" smtClean="0"/>
              <a:pPr>
                <a:defRPr/>
              </a:pPr>
              <a:t>25</a:t>
            </a:fld>
            <a:endParaRPr lang="en-US"/>
          </a:p>
        </p:txBody>
      </p:sp>
    </p:spTree>
    <p:extLst>
      <p:ext uri="{BB962C8B-B14F-4D97-AF65-F5344CB8AC3E}">
        <p14:creationId xmlns:p14="http://schemas.microsoft.com/office/powerpoint/2010/main" val="10476272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Demonstrate </a:t>
            </a:r>
            <a:r>
              <a:rPr lang="en-US" dirty="0" err="1" smtClean="0"/>
              <a:t>ps</a:t>
            </a:r>
            <a:r>
              <a:rPr lang="en-US" dirty="0" smtClean="0"/>
              <a:t> -e</a:t>
            </a:r>
          </a:p>
          <a:p>
            <a:r>
              <a:rPr lang="en-US" dirty="0" smtClean="0"/>
              <a:t>Chase</a:t>
            </a:r>
            <a:r>
              <a:rPr lang="en-US" baseline="0" dirty="0" smtClean="0"/>
              <a:t> ownership up to the root. </a:t>
            </a:r>
          </a:p>
          <a:p>
            <a:r>
              <a:rPr lang="en-US" baseline="0" dirty="0" smtClean="0"/>
              <a:t>Demonstrate /proc/&lt;</a:t>
            </a:r>
            <a:r>
              <a:rPr lang="en-US" baseline="0" dirty="0" err="1" smtClean="0"/>
              <a:t>pid</a:t>
            </a:r>
            <a:r>
              <a:rPr lang="en-US" baseline="0" dirty="0" smtClean="0"/>
              <a:t>&gt;</a:t>
            </a:r>
          </a:p>
          <a:p>
            <a:r>
              <a:rPr lang="en-US" baseline="0" dirty="0" smtClean="0"/>
              <a:t>Kill the process. </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5A8CF2D7-E6B7-421F-8687-84A7096D4C80}" type="slidenum">
              <a:rPr lang="en-US" smtClean="0"/>
              <a:pPr>
                <a:defRPr/>
              </a:pPr>
              <a:t>26</a:t>
            </a:fld>
            <a:endParaRPr lang="en-US"/>
          </a:p>
        </p:txBody>
      </p:sp>
    </p:spTree>
    <p:extLst>
      <p:ext uri="{BB962C8B-B14F-4D97-AF65-F5344CB8AC3E}">
        <p14:creationId xmlns:p14="http://schemas.microsoft.com/office/powerpoint/2010/main" val="25087858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Executable</a:t>
            </a:r>
            <a:r>
              <a:rPr lang="en-US" baseline="0" dirty="0" smtClean="0"/>
              <a:t> f</a:t>
            </a:r>
            <a:r>
              <a:rPr lang="en-US" dirty="0" smtClean="0"/>
              <a:t>ile</a:t>
            </a:r>
            <a:r>
              <a:rPr lang="en-US" baseline="0" dirty="0" smtClean="0"/>
              <a:t> (ELF) h</a:t>
            </a:r>
            <a:r>
              <a:rPr lang="en-US" dirty="0" smtClean="0"/>
              <a:t>eaders contain information describing</a:t>
            </a:r>
            <a:r>
              <a:rPr lang="en-US" baseline="0" dirty="0" smtClean="0"/>
              <a:t> the image and what the image needs to execute e.g. dynamically loaded libraries (DLL), etc. </a:t>
            </a:r>
          </a:p>
          <a:p>
            <a:r>
              <a:rPr lang="en-US" baseline="0" dirty="0" err="1" smtClean="0"/>
              <a:t>Text.offset</a:t>
            </a:r>
            <a:r>
              <a:rPr lang="en-US" baseline="0" dirty="0" smtClean="0"/>
              <a:t> and </a:t>
            </a:r>
            <a:r>
              <a:rPr lang="en-US" baseline="0" dirty="0" err="1" smtClean="0"/>
              <a:t>text.filesz</a:t>
            </a:r>
            <a:r>
              <a:rPr lang="en-US" baseline="0" dirty="0" smtClean="0"/>
              <a:t> is the location of the executable’s text region in the file. </a:t>
            </a:r>
            <a:endParaRPr lang="en-US" dirty="0"/>
          </a:p>
        </p:txBody>
      </p:sp>
      <p:sp>
        <p:nvSpPr>
          <p:cNvPr id="4" name="Slide Number Placeholder 3"/>
          <p:cNvSpPr>
            <a:spLocks noGrp="1"/>
          </p:cNvSpPr>
          <p:nvPr>
            <p:ph type="sldNum" sz="quarter" idx="10"/>
          </p:nvPr>
        </p:nvSpPr>
        <p:spPr/>
        <p:txBody>
          <a:bodyPr/>
          <a:lstStyle/>
          <a:p>
            <a:pPr>
              <a:defRPr/>
            </a:pPr>
            <a:fld id="{5A8CF2D7-E6B7-421F-8687-84A7096D4C80}" type="slidenum">
              <a:rPr lang="en-US" smtClean="0"/>
              <a:pPr>
                <a:defRPr/>
              </a:pPr>
              <a:t>3</a:t>
            </a:fld>
            <a:endParaRPr lang="en-US"/>
          </a:p>
        </p:txBody>
      </p:sp>
    </p:spTree>
    <p:extLst>
      <p:ext uri="{BB962C8B-B14F-4D97-AF65-F5344CB8AC3E}">
        <p14:creationId xmlns:p14="http://schemas.microsoft.com/office/powerpoint/2010/main" val="36591596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Intel Privileged Instructions: https://support.microsoft.com/en-us/kb/114473</a:t>
            </a:r>
            <a:endParaRPr lang="en-US" dirty="0"/>
          </a:p>
        </p:txBody>
      </p:sp>
      <p:sp>
        <p:nvSpPr>
          <p:cNvPr id="4" name="Slide Number Placeholder 3"/>
          <p:cNvSpPr>
            <a:spLocks noGrp="1"/>
          </p:cNvSpPr>
          <p:nvPr>
            <p:ph type="sldNum" sz="quarter" idx="10"/>
          </p:nvPr>
        </p:nvSpPr>
        <p:spPr/>
        <p:txBody>
          <a:bodyPr/>
          <a:lstStyle/>
          <a:p>
            <a:pPr>
              <a:defRPr/>
            </a:pPr>
            <a:fld id="{5A8CF2D7-E6B7-421F-8687-84A7096D4C80}" type="slidenum">
              <a:rPr lang="en-US" smtClean="0"/>
              <a:pPr>
                <a:defRPr/>
              </a:pPr>
              <a:t>28</a:t>
            </a:fld>
            <a:endParaRPr lang="en-US"/>
          </a:p>
        </p:txBody>
      </p:sp>
    </p:spTree>
    <p:extLst>
      <p:ext uri="{BB962C8B-B14F-4D97-AF65-F5344CB8AC3E}">
        <p14:creationId xmlns:p14="http://schemas.microsoft.com/office/powerpoint/2010/main" val="33451889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Supervisor</a:t>
            </a:r>
            <a:r>
              <a:rPr lang="en-US" baseline="0" dirty="0" smtClean="0"/>
              <a:t> Call is the book’s name for System Calls or syscalls</a:t>
            </a:r>
            <a:endParaRPr lang="en-US" dirty="0"/>
          </a:p>
        </p:txBody>
      </p:sp>
      <p:sp>
        <p:nvSpPr>
          <p:cNvPr id="4" name="Slide Number Placeholder 3"/>
          <p:cNvSpPr>
            <a:spLocks noGrp="1"/>
          </p:cNvSpPr>
          <p:nvPr>
            <p:ph type="sldNum" sz="quarter" idx="10"/>
          </p:nvPr>
        </p:nvSpPr>
        <p:spPr/>
        <p:txBody>
          <a:bodyPr/>
          <a:lstStyle/>
          <a:p>
            <a:pPr>
              <a:defRPr/>
            </a:pPr>
            <a:fld id="{5A8CF2D7-E6B7-421F-8687-84A7096D4C80}" type="slidenum">
              <a:rPr lang="en-US" smtClean="0"/>
              <a:pPr>
                <a:defRPr/>
              </a:pPr>
              <a:t>30</a:t>
            </a:fld>
            <a:endParaRPr lang="en-US"/>
          </a:p>
        </p:txBody>
      </p:sp>
    </p:spTree>
    <p:extLst>
      <p:ext uri="{BB962C8B-B14F-4D97-AF65-F5344CB8AC3E}">
        <p14:creationId xmlns:p14="http://schemas.microsoft.com/office/powerpoint/2010/main" val="35093845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PSW = Program Status Word</a:t>
            </a:r>
          </a:p>
          <a:p>
            <a:r>
              <a:rPr lang="en-US" dirty="0" smtClean="0"/>
              <a:t>PCB</a:t>
            </a:r>
            <a:r>
              <a:rPr lang="en-US" baseline="0" dirty="0" smtClean="0"/>
              <a:t> = Process Control Block</a:t>
            </a:r>
            <a:endParaRPr lang="en-US" dirty="0"/>
          </a:p>
        </p:txBody>
      </p:sp>
      <p:sp>
        <p:nvSpPr>
          <p:cNvPr id="4" name="Slide Number Placeholder 3"/>
          <p:cNvSpPr>
            <a:spLocks noGrp="1"/>
          </p:cNvSpPr>
          <p:nvPr>
            <p:ph type="sldNum" sz="quarter" idx="10"/>
          </p:nvPr>
        </p:nvSpPr>
        <p:spPr/>
        <p:txBody>
          <a:bodyPr/>
          <a:lstStyle/>
          <a:p>
            <a:pPr>
              <a:defRPr/>
            </a:pPr>
            <a:fld id="{5A8CF2D7-E6B7-421F-8687-84A7096D4C80}" type="slidenum">
              <a:rPr lang="en-US" smtClean="0"/>
              <a:pPr>
                <a:defRPr/>
              </a:pPr>
              <a:t>31</a:t>
            </a:fld>
            <a:endParaRPr lang="en-US"/>
          </a:p>
        </p:txBody>
      </p:sp>
    </p:spTree>
    <p:extLst>
      <p:ext uri="{BB962C8B-B14F-4D97-AF65-F5344CB8AC3E}">
        <p14:creationId xmlns:p14="http://schemas.microsoft.com/office/powerpoint/2010/main" val="26074711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child process gets copies of files and sockets opened by the parent.</a:t>
            </a:r>
          </a:p>
          <a:p>
            <a:endParaRPr lang="en-US" dirty="0" smtClean="0"/>
          </a:p>
          <a:p>
            <a:r>
              <a:rPr lang="en-US" dirty="0" smtClean="0"/>
              <a:t>The code that</a:t>
            </a:r>
            <a:r>
              <a:rPr lang="en-US" baseline="0" dirty="0" smtClean="0"/>
              <a:t> starts a new Unix / Linux process looks something like</a:t>
            </a:r>
          </a:p>
          <a:p>
            <a:r>
              <a:rPr lang="en-US" baseline="0" dirty="0" err="1" smtClean="0"/>
              <a:t>startProc</a:t>
            </a:r>
            <a:r>
              <a:rPr lang="en-US" baseline="0" dirty="0" smtClean="0"/>
              <a:t>(</a:t>
            </a:r>
            <a:r>
              <a:rPr lang="en-US" baseline="0" dirty="0" err="1" smtClean="0"/>
              <a:t>execFileName</a:t>
            </a:r>
            <a:r>
              <a:rPr lang="en-US" baseline="0" dirty="0" smtClean="0"/>
              <a:t>) {</a:t>
            </a:r>
          </a:p>
          <a:p>
            <a:r>
              <a:rPr lang="en-US" baseline="0" dirty="0" smtClean="0"/>
              <a:t>  </a:t>
            </a:r>
            <a:r>
              <a:rPr lang="en-US" baseline="0" dirty="0" err="1" smtClean="0"/>
              <a:t>int</a:t>
            </a:r>
            <a:r>
              <a:rPr lang="en-US" baseline="0" dirty="0" smtClean="0"/>
              <a:t> </a:t>
            </a:r>
            <a:r>
              <a:rPr lang="en-US" baseline="0" dirty="0" err="1" smtClean="0"/>
              <a:t>pid</a:t>
            </a:r>
            <a:r>
              <a:rPr lang="en-US" baseline="0" dirty="0" smtClean="0"/>
              <a:t> = fork();</a:t>
            </a:r>
          </a:p>
          <a:p>
            <a:r>
              <a:rPr lang="en-US" baseline="0" dirty="0" smtClean="0"/>
              <a:t>  if(</a:t>
            </a:r>
            <a:r>
              <a:rPr lang="en-US" baseline="0" dirty="0" err="1" smtClean="0"/>
              <a:t>pid</a:t>
            </a:r>
            <a:r>
              <a:rPr lang="en-US" baseline="0" dirty="0" smtClean="0"/>
              <a:t> == 0) {  </a:t>
            </a:r>
          </a:p>
          <a:p>
            <a:r>
              <a:rPr lang="en-US" baseline="0" dirty="0" smtClean="0"/>
              <a:t>    // Child Process</a:t>
            </a:r>
          </a:p>
          <a:p>
            <a:r>
              <a:rPr lang="en-US" baseline="0" dirty="0" smtClean="0"/>
              <a:t>    exec(</a:t>
            </a:r>
            <a:r>
              <a:rPr lang="en-US" baseline="0" dirty="0" err="1" smtClean="0"/>
              <a:t>execFileName</a:t>
            </a:r>
            <a:r>
              <a:rPr lang="en-US" baseline="0" dirty="0" smtClean="0"/>
              <a:t>);</a:t>
            </a:r>
          </a:p>
          <a:p>
            <a:r>
              <a:rPr lang="en-US" baseline="0" dirty="0" smtClean="0"/>
              <a:t>}  </a:t>
            </a:r>
          </a:p>
          <a:p>
            <a:endParaRPr lang="en-US" baseline="0" dirty="0" smtClean="0"/>
          </a:p>
          <a:p>
            <a:r>
              <a:rPr lang="en-US" baseline="0" dirty="0" smtClean="0"/>
              <a:t>See interesting stack overflow discussion about what the child process inherits, and does not inherit, from the parent process.</a:t>
            </a:r>
            <a:br>
              <a:rPr lang="en-US" baseline="0" dirty="0" smtClean="0"/>
            </a:br>
            <a:r>
              <a:rPr lang="en-US" baseline="0" dirty="0" smtClean="0"/>
              <a:t>http://stackoverflow.com/questions/5021296/child-parent-relationship-and-inheritance-in-c</a:t>
            </a:r>
          </a:p>
          <a:p>
            <a:endParaRPr lang="en-US" baseline="0" dirty="0" smtClean="0"/>
          </a:p>
        </p:txBody>
      </p:sp>
      <p:sp>
        <p:nvSpPr>
          <p:cNvPr id="4" name="Slide Number Placeholder 3"/>
          <p:cNvSpPr>
            <a:spLocks noGrp="1"/>
          </p:cNvSpPr>
          <p:nvPr>
            <p:ph type="sldNum" sz="quarter" idx="10"/>
          </p:nvPr>
        </p:nvSpPr>
        <p:spPr/>
        <p:txBody>
          <a:bodyPr/>
          <a:lstStyle/>
          <a:p>
            <a:pPr>
              <a:defRPr/>
            </a:pPr>
            <a:fld id="{5A8CF2D7-E6B7-421F-8687-84A7096D4C80}" type="slidenum">
              <a:rPr lang="en-US" smtClean="0"/>
              <a:pPr>
                <a:defRPr/>
              </a:pPr>
              <a:t>34</a:t>
            </a:fld>
            <a:endParaRPr lang="en-US"/>
          </a:p>
        </p:txBody>
      </p:sp>
    </p:spTree>
    <p:extLst>
      <p:ext uri="{BB962C8B-B14F-4D97-AF65-F5344CB8AC3E}">
        <p14:creationId xmlns:p14="http://schemas.microsoft.com/office/powerpoint/2010/main" val="40283585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A8CF2D7-E6B7-421F-8687-84A7096D4C80}" type="slidenum">
              <a:rPr lang="en-US" smtClean="0"/>
              <a:pPr>
                <a:defRPr/>
              </a:pPr>
              <a:t>35</a:t>
            </a:fld>
            <a:endParaRPr lang="en-US"/>
          </a:p>
        </p:txBody>
      </p:sp>
    </p:spTree>
    <p:extLst>
      <p:ext uri="{BB962C8B-B14F-4D97-AF65-F5344CB8AC3E}">
        <p14:creationId xmlns:p14="http://schemas.microsoft.com/office/powerpoint/2010/main" val="35634489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is the model for Linux operating system. See http://superuser.com/questions/197168/is-kernel-a-process</a:t>
            </a:r>
          </a:p>
          <a:p>
            <a:endParaRPr lang="en-US" baseline="0" dirty="0" smtClean="0"/>
          </a:p>
          <a:p>
            <a:r>
              <a:rPr lang="en-US" sz="1200" b="0" i="0" kern="1200" dirty="0" smtClean="0">
                <a:solidFill>
                  <a:schemeClr val="tx1"/>
                </a:solidFill>
                <a:effectLst/>
                <a:latin typeface="Arial" charset="0"/>
                <a:ea typeface="+mn-ea"/>
                <a:cs typeface="+mn-cs"/>
              </a:rPr>
              <a:t>Linux kernel can't be considered as a process, because this is one of its responsibilities to manage processes. However,</a:t>
            </a:r>
            <a:r>
              <a:rPr lang="en-US" sz="1200" b="0" i="0" kern="1200" baseline="0" dirty="0" smtClean="0">
                <a:solidFill>
                  <a:schemeClr val="tx1"/>
                </a:solidFill>
                <a:effectLst/>
                <a:latin typeface="Arial" charset="0"/>
                <a:ea typeface="+mn-ea"/>
                <a:cs typeface="+mn-cs"/>
              </a:rPr>
              <a:t> during the system boot, the kernel starts a process “</a:t>
            </a:r>
            <a:r>
              <a:rPr lang="en-US" sz="1200" b="0" i="0" kern="1200" baseline="0" dirty="0" err="1" smtClean="0">
                <a:solidFill>
                  <a:schemeClr val="tx1"/>
                </a:solidFill>
                <a:effectLst/>
                <a:latin typeface="Arial" charset="0"/>
                <a:ea typeface="+mn-ea"/>
                <a:cs typeface="+mn-cs"/>
              </a:rPr>
              <a:t>init</a:t>
            </a:r>
            <a:r>
              <a:rPr lang="en-US" sz="1200" b="0" i="0" kern="1200" baseline="0" dirty="0" smtClean="0">
                <a:solidFill>
                  <a:schemeClr val="tx1"/>
                </a:solidFill>
                <a:effectLst/>
                <a:latin typeface="Arial" charset="0"/>
                <a:ea typeface="+mn-ea"/>
                <a:cs typeface="+mn-cs"/>
              </a:rPr>
              <a:t>” which is the root (parent) process of all the remaining process started during system initialization.</a:t>
            </a:r>
            <a:endParaRPr lang="en-US" sz="1200" b="0" i="0" kern="1200" dirty="0" smtClean="0">
              <a:solidFill>
                <a:schemeClr val="tx1"/>
              </a:solidFill>
              <a:effectLst/>
              <a:latin typeface="Arial" charset="0"/>
              <a:ea typeface="+mn-ea"/>
              <a:cs typeface="+mn-cs"/>
            </a:endParaRPr>
          </a:p>
          <a:p>
            <a:endParaRPr lang="en-US" sz="1200" b="0" i="0" kern="1200" dirty="0" smtClean="0">
              <a:solidFill>
                <a:schemeClr val="tx1"/>
              </a:solidFill>
              <a:effectLst/>
              <a:latin typeface="Arial" charset="0"/>
              <a:ea typeface="+mn-ea"/>
              <a:cs typeface="+mn-cs"/>
            </a:endParaRPr>
          </a:p>
          <a:p>
            <a:r>
              <a:rPr lang="en-US" sz="1200" b="0" i="0" kern="1200" dirty="0" smtClean="0">
                <a:solidFill>
                  <a:schemeClr val="tx1"/>
                </a:solidFill>
                <a:effectLst/>
                <a:latin typeface="Arial" charset="0"/>
                <a:ea typeface="+mn-ea"/>
                <a:cs typeface="+mn-cs"/>
              </a:rPr>
              <a:t>You can consider kernel as a big interrupt handler. After the kernel grants processor to the thread, the only way to get control back are interrupts (or system calls, which are also interrupts). When interrupt occurs, kernel immediately gets control, and appropriately handles interrupt. At this point various parts of kernel could be called.</a:t>
            </a:r>
          </a:p>
          <a:p>
            <a:endParaRPr lang="en-US" sz="1200" b="0" i="0" kern="1200" dirty="0" smtClean="0">
              <a:solidFill>
                <a:schemeClr val="tx1"/>
              </a:solidFill>
              <a:effectLst/>
              <a:latin typeface="Arial" charset="0"/>
              <a:ea typeface="+mn-ea"/>
              <a:cs typeface="+mn-cs"/>
            </a:endParaRPr>
          </a:p>
          <a:p>
            <a:r>
              <a:rPr lang="en-US" sz="1200" b="0" i="0" kern="1200" dirty="0" smtClean="0">
                <a:solidFill>
                  <a:schemeClr val="tx1"/>
                </a:solidFill>
                <a:effectLst/>
                <a:latin typeface="Arial" charset="0"/>
                <a:ea typeface="+mn-ea"/>
                <a:cs typeface="+mn-cs"/>
              </a:rPr>
              <a:t>Kernel is multi-threaded as it can handle various interrupts on different processors simultaneously. On the other hand, there are kernel-threads, which are managed in the same way as user threads (there is no difference between kernel and user threads for scheduler).</a:t>
            </a:r>
          </a:p>
          <a:p>
            <a:endParaRPr lang="en-US" dirty="0"/>
          </a:p>
        </p:txBody>
      </p:sp>
      <p:sp>
        <p:nvSpPr>
          <p:cNvPr id="4" name="Slide Number Placeholder 3"/>
          <p:cNvSpPr>
            <a:spLocks noGrp="1"/>
          </p:cNvSpPr>
          <p:nvPr>
            <p:ph type="sldNum" sz="quarter" idx="10"/>
          </p:nvPr>
        </p:nvSpPr>
        <p:spPr/>
        <p:txBody>
          <a:bodyPr/>
          <a:lstStyle/>
          <a:p>
            <a:pPr>
              <a:defRPr/>
            </a:pPr>
            <a:fld id="{5A8CF2D7-E6B7-421F-8687-84A7096D4C80}" type="slidenum">
              <a:rPr lang="en-US" smtClean="0"/>
              <a:pPr>
                <a:defRPr/>
              </a:pPr>
              <a:t>36</a:t>
            </a:fld>
            <a:endParaRPr lang="en-US"/>
          </a:p>
        </p:txBody>
      </p:sp>
    </p:spTree>
    <p:extLst>
      <p:ext uri="{BB962C8B-B14F-4D97-AF65-F5344CB8AC3E}">
        <p14:creationId xmlns:p14="http://schemas.microsoft.com/office/powerpoint/2010/main" val="41335616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http://stackoverflow.com/questions/12911841/kernel-stack-and-user-space-stack</a:t>
            </a:r>
          </a:p>
          <a:p>
            <a:endParaRPr lang="en-US" dirty="0"/>
          </a:p>
        </p:txBody>
      </p:sp>
      <p:sp>
        <p:nvSpPr>
          <p:cNvPr id="4" name="Slide Number Placeholder 3"/>
          <p:cNvSpPr>
            <a:spLocks noGrp="1"/>
          </p:cNvSpPr>
          <p:nvPr>
            <p:ph type="sldNum" sz="quarter" idx="10"/>
          </p:nvPr>
        </p:nvSpPr>
        <p:spPr/>
        <p:txBody>
          <a:bodyPr/>
          <a:lstStyle/>
          <a:p>
            <a:pPr>
              <a:defRPr/>
            </a:pPr>
            <a:fld id="{5A8CF2D7-E6B7-421F-8687-84A7096D4C80}" type="slidenum">
              <a:rPr lang="en-US" smtClean="0"/>
              <a:pPr>
                <a:defRPr/>
              </a:pPr>
              <a:t>37</a:t>
            </a:fld>
            <a:endParaRPr lang="en-US"/>
          </a:p>
        </p:txBody>
      </p:sp>
    </p:spTree>
    <p:extLst>
      <p:ext uri="{BB962C8B-B14F-4D97-AF65-F5344CB8AC3E}">
        <p14:creationId xmlns:p14="http://schemas.microsoft.com/office/powerpoint/2010/main" val="161202952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https://en.wikipedia.org/wiki/Microkernel</a:t>
            </a:r>
          </a:p>
          <a:p>
            <a:r>
              <a:rPr lang="en-US" dirty="0" smtClean="0"/>
              <a:t>Instead of bundling all system</a:t>
            </a:r>
            <a:r>
              <a:rPr lang="en-US" baseline="0" dirty="0" smtClean="0"/>
              <a:t> services implementations (instructions) in a single monolithic kernel, services are partitioned into cohesive services. </a:t>
            </a:r>
            <a:endParaRPr lang="en-US" dirty="0" smtClean="0"/>
          </a:p>
        </p:txBody>
      </p:sp>
      <p:sp>
        <p:nvSpPr>
          <p:cNvPr id="4" name="Slide Number Placeholder 3"/>
          <p:cNvSpPr>
            <a:spLocks noGrp="1"/>
          </p:cNvSpPr>
          <p:nvPr>
            <p:ph type="sldNum" sz="quarter" idx="10"/>
          </p:nvPr>
        </p:nvSpPr>
        <p:spPr/>
        <p:txBody>
          <a:bodyPr/>
          <a:lstStyle/>
          <a:p>
            <a:pPr>
              <a:defRPr/>
            </a:pPr>
            <a:fld id="{5A8CF2D7-E6B7-421F-8687-84A7096D4C80}" type="slidenum">
              <a:rPr lang="en-US" smtClean="0"/>
              <a:pPr>
                <a:defRPr/>
              </a:pPr>
              <a:t>38</a:t>
            </a:fld>
            <a:endParaRPr lang="en-US"/>
          </a:p>
        </p:txBody>
      </p:sp>
    </p:spTree>
    <p:extLst>
      <p:ext uri="{BB962C8B-B14F-4D97-AF65-F5344CB8AC3E}">
        <p14:creationId xmlns:p14="http://schemas.microsoft.com/office/powerpoint/2010/main" val="9091421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Note that</a:t>
            </a:r>
            <a:r>
              <a:rPr lang="en-US" baseline="0" dirty="0" smtClean="0"/>
              <a:t> Linux is a monolithic kernel that uses ‘modules’ to load new services into kernel memory. Modules serve the same purpose as MK Server Processes in that they encapsulate the implementation of OS services such as filesystem, network stacks, etc. Linux Modules can even be loaded &amp; unloaded from the kernel without a system restart.</a:t>
            </a:r>
            <a:endParaRPr lang="en-US" dirty="0"/>
          </a:p>
        </p:txBody>
      </p:sp>
      <p:sp>
        <p:nvSpPr>
          <p:cNvPr id="4" name="Slide Number Placeholder 3"/>
          <p:cNvSpPr>
            <a:spLocks noGrp="1"/>
          </p:cNvSpPr>
          <p:nvPr>
            <p:ph type="sldNum" sz="quarter" idx="10"/>
          </p:nvPr>
        </p:nvSpPr>
        <p:spPr/>
        <p:txBody>
          <a:bodyPr/>
          <a:lstStyle/>
          <a:p>
            <a:pPr>
              <a:defRPr/>
            </a:pPr>
            <a:fld id="{5A8CF2D7-E6B7-421F-8687-84A7096D4C80}" type="slidenum">
              <a:rPr lang="en-US" smtClean="0"/>
              <a:pPr>
                <a:defRPr/>
              </a:pPr>
              <a:t>40</a:t>
            </a:fld>
            <a:endParaRPr lang="en-US"/>
          </a:p>
        </p:txBody>
      </p:sp>
    </p:spTree>
    <p:extLst>
      <p:ext uri="{BB962C8B-B14F-4D97-AF65-F5344CB8AC3E}">
        <p14:creationId xmlns:p14="http://schemas.microsoft.com/office/powerpoint/2010/main" val="286261668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https://en.wikipedia.org/wiki/Microkernel</a:t>
            </a:r>
            <a:endParaRPr lang="en-US" dirty="0"/>
          </a:p>
        </p:txBody>
      </p:sp>
      <p:sp>
        <p:nvSpPr>
          <p:cNvPr id="4" name="Slide Number Placeholder 3"/>
          <p:cNvSpPr>
            <a:spLocks noGrp="1"/>
          </p:cNvSpPr>
          <p:nvPr>
            <p:ph type="sldNum" sz="quarter" idx="10"/>
          </p:nvPr>
        </p:nvSpPr>
        <p:spPr/>
        <p:txBody>
          <a:bodyPr/>
          <a:lstStyle/>
          <a:p>
            <a:pPr>
              <a:defRPr/>
            </a:pPr>
            <a:fld id="{5A8CF2D7-E6B7-421F-8687-84A7096D4C80}" type="slidenum">
              <a:rPr lang="en-US" smtClean="0"/>
              <a:pPr>
                <a:defRPr/>
              </a:pPr>
              <a:t>41</a:t>
            </a:fld>
            <a:endParaRPr lang="en-US"/>
          </a:p>
        </p:txBody>
      </p:sp>
    </p:spTree>
    <p:extLst>
      <p:ext uri="{BB962C8B-B14F-4D97-AF65-F5344CB8AC3E}">
        <p14:creationId xmlns:p14="http://schemas.microsoft.com/office/powerpoint/2010/main" val="39960138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a process is suspended, what</a:t>
            </a:r>
            <a:r>
              <a:rPr lang="en-US" baseline="0" dirty="0" smtClean="0"/>
              <a:t> must be done to the process image stored on disk</a:t>
            </a:r>
            <a:r>
              <a:rPr lang="en-US" dirty="0" smtClean="0"/>
              <a:t>? It must be updated with the contents of main</a:t>
            </a:r>
            <a:r>
              <a:rPr lang="en-US" baseline="0" dirty="0" smtClean="0"/>
              <a:t> memory.</a:t>
            </a:r>
            <a:endParaRPr lang="en-US" dirty="0"/>
          </a:p>
        </p:txBody>
      </p:sp>
      <p:sp>
        <p:nvSpPr>
          <p:cNvPr id="4" name="Slide Number Placeholder 3"/>
          <p:cNvSpPr>
            <a:spLocks noGrp="1"/>
          </p:cNvSpPr>
          <p:nvPr>
            <p:ph type="sldNum" sz="quarter" idx="10"/>
          </p:nvPr>
        </p:nvSpPr>
        <p:spPr/>
        <p:txBody>
          <a:bodyPr/>
          <a:lstStyle/>
          <a:p>
            <a:pPr>
              <a:defRPr/>
            </a:pPr>
            <a:fld id="{5A8CF2D7-E6B7-421F-8687-84A7096D4C80}" type="slidenum">
              <a:rPr lang="en-US" smtClean="0"/>
              <a:pPr>
                <a:defRPr/>
              </a:pPr>
              <a:t>4</a:t>
            </a:fld>
            <a:endParaRPr lang="en-US"/>
          </a:p>
        </p:txBody>
      </p:sp>
    </p:spTree>
    <p:extLst>
      <p:ext uri="{BB962C8B-B14F-4D97-AF65-F5344CB8AC3E}">
        <p14:creationId xmlns:p14="http://schemas.microsoft.com/office/powerpoint/2010/main" val="163535979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A8CF2D7-E6B7-421F-8687-84A7096D4C80}" type="slidenum">
              <a:rPr lang="en-US" smtClean="0"/>
              <a:pPr>
                <a:defRPr/>
              </a:pPr>
              <a:t>42</a:t>
            </a:fld>
            <a:endParaRPr lang="en-US"/>
          </a:p>
        </p:txBody>
      </p:sp>
    </p:spTree>
    <p:extLst>
      <p:ext uri="{BB962C8B-B14F-4D97-AF65-F5344CB8AC3E}">
        <p14:creationId xmlns:p14="http://schemas.microsoft.com/office/powerpoint/2010/main" val="354633916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Windows NT Kernel Model: https://msdn.microsoft.com/en-us/library/windows/hardware/ff554836(v=vs.85).aspx</a:t>
            </a:r>
          </a:p>
          <a:p>
            <a:r>
              <a:rPr lang="en-US" dirty="0" smtClean="0"/>
              <a:t>https://en.wikipedia.org/wiki/Hybrid_kernel#/media/File:Windows_2000_architecture.svg</a:t>
            </a:r>
            <a:endParaRPr lang="en-US" dirty="0"/>
          </a:p>
        </p:txBody>
      </p:sp>
      <p:sp>
        <p:nvSpPr>
          <p:cNvPr id="4" name="Slide Number Placeholder 3"/>
          <p:cNvSpPr>
            <a:spLocks noGrp="1"/>
          </p:cNvSpPr>
          <p:nvPr>
            <p:ph type="sldNum" sz="quarter" idx="10"/>
          </p:nvPr>
        </p:nvSpPr>
        <p:spPr/>
        <p:txBody>
          <a:bodyPr/>
          <a:lstStyle/>
          <a:p>
            <a:pPr>
              <a:defRPr/>
            </a:pPr>
            <a:fld id="{5A8CF2D7-E6B7-421F-8687-84A7096D4C80}" type="slidenum">
              <a:rPr lang="en-US" smtClean="0"/>
              <a:pPr>
                <a:defRPr/>
              </a:pPr>
              <a:t>43</a:t>
            </a:fld>
            <a:endParaRPr lang="en-US"/>
          </a:p>
        </p:txBody>
      </p:sp>
    </p:spTree>
    <p:extLst>
      <p:ext uri="{BB962C8B-B14F-4D97-AF65-F5344CB8AC3E}">
        <p14:creationId xmlns:p14="http://schemas.microsoft.com/office/powerpoint/2010/main" val="132700360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A8CF2D7-E6B7-421F-8687-84A7096D4C80}" type="slidenum">
              <a:rPr lang="en-US" smtClean="0"/>
              <a:pPr>
                <a:defRPr/>
              </a:pPr>
              <a:t>44</a:t>
            </a:fld>
            <a:endParaRPr lang="en-US"/>
          </a:p>
        </p:txBody>
      </p:sp>
    </p:spTree>
    <p:extLst>
      <p:ext uri="{BB962C8B-B14F-4D97-AF65-F5344CB8AC3E}">
        <p14:creationId xmlns:p14="http://schemas.microsoft.com/office/powerpoint/2010/main" val="149622654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https://en.wikipedia.org/wiki/Linux_startup_process</a:t>
            </a:r>
          </a:p>
          <a:p>
            <a:endParaRPr lang="en-US" dirty="0" smtClean="0"/>
          </a:p>
          <a:p>
            <a:r>
              <a:rPr lang="en-US" dirty="0" smtClean="0"/>
              <a:t>Do a </a:t>
            </a:r>
            <a:r>
              <a:rPr lang="en-US" dirty="0" err="1" smtClean="0"/>
              <a:t>ps</a:t>
            </a:r>
            <a:r>
              <a:rPr lang="en-US" baseline="0" dirty="0" smtClean="0"/>
              <a:t> –</a:t>
            </a:r>
            <a:r>
              <a:rPr lang="en-US" baseline="0" dirty="0" err="1" smtClean="0"/>
              <a:t>ef</a:t>
            </a:r>
            <a:r>
              <a:rPr lang="en-US" baseline="0" dirty="0" smtClean="0"/>
              <a:t> on a </a:t>
            </a:r>
            <a:r>
              <a:rPr lang="en-US" baseline="0" dirty="0" err="1" smtClean="0"/>
              <a:t>linux</a:t>
            </a:r>
            <a:r>
              <a:rPr lang="en-US" baseline="0" dirty="0" smtClean="0"/>
              <a:t> server and notice all of the daemon processes that are running. </a:t>
            </a:r>
          </a:p>
          <a:p>
            <a:r>
              <a:rPr lang="en-US" baseline="0" dirty="0" smtClean="0"/>
              <a:t>Key point: All of these support processes access OS services in the shared kernel. </a:t>
            </a:r>
            <a:endParaRPr lang="en-US" dirty="0"/>
          </a:p>
        </p:txBody>
      </p:sp>
      <p:sp>
        <p:nvSpPr>
          <p:cNvPr id="4" name="Slide Number Placeholder 3"/>
          <p:cNvSpPr>
            <a:spLocks noGrp="1"/>
          </p:cNvSpPr>
          <p:nvPr>
            <p:ph type="sldNum" sz="quarter" idx="10"/>
          </p:nvPr>
        </p:nvSpPr>
        <p:spPr/>
        <p:txBody>
          <a:bodyPr/>
          <a:lstStyle/>
          <a:p>
            <a:pPr>
              <a:defRPr/>
            </a:pPr>
            <a:fld id="{5A8CF2D7-E6B7-421F-8687-84A7096D4C80}" type="slidenum">
              <a:rPr lang="en-US" smtClean="0"/>
              <a:pPr>
                <a:defRPr/>
              </a:pPr>
              <a:t>46</a:t>
            </a:fld>
            <a:endParaRPr lang="en-US"/>
          </a:p>
        </p:txBody>
      </p:sp>
    </p:spTree>
    <p:extLst>
      <p:ext uri="{BB962C8B-B14F-4D97-AF65-F5344CB8AC3E}">
        <p14:creationId xmlns:p14="http://schemas.microsoft.com/office/powerpoint/2010/main" val="12905286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at this point we have multiple processes resident</a:t>
            </a:r>
            <a:r>
              <a:rPr lang="en-US" baseline="0" dirty="0" smtClean="0"/>
              <a:t> in physical memory.</a:t>
            </a:r>
            <a:endParaRPr lang="en-US" dirty="0"/>
          </a:p>
        </p:txBody>
      </p:sp>
      <p:sp>
        <p:nvSpPr>
          <p:cNvPr id="4" name="Slide Number Placeholder 3"/>
          <p:cNvSpPr>
            <a:spLocks noGrp="1"/>
          </p:cNvSpPr>
          <p:nvPr>
            <p:ph type="sldNum" sz="quarter" idx="10"/>
          </p:nvPr>
        </p:nvSpPr>
        <p:spPr/>
        <p:txBody>
          <a:bodyPr/>
          <a:lstStyle/>
          <a:p>
            <a:pPr>
              <a:defRPr/>
            </a:pPr>
            <a:fld id="{5A8CF2D7-E6B7-421F-8687-84A7096D4C80}" type="slidenum">
              <a:rPr lang="en-US" smtClean="0"/>
              <a:pPr>
                <a:defRPr/>
              </a:pPr>
              <a:t>5</a:t>
            </a:fld>
            <a:endParaRPr lang="en-US"/>
          </a:p>
        </p:txBody>
      </p:sp>
    </p:spTree>
    <p:extLst>
      <p:ext uri="{BB962C8B-B14F-4D97-AF65-F5344CB8AC3E}">
        <p14:creationId xmlns:p14="http://schemas.microsoft.com/office/powerpoint/2010/main" val="27277778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a:t>
            </a:r>
            <a:r>
              <a:rPr lang="en-US" baseline="0" dirty="0" smtClean="0"/>
              <a:t> does starvation free mean? </a:t>
            </a:r>
            <a:endParaRPr lang="en-US" dirty="0"/>
          </a:p>
        </p:txBody>
      </p:sp>
      <p:sp>
        <p:nvSpPr>
          <p:cNvPr id="4" name="Slide Number Placeholder 3"/>
          <p:cNvSpPr>
            <a:spLocks noGrp="1"/>
          </p:cNvSpPr>
          <p:nvPr>
            <p:ph type="sldNum" sz="quarter" idx="10"/>
          </p:nvPr>
        </p:nvSpPr>
        <p:spPr/>
        <p:txBody>
          <a:bodyPr/>
          <a:lstStyle/>
          <a:p>
            <a:pPr>
              <a:defRPr/>
            </a:pPr>
            <a:fld id="{5A8CF2D7-E6B7-421F-8687-84A7096D4C80}" type="slidenum">
              <a:rPr lang="en-US" smtClean="0"/>
              <a:pPr>
                <a:defRPr/>
              </a:pPr>
              <a:t>8</a:t>
            </a:fld>
            <a:endParaRPr lang="en-US"/>
          </a:p>
        </p:txBody>
      </p:sp>
    </p:spTree>
    <p:extLst>
      <p:ext uri="{BB962C8B-B14F-4D97-AF65-F5344CB8AC3E}">
        <p14:creationId xmlns:p14="http://schemas.microsoft.com/office/powerpoint/2010/main" val="28318294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Start a</a:t>
            </a:r>
            <a:r>
              <a:rPr lang="en-US" baseline="0" dirty="0" smtClean="0"/>
              <a:t> bash.</a:t>
            </a:r>
          </a:p>
          <a:p>
            <a:r>
              <a:rPr lang="en-US" baseline="0" dirty="0" smtClean="0"/>
              <a:t>Start vi and demonstration the parent-child relationship. </a:t>
            </a:r>
            <a:endParaRPr lang="en-US" dirty="0" smtClean="0"/>
          </a:p>
          <a:p>
            <a:r>
              <a:rPr lang="en-US" dirty="0" smtClean="0"/>
              <a:t>Demonstrate killing the bash </a:t>
            </a:r>
            <a:r>
              <a:rPr lang="en-US" dirty="0" err="1" smtClean="0"/>
              <a:t>pid</a:t>
            </a:r>
            <a:r>
              <a:rPr lang="en-US" baseline="0" dirty="0" smtClean="0"/>
              <a:t>. </a:t>
            </a:r>
          </a:p>
          <a:p>
            <a:r>
              <a:rPr lang="en-US" baseline="0" dirty="0" smtClean="0"/>
              <a:t>Use the shell command exec /bin/</a:t>
            </a:r>
            <a:r>
              <a:rPr lang="en-US" baseline="0" dirty="0" err="1" smtClean="0"/>
              <a:t>ls</a:t>
            </a:r>
            <a:r>
              <a:rPr lang="en-US" baseline="0" dirty="0" smtClean="0"/>
              <a:t> /</a:t>
            </a:r>
            <a:r>
              <a:rPr lang="en-US" baseline="0" dirty="0" err="1" smtClean="0"/>
              <a:t>proc</a:t>
            </a:r>
            <a:r>
              <a:rPr lang="en-US" baseline="0" dirty="0" smtClean="0"/>
              <a:t> ? </a:t>
            </a:r>
            <a:endParaRPr lang="en-US" dirty="0"/>
          </a:p>
        </p:txBody>
      </p:sp>
      <p:sp>
        <p:nvSpPr>
          <p:cNvPr id="4" name="Slide Number Placeholder 3"/>
          <p:cNvSpPr>
            <a:spLocks noGrp="1"/>
          </p:cNvSpPr>
          <p:nvPr>
            <p:ph type="sldNum" sz="quarter" idx="10"/>
          </p:nvPr>
        </p:nvSpPr>
        <p:spPr/>
        <p:txBody>
          <a:bodyPr/>
          <a:lstStyle/>
          <a:p>
            <a:pPr>
              <a:defRPr/>
            </a:pPr>
            <a:fld id="{5A8CF2D7-E6B7-421F-8687-84A7096D4C80}" type="slidenum">
              <a:rPr lang="en-US" smtClean="0"/>
              <a:pPr>
                <a:defRPr/>
              </a:pPr>
              <a:t>9</a:t>
            </a:fld>
            <a:endParaRPr lang="en-US"/>
          </a:p>
        </p:txBody>
      </p:sp>
    </p:spTree>
    <p:extLst>
      <p:ext uri="{BB962C8B-B14F-4D97-AF65-F5344CB8AC3E}">
        <p14:creationId xmlns:p14="http://schemas.microsoft.com/office/powerpoint/2010/main" val="23379222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A8CF2D7-E6B7-421F-8687-84A7096D4C80}" type="slidenum">
              <a:rPr lang="en-US" smtClean="0"/>
              <a:pPr>
                <a:defRPr/>
              </a:pPr>
              <a:t>10</a:t>
            </a:fld>
            <a:endParaRPr lang="en-US"/>
          </a:p>
        </p:txBody>
      </p:sp>
    </p:spTree>
    <p:extLst>
      <p:ext uri="{BB962C8B-B14F-4D97-AF65-F5344CB8AC3E}">
        <p14:creationId xmlns:p14="http://schemas.microsoft.com/office/powerpoint/2010/main" val="18631735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See https://major.io/2009/06/15/two-great-signals-sigstop-and-sigcont/</a:t>
            </a:r>
            <a:endParaRPr lang="en-US" dirty="0"/>
          </a:p>
        </p:txBody>
      </p:sp>
      <p:sp>
        <p:nvSpPr>
          <p:cNvPr id="4" name="Slide Number Placeholder 3"/>
          <p:cNvSpPr>
            <a:spLocks noGrp="1"/>
          </p:cNvSpPr>
          <p:nvPr>
            <p:ph type="sldNum" sz="quarter" idx="10"/>
          </p:nvPr>
        </p:nvSpPr>
        <p:spPr/>
        <p:txBody>
          <a:bodyPr/>
          <a:lstStyle/>
          <a:p>
            <a:pPr>
              <a:defRPr/>
            </a:pPr>
            <a:fld id="{5A8CF2D7-E6B7-421F-8687-84A7096D4C80}" type="slidenum">
              <a:rPr lang="en-US" smtClean="0"/>
              <a:pPr>
                <a:defRPr/>
              </a:pPr>
              <a:t>13</a:t>
            </a:fld>
            <a:endParaRPr lang="en-US"/>
          </a:p>
        </p:txBody>
      </p:sp>
    </p:spTree>
    <p:extLst>
      <p:ext uri="{BB962C8B-B14F-4D97-AF65-F5344CB8AC3E}">
        <p14:creationId xmlns:p14="http://schemas.microsoft.com/office/powerpoint/2010/main" val="29284310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Ask about new to ready/suspended. </a:t>
            </a:r>
          </a:p>
          <a:p>
            <a:r>
              <a:rPr lang="en-US" dirty="0" smtClean="0"/>
              <a:t>Ask</a:t>
            </a:r>
            <a:r>
              <a:rPr lang="en-US" baseline="0" dirty="0" smtClean="0"/>
              <a:t> about running to </a:t>
            </a:r>
            <a:r>
              <a:rPr lang="en-US" baseline="0" smtClean="0"/>
              <a:t>ready/suspended.</a:t>
            </a:r>
            <a:endParaRPr lang="en-US" baseline="0" dirty="0" smtClean="0"/>
          </a:p>
        </p:txBody>
      </p:sp>
      <p:sp>
        <p:nvSpPr>
          <p:cNvPr id="4" name="Slide Number Placeholder 3"/>
          <p:cNvSpPr>
            <a:spLocks noGrp="1"/>
          </p:cNvSpPr>
          <p:nvPr>
            <p:ph type="sldNum" sz="quarter" idx="10"/>
          </p:nvPr>
        </p:nvSpPr>
        <p:spPr/>
        <p:txBody>
          <a:bodyPr/>
          <a:lstStyle/>
          <a:p>
            <a:pPr>
              <a:defRPr/>
            </a:pPr>
            <a:fld id="{5A8CF2D7-E6B7-421F-8687-84A7096D4C80}" type="slidenum">
              <a:rPr lang="en-US" smtClean="0"/>
              <a:pPr>
                <a:defRPr/>
              </a:pPr>
              <a:t>15</a:t>
            </a:fld>
            <a:endParaRPr lang="en-US"/>
          </a:p>
        </p:txBody>
      </p:sp>
    </p:spTree>
    <p:extLst>
      <p:ext uri="{BB962C8B-B14F-4D97-AF65-F5344CB8AC3E}">
        <p14:creationId xmlns:p14="http://schemas.microsoft.com/office/powerpoint/2010/main" val="1614305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gd name="T0" fmla="*/ 0 w 1000"/>
              <a:gd name="T1" fmla="*/ 2147483647 h 1000"/>
              <a:gd name="T2" fmla="*/ 0 w 1000"/>
              <a:gd name="T3" fmla="*/ 0 h 1000"/>
              <a:gd name="T4" fmla="*/ 2147483647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 name="Line 8"/>
          <p:cNvSpPr>
            <a:spLocks noChangeShapeType="1"/>
          </p:cNvSpPr>
          <p:nvPr/>
        </p:nvSpPr>
        <p:spPr bwMode="auto">
          <a:xfrm>
            <a:off x="1981200" y="3962400"/>
            <a:ext cx="6511925" cy="0"/>
          </a:xfrm>
          <a:prstGeom prst="line">
            <a:avLst/>
          </a:prstGeom>
          <a:noFill/>
          <a:ln w="190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30" name="Rectangle 2"/>
          <p:cNvSpPr>
            <a:spLocks noGrp="1" noChangeArrowheads="1"/>
          </p:cNvSpPr>
          <p:nvPr>
            <p:ph type="ctrTitle"/>
          </p:nvPr>
        </p:nvSpPr>
        <p:spPr>
          <a:xfrm>
            <a:off x="914400" y="1524000"/>
            <a:ext cx="7623175" cy="1752600"/>
          </a:xfrm>
        </p:spPr>
        <p:txBody>
          <a:bodyPr/>
          <a:lstStyle>
            <a:lvl1pPr>
              <a:defRPr sz="3600"/>
            </a:lvl1pPr>
          </a:lstStyle>
          <a:p>
            <a:pPr lvl="0"/>
            <a:r>
              <a:rPr lang="en-US" altLang="en-US" noProof="0" smtClean="0"/>
              <a:t>Click to edit Master title style</a:t>
            </a:r>
          </a:p>
        </p:txBody>
      </p:sp>
      <p:sp>
        <p:nvSpPr>
          <p:cNvPr id="22531"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000"/>
            </a:lvl1pPr>
          </a:lstStyle>
          <a:p>
            <a:pPr lvl="0"/>
            <a:r>
              <a:rPr lang="en-US" altLang="en-US" noProof="0" smtClean="0"/>
              <a:t>Click to edit Master subtitle style</a:t>
            </a:r>
          </a:p>
        </p:txBody>
      </p:sp>
      <p:sp>
        <p:nvSpPr>
          <p:cNvPr id="6" name="Rectangle 4"/>
          <p:cNvSpPr>
            <a:spLocks noGrp="1" noChangeArrowheads="1"/>
          </p:cNvSpPr>
          <p:nvPr>
            <p:ph type="dt" sz="half" idx="10"/>
          </p:nvPr>
        </p:nvSpPr>
        <p:spPr>
          <a:xfrm>
            <a:off x="457200" y="6243638"/>
            <a:ext cx="2133600" cy="457200"/>
          </a:xfrm>
        </p:spPr>
        <p:txBody>
          <a:bodyPr/>
          <a:lstStyle>
            <a:lvl1pPr>
              <a:defRPr/>
            </a:lvl1pPr>
          </a:lstStyle>
          <a:p>
            <a:pPr>
              <a:defRPr/>
            </a:pPr>
            <a:r>
              <a:rPr lang="en-US" smtClean="0"/>
              <a:t>CS 5348 OS Concepts</a:t>
            </a:r>
            <a:endParaRPr lang="en-US" altLang="en-US"/>
          </a:p>
        </p:txBody>
      </p:sp>
      <p:sp>
        <p:nvSpPr>
          <p:cNvPr id="7" name="Rectangle 5"/>
          <p:cNvSpPr>
            <a:spLocks noGrp="1" noChangeArrowheads="1"/>
          </p:cNvSpPr>
          <p:nvPr>
            <p:ph type="ftr" sz="quarter" idx="11"/>
          </p:nvPr>
        </p:nvSpPr>
        <p:spPr>
          <a:xfrm>
            <a:off x="3124200" y="6243638"/>
            <a:ext cx="2895600" cy="457200"/>
          </a:xfrm>
        </p:spPr>
        <p:txBody>
          <a:bodyPr/>
          <a:lstStyle>
            <a:lvl1pPr>
              <a:defRPr/>
            </a:lvl1pPr>
          </a:lstStyle>
          <a:p>
            <a:pPr>
              <a:defRPr/>
            </a:pPr>
            <a:r>
              <a:rPr lang="en-US" altLang="en-US" smtClean="0"/>
              <a:t>Michael Christiansen</a:t>
            </a:r>
            <a:endParaRPr lang="en-US" altLang="en-US"/>
          </a:p>
        </p:txBody>
      </p:sp>
      <p:sp>
        <p:nvSpPr>
          <p:cNvPr id="8" name="Rectangle 6"/>
          <p:cNvSpPr>
            <a:spLocks noGrp="1" noChangeArrowheads="1"/>
          </p:cNvSpPr>
          <p:nvPr>
            <p:ph type="sldNum" sz="quarter" idx="12"/>
          </p:nvPr>
        </p:nvSpPr>
        <p:spPr/>
        <p:txBody>
          <a:bodyPr/>
          <a:lstStyle>
            <a:lvl1pPr>
              <a:defRPr/>
            </a:lvl1pPr>
          </a:lstStyle>
          <a:p>
            <a:pPr>
              <a:defRPr/>
            </a:pPr>
            <a:fld id="{0C622624-83D5-4A81-8196-A1C6CF3D57A8}" type="slidenum">
              <a:rPr lang="en-US" altLang="en-US"/>
              <a:pPr>
                <a:defRPr/>
              </a:pPr>
              <a:t>‹#›</a:t>
            </a:fld>
            <a:endParaRPr lang="en-US" altLang="en-US"/>
          </a:p>
        </p:txBody>
      </p:sp>
    </p:spTree>
    <p:extLst>
      <p:ext uri="{BB962C8B-B14F-4D97-AF65-F5344CB8AC3E}">
        <p14:creationId xmlns:p14="http://schemas.microsoft.com/office/powerpoint/2010/main" val="25135920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CS 5348 OS Concepts</a:t>
            </a: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en-US" smtClean="0"/>
              <a:t>Michael Christiansen</a:t>
            </a: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6C5DFE30-2598-4C76-A5CC-216B93DE78A2}" type="slidenum">
              <a:rPr lang="en-US" altLang="en-US"/>
              <a:pPr>
                <a:defRPr/>
              </a:pPr>
              <a:t>‹#›</a:t>
            </a:fld>
            <a:endParaRPr lang="en-US" altLang="en-US"/>
          </a:p>
        </p:txBody>
      </p:sp>
    </p:spTree>
    <p:extLst>
      <p:ext uri="{BB962C8B-B14F-4D97-AF65-F5344CB8AC3E}">
        <p14:creationId xmlns:p14="http://schemas.microsoft.com/office/powerpoint/2010/main" val="34861821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CS 5348 OS Concepts</a:t>
            </a: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en-US" smtClean="0"/>
              <a:t>Michael Christiansen</a:t>
            </a: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6D7F2297-E78E-4574-A907-BFA0F3AFFA21}" type="slidenum">
              <a:rPr lang="en-US" altLang="en-US"/>
              <a:pPr>
                <a:defRPr/>
              </a:pPr>
              <a:t>‹#›</a:t>
            </a:fld>
            <a:endParaRPr lang="en-US" altLang="en-US"/>
          </a:p>
        </p:txBody>
      </p:sp>
    </p:spTree>
    <p:extLst>
      <p:ext uri="{BB962C8B-B14F-4D97-AF65-F5344CB8AC3E}">
        <p14:creationId xmlns:p14="http://schemas.microsoft.com/office/powerpoint/2010/main" val="26842742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dgm" preserve="1">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SmartArt Placeholder 2"/>
          <p:cNvSpPr>
            <a:spLocks noGrp="1"/>
          </p:cNvSpPr>
          <p:nvPr>
            <p:ph type="dgm" idx="1"/>
          </p:nvPr>
        </p:nvSpPr>
        <p:spPr>
          <a:xfrm>
            <a:off x="457200" y="1600200"/>
            <a:ext cx="8229600" cy="4530725"/>
          </a:xfrm>
        </p:spPr>
        <p:txBody>
          <a:bodyPr/>
          <a:lstStyle/>
          <a:p>
            <a:pPr lvl="0"/>
            <a:endParaRPr 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CS 5348 OS Concepts</a:t>
            </a: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en-US" smtClean="0"/>
              <a:t>Michael Christiansen</a:t>
            </a: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9DA51E2B-6842-41FE-A538-B8423A111C7C}" type="slidenum">
              <a:rPr lang="en-US" altLang="en-US"/>
              <a:pPr>
                <a:defRPr/>
              </a:pPr>
              <a:t>‹#›</a:t>
            </a:fld>
            <a:endParaRPr lang="en-US" altLang="en-US"/>
          </a:p>
        </p:txBody>
      </p:sp>
    </p:spTree>
    <p:extLst>
      <p:ext uri="{BB962C8B-B14F-4D97-AF65-F5344CB8AC3E}">
        <p14:creationId xmlns:p14="http://schemas.microsoft.com/office/powerpoint/2010/main" val="24884724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200"/>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CS 5348 OS Concepts</a:t>
            </a: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en-US" smtClean="0"/>
              <a:t>Michael Christiansen</a:t>
            </a: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46D7330F-AAA1-4F25-B8DC-A6ABCFAB6AFA}" type="slidenum">
              <a:rPr lang="en-US" altLang="en-US"/>
              <a:pPr>
                <a:defRPr/>
              </a:pPr>
              <a:t>‹#›</a:t>
            </a:fld>
            <a:endParaRPr lang="en-US" altLang="en-US"/>
          </a:p>
        </p:txBody>
      </p:sp>
    </p:spTree>
    <p:extLst>
      <p:ext uri="{BB962C8B-B14F-4D97-AF65-F5344CB8AC3E}">
        <p14:creationId xmlns:p14="http://schemas.microsoft.com/office/powerpoint/2010/main" val="3437826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CS 5348 OS Concepts</a:t>
            </a: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en-US" smtClean="0"/>
              <a:t>Michael Christiansen</a:t>
            </a: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5B2314C0-1196-4490-B155-33BC605DA5C6}" type="slidenum">
              <a:rPr lang="en-US" altLang="en-US"/>
              <a:pPr>
                <a:defRPr/>
              </a:pPr>
              <a:t>‹#›</a:t>
            </a:fld>
            <a:endParaRPr lang="en-US" altLang="en-US"/>
          </a:p>
        </p:txBody>
      </p:sp>
    </p:spTree>
    <p:extLst>
      <p:ext uri="{BB962C8B-B14F-4D97-AF65-F5344CB8AC3E}">
        <p14:creationId xmlns:p14="http://schemas.microsoft.com/office/powerpoint/2010/main" val="16874553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r>
              <a:rPr lang="en-US" smtClean="0"/>
              <a:t>CS 5348 OS Concepts</a:t>
            </a: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en-US" smtClean="0"/>
              <a:t>Michael Christiansen</a:t>
            </a: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155D141C-C925-4234-B7B0-1407EE385081}" type="slidenum">
              <a:rPr lang="en-US" altLang="en-US"/>
              <a:pPr>
                <a:defRPr/>
              </a:pPr>
              <a:t>‹#›</a:t>
            </a:fld>
            <a:endParaRPr lang="en-US" altLang="en-US"/>
          </a:p>
        </p:txBody>
      </p:sp>
    </p:spTree>
    <p:extLst>
      <p:ext uri="{BB962C8B-B14F-4D97-AF65-F5344CB8AC3E}">
        <p14:creationId xmlns:p14="http://schemas.microsoft.com/office/powerpoint/2010/main" val="3959230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r>
              <a:rPr lang="en-US" smtClean="0"/>
              <a:t>CS 5348 OS Concepts</a:t>
            </a:r>
            <a:endParaRPr lang="en-US" alt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altLang="en-US" smtClean="0"/>
              <a:t>Michael Christiansen</a:t>
            </a:r>
            <a:endParaRPr lang="en-US" altLang="en-US"/>
          </a:p>
        </p:txBody>
      </p:sp>
      <p:sp>
        <p:nvSpPr>
          <p:cNvPr id="9" name="Rectangle 6"/>
          <p:cNvSpPr>
            <a:spLocks noGrp="1" noChangeArrowheads="1"/>
          </p:cNvSpPr>
          <p:nvPr>
            <p:ph type="sldNum" sz="quarter" idx="12"/>
          </p:nvPr>
        </p:nvSpPr>
        <p:spPr>
          <a:ln/>
        </p:spPr>
        <p:txBody>
          <a:bodyPr/>
          <a:lstStyle>
            <a:lvl1pPr>
              <a:defRPr/>
            </a:lvl1pPr>
          </a:lstStyle>
          <a:p>
            <a:pPr>
              <a:defRPr/>
            </a:pPr>
            <a:fld id="{F1854CD8-0264-4DC4-A4F5-2AE564753AE1}" type="slidenum">
              <a:rPr lang="en-US" altLang="en-US"/>
              <a:pPr>
                <a:defRPr/>
              </a:pPr>
              <a:t>‹#›</a:t>
            </a:fld>
            <a:endParaRPr lang="en-US" altLang="en-US"/>
          </a:p>
        </p:txBody>
      </p:sp>
    </p:spTree>
    <p:extLst>
      <p:ext uri="{BB962C8B-B14F-4D97-AF65-F5344CB8AC3E}">
        <p14:creationId xmlns:p14="http://schemas.microsoft.com/office/powerpoint/2010/main" val="4396528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r>
              <a:rPr lang="en-US" smtClean="0"/>
              <a:t>CS 5348 OS Concepts</a:t>
            </a:r>
            <a:endParaRPr lang="en-US" alt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altLang="en-US" smtClean="0"/>
              <a:t>Michael Christiansen</a:t>
            </a:r>
            <a:endParaRPr lang="en-US" altLang="en-US"/>
          </a:p>
        </p:txBody>
      </p:sp>
      <p:sp>
        <p:nvSpPr>
          <p:cNvPr id="5" name="Rectangle 6"/>
          <p:cNvSpPr>
            <a:spLocks noGrp="1" noChangeArrowheads="1"/>
          </p:cNvSpPr>
          <p:nvPr>
            <p:ph type="sldNum" sz="quarter" idx="12"/>
          </p:nvPr>
        </p:nvSpPr>
        <p:spPr>
          <a:ln/>
        </p:spPr>
        <p:txBody>
          <a:bodyPr/>
          <a:lstStyle>
            <a:lvl1pPr>
              <a:defRPr/>
            </a:lvl1pPr>
          </a:lstStyle>
          <a:p>
            <a:pPr>
              <a:defRPr/>
            </a:pPr>
            <a:fld id="{CC94392F-4439-4664-9A68-B6E507E7BF0C}" type="slidenum">
              <a:rPr lang="en-US" altLang="en-US"/>
              <a:pPr>
                <a:defRPr/>
              </a:pPr>
              <a:t>‹#›</a:t>
            </a:fld>
            <a:endParaRPr lang="en-US" altLang="en-US"/>
          </a:p>
        </p:txBody>
      </p:sp>
    </p:spTree>
    <p:extLst>
      <p:ext uri="{BB962C8B-B14F-4D97-AF65-F5344CB8AC3E}">
        <p14:creationId xmlns:p14="http://schemas.microsoft.com/office/powerpoint/2010/main" val="20166355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smtClean="0"/>
              <a:t>CS 5348 OS Concepts</a:t>
            </a:r>
            <a:endParaRPr lang="en-US" alt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altLang="en-US" smtClean="0"/>
              <a:t>Michael Christiansen</a:t>
            </a:r>
            <a:endParaRPr lang="en-US" altLang="en-US"/>
          </a:p>
        </p:txBody>
      </p:sp>
      <p:sp>
        <p:nvSpPr>
          <p:cNvPr id="4" name="Rectangle 6"/>
          <p:cNvSpPr>
            <a:spLocks noGrp="1" noChangeArrowheads="1"/>
          </p:cNvSpPr>
          <p:nvPr>
            <p:ph type="sldNum" sz="quarter" idx="12"/>
          </p:nvPr>
        </p:nvSpPr>
        <p:spPr>
          <a:ln/>
        </p:spPr>
        <p:txBody>
          <a:bodyPr/>
          <a:lstStyle>
            <a:lvl1pPr>
              <a:defRPr/>
            </a:lvl1pPr>
          </a:lstStyle>
          <a:p>
            <a:pPr>
              <a:defRPr/>
            </a:pPr>
            <a:fld id="{4B03E94F-5311-4A95-9D6D-5122C046DDEB}" type="slidenum">
              <a:rPr lang="en-US" altLang="en-US"/>
              <a:pPr>
                <a:defRPr/>
              </a:pPr>
              <a:t>‹#›</a:t>
            </a:fld>
            <a:endParaRPr lang="en-US" altLang="en-US"/>
          </a:p>
        </p:txBody>
      </p:sp>
    </p:spTree>
    <p:extLst>
      <p:ext uri="{BB962C8B-B14F-4D97-AF65-F5344CB8AC3E}">
        <p14:creationId xmlns:p14="http://schemas.microsoft.com/office/powerpoint/2010/main" val="35407730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smtClean="0"/>
              <a:t>CS 5348 OS Concepts</a:t>
            </a: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en-US" smtClean="0"/>
              <a:t>Michael Christiansen</a:t>
            </a: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95CA140A-FC2E-4676-9E15-E1ED0A28F32D}" type="slidenum">
              <a:rPr lang="en-US" altLang="en-US"/>
              <a:pPr>
                <a:defRPr/>
              </a:pPr>
              <a:t>‹#›</a:t>
            </a:fld>
            <a:endParaRPr lang="en-US" altLang="en-US"/>
          </a:p>
        </p:txBody>
      </p:sp>
    </p:spTree>
    <p:extLst>
      <p:ext uri="{BB962C8B-B14F-4D97-AF65-F5344CB8AC3E}">
        <p14:creationId xmlns:p14="http://schemas.microsoft.com/office/powerpoint/2010/main" val="9558942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smtClean="0"/>
              <a:t>CS 5348 OS Concepts</a:t>
            </a: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en-US" smtClean="0"/>
              <a:t>Michael Christiansen</a:t>
            </a: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061B70BA-DD08-46BB-B6F7-D3F65562A590}" type="slidenum">
              <a:rPr lang="en-US" altLang="en-US"/>
              <a:pPr>
                <a:defRPr/>
              </a:pPr>
              <a:t>‹#›</a:t>
            </a:fld>
            <a:endParaRPr lang="en-US" altLang="en-US"/>
          </a:p>
        </p:txBody>
      </p:sp>
    </p:spTree>
    <p:extLst>
      <p:ext uri="{BB962C8B-B14F-4D97-AF65-F5344CB8AC3E}">
        <p14:creationId xmlns:p14="http://schemas.microsoft.com/office/powerpoint/2010/main" val="11943849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7813"/>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457200" y="1600200"/>
            <a:ext cx="82296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21508" name="Rectangle 4"/>
          <p:cNvSpPr>
            <a:spLocks noGrp="1" noChangeArrowheads="1"/>
          </p:cNvSpPr>
          <p:nvPr>
            <p:ph type="dt" sz="half" idx="2"/>
          </p:nvPr>
        </p:nvSpPr>
        <p:spPr bwMode="auto">
          <a:xfrm>
            <a:off x="457200" y="6248400"/>
            <a:ext cx="243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Garamond" pitchFamily="18" charset="0"/>
              </a:defRPr>
            </a:lvl1pPr>
          </a:lstStyle>
          <a:p>
            <a:pPr>
              <a:defRPr/>
            </a:pPr>
            <a:r>
              <a:rPr lang="en-US" smtClean="0"/>
              <a:t>CS 5348 OS Concepts</a:t>
            </a:r>
            <a:endParaRPr lang="en-US" altLang="en-US"/>
          </a:p>
        </p:txBody>
      </p:sp>
      <p:sp>
        <p:nvSpPr>
          <p:cNvPr id="2150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sz="1200">
                <a:latin typeface="Garamond" pitchFamily="18" charset="0"/>
              </a:defRPr>
            </a:lvl1pPr>
          </a:lstStyle>
          <a:p>
            <a:pPr>
              <a:defRPr/>
            </a:pPr>
            <a:r>
              <a:rPr lang="en-US" altLang="en-US" smtClean="0"/>
              <a:t>Michael Christiansen</a:t>
            </a:r>
            <a:endParaRPr lang="en-US" altLang="en-US"/>
          </a:p>
        </p:txBody>
      </p:sp>
      <p:sp>
        <p:nvSpPr>
          <p:cNvPr id="21510" name="Rectangle 6"/>
          <p:cNvSpPr>
            <a:spLocks noGrp="1" noChangeArrowheads="1"/>
          </p:cNvSpPr>
          <p:nvPr>
            <p:ph type="sldNum" sz="quarter" idx="4"/>
          </p:nvPr>
        </p:nvSpPr>
        <p:spPr bwMode="auto">
          <a:xfrm>
            <a:off x="6553200" y="6243638"/>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Garamond" pitchFamily="18" charset="0"/>
              </a:defRPr>
            </a:lvl1pPr>
          </a:lstStyle>
          <a:p>
            <a:pPr>
              <a:defRPr/>
            </a:pPr>
            <a:fld id="{B4DACA1C-6806-465D-984B-66621F87169C}" type="slidenum">
              <a:rPr lang="en-US" altLang="en-US"/>
              <a:pPr>
                <a:defRPr/>
              </a:pPr>
              <a:t>‹#›</a:t>
            </a:fld>
            <a:endParaRPr lang="en-US" altLang="en-US"/>
          </a:p>
        </p:txBody>
      </p:sp>
      <p:sp>
        <p:nvSpPr>
          <p:cNvPr id="1031" name="Freeform 7"/>
          <p:cNvSpPr>
            <a:spLocks noChangeArrowheads="1"/>
          </p:cNvSpPr>
          <p:nvPr/>
        </p:nvSpPr>
        <p:spPr bwMode="auto">
          <a:xfrm>
            <a:off x="381000" y="228600"/>
            <a:ext cx="8229600" cy="609600"/>
          </a:xfrm>
          <a:custGeom>
            <a:avLst/>
            <a:gdLst>
              <a:gd name="T0" fmla="*/ 0 w 1000"/>
              <a:gd name="T1" fmla="*/ 2147483647 h 1000"/>
              <a:gd name="T2" fmla="*/ 0 w 1000"/>
              <a:gd name="T3" fmla="*/ 0 h 1000"/>
              <a:gd name="T4" fmla="*/ 2147483647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32" name="Line 8"/>
          <p:cNvSpPr>
            <a:spLocks noChangeShapeType="1"/>
          </p:cNvSpPr>
          <p:nvPr/>
        </p:nvSpPr>
        <p:spPr bwMode="auto">
          <a:xfrm>
            <a:off x="457200" y="6172200"/>
            <a:ext cx="8229600" cy="0"/>
          </a:xfrm>
          <a:prstGeom prst="line">
            <a:avLst/>
          </a:prstGeom>
          <a:noFill/>
          <a:ln w="190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742"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 id="2147483741" r:id="rId12"/>
  </p:sldLayoutIdLst>
  <p:timing>
    <p:tnLst>
      <p:par>
        <p:cTn id="1" dur="indefinite" restart="never" nodeType="tmRoot"/>
      </p:par>
    </p:tnLst>
  </p:timing>
  <p:hf hdr="0" ftr="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Arial" charset="0"/>
        </a:defRPr>
      </a:lvl2pPr>
      <a:lvl3pPr algn="l" rtl="0" eaLnBrk="0" fontAlgn="base" hangingPunct="0">
        <a:spcBef>
          <a:spcPct val="0"/>
        </a:spcBef>
        <a:spcAft>
          <a:spcPct val="0"/>
        </a:spcAft>
        <a:defRPr sz="2800">
          <a:solidFill>
            <a:schemeClr val="tx1"/>
          </a:solidFill>
          <a:latin typeface="Arial" charset="0"/>
        </a:defRPr>
      </a:lvl3pPr>
      <a:lvl4pPr algn="l" rtl="0" eaLnBrk="0" fontAlgn="base" hangingPunct="0">
        <a:spcBef>
          <a:spcPct val="0"/>
        </a:spcBef>
        <a:spcAft>
          <a:spcPct val="0"/>
        </a:spcAft>
        <a:defRPr sz="2800">
          <a:solidFill>
            <a:schemeClr val="tx1"/>
          </a:solidFill>
          <a:latin typeface="Arial" charset="0"/>
        </a:defRPr>
      </a:lvl4pPr>
      <a:lvl5pPr algn="l" rtl="0" eaLnBrk="0" fontAlgn="base" hangingPunct="0">
        <a:spcBef>
          <a:spcPct val="0"/>
        </a:spcBef>
        <a:spcAft>
          <a:spcPct val="0"/>
        </a:spcAft>
        <a:defRPr sz="2800">
          <a:solidFill>
            <a:schemeClr val="tx1"/>
          </a:solidFill>
          <a:latin typeface="Arial" charset="0"/>
        </a:defRPr>
      </a:lvl5pPr>
      <a:lvl6pPr marL="457200" algn="l" rtl="0" fontAlgn="base">
        <a:spcBef>
          <a:spcPct val="0"/>
        </a:spcBef>
        <a:spcAft>
          <a:spcPct val="0"/>
        </a:spcAft>
        <a:defRPr sz="2800">
          <a:solidFill>
            <a:schemeClr val="tx1"/>
          </a:solidFill>
          <a:latin typeface="Arial" charset="0"/>
        </a:defRPr>
      </a:lvl6pPr>
      <a:lvl7pPr marL="914400" algn="l" rtl="0" fontAlgn="base">
        <a:spcBef>
          <a:spcPct val="0"/>
        </a:spcBef>
        <a:spcAft>
          <a:spcPct val="0"/>
        </a:spcAft>
        <a:defRPr sz="2800">
          <a:solidFill>
            <a:schemeClr val="tx1"/>
          </a:solidFill>
          <a:latin typeface="Arial" charset="0"/>
        </a:defRPr>
      </a:lvl7pPr>
      <a:lvl8pPr marL="1371600" algn="l" rtl="0" fontAlgn="base">
        <a:spcBef>
          <a:spcPct val="0"/>
        </a:spcBef>
        <a:spcAft>
          <a:spcPct val="0"/>
        </a:spcAft>
        <a:defRPr sz="2800">
          <a:solidFill>
            <a:schemeClr val="tx1"/>
          </a:solidFill>
          <a:latin typeface="Arial" charset="0"/>
        </a:defRPr>
      </a:lvl8pPr>
      <a:lvl9pPr marL="1828800" algn="l" rtl="0" fontAlgn="base">
        <a:spcBef>
          <a:spcPct val="0"/>
        </a:spcBef>
        <a:spcAft>
          <a:spcPct val="0"/>
        </a:spcAft>
        <a:defRPr sz="2800">
          <a:solidFill>
            <a:schemeClr val="tx1"/>
          </a:solidFill>
          <a:latin typeface="Arial" charset="0"/>
        </a:defRPr>
      </a:lvl9pPr>
    </p:titleStyle>
    <p:bodyStyle>
      <a:lvl1pPr marL="342900" indent="-342900" algn="l" rtl="0" eaLnBrk="0" fontAlgn="base" hangingPunct="0">
        <a:spcBef>
          <a:spcPct val="20000"/>
        </a:spcBef>
        <a:spcAft>
          <a:spcPct val="0"/>
        </a:spcAft>
        <a:buClr>
          <a:schemeClr val="accent1"/>
        </a:buClr>
        <a:buSzPct val="65000"/>
        <a:buFont typeface="Wingdings" pitchFamily="2" charset="2"/>
        <a:buChar char="n"/>
        <a:defRPr sz="22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0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sz="1600">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tackoverflow.com/questions/12911841/kernel-stack-and-user-space-stack"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dt" sz="quarter" idx="10"/>
          </p:nvPr>
        </p:nvSpPr>
        <p:spPr>
          <a:xfrm>
            <a:off x="457200" y="6243638"/>
            <a:ext cx="2438400" cy="457200"/>
          </a:xfrm>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mtClean="0">
                <a:latin typeface="Garamond" pitchFamily="18" charset="0"/>
              </a:rPr>
              <a:t>CS 5348 OS Concepts</a:t>
            </a:r>
            <a:endParaRPr lang="en-US" altLang="en-US" dirty="0" smtClean="0">
              <a:latin typeface="Garamond" pitchFamily="18" charset="0"/>
            </a:endParaRPr>
          </a:p>
        </p:txBody>
      </p:sp>
      <p:sp>
        <p:nvSpPr>
          <p:cNvPr id="3076" name="Rectangle 6"/>
          <p:cNvSpPr>
            <a:spLocks noGrp="1" noChangeArrowheads="1"/>
          </p:cNvSpPr>
          <p:nvPr>
            <p:ph type="sldNum" sz="quarter" idx="12"/>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8FE9386A-A167-4B06-8D35-0C28C629A557}" type="slidenum">
              <a:rPr lang="en-US" altLang="en-US" smtClean="0">
                <a:latin typeface="Garamond" pitchFamily="18" charset="0"/>
              </a:rPr>
              <a:pPr eaLnBrk="1" hangingPunct="1"/>
              <a:t>1</a:t>
            </a:fld>
            <a:endParaRPr lang="en-US" altLang="en-US" smtClean="0">
              <a:latin typeface="Garamond" pitchFamily="18" charset="0"/>
            </a:endParaRPr>
          </a:p>
        </p:txBody>
      </p:sp>
      <p:sp>
        <p:nvSpPr>
          <p:cNvPr id="3077" name="Rectangle 2"/>
          <p:cNvSpPr>
            <a:spLocks noGrp="1" noChangeArrowheads="1"/>
          </p:cNvSpPr>
          <p:nvPr>
            <p:ph type="ctrTitle"/>
          </p:nvPr>
        </p:nvSpPr>
        <p:spPr/>
        <p:txBody>
          <a:bodyPr/>
          <a:lstStyle/>
          <a:p>
            <a:pPr eaLnBrk="1" hangingPunct="1"/>
            <a:r>
              <a:rPr lang="en-US" dirty="0" smtClean="0"/>
              <a:t>Process Description and Control</a:t>
            </a:r>
          </a:p>
        </p:txBody>
      </p:sp>
      <p:sp>
        <p:nvSpPr>
          <p:cNvPr id="3078" name="Rectangle 3"/>
          <p:cNvSpPr>
            <a:spLocks noGrp="1" noChangeArrowheads="1"/>
          </p:cNvSpPr>
          <p:nvPr>
            <p:ph type="subTitle" idx="1"/>
          </p:nvPr>
        </p:nvSpPr>
        <p:spPr/>
        <p:txBody>
          <a:bodyPr/>
          <a:lstStyle/>
          <a:p>
            <a:pPr eaLnBrk="1" hangingPunct="1"/>
            <a:r>
              <a:rPr lang="en-US" dirty="0" smtClean="0"/>
              <a:t>Chapter 3</a:t>
            </a:r>
          </a:p>
        </p:txBody>
      </p:sp>
      <p:sp>
        <p:nvSpPr>
          <p:cNvPr id="2" name="TextBox 1"/>
          <p:cNvSpPr txBox="1"/>
          <p:nvPr/>
        </p:nvSpPr>
        <p:spPr>
          <a:xfrm>
            <a:off x="457200" y="6110796"/>
            <a:ext cx="2050561" cy="246221"/>
          </a:xfrm>
          <a:prstGeom prst="rect">
            <a:avLst/>
          </a:prstGeom>
          <a:noFill/>
        </p:spPr>
        <p:txBody>
          <a:bodyPr wrap="none" rtlCol="0">
            <a:spAutoFit/>
          </a:bodyPr>
          <a:lstStyle/>
          <a:p>
            <a:r>
              <a:rPr lang="en-US" sz="1000" dirty="0" smtClean="0"/>
              <a:t>Last Updated </a:t>
            </a:r>
            <a:fld id="{A1AEE2F7-518D-405E-981D-5D5B037B9C32}" type="datetime8">
              <a:rPr lang="en-US" sz="1000" smtClean="0"/>
              <a:t>1/24/2018 11:37 AM</a:t>
            </a:fld>
            <a:endParaRPr lang="en-US" sz="10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458200" cy="1139825"/>
          </a:xfrm>
        </p:spPr>
        <p:txBody>
          <a:bodyPr/>
          <a:lstStyle/>
          <a:p>
            <a:r>
              <a:rPr lang="en-US" sz="3000" dirty="0" smtClean="0"/>
              <a:t>Process Can Be Terminated For </a:t>
            </a:r>
            <a:r>
              <a:rPr lang="en-US" sz="3000" dirty="0"/>
              <a:t>M</a:t>
            </a:r>
            <a:r>
              <a:rPr lang="en-US" sz="3000" dirty="0" smtClean="0"/>
              <a:t>any Reasons</a:t>
            </a:r>
            <a:endParaRPr lang="en-US" sz="3000" dirty="0"/>
          </a:p>
        </p:txBody>
      </p:sp>
      <p:sp>
        <p:nvSpPr>
          <p:cNvPr id="3" name="Content Placeholder 2"/>
          <p:cNvSpPr>
            <a:spLocks noGrp="1"/>
          </p:cNvSpPr>
          <p:nvPr>
            <p:ph idx="1"/>
          </p:nvPr>
        </p:nvSpPr>
        <p:spPr>
          <a:xfrm>
            <a:off x="457200" y="1295400"/>
            <a:ext cx="8458200" cy="4835525"/>
          </a:xfrm>
        </p:spPr>
        <p:txBody>
          <a:bodyPr>
            <a:normAutofit lnSpcReduction="10000"/>
          </a:bodyPr>
          <a:lstStyle/>
          <a:p>
            <a:r>
              <a:rPr lang="en-US" u="sng" dirty="0" smtClean="0"/>
              <a:t>Normal Completion</a:t>
            </a:r>
            <a:r>
              <a:rPr lang="en-US" dirty="0" smtClean="0"/>
              <a:t>: The program “exits” using a syscall. </a:t>
            </a:r>
          </a:p>
          <a:p>
            <a:pPr lvl="1"/>
            <a:endParaRPr lang="en-US" dirty="0" smtClean="0"/>
          </a:p>
          <a:p>
            <a:r>
              <a:rPr lang="en-US" u="sng" dirty="0" smtClean="0"/>
              <a:t>Parent Termination</a:t>
            </a:r>
            <a:r>
              <a:rPr lang="en-US" dirty="0" smtClean="0"/>
              <a:t>: A parent process exits which triggers the OS to kill it’s child processes. </a:t>
            </a:r>
          </a:p>
          <a:p>
            <a:pPr lvl="1"/>
            <a:r>
              <a:rPr lang="en-US" dirty="0" smtClean="0"/>
              <a:t>This is default behavior can be overridden.</a:t>
            </a:r>
          </a:p>
          <a:p>
            <a:pPr lvl="1"/>
            <a:endParaRPr lang="en-US" dirty="0" smtClean="0"/>
          </a:p>
          <a:p>
            <a:r>
              <a:rPr lang="en-US" u="sng" dirty="0" smtClean="0"/>
              <a:t>Parent Request</a:t>
            </a:r>
            <a:r>
              <a:rPr lang="en-US" dirty="0" smtClean="0"/>
              <a:t>: A parent process specifically ‘kills’ the one of its child processes.</a:t>
            </a:r>
          </a:p>
          <a:p>
            <a:endParaRPr lang="en-US" dirty="0" smtClean="0"/>
          </a:p>
          <a:p>
            <a:r>
              <a:rPr lang="en-US" u="sng" dirty="0" smtClean="0"/>
              <a:t>Traps</a:t>
            </a:r>
            <a:r>
              <a:rPr lang="en-US" dirty="0" smtClean="0"/>
              <a:t>: The process has attempted an illegal operation such as reading protected memory or a zero-division error. </a:t>
            </a:r>
          </a:p>
          <a:p>
            <a:endParaRPr lang="en-US" dirty="0" smtClean="0"/>
          </a:p>
          <a:p>
            <a:r>
              <a:rPr lang="en-US" dirty="0" smtClean="0"/>
              <a:t>See Table 3.2. for several other reasons. </a:t>
            </a:r>
          </a:p>
        </p:txBody>
      </p:sp>
      <p:sp>
        <p:nvSpPr>
          <p:cNvPr id="4" name="Date Placeholder 3"/>
          <p:cNvSpPr>
            <a:spLocks noGrp="1"/>
          </p:cNvSpPr>
          <p:nvPr>
            <p:ph type="dt" sz="half" idx="10"/>
          </p:nvPr>
        </p:nvSpPr>
        <p:spPr/>
        <p:txBody>
          <a:bodyPr/>
          <a:lstStyle/>
          <a:p>
            <a:pPr>
              <a:defRPr/>
            </a:pPr>
            <a:r>
              <a:rPr lang="en-US" smtClean="0"/>
              <a:t>CS 5348 OS Concepts</a:t>
            </a:r>
            <a:endParaRPr lang="en-US" altLang="en-US"/>
          </a:p>
        </p:txBody>
      </p:sp>
      <p:sp>
        <p:nvSpPr>
          <p:cNvPr id="6" name="Slide Number Placeholder 5"/>
          <p:cNvSpPr>
            <a:spLocks noGrp="1"/>
          </p:cNvSpPr>
          <p:nvPr>
            <p:ph type="sldNum" sz="quarter" idx="12"/>
          </p:nvPr>
        </p:nvSpPr>
        <p:spPr/>
        <p:txBody>
          <a:bodyPr/>
          <a:lstStyle/>
          <a:p>
            <a:pPr>
              <a:defRPr/>
            </a:pPr>
            <a:fld id="{46D7330F-AAA1-4F25-B8DC-A6ABCFAB6AFA}" type="slidenum">
              <a:rPr lang="en-US" altLang="en-US" smtClean="0"/>
              <a:pPr>
                <a:defRPr/>
              </a:pPr>
              <a:t>10</a:t>
            </a:fld>
            <a:endParaRPr lang="en-US" altLang="en-US" dirty="0"/>
          </a:p>
        </p:txBody>
      </p:sp>
    </p:spTree>
    <p:extLst>
      <p:ext uri="{BB962C8B-B14F-4D97-AF65-F5344CB8AC3E}">
        <p14:creationId xmlns:p14="http://schemas.microsoft.com/office/powerpoint/2010/main" val="24517292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Five State Process Model</a:t>
            </a:r>
            <a:endParaRPr lang="en-US" dirty="0"/>
          </a:p>
        </p:txBody>
      </p:sp>
      <p:sp>
        <p:nvSpPr>
          <p:cNvPr id="3" name="Content Placeholder 2"/>
          <p:cNvSpPr>
            <a:spLocks noGrp="1"/>
          </p:cNvSpPr>
          <p:nvPr>
            <p:ph idx="1"/>
          </p:nvPr>
        </p:nvSpPr>
        <p:spPr/>
        <p:txBody>
          <a:bodyPr/>
          <a:lstStyle/>
          <a:p>
            <a:r>
              <a:rPr lang="en-US" dirty="0" smtClean="0"/>
              <a:t>Not every </a:t>
            </a:r>
            <a:r>
              <a:rPr lang="en-US" i="1" u="sng" dirty="0" smtClean="0"/>
              <a:t>not-running</a:t>
            </a:r>
            <a:r>
              <a:rPr lang="en-US" dirty="0" smtClean="0"/>
              <a:t> process is </a:t>
            </a:r>
            <a:r>
              <a:rPr lang="en-US" i="1" u="sng" dirty="0" smtClean="0"/>
              <a:t>ready-to-run</a:t>
            </a:r>
            <a:r>
              <a:rPr lang="en-US" dirty="0" smtClean="0"/>
              <a:t>. </a:t>
            </a:r>
          </a:p>
          <a:p>
            <a:pPr lvl="1"/>
            <a:r>
              <a:rPr lang="en-US" dirty="0" smtClean="0"/>
              <a:t>Some processes execution may be blocked while executing a blocking system call e.g. waiting for a I/O request to complete. </a:t>
            </a:r>
          </a:p>
          <a:p>
            <a:pPr lvl="1"/>
            <a:r>
              <a:rPr lang="en-US" dirty="0" smtClean="0"/>
              <a:t>Some processes may choose to wait until signaled by the OS. </a:t>
            </a:r>
          </a:p>
          <a:p>
            <a:pPr lvl="1"/>
            <a:endParaRPr lang="en-US" dirty="0" smtClean="0"/>
          </a:p>
          <a:p>
            <a:r>
              <a:rPr lang="en-US" dirty="0" smtClean="0"/>
              <a:t>The Five-State Model takes into account that some processes are un-schedulable until the event has occurred.</a:t>
            </a:r>
          </a:p>
          <a:p>
            <a:pPr lvl="1"/>
            <a:r>
              <a:rPr lang="en-US" dirty="0" smtClean="0"/>
              <a:t>Processes that are ready to run are in the ‘ready’ state.</a:t>
            </a:r>
          </a:p>
          <a:p>
            <a:pPr lvl="1"/>
            <a:r>
              <a:rPr lang="en-US" dirty="0" smtClean="0"/>
              <a:t>Processes that are waiting for an event are in the ‘blocked’ state. </a:t>
            </a:r>
          </a:p>
        </p:txBody>
      </p:sp>
      <p:sp>
        <p:nvSpPr>
          <p:cNvPr id="4" name="Date Placeholder 3"/>
          <p:cNvSpPr>
            <a:spLocks noGrp="1"/>
          </p:cNvSpPr>
          <p:nvPr>
            <p:ph type="dt" sz="half" idx="10"/>
          </p:nvPr>
        </p:nvSpPr>
        <p:spPr/>
        <p:txBody>
          <a:bodyPr/>
          <a:lstStyle/>
          <a:p>
            <a:pPr>
              <a:defRPr/>
            </a:pPr>
            <a:r>
              <a:rPr lang="en-US" smtClean="0"/>
              <a:t>CS 5348 OS Concepts</a:t>
            </a:r>
            <a:endParaRPr lang="en-US" altLang="en-US"/>
          </a:p>
        </p:txBody>
      </p:sp>
      <p:sp>
        <p:nvSpPr>
          <p:cNvPr id="6" name="Slide Number Placeholder 5"/>
          <p:cNvSpPr>
            <a:spLocks noGrp="1"/>
          </p:cNvSpPr>
          <p:nvPr>
            <p:ph type="sldNum" sz="quarter" idx="12"/>
          </p:nvPr>
        </p:nvSpPr>
        <p:spPr/>
        <p:txBody>
          <a:bodyPr/>
          <a:lstStyle/>
          <a:p>
            <a:pPr>
              <a:defRPr/>
            </a:pPr>
            <a:fld id="{46D7330F-AAA1-4F25-B8DC-A6ABCFAB6AFA}" type="slidenum">
              <a:rPr lang="en-US" altLang="en-US" smtClean="0"/>
              <a:pPr>
                <a:defRPr/>
              </a:pPr>
              <a:t>11</a:t>
            </a:fld>
            <a:endParaRPr lang="en-US" altLang="en-US"/>
          </a:p>
        </p:txBody>
      </p:sp>
    </p:spTree>
    <p:extLst>
      <p:ext uri="{BB962C8B-B14F-4D97-AF65-F5344CB8AC3E}">
        <p14:creationId xmlns:p14="http://schemas.microsoft.com/office/powerpoint/2010/main" val="28391599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r>
              <a:rPr lang="en-US" smtClean="0"/>
              <a:t>CS 5348 OS Concepts</a:t>
            </a:r>
            <a:endParaRPr lang="en-US" altLang="en-US"/>
          </a:p>
        </p:txBody>
      </p:sp>
      <p:sp>
        <p:nvSpPr>
          <p:cNvPr id="6" name="Slide Number Placeholder 5"/>
          <p:cNvSpPr>
            <a:spLocks noGrp="1"/>
          </p:cNvSpPr>
          <p:nvPr>
            <p:ph type="sldNum" sz="quarter" idx="12"/>
          </p:nvPr>
        </p:nvSpPr>
        <p:spPr/>
        <p:txBody>
          <a:bodyPr/>
          <a:lstStyle/>
          <a:p>
            <a:pPr>
              <a:defRPr/>
            </a:pPr>
            <a:fld id="{46D7330F-AAA1-4F25-B8DC-A6ABCFAB6AFA}" type="slidenum">
              <a:rPr lang="en-US" altLang="en-US" smtClean="0"/>
              <a:pPr>
                <a:defRPr/>
              </a:pPr>
              <a:t>12</a:t>
            </a:fld>
            <a:endParaRPr lang="en-US" alt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5876" y="381000"/>
            <a:ext cx="7705725" cy="2905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3733801"/>
            <a:ext cx="6669207" cy="2238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968279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Suspended Process</a:t>
            </a:r>
            <a:endParaRPr lang="en-US" dirty="0"/>
          </a:p>
        </p:txBody>
      </p:sp>
      <p:sp>
        <p:nvSpPr>
          <p:cNvPr id="3" name="Content Placeholder 2"/>
          <p:cNvSpPr>
            <a:spLocks noGrp="1"/>
          </p:cNvSpPr>
          <p:nvPr>
            <p:ph idx="1"/>
          </p:nvPr>
        </p:nvSpPr>
        <p:spPr>
          <a:xfrm>
            <a:off x="457200" y="1600200"/>
            <a:ext cx="8382000" cy="4530725"/>
          </a:xfrm>
        </p:spPr>
        <p:txBody>
          <a:bodyPr>
            <a:normAutofit/>
          </a:bodyPr>
          <a:lstStyle/>
          <a:p>
            <a:r>
              <a:rPr lang="en-US" dirty="0" smtClean="0"/>
              <a:t>The OS can place a Process into a “suspended” state.</a:t>
            </a:r>
          </a:p>
          <a:p>
            <a:pPr lvl="1"/>
            <a:r>
              <a:rPr lang="en-US" dirty="0" smtClean="0"/>
              <a:t>A suspended process is not scheduled for execution. </a:t>
            </a:r>
          </a:p>
          <a:p>
            <a:pPr lvl="1"/>
            <a:endParaRPr lang="en-US" dirty="0" smtClean="0"/>
          </a:p>
          <a:p>
            <a:r>
              <a:rPr lang="en-US" dirty="0" smtClean="0"/>
              <a:t>Suspension is helpful if a user wishes to prevent a process from running, but does not want to terminate the process.</a:t>
            </a:r>
          </a:p>
          <a:p>
            <a:pPr lvl="1"/>
            <a:r>
              <a:rPr lang="en-US" dirty="0" smtClean="0"/>
              <a:t>A suspended process does not consume processor and I/O resources and will free its allocated memory (see Virtual Memory). </a:t>
            </a:r>
          </a:p>
          <a:p>
            <a:pPr lvl="1"/>
            <a:r>
              <a:rPr lang="en-US" dirty="0" smtClean="0"/>
              <a:t>This is helpful if the overall system is over capacity i.e. too many executing processes. </a:t>
            </a:r>
          </a:p>
          <a:p>
            <a:pPr lvl="1"/>
            <a:endParaRPr lang="en-US" dirty="0" smtClean="0"/>
          </a:p>
          <a:p>
            <a:r>
              <a:rPr lang="en-US" dirty="0" smtClean="0"/>
              <a:t>A user or second process uses the SIGSTOP signal to suspend a process and SIGCONT to resume a process. </a:t>
            </a:r>
          </a:p>
        </p:txBody>
      </p:sp>
      <p:sp>
        <p:nvSpPr>
          <p:cNvPr id="4" name="Date Placeholder 3"/>
          <p:cNvSpPr>
            <a:spLocks noGrp="1"/>
          </p:cNvSpPr>
          <p:nvPr>
            <p:ph type="dt" sz="half" idx="10"/>
          </p:nvPr>
        </p:nvSpPr>
        <p:spPr/>
        <p:txBody>
          <a:bodyPr/>
          <a:lstStyle/>
          <a:p>
            <a:pPr>
              <a:defRPr/>
            </a:pPr>
            <a:r>
              <a:rPr lang="en-US" smtClean="0"/>
              <a:t>CS 5348 OS Concepts</a:t>
            </a:r>
            <a:endParaRPr lang="en-US" altLang="en-US" dirty="0"/>
          </a:p>
        </p:txBody>
      </p:sp>
      <p:sp>
        <p:nvSpPr>
          <p:cNvPr id="6" name="Slide Number Placeholder 5"/>
          <p:cNvSpPr>
            <a:spLocks noGrp="1"/>
          </p:cNvSpPr>
          <p:nvPr>
            <p:ph type="sldNum" sz="quarter" idx="12"/>
          </p:nvPr>
        </p:nvSpPr>
        <p:spPr/>
        <p:txBody>
          <a:bodyPr/>
          <a:lstStyle/>
          <a:p>
            <a:pPr>
              <a:defRPr/>
            </a:pPr>
            <a:fld id="{46D7330F-AAA1-4F25-B8DC-A6ABCFAB6AFA}" type="slidenum">
              <a:rPr lang="en-US" altLang="en-US" smtClean="0"/>
              <a:pPr>
                <a:defRPr/>
              </a:pPr>
              <a:t>13</a:t>
            </a:fld>
            <a:endParaRPr lang="en-US" altLang="en-US"/>
          </a:p>
        </p:txBody>
      </p:sp>
    </p:spTree>
    <p:extLst>
      <p:ext uri="{BB962C8B-B14F-4D97-AF65-F5344CB8AC3E}">
        <p14:creationId xmlns:p14="http://schemas.microsoft.com/office/powerpoint/2010/main" val="27051872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Six Process States</a:t>
            </a:r>
            <a:endParaRPr lang="en-US" dirty="0"/>
          </a:p>
        </p:txBody>
      </p:sp>
      <p:sp>
        <p:nvSpPr>
          <p:cNvPr id="3" name="Content Placeholder 2"/>
          <p:cNvSpPr>
            <a:spLocks noGrp="1"/>
          </p:cNvSpPr>
          <p:nvPr>
            <p:ph idx="1"/>
          </p:nvPr>
        </p:nvSpPr>
        <p:spPr>
          <a:xfrm>
            <a:off x="457200" y="1417638"/>
            <a:ext cx="8229600" cy="4713287"/>
          </a:xfrm>
        </p:spPr>
        <p:txBody>
          <a:bodyPr/>
          <a:lstStyle/>
          <a:p>
            <a:r>
              <a:rPr lang="en-US" u="sng" dirty="0" smtClean="0"/>
              <a:t>New</a:t>
            </a:r>
            <a:r>
              <a:rPr lang="en-US" dirty="0" smtClean="0"/>
              <a:t>: A newly created process whose PCB has been created but is waiting on memory and other resources to be allocated.</a:t>
            </a:r>
          </a:p>
          <a:p>
            <a:r>
              <a:rPr lang="en-US" u="sng" dirty="0" smtClean="0"/>
              <a:t>Running</a:t>
            </a:r>
            <a:r>
              <a:rPr lang="en-US" dirty="0" smtClean="0"/>
              <a:t>: The process is currently executing. </a:t>
            </a:r>
          </a:p>
          <a:p>
            <a:r>
              <a:rPr lang="en-US" u="sng" dirty="0" smtClean="0"/>
              <a:t>Ready</a:t>
            </a:r>
            <a:r>
              <a:rPr lang="en-US" dirty="0" smtClean="0"/>
              <a:t>: The process is ready awaiting its turn to be executed.</a:t>
            </a:r>
          </a:p>
          <a:p>
            <a:r>
              <a:rPr lang="en-US" u="sng" dirty="0" smtClean="0"/>
              <a:t>Blocked</a:t>
            </a:r>
            <a:r>
              <a:rPr lang="en-US" dirty="0" smtClean="0"/>
              <a:t>: The process is waiting for pending I/O, a requested resource to be allocated, or other event to occur.</a:t>
            </a:r>
          </a:p>
          <a:p>
            <a:r>
              <a:rPr lang="en-US" u="sng" dirty="0" smtClean="0"/>
              <a:t>Suspended</a:t>
            </a:r>
            <a:r>
              <a:rPr lang="en-US" dirty="0" smtClean="0"/>
              <a:t>: The process is temporarily suspended from execution but is not terminated (exited).</a:t>
            </a:r>
          </a:p>
          <a:p>
            <a:r>
              <a:rPr lang="en-US" u="sng" dirty="0" smtClean="0"/>
              <a:t>Exited</a:t>
            </a:r>
            <a:r>
              <a:rPr lang="en-US" dirty="0" smtClean="0"/>
              <a:t>: The process has completed execution and is ready for the OS to clear its PCB and allocated resources (memory, files, sockets, etc.).</a:t>
            </a:r>
          </a:p>
        </p:txBody>
      </p:sp>
      <p:sp>
        <p:nvSpPr>
          <p:cNvPr id="4" name="Date Placeholder 3"/>
          <p:cNvSpPr>
            <a:spLocks noGrp="1"/>
          </p:cNvSpPr>
          <p:nvPr>
            <p:ph type="dt" sz="half" idx="10"/>
          </p:nvPr>
        </p:nvSpPr>
        <p:spPr/>
        <p:txBody>
          <a:bodyPr/>
          <a:lstStyle/>
          <a:p>
            <a:pPr>
              <a:defRPr/>
            </a:pPr>
            <a:r>
              <a:rPr lang="en-US" smtClean="0"/>
              <a:t>CS 5348 OS Concepts</a:t>
            </a:r>
            <a:endParaRPr lang="en-US" altLang="en-US"/>
          </a:p>
        </p:txBody>
      </p:sp>
      <p:sp>
        <p:nvSpPr>
          <p:cNvPr id="6" name="Slide Number Placeholder 5"/>
          <p:cNvSpPr>
            <a:spLocks noGrp="1"/>
          </p:cNvSpPr>
          <p:nvPr>
            <p:ph type="sldNum" sz="quarter" idx="12"/>
          </p:nvPr>
        </p:nvSpPr>
        <p:spPr/>
        <p:txBody>
          <a:bodyPr/>
          <a:lstStyle/>
          <a:p>
            <a:pPr>
              <a:defRPr/>
            </a:pPr>
            <a:fld id="{46D7330F-AAA1-4F25-B8DC-A6ABCFAB6AFA}" type="slidenum">
              <a:rPr lang="en-US" altLang="en-US" smtClean="0"/>
              <a:pPr>
                <a:defRPr/>
              </a:pPr>
              <a:t>14</a:t>
            </a:fld>
            <a:endParaRPr lang="en-US" altLang="en-US"/>
          </a:p>
        </p:txBody>
      </p:sp>
    </p:spTree>
    <p:extLst>
      <p:ext uri="{BB962C8B-B14F-4D97-AF65-F5344CB8AC3E}">
        <p14:creationId xmlns:p14="http://schemas.microsoft.com/office/powerpoint/2010/main" val="21215405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Integrating Blocked and Suspended States</a:t>
            </a:r>
            <a:endParaRPr lang="en-US" dirty="0"/>
          </a:p>
        </p:txBody>
      </p:sp>
      <p:sp>
        <p:nvSpPr>
          <p:cNvPr id="4" name="Date Placeholder 3"/>
          <p:cNvSpPr>
            <a:spLocks noGrp="1"/>
          </p:cNvSpPr>
          <p:nvPr>
            <p:ph type="dt" sz="half" idx="10"/>
          </p:nvPr>
        </p:nvSpPr>
        <p:spPr/>
        <p:txBody>
          <a:bodyPr/>
          <a:lstStyle/>
          <a:p>
            <a:pPr>
              <a:defRPr/>
            </a:pPr>
            <a:r>
              <a:rPr lang="en-US" smtClean="0"/>
              <a:t>CS 5348 OS Concepts</a:t>
            </a:r>
            <a:endParaRPr lang="en-US" altLang="en-US" dirty="0"/>
          </a:p>
        </p:txBody>
      </p:sp>
      <p:sp>
        <p:nvSpPr>
          <p:cNvPr id="6" name="Slide Number Placeholder 5"/>
          <p:cNvSpPr>
            <a:spLocks noGrp="1"/>
          </p:cNvSpPr>
          <p:nvPr>
            <p:ph type="sldNum" sz="quarter" idx="12"/>
          </p:nvPr>
        </p:nvSpPr>
        <p:spPr/>
        <p:txBody>
          <a:bodyPr/>
          <a:lstStyle/>
          <a:p>
            <a:pPr>
              <a:defRPr/>
            </a:pPr>
            <a:fld id="{46D7330F-AAA1-4F25-B8DC-A6ABCFAB6AFA}" type="slidenum">
              <a:rPr lang="en-US" altLang="en-US" smtClean="0"/>
              <a:pPr>
                <a:defRPr/>
              </a:pPr>
              <a:t>15</a:t>
            </a:fld>
            <a:endParaRPr lang="en-US" altLang="en-US"/>
          </a:p>
        </p:txBody>
      </p:sp>
      <p:pic>
        <p:nvPicPr>
          <p:cNvPr id="2" name="Picture 1"/>
          <p:cNvPicPr>
            <a:picLocks noChangeAspect="1"/>
          </p:cNvPicPr>
          <p:nvPr/>
        </p:nvPicPr>
        <p:blipFill>
          <a:blip r:embed="rId3"/>
          <a:stretch>
            <a:fillRect/>
          </a:stretch>
        </p:blipFill>
        <p:spPr>
          <a:xfrm>
            <a:off x="609600" y="1828800"/>
            <a:ext cx="7706801" cy="3410426"/>
          </a:xfrm>
          <a:prstGeom prst="rect">
            <a:avLst/>
          </a:prstGeom>
        </p:spPr>
      </p:pic>
    </p:spTree>
    <p:extLst>
      <p:ext uri="{BB962C8B-B14F-4D97-AF65-F5344CB8AC3E}">
        <p14:creationId xmlns:p14="http://schemas.microsoft.com/office/powerpoint/2010/main" val="74606582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Unix Signals (aka Traps)</a:t>
            </a:r>
            <a:endParaRPr lang="en-US" dirty="0"/>
          </a:p>
        </p:txBody>
      </p:sp>
      <p:sp>
        <p:nvSpPr>
          <p:cNvPr id="3" name="Content Placeholder 2"/>
          <p:cNvSpPr>
            <a:spLocks noGrp="1"/>
          </p:cNvSpPr>
          <p:nvPr>
            <p:ph idx="1"/>
          </p:nvPr>
        </p:nvSpPr>
        <p:spPr>
          <a:xfrm>
            <a:off x="457200" y="1447800"/>
            <a:ext cx="8229600" cy="2590800"/>
          </a:xfrm>
        </p:spPr>
        <p:txBody>
          <a:bodyPr>
            <a:normAutofit fontScale="92500" lnSpcReduction="20000"/>
          </a:bodyPr>
          <a:lstStyle/>
          <a:p>
            <a:r>
              <a:rPr lang="en-US" u="sng" dirty="0" smtClean="0"/>
              <a:t>Signal</a:t>
            </a:r>
            <a:r>
              <a:rPr lang="en-US" dirty="0" smtClean="0"/>
              <a:t> is a mechanism provided by Unix that is used to </a:t>
            </a:r>
            <a:r>
              <a:rPr lang="en-US" i="1" dirty="0" smtClean="0"/>
              <a:t>signal</a:t>
            </a:r>
            <a:r>
              <a:rPr lang="en-US" dirty="0" smtClean="0"/>
              <a:t> (send an event to) a process. </a:t>
            </a:r>
          </a:p>
          <a:p>
            <a:r>
              <a:rPr lang="en-US" dirty="0" smtClean="0"/>
              <a:t>The process responds to a signal by executing a signal handler routine (much like an interrupt handler). </a:t>
            </a:r>
          </a:p>
          <a:p>
            <a:pPr lvl="1"/>
            <a:endParaRPr lang="en-US" dirty="0" smtClean="0"/>
          </a:p>
          <a:p>
            <a:r>
              <a:rPr lang="en-US" dirty="0" smtClean="0"/>
              <a:t>Processes are created with default handlers but some of the defaults can be overridden by the process itself. </a:t>
            </a:r>
          </a:p>
          <a:p>
            <a:pPr lvl="1"/>
            <a:endParaRPr lang="en-US" dirty="0" smtClean="0"/>
          </a:p>
          <a:p>
            <a:r>
              <a:rPr lang="en-US" dirty="0"/>
              <a:t>S</a:t>
            </a:r>
            <a:r>
              <a:rPr lang="en-US" dirty="0" smtClean="0"/>
              <a:t>ome examples of Unix signals are…</a:t>
            </a:r>
            <a:endParaRPr lang="en-US" dirty="0"/>
          </a:p>
        </p:txBody>
      </p:sp>
      <p:sp>
        <p:nvSpPr>
          <p:cNvPr id="4" name="Date Placeholder 3"/>
          <p:cNvSpPr>
            <a:spLocks noGrp="1"/>
          </p:cNvSpPr>
          <p:nvPr>
            <p:ph type="dt" sz="half" idx="10"/>
          </p:nvPr>
        </p:nvSpPr>
        <p:spPr/>
        <p:txBody>
          <a:bodyPr/>
          <a:lstStyle/>
          <a:p>
            <a:pPr>
              <a:defRPr/>
            </a:pPr>
            <a:r>
              <a:rPr lang="en-US" smtClean="0"/>
              <a:t>CS 5348 OS Concepts</a:t>
            </a:r>
            <a:endParaRPr lang="en-US" altLang="en-US"/>
          </a:p>
        </p:txBody>
      </p:sp>
      <p:sp>
        <p:nvSpPr>
          <p:cNvPr id="6" name="Slide Number Placeholder 5"/>
          <p:cNvSpPr>
            <a:spLocks noGrp="1"/>
          </p:cNvSpPr>
          <p:nvPr>
            <p:ph type="sldNum" sz="quarter" idx="12"/>
          </p:nvPr>
        </p:nvSpPr>
        <p:spPr/>
        <p:txBody>
          <a:bodyPr/>
          <a:lstStyle/>
          <a:p>
            <a:pPr>
              <a:defRPr/>
            </a:pPr>
            <a:fld id="{46D7330F-AAA1-4F25-B8DC-A6ABCFAB6AFA}" type="slidenum">
              <a:rPr lang="en-US" altLang="en-US" smtClean="0"/>
              <a:pPr>
                <a:defRPr/>
              </a:pPr>
              <a:t>16</a:t>
            </a:fld>
            <a:endParaRPr lang="en-US" altLang="en-US"/>
          </a:p>
        </p:txBody>
      </p:sp>
      <p:graphicFrame>
        <p:nvGraphicFramePr>
          <p:cNvPr id="7" name="Table 6"/>
          <p:cNvGraphicFramePr>
            <a:graphicFrameLocks noGrp="1"/>
          </p:cNvGraphicFramePr>
          <p:nvPr>
            <p:extLst/>
          </p:nvPr>
        </p:nvGraphicFramePr>
        <p:xfrm>
          <a:off x="1219200" y="4169589"/>
          <a:ext cx="5715000" cy="1949450"/>
        </p:xfrm>
        <a:graphic>
          <a:graphicData uri="http://schemas.openxmlformats.org/drawingml/2006/table">
            <a:tbl>
              <a:tblPr firstRow="1" bandRow="1">
                <a:tableStyleId>{5940675A-B579-460E-94D1-54222C63F5DA}</a:tableStyleId>
              </a:tblPr>
              <a:tblGrid>
                <a:gridCol w="2041071"/>
                <a:gridCol w="3673929"/>
              </a:tblGrid>
              <a:tr h="389890">
                <a:tc>
                  <a:txBody>
                    <a:bodyPr/>
                    <a:lstStyle/>
                    <a:p>
                      <a:r>
                        <a:rPr lang="en-US" sz="1600" dirty="0" smtClean="0"/>
                        <a:t>SIGKILL</a:t>
                      </a:r>
                      <a:endParaRPr lang="en-US" sz="1600" dirty="0"/>
                    </a:p>
                  </a:txBody>
                  <a:tcPr/>
                </a:tc>
                <a:tc>
                  <a:txBody>
                    <a:bodyPr/>
                    <a:lstStyle/>
                    <a:p>
                      <a:r>
                        <a:rPr lang="en-US" sz="1600" dirty="0" smtClean="0"/>
                        <a:t>Terminate Signal</a:t>
                      </a:r>
                      <a:endParaRPr lang="en-US" sz="1600" dirty="0"/>
                    </a:p>
                  </a:txBody>
                  <a:tcPr/>
                </a:tc>
              </a:tr>
              <a:tr h="389890">
                <a:tc>
                  <a:txBody>
                    <a:bodyPr/>
                    <a:lstStyle/>
                    <a:p>
                      <a:r>
                        <a:rPr lang="en-US" sz="1600" dirty="0" smtClean="0"/>
                        <a:t>SIGALARM</a:t>
                      </a:r>
                      <a:endParaRPr lang="en-US" sz="1600" dirty="0"/>
                    </a:p>
                  </a:txBody>
                  <a:tcPr/>
                </a:tc>
                <a:tc>
                  <a:txBody>
                    <a:bodyPr/>
                    <a:lstStyle/>
                    <a:p>
                      <a:r>
                        <a:rPr lang="en-US" sz="1600" dirty="0" smtClean="0"/>
                        <a:t>Timer Signal</a:t>
                      </a:r>
                      <a:endParaRPr lang="en-US" sz="1600" dirty="0"/>
                    </a:p>
                  </a:txBody>
                  <a:tcPr/>
                </a:tc>
              </a:tr>
              <a:tr h="389890">
                <a:tc>
                  <a:txBody>
                    <a:bodyPr/>
                    <a:lstStyle/>
                    <a:p>
                      <a:r>
                        <a:rPr lang="en-US" sz="1600" dirty="0" smtClean="0"/>
                        <a:t>SIGUSER1</a:t>
                      </a:r>
                      <a:endParaRPr lang="en-US" sz="1600" dirty="0"/>
                    </a:p>
                  </a:txBody>
                  <a:tcPr>
                    <a:solidFill>
                      <a:schemeClr val="bg1">
                        <a:lumMod val="85000"/>
                      </a:schemeClr>
                    </a:solidFill>
                  </a:tcPr>
                </a:tc>
                <a:tc>
                  <a:txBody>
                    <a:bodyPr/>
                    <a:lstStyle/>
                    <a:p>
                      <a:r>
                        <a:rPr lang="en-US" sz="1600" dirty="0" smtClean="0"/>
                        <a:t>Application-Specific</a:t>
                      </a:r>
                      <a:r>
                        <a:rPr lang="en-US" sz="1600" baseline="0" dirty="0" smtClean="0"/>
                        <a:t> Signal</a:t>
                      </a:r>
                      <a:endParaRPr lang="en-US" sz="1600" dirty="0"/>
                    </a:p>
                  </a:txBody>
                  <a:tcPr>
                    <a:solidFill>
                      <a:schemeClr val="bg1">
                        <a:lumMod val="85000"/>
                      </a:schemeClr>
                    </a:solidFill>
                  </a:tcPr>
                </a:tc>
              </a:tr>
              <a:tr h="38989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smtClean="0"/>
                        <a:t>SIGUSER2</a:t>
                      </a:r>
                    </a:p>
                  </a:txBody>
                  <a:tcPr>
                    <a:solidFill>
                      <a:schemeClr val="bg1">
                        <a:lumMod val="85000"/>
                      </a:schemeClr>
                    </a:solidFill>
                  </a:tcPr>
                </a:tc>
                <a:tc>
                  <a:txBody>
                    <a:bodyPr/>
                    <a:lstStyle/>
                    <a:p>
                      <a:r>
                        <a:rPr lang="en-US" sz="1600" dirty="0" smtClean="0"/>
                        <a:t>Application-Specific</a:t>
                      </a:r>
                      <a:r>
                        <a:rPr lang="en-US" sz="1600" baseline="0" dirty="0" smtClean="0"/>
                        <a:t> Signal</a:t>
                      </a:r>
                      <a:endParaRPr lang="en-US" sz="1600" dirty="0"/>
                    </a:p>
                  </a:txBody>
                  <a:tcPr>
                    <a:solidFill>
                      <a:schemeClr val="bg1">
                        <a:lumMod val="85000"/>
                      </a:schemeClr>
                    </a:solidFill>
                  </a:tcPr>
                </a:tc>
              </a:tr>
              <a:tr h="389890">
                <a:tc>
                  <a:txBody>
                    <a:bodyPr/>
                    <a:lstStyle/>
                    <a:p>
                      <a:r>
                        <a:rPr lang="en-US" sz="1600" dirty="0" smtClean="0"/>
                        <a:t>SIGSTOP</a:t>
                      </a:r>
                      <a:endParaRPr lang="en-US" sz="1600" dirty="0"/>
                    </a:p>
                  </a:txBody>
                  <a:tcPr/>
                </a:tc>
                <a:tc>
                  <a:txBody>
                    <a:bodyPr/>
                    <a:lstStyle/>
                    <a:p>
                      <a:r>
                        <a:rPr lang="en-US" sz="1600" dirty="0" smtClean="0"/>
                        <a:t>Stop</a:t>
                      </a:r>
                      <a:r>
                        <a:rPr lang="en-US" sz="1600" baseline="0" dirty="0" smtClean="0"/>
                        <a:t> (Suspend) Execution Signal</a:t>
                      </a:r>
                      <a:endParaRPr lang="en-US" sz="1600" dirty="0"/>
                    </a:p>
                  </a:txBody>
                  <a:tcPr/>
                </a:tc>
              </a:tr>
            </a:tbl>
          </a:graphicData>
        </a:graphic>
      </p:graphicFrame>
    </p:spTree>
    <p:extLst>
      <p:ext uri="{BB962C8B-B14F-4D97-AF65-F5344CB8AC3E}">
        <p14:creationId xmlns:p14="http://schemas.microsoft.com/office/powerpoint/2010/main" val="787929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Inter-Process Communication</a:t>
            </a:r>
            <a:endParaRPr lang="en-US" dirty="0"/>
          </a:p>
        </p:txBody>
      </p:sp>
      <p:sp>
        <p:nvSpPr>
          <p:cNvPr id="3" name="Content Placeholder 2"/>
          <p:cNvSpPr>
            <a:spLocks noGrp="1"/>
          </p:cNvSpPr>
          <p:nvPr>
            <p:ph idx="1"/>
          </p:nvPr>
        </p:nvSpPr>
        <p:spPr>
          <a:xfrm>
            <a:off x="457200" y="1295400"/>
            <a:ext cx="8305800" cy="4835525"/>
          </a:xfrm>
        </p:spPr>
        <p:txBody>
          <a:bodyPr>
            <a:normAutofit lnSpcReduction="10000"/>
          </a:bodyPr>
          <a:lstStyle/>
          <a:p>
            <a:r>
              <a:rPr lang="en-US" dirty="0" smtClean="0"/>
              <a:t>A process can setup a signal</a:t>
            </a:r>
            <a:r>
              <a:rPr lang="en-US" dirty="0"/>
              <a:t> </a:t>
            </a:r>
            <a:r>
              <a:rPr lang="en-US" dirty="0" smtClean="0"/>
              <a:t>handler function which is much like an interrupt handler. </a:t>
            </a:r>
          </a:p>
          <a:p>
            <a:pPr lvl="1"/>
            <a:r>
              <a:rPr lang="en-US" dirty="0" smtClean="0"/>
              <a:t>The handler is assigned to specific signals e.g. SIGUSER1 &amp; 2.</a:t>
            </a:r>
          </a:p>
          <a:p>
            <a:pPr lvl="1"/>
            <a:r>
              <a:rPr lang="en-US" dirty="0" smtClean="0"/>
              <a:t>The handler function is executed when the process receives the appropriate signal number. </a:t>
            </a:r>
          </a:p>
          <a:p>
            <a:pPr lvl="1"/>
            <a:endParaRPr lang="en-US" dirty="0" smtClean="0"/>
          </a:p>
          <a:p>
            <a:r>
              <a:rPr lang="en-US" dirty="0" smtClean="0"/>
              <a:t>A process can signal a second process knowing the signal Process ID (PID).</a:t>
            </a:r>
          </a:p>
          <a:p>
            <a:pPr lvl="1"/>
            <a:r>
              <a:rPr lang="en-US" dirty="0" smtClean="0"/>
              <a:t>See system call </a:t>
            </a:r>
            <a:r>
              <a:rPr lang="en-US" i="1" dirty="0" smtClean="0"/>
              <a:t>kill(PID, SIGNUM)</a:t>
            </a:r>
            <a:r>
              <a:rPr lang="en-US" dirty="0" smtClean="0"/>
              <a:t>. </a:t>
            </a:r>
          </a:p>
          <a:p>
            <a:pPr lvl="1"/>
            <a:endParaRPr lang="en-US" dirty="0" smtClean="0"/>
          </a:p>
          <a:p>
            <a:r>
              <a:rPr lang="en-US" dirty="0" smtClean="0"/>
              <a:t>If a system’s implementation is split between two processes, P1 can trigger some action is P2 by </a:t>
            </a:r>
            <a:r>
              <a:rPr lang="en-US" i="1" dirty="0" smtClean="0"/>
              <a:t>signaling</a:t>
            </a:r>
            <a:r>
              <a:rPr lang="en-US" dirty="0" smtClean="0"/>
              <a:t> P2. </a:t>
            </a:r>
          </a:p>
          <a:p>
            <a:pPr lvl="1"/>
            <a:r>
              <a:rPr lang="en-US" dirty="0" smtClean="0"/>
              <a:t>This is one form of several inter-process communication techniques provided by an OS. </a:t>
            </a:r>
            <a:endParaRPr lang="en-US" dirty="0"/>
          </a:p>
        </p:txBody>
      </p:sp>
      <p:sp>
        <p:nvSpPr>
          <p:cNvPr id="4" name="Date Placeholder 3"/>
          <p:cNvSpPr>
            <a:spLocks noGrp="1"/>
          </p:cNvSpPr>
          <p:nvPr>
            <p:ph type="dt" sz="half" idx="10"/>
          </p:nvPr>
        </p:nvSpPr>
        <p:spPr/>
        <p:txBody>
          <a:bodyPr/>
          <a:lstStyle/>
          <a:p>
            <a:pPr>
              <a:defRPr/>
            </a:pPr>
            <a:r>
              <a:rPr lang="en-US" smtClean="0"/>
              <a:t>CS 5348 OS Concepts</a:t>
            </a:r>
            <a:endParaRPr lang="en-US" altLang="en-US"/>
          </a:p>
        </p:txBody>
      </p:sp>
      <p:sp>
        <p:nvSpPr>
          <p:cNvPr id="5" name="Slide Number Placeholder 4"/>
          <p:cNvSpPr>
            <a:spLocks noGrp="1"/>
          </p:cNvSpPr>
          <p:nvPr>
            <p:ph type="sldNum" sz="quarter" idx="12"/>
          </p:nvPr>
        </p:nvSpPr>
        <p:spPr/>
        <p:txBody>
          <a:bodyPr/>
          <a:lstStyle/>
          <a:p>
            <a:pPr>
              <a:defRPr/>
            </a:pPr>
            <a:fld id="{46D7330F-AAA1-4F25-B8DC-A6ABCFAB6AFA}" type="slidenum">
              <a:rPr lang="en-US" altLang="en-US" smtClean="0"/>
              <a:pPr>
                <a:defRPr/>
              </a:pPr>
              <a:t>17</a:t>
            </a:fld>
            <a:endParaRPr lang="en-US" altLang="en-US"/>
          </a:p>
        </p:txBody>
      </p:sp>
    </p:spTree>
    <p:extLst>
      <p:ext uri="{BB962C8B-B14F-4D97-AF65-F5344CB8AC3E}">
        <p14:creationId xmlns:p14="http://schemas.microsoft.com/office/powerpoint/2010/main" val="2643130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System Resource Management</a:t>
            </a:r>
            <a:endParaRPr lang="en-US" dirty="0">
              <a:solidFill>
                <a:srgbClr val="C00000"/>
              </a:solidFill>
            </a:endParaRPr>
          </a:p>
        </p:txBody>
      </p:sp>
      <p:sp>
        <p:nvSpPr>
          <p:cNvPr id="3" name="Content Placeholder 2"/>
          <p:cNvSpPr>
            <a:spLocks noGrp="1"/>
          </p:cNvSpPr>
          <p:nvPr>
            <p:ph idx="1"/>
          </p:nvPr>
        </p:nvSpPr>
        <p:spPr>
          <a:xfrm>
            <a:off x="457200" y="1295400"/>
            <a:ext cx="8458200" cy="4835525"/>
          </a:xfrm>
        </p:spPr>
        <p:txBody>
          <a:bodyPr/>
          <a:lstStyle/>
          <a:p>
            <a:r>
              <a:rPr lang="en-US" dirty="0" smtClean="0"/>
              <a:t>An OS is fundamentally a </a:t>
            </a:r>
            <a:r>
              <a:rPr lang="en-US" u="sng" dirty="0" smtClean="0"/>
              <a:t>resource management program</a:t>
            </a:r>
            <a:r>
              <a:rPr lang="en-US" dirty="0" smtClean="0"/>
              <a:t>. </a:t>
            </a:r>
          </a:p>
          <a:p>
            <a:pPr lvl="1"/>
            <a:r>
              <a:rPr lang="en-US" dirty="0" smtClean="0"/>
              <a:t>It controls each process’s access to the system’s resources. </a:t>
            </a:r>
          </a:p>
          <a:p>
            <a:pPr lvl="1"/>
            <a:r>
              <a:rPr lang="en-US" dirty="0" smtClean="0"/>
              <a:t>It ensure that each process is given fair access to resources. </a:t>
            </a:r>
          </a:p>
          <a:p>
            <a:pPr lvl="1"/>
            <a:r>
              <a:rPr lang="en-US" dirty="0" smtClean="0"/>
              <a:t>It attempts to maximize the utilization of I/O devices and other system resources. </a:t>
            </a:r>
          </a:p>
          <a:p>
            <a:pPr lvl="1"/>
            <a:endParaRPr lang="en-US" dirty="0" smtClean="0"/>
          </a:p>
          <a:p>
            <a:r>
              <a:rPr lang="en-US" dirty="0"/>
              <a:t>The OS maintains information about the </a:t>
            </a:r>
            <a:r>
              <a:rPr lang="en-US" i="1" dirty="0"/>
              <a:t>current state</a:t>
            </a:r>
            <a:r>
              <a:rPr lang="en-US" dirty="0"/>
              <a:t> of processes and the process’s allocated resources. </a:t>
            </a:r>
          </a:p>
          <a:p>
            <a:pPr lvl="1"/>
            <a:r>
              <a:rPr lang="en-US" dirty="0"/>
              <a:t>The allocation (assignment) of resources to processes. </a:t>
            </a:r>
          </a:p>
          <a:p>
            <a:pPr lvl="1"/>
            <a:endParaRPr lang="en-US" dirty="0"/>
          </a:p>
          <a:p>
            <a:r>
              <a:rPr lang="en-US" dirty="0"/>
              <a:t>Processes gain access to system resources by making allocation requests through system calls (syscalls).</a:t>
            </a:r>
            <a:endParaRPr lang="en-US" dirty="0" smtClean="0"/>
          </a:p>
        </p:txBody>
      </p:sp>
      <p:sp>
        <p:nvSpPr>
          <p:cNvPr id="4" name="Date Placeholder 3"/>
          <p:cNvSpPr>
            <a:spLocks noGrp="1"/>
          </p:cNvSpPr>
          <p:nvPr>
            <p:ph type="dt" sz="half" idx="10"/>
          </p:nvPr>
        </p:nvSpPr>
        <p:spPr/>
        <p:txBody>
          <a:bodyPr/>
          <a:lstStyle/>
          <a:p>
            <a:pPr>
              <a:defRPr/>
            </a:pPr>
            <a:r>
              <a:rPr lang="en-US" smtClean="0"/>
              <a:t>CS 5348 OS Concepts</a:t>
            </a:r>
            <a:endParaRPr lang="en-US" altLang="en-US"/>
          </a:p>
        </p:txBody>
      </p:sp>
      <p:sp>
        <p:nvSpPr>
          <p:cNvPr id="6" name="Slide Number Placeholder 5"/>
          <p:cNvSpPr>
            <a:spLocks noGrp="1"/>
          </p:cNvSpPr>
          <p:nvPr>
            <p:ph type="sldNum" sz="quarter" idx="12"/>
          </p:nvPr>
        </p:nvSpPr>
        <p:spPr/>
        <p:txBody>
          <a:bodyPr/>
          <a:lstStyle/>
          <a:p>
            <a:pPr>
              <a:defRPr/>
            </a:pPr>
            <a:fld id="{46D7330F-AAA1-4F25-B8DC-A6ABCFAB6AFA}" type="slidenum">
              <a:rPr lang="en-US" altLang="en-US" smtClean="0"/>
              <a:pPr>
                <a:defRPr/>
              </a:pPr>
              <a:t>18</a:t>
            </a:fld>
            <a:endParaRPr lang="en-US" altLang="en-US"/>
          </a:p>
        </p:txBody>
      </p:sp>
    </p:spTree>
    <p:extLst>
      <p:ext uri="{BB962C8B-B14F-4D97-AF65-F5344CB8AC3E}">
        <p14:creationId xmlns:p14="http://schemas.microsoft.com/office/powerpoint/2010/main" val="30186852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 Allocation Graphs</a:t>
            </a:r>
            <a:endParaRPr lang="en-US" dirty="0"/>
          </a:p>
        </p:txBody>
      </p:sp>
      <p:sp>
        <p:nvSpPr>
          <p:cNvPr id="3" name="Content Placeholder 2"/>
          <p:cNvSpPr>
            <a:spLocks noGrp="1"/>
          </p:cNvSpPr>
          <p:nvPr>
            <p:ph idx="1"/>
          </p:nvPr>
        </p:nvSpPr>
        <p:spPr/>
        <p:txBody>
          <a:bodyPr/>
          <a:lstStyle/>
          <a:p>
            <a:r>
              <a:rPr lang="en-US" dirty="0"/>
              <a:t>In the following </a:t>
            </a:r>
            <a:r>
              <a:rPr lang="en-US" u="sng" dirty="0"/>
              <a:t>Process Allocation Notation</a:t>
            </a:r>
            <a:r>
              <a:rPr lang="en-US" dirty="0"/>
              <a:t>…</a:t>
            </a:r>
          </a:p>
          <a:p>
            <a:pPr lvl="1"/>
            <a:r>
              <a:rPr lang="en-US" sz="1800" dirty="0"/>
              <a:t>Some processes have access to resources</a:t>
            </a:r>
          </a:p>
          <a:p>
            <a:pPr lvl="1"/>
            <a:r>
              <a:rPr lang="en-US" sz="1800" dirty="0"/>
              <a:t>Some process are blocked waiting for resources to be made available.</a:t>
            </a:r>
          </a:p>
          <a:p>
            <a:endParaRPr lang="en-US" dirty="0"/>
          </a:p>
        </p:txBody>
      </p:sp>
      <p:sp>
        <p:nvSpPr>
          <p:cNvPr id="4" name="Date Placeholder 3"/>
          <p:cNvSpPr>
            <a:spLocks noGrp="1"/>
          </p:cNvSpPr>
          <p:nvPr>
            <p:ph type="dt" sz="half" idx="10"/>
          </p:nvPr>
        </p:nvSpPr>
        <p:spPr/>
        <p:txBody>
          <a:bodyPr/>
          <a:lstStyle/>
          <a:p>
            <a:pPr>
              <a:defRPr/>
            </a:pPr>
            <a:r>
              <a:rPr lang="en-US" smtClean="0"/>
              <a:t>CS 5348 OS Concepts</a:t>
            </a:r>
            <a:endParaRPr lang="en-US" altLang="en-US"/>
          </a:p>
        </p:txBody>
      </p:sp>
      <p:sp>
        <p:nvSpPr>
          <p:cNvPr id="5" name="Slide Number Placeholder 4"/>
          <p:cNvSpPr>
            <a:spLocks noGrp="1"/>
          </p:cNvSpPr>
          <p:nvPr>
            <p:ph type="sldNum" sz="quarter" idx="12"/>
          </p:nvPr>
        </p:nvSpPr>
        <p:spPr/>
        <p:txBody>
          <a:bodyPr/>
          <a:lstStyle/>
          <a:p>
            <a:pPr>
              <a:defRPr/>
            </a:pPr>
            <a:fld id="{46D7330F-AAA1-4F25-B8DC-A6ABCFAB6AFA}" type="slidenum">
              <a:rPr lang="en-US" altLang="en-US" smtClean="0"/>
              <a:pPr>
                <a:defRPr/>
              </a:pPr>
              <a:t>19</a:t>
            </a:fld>
            <a:endParaRPr lang="en-US" altLang="en-US"/>
          </a:p>
        </p:txBody>
      </p:sp>
      <p:pic>
        <p:nvPicPr>
          <p:cNvPr id="7" name="Picture 6"/>
          <p:cNvPicPr>
            <a:picLocks noChangeAspect="1"/>
          </p:cNvPicPr>
          <p:nvPr/>
        </p:nvPicPr>
        <p:blipFill>
          <a:blip r:embed="rId3"/>
          <a:stretch>
            <a:fillRect/>
          </a:stretch>
        </p:blipFill>
        <p:spPr>
          <a:xfrm>
            <a:off x="1143000" y="3124200"/>
            <a:ext cx="6611273" cy="2429214"/>
          </a:xfrm>
          <a:prstGeom prst="rect">
            <a:avLst/>
          </a:prstGeom>
        </p:spPr>
      </p:pic>
    </p:spTree>
    <p:extLst>
      <p:ext uri="{BB962C8B-B14F-4D97-AF65-F5344CB8AC3E}">
        <p14:creationId xmlns:p14="http://schemas.microsoft.com/office/powerpoint/2010/main" val="38454942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What is a Process?</a:t>
            </a:r>
            <a:endParaRPr lang="en-US" dirty="0">
              <a:solidFill>
                <a:srgbClr val="C00000"/>
              </a:solidFill>
            </a:endParaRPr>
          </a:p>
        </p:txBody>
      </p:sp>
      <p:sp>
        <p:nvSpPr>
          <p:cNvPr id="3" name="Content Placeholder 2"/>
          <p:cNvSpPr>
            <a:spLocks noGrp="1"/>
          </p:cNvSpPr>
          <p:nvPr>
            <p:ph idx="1"/>
          </p:nvPr>
        </p:nvSpPr>
        <p:spPr/>
        <p:txBody>
          <a:bodyPr/>
          <a:lstStyle/>
          <a:p>
            <a:r>
              <a:rPr lang="en-US" dirty="0" smtClean="0"/>
              <a:t>An </a:t>
            </a:r>
            <a:r>
              <a:rPr lang="en-US" u="sng" dirty="0" smtClean="0"/>
              <a:t>executable image </a:t>
            </a:r>
            <a:r>
              <a:rPr lang="en-US" dirty="0" smtClean="0"/>
              <a:t>(program) loaded into memory and executed / managed by the operating system</a:t>
            </a:r>
            <a:r>
              <a:rPr lang="en-US" dirty="0"/>
              <a:t> </a:t>
            </a:r>
            <a:r>
              <a:rPr lang="en-US" dirty="0" smtClean="0"/>
              <a:t>(see next slide).</a:t>
            </a:r>
          </a:p>
          <a:p>
            <a:pPr lvl="1"/>
            <a:endParaRPr lang="en-US" dirty="0" smtClean="0"/>
          </a:p>
          <a:p>
            <a:r>
              <a:rPr lang="en-US" dirty="0" smtClean="0"/>
              <a:t>Three important elements of a Process are:</a:t>
            </a:r>
          </a:p>
          <a:p>
            <a:pPr lvl="1"/>
            <a:r>
              <a:rPr lang="en-US" dirty="0" smtClean="0"/>
              <a:t>The program instructions (that may be shared by other process).</a:t>
            </a:r>
          </a:p>
          <a:p>
            <a:pPr lvl="1"/>
            <a:r>
              <a:rPr lang="en-US" dirty="0" smtClean="0"/>
              <a:t>The program data &amp; stack that is owned by the process. </a:t>
            </a:r>
          </a:p>
          <a:p>
            <a:pPr lvl="1"/>
            <a:r>
              <a:rPr lang="en-US" dirty="0" smtClean="0"/>
              <a:t>The </a:t>
            </a:r>
            <a:r>
              <a:rPr lang="en-US" u="sng" dirty="0" smtClean="0"/>
              <a:t>Process Control Block.</a:t>
            </a:r>
          </a:p>
          <a:p>
            <a:pPr lvl="1"/>
            <a:endParaRPr lang="en-US" dirty="0" smtClean="0"/>
          </a:p>
          <a:p>
            <a:r>
              <a:rPr lang="en-US" dirty="0" smtClean="0"/>
              <a:t>The PCB maintains the current state of the process including:</a:t>
            </a:r>
          </a:p>
          <a:p>
            <a:pPr lvl="1"/>
            <a:r>
              <a:rPr lang="en-US" dirty="0" smtClean="0"/>
              <a:t>The process identification information. </a:t>
            </a:r>
          </a:p>
          <a:p>
            <a:pPr lvl="1"/>
            <a:r>
              <a:rPr lang="en-US" dirty="0" smtClean="0"/>
              <a:t>The processor’s current state i.e. CPU registers, data, etc. </a:t>
            </a:r>
          </a:p>
          <a:p>
            <a:pPr lvl="1"/>
            <a:r>
              <a:rPr lang="en-US" dirty="0" smtClean="0"/>
              <a:t>A set of OS allocated system resources e.g. files, sockets, etc.. </a:t>
            </a:r>
          </a:p>
          <a:p>
            <a:pPr lvl="1"/>
            <a:endParaRPr lang="en-US" dirty="0" smtClean="0"/>
          </a:p>
        </p:txBody>
      </p:sp>
      <p:sp>
        <p:nvSpPr>
          <p:cNvPr id="4" name="Date Placeholder 3"/>
          <p:cNvSpPr>
            <a:spLocks noGrp="1"/>
          </p:cNvSpPr>
          <p:nvPr>
            <p:ph type="dt" sz="half" idx="10"/>
          </p:nvPr>
        </p:nvSpPr>
        <p:spPr/>
        <p:txBody>
          <a:bodyPr/>
          <a:lstStyle/>
          <a:p>
            <a:pPr>
              <a:defRPr/>
            </a:pPr>
            <a:r>
              <a:rPr lang="en-US" smtClean="0"/>
              <a:t>CS 5348 OS Concepts</a:t>
            </a:r>
            <a:endParaRPr lang="en-US" altLang="en-US"/>
          </a:p>
        </p:txBody>
      </p:sp>
      <p:sp>
        <p:nvSpPr>
          <p:cNvPr id="6" name="Slide Number Placeholder 5"/>
          <p:cNvSpPr>
            <a:spLocks noGrp="1"/>
          </p:cNvSpPr>
          <p:nvPr>
            <p:ph type="sldNum" sz="quarter" idx="12"/>
          </p:nvPr>
        </p:nvSpPr>
        <p:spPr/>
        <p:txBody>
          <a:bodyPr/>
          <a:lstStyle/>
          <a:p>
            <a:pPr>
              <a:defRPr/>
            </a:pPr>
            <a:fld id="{46D7330F-AAA1-4F25-B8DC-A6ABCFAB6AFA}" type="slidenum">
              <a:rPr lang="en-US" altLang="en-US" smtClean="0"/>
              <a:pPr>
                <a:defRPr/>
              </a:pPr>
              <a:t>2</a:t>
            </a:fld>
            <a:endParaRPr lang="en-US" altLang="en-US"/>
          </a:p>
        </p:txBody>
      </p:sp>
    </p:spTree>
    <p:extLst>
      <p:ext uri="{BB962C8B-B14F-4D97-AF65-F5344CB8AC3E}">
        <p14:creationId xmlns:p14="http://schemas.microsoft.com/office/powerpoint/2010/main" val="191300713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 Categories Managed </a:t>
            </a:r>
            <a:r>
              <a:rPr lang="en-US" dirty="0"/>
              <a:t>by </a:t>
            </a:r>
            <a:r>
              <a:rPr lang="en-US" dirty="0" smtClean="0"/>
              <a:t>an OS</a:t>
            </a:r>
            <a:endParaRPr lang="en-US" dirty="0"/>
          </a:p>
        </p:txBody>
      </p:sp>
      <p:sp>
        <p:nvSpPr>
          <p:cNvPr id="3" name="Content Placeholder 2"/>
          <p:cNvSpPr>
            <a:spLocks noGrp="1"/>
          </p:cNvSpPr>
          <p:nvPr>
            <p:ph idx="1"/>
          </p:nvPr>
        </p:nvSpPr>
        <p:spPr/>
        <p:txBody>
          <a:bodyPr>
            <a:normAutofit lnSpcReduction="10000"/>
          </a:bodyPr>
          <a:lstStyle/>
          <a:p>
            <a:r>
              <a:rPr lang="en-US" u="sng" dirty="0" smtClean="0"/>
              <a:t>Memory</a:t>
            </a:r>
            <a:r>
              <a:rPr lang="en-US" dirty="0" smtClean="0"/>
              <a:t>: Physical memory installed in the system. </a:t>
            </a:r>
          </a:p>
          <a:p>
            <a:pPr lvl="1"/>
            <a:endParaRPr lang="en-US" dirty="0" smtClean="0"/>
          </a:p>
          <a:p>
            <a:r>
              <a:rPr lang="en-US" u="sng" dirty="0" smtClean="0"/>
              <a:t>I/O Devices</a:t>
            </a:r>
            <a:r>
              <a:rPr lang="en-US" dirty="0" smtClean="0"/>
              <a:t>: Controlled access to managed devices e.g. I/O.  </a:t>
            </a:r>
          </a:p>
          <a:p>
            <a:pPr lvl="1"/>
            <a:endParaRPr lang="en-US" dirty="0" smtClean="0"/>
          </a:p>
          <a:p>
            <a:r>
              <a:rPr lang="en-US" u="sng" dirty="0" smtClean="0"/>
              <a:t>OS Resources</a:t>
            </a:r>
            <a:r>
              <a:rPr lang="en-US" dirty="0" smtClean="0"/>
              <a:t>: Data structures maintained by the OS.</a:t>
            </a:r>
          </a:p>
          <a:p>
            <a:pPr lvl="1"/>
            <a:r>
              <a:rPr lang="en-US" dirty="0" smtClean="0"/>
              <a:t>The file system e.g. disk blocks and allocating file descriptors.</a:t>
            </a:r>
          </a:p>
          <a:p>
            <a:pPr lvl="1"/>
            <a:r>
              <a:rPr lang="en-US" dirty="0" smtClean="0"/>
              <a:t>Pipes, semaphores, queues, and other inter-process communication mechanisms. </a:t>
            </a:r>
          </a:p>
          <a:p>
            <a:pPr lvl="1"/>
            <a:r>
              <a:rPr lang="en-US" dirty="0" smtClean="0"/>
              <a:t>Sockets and other network communication mechanisms. </a:t>
            </a:r>
          </a:p>
          <a:p>
            <a:pPr lvl="2"/>
            <a:endParaRPr lang="en-US" dirty="0" smtClean="0"/>
          </a:p>
          <a:p>
            <a:r>
              <a:rPr lang="en-US" u="sng" dirty="0" smtClean="0"/>
              <a:t>Processes</a:t>
            </a:r>
            <a:r>
              <a:rPr lang="en-US" dirty="0" smtClean="0"/>
              <a:t>: The creation and management of processes.</a:t>
            </a:r>
          </a:p>
          <a:p>
            <a:pPr lvl="1"/>
            <a:r>
              <a:rPr lang="en-US" dirty="0" smtClean="0"/>
              <a:t>Process Control Blocks and other information used to manage processes. </a:t>
            </a:r>
          </a:p>
        </p:txBody>
      </p:sp>
      <p:sp>
        <p:nvSpPr>
          <p:cNvPr id="4" name="Date Placeholder 3"/>
          <p:cNvSpPr>
            <a:spLocks noGrp="1"/>
          </p:cNvSpPr>
          <p:nvPr>
            <p:ph type="dt" sz="half" idx="10"/>
          </p:nvPr>
        </p:nvSpPr>
        <p:spPr/>
        <p:txBody>
          <a:bodyPr/>
          <a:lstStyle/>
          <a:p>
            <a:pPr>
              <a:defRPr/>
            </a:pPr>
            <a:r>
              <a:rPr lang="en-US" smtClean="0"/>
              <a:t>CS 5348 OS Concepts</a:t>
            </a:r>
            <a:endParaRPr lang="en-US" altLang="en-US"/>
          </a:p>
        </p:txBody>
      </p:sp>
      <p:sp>
        <p:nvSpPr>
          <p:cNvPr id="6" name="Slide Number Placeholder 5"/>
          <p:cNvSpPr>
            <a:spLocks noGrp="1"/>
          </p:cNvSpPr>
          <p:nvPr>
            <p:ph type="sldNum" sz="quarter" idx="12"/>
          </p:nvPr>
        </p:nvSpPr>
        <p:spPr/>
        <p:txBody>
          <a:bodyPr/>
          <a:lstStyle/>
          <a:p>
            <a:pPr>
              <a:defRPr/>
            </a:pPr>
            <a:fld id="{46D7330F-AAA1-4F25-B8DC-A6ABCFAB6AFA}" type="slidenum">
              <a:rPr lang="en-US" altLang="en-US" smtClean="0"/>
              <a:pPr>
                <a:defRPr/>
              </a:pPr>
              <a:t>20</a:t>
            </a:fld>
            <a:endParaRPr lang="en-US" altLang="en-US"/>
          </a:p>
        </p:txBody>
      </p:sp>
    </p:spTree>
    <p:extLst>
      <p:ext uri="{BB962C8B-B14F-4D97-AF65-F5344CB8AC3E}">
        <p14:creationId xmlns:p14="http://schemas.microsoft.com/office/powerpoint/2010/main" val="118080844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u="sng" dirty="0" smtClean="0"/>
              <a:t>Protected</a:t>
            </a:r>
            <a:r>
              <a:rPr lang="en-US" dirty="0" smtClean="0"/>
              <a:t> Kernel Data Structures</a:t>
            </a:r>
            <a:endParaRPr lang="en-US" dirty="0"/>
          </a:p>
        </p:txBody>
      </p:sp>
      <p:sp>
        <p:nvSpPr>
          <p:cNvPr id="4" name="Date Placeholder 3"/>
          <p:cNvSpPr>
            <a:spLocks noGrp="1"/>
          </p:cNvSpPr>
          <p:nvPr>
            <p:ph type="dt" sz="half" idx="10"/>
          </p:nvPr>
        </p:nvSpPr>
        <p:spPr/>
        <p:txBody>
          <a:bodyPr/>
          <a:lstStyle/>
          <a:p>
            <a:pPr>
              <a:defRPr/>
            </a:pPr>
            <a:r>
              <a:rPr lang="en-US" smtClean="0"/>
              <a:t>CS 5348 OS Concepts</a:t>
            </a:r>
            <a:endParaRPr lang="en-US" altLang="en-US"/>
          </a:p>
        </p:txBody>
      </p:sp>
      <p:sp>
        <p:nvSpPr>
          <p:cNvPr id="6" name="Slide Number Placeholder 5"/>
          <p:cNvSpPr>
            <a:spLocks noGrp="1"/>
          </p:cNvSpPr>
          <p:nvPr>
            <p:ph type="sldNum" sz="quarter" idx="12"/>
          </p:nvPr>
        </p:nvSpPr>
        <p:spPr/>
        <p:txBody>
          <a:bodyPr/>
          <a:lstStyle/>
          <a:p>
            <a:pPr>
              <a:defRPr/>
            </a:pPr>
            <a:fld id="{46D7330F-AAA1-4F25-B8DC-A6ABCFAB6AFA}" type="slidenum">
              <a:rPr lang="en-US" altLang="en-US" smtClean="0"/>
              <a:pPr>
                <a:defRPr/>
              </a:pPr>
              <a:t>21</a:t>
            </a:fld>
            <a:endParaRPr lang="en-US" altLang="en-US"/>
          </a:p>
        </p:txBody>
      </p:sp>
      <p:pic>
        <p:nvPicPr>
          <p:cNvPr id="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990600"/>
            <a:ext cx="6096000" cy="49866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672485" y="1792069"/>
            <a:ext cx="851515" cy="646331"/>
          </a:xfrm>
          <a:prstGeom prst="rect">
            <a:avLst/>
          </a:prstGeom>
          <a:noFill/>
        </p:spPr>
        <p:txBody>
          <a:bodyPr wrap="none" rtlCol="0">
            <a:spAutoFit/>
          </a:bodyPr>
          <a:lstStyle/>
          <a:p>
            <a:r>
              <a:rPr lang="en-US" dirty="0" smtClean="0"/>
              <a:t>OS</a:t>
            </a:r>
          </a:p>
          <a:p>
            <a:r>
              <a:rPr lang="en-US" dirty="0" smtClean="0"/>
              <a:t>Kernel</a:t>
            </a:r>
            <a:endParaRPr lang="en-US" dirty="0"/>
          </a:p>
        </p:txBody>
      </p:sp>
    </p:spTree>
    <p:extLst>
      <p:ext uri="{BB962C8B-B14F-4D97-AF65-F5344CB8AC3E}">
        <p14:creationId xmlns:p14="http://schemas.microsoft.com/office/powerpoint/2010/main" val="409420622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Process </a:t>
            </a:r>
            <a:r>
              <a:rPr lang="en-US" dirty="0">
                <a:solidFill>
                  <a:srgbClr val="C00000"/>
                </a:solidFill>
              </a:rPr>
              <a:t>Control </a:t>
            </a:r>
            <a:r>
              <a:rPr lang="en-US" dirty="0" smtClean="0">
                <a:solidFill>
                  <a:srgbClr val="C00000"/>
                </a:solidFill>
              </a:rPr>
              <a:t>Block</a:t>
            </a:r>
            <a:endParaRPr lang="en-US" dirty="0">
              <a:solidFill>
                <a:srgbClr val="C00000"/>
              </a:solidFill>
            </a:endParaRPr>
          </a:p>
        </p:txBody>
      </p:sp>
      <p:sp>
        <p:nvSpPr>
          <p:cNvPr id="3" name="Content Placeholder 2"/>
          <p:cNvSpPr>
            <a:spLocks noGrp="1"/>
          </p:cNvSpPr>
          <p:nvPr>
            <p:ph idx="1"/>
          </p:nvPr>
        </p:nvSpPr>
        <p:spPr>
          <a:xfrm>
            <a:off x="457200" y="1371600"/>
            <a:ext cx="8229600" cy="4759325"/>
          </a:xfrm>
        </p:spPr>
        <p:txBody>
          <a:bodyPr>
            <a:normAutofit/>
          </a:bodyPr>
          <a:lstStyle/>
          <a:p>
            <a:r>
              <a:rPr lang="en-US" dirty="0" smtClean="0"/>
              <a:t>Every process is associated with the information needed by the operating system to manage the process and its allocated resources. </a:t>
            </a:r>
          </a:p>
          <a:p>
            <a:r>
              <a:rPr lang="en-US" dirty="0" smtClean="0"/>
              <a:t>This information is stored in a </a:t>
            </a:r>
            <a:r>
              <a:rPr lang="en-US" u="sng" dirty="0" smtClean="0"/>
              <a:t>Process Control Block</a:t>
            </a:r>
            <a:r>
              <a:rPr lang="en-US" dirty="0"/>
              <a:t> </a:t>
            </a:r>
            <a:r>
              <a:rPr lang="en-US" dirty="0" smtClean="0"/>
              <a:t>assigned to every process. </a:t>
            </a:r>
          </a:p>
          <a:p>
            <a:pPr lvl="1"/>
            <a:endParaRPr lang="en-US" dirty="0" smtClean="0"/>
          </a:p>
          <a:p>
            <a:r>
              <a:rPr lang="en-US" dirty="0" smtClean="0"/>
              <a:t>The </a:t>
            </a:r>
            <a:r>
              <a:rPr lang="en-US" dirty="0"/>
              <a:t>information in </a:t>
            </a:r>
            <a:r>
              <a:rPr lang="en-US" dirty="0" smtClean="0"/>
              <a:t>a PCB falls into three categories.</a:t>
            </a:r>
          </a:p>
          <a:p>
            <a:pPr lvl="1"/>
            <a:r>
              <a:rPr lang="en-US" dirty="0" smtClean="0"/>
              <a:t>Process Identification Information</a:t>
            </a:r>
          </a:p>
          <a:p>
            <a:pPr lvl="1"/>
            <a:r>
              <a:rPr lang="en-US" dirty="0" smtClean="0"/>
              <a:t>Processor State Information</a:t>
            </a:r>
          </a:p>
          <a:p>
            <a:pPr lvl="1"/>
            <a:r>
              <a:rPr lang="en-US" dirty="0" smtClean="0"/>
              <a:t>Process Control Information</a:t>
            </a:r>
          </a:p>
          <a:p>
            <a:pPr lvl="1"/>
            <a:endParaRPr lang="en-US" dirty="0" smtClean="0"/>
          </a:p>
          <a:p>
            <a:r>
              <a:rPr lang="en-US" dirty="0" smtClean="0"/>
              <a:t>See Table 3.5: Typical Elements of a Process Control Block.</a:t>
            </a:r>
          </a:p>
        </p:txBody>
      </p:sp>
      <p:sp>
        <p:nvSpPr>
          <p:cNvPr id="4" name="Date Placeholder 3"/>
          <p:cNvSpPr>
            <a:spLocks noGrp="1"/>
          </p:cNvSpPr>
          <p:nvPr>
            <p:ph type="dt" sz="half" idx="10"/>
          </p:nvPr>
        </p:nvSpPr>
        <p:spPr/>
        <p:txBody>
          <a:bodyPr/>
          <a:lstStyle/>
          <a:p>
            <a:pPr>
              <a:defRPr/>
            </a:pPr>
            <a:r>
              <a:rPr lang="en-US" smtClean="0"/>
              <a:t>CS 5348 OS Concepts</a:t>
            </a:r>
            <a:endParaRPr lang="en-US" altLang="en-US" dirty="0"/>
          </a:p>
        </p:txBody>
      </p:sp>
      <p:sp>
        <p:nvSpPr>
          <p:cNvPr id="6" name="Slide Number Placeholder 5"/>
          <p:cNvSpPr>
            <a:spLocks noGrp="1"/>
          </p:cNvSpPr>
          <p:nvPr>
            <p:ph type="sldNum" sz="quarter" idx="12"/>
          </p:nvPr>
        </p:nvSpPr>
        <p:spPr/>
        <p:txBody>
          <a:bodyPr/>
          <a:lstStyle/>
          <a:p>
            <a:pPr>
              <a:defRPr/>
            </a:pPr>
            <a:fld id="{46D7330F-AAA1-4F25-B8DC-A6ABCFAB6AFA}" type="slidenum">
              <a:rPr lang="en-US" altLang="en-US" smtClean="0"/>
              <a:pPr>
                <a:defRPr/>
              </a:pPr>
              <a:t>22</a:t>
            </a:fld>
            <a:endParaRPr lang="en-US" altLang="en-US"/>
          </a:p>
        </p:txBody>
      </p:sp>
    </p:spTree>
    <p:extLst>
      <p:ext uri="{BB962C8B-B14F-4D97-AF65-F5344CB8AC3E}">
        <p14:creationId xmlns:p14="http://schemas.microsoft.com/office/powerpoint/2010/main" val="405502932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Identification Information</a:t>
            </a:r>
            <a:endParaRPr lang="en-US" dirty="0"/>
          </a:p>
        </p:txBody>
      </p:sp>
      <p:sp>
        <p:nvSpPr>
          <p:cNvPr id="3" name="Content Placeholder 2"/>
          <p:cNvSpPr>
            <a:spLocks noGrp="1"/>
          </p:cNvSpPr>
          <p:nvPr>
            <p:ph idx="1"/>
          </p:nvPr>
        </p:nvSpPr>
        <p:spPr>
          <a:xfrm>
            <a:off x="457200" y="1219200"/>
            <a:ext cx="8229600" cy="4911725"/>
          </a:xfrm>
        </p:spPr>
        <p:txBody>
          <a:bodyPr>
            <a:normAutofit lnSpcReduction="10000"/>
          </a:bodyPr>
          <a:lstStyle/>
          <a:p>
            <a:r>
              <a:rPr lang="en-US" dirty="0" smtClean="0"/>
              <a:t>The Process’s unique ID (PID). </a:t>
            </a:r>
          </a:p>
          <a:p>
            <a:pPr lvl="1"/>
            <a:r>
              <a:rPr lang="en-US" dirty="0" smtClean="0"/>
              <a:t>Identifies the process’s entry in the process table. </a:t>
            </a:r>
          </a:p>
          <a:p>
            <a:pPr lvl="1"/>
            <a:r>
              <a:rPr lang="en-US" dirty="0" smtClean="0"/>
              <a:t>The PID is needed to manipulate the process e.g. kill. </a:t>
            </a:r>
          </a:p>
          <a:p>
            <a:pPr lvl="1"/>
            <a:r>
              <a:rPr lang="en-US" dirty="0" smtClean="0"/>
              <a:t>Identifies the owner of resources assigned to the process. </a:t>
            </a:r>
          </a:p>
          <a:p>
            <a:pPr lvl="1"/>
            <a:endParaRPr lang="en-US" dirty="0" smtClean="0"/>
          </a:p>
          <a:p>
            <a:r>
              <a:rPr lang="en-US" dirty="0" smtClean="0"/>
              <a:t>The parent process’s ID. (PPID).</a:t>
            </a:r>
          </a:p>
          <a:p>
            <a:pPr lvl="1"/>
            <a:endParaRPr lang="en-US" dirty="0" smtClean="0"/>
          </a:p>
          <a:p>
            <a:r>
              <a:rPr lang="en-US" dirty="0" smtClean="0"/>
              <a:t>The </a:t>
            </a:r>
            <a:r>
              <a:rPr lang="en-US" u="sng" dirty="0" smtClean="0"/>
              <a:t>authenticated</a:t>
            </a:r>
            <a:r>
              <a:rPr lang="en-US" dirty="0" smtClean="0"/>
              <a:t> user’s ID (UID).</a:t>
            </a:r>
          </a:p>
          <a:p>
            <a:pPr lvl="1"/>
            <a:r>
              <a:rPr lang="en-US" dirty="0" smtClean="0"/>
              <a:t>The ID of the user owning the process. </a:t>
            </a:r>
          </a:p>
          <a:p>
            <a:pPr lvl="1"/>
            <a:r>
              <a:rPr lang="en-US" dirty="0"/>
              <a:t>U</a:t>
            </a:r>
            <a:r>
              <a:rPr lang="en-US" dirty="0" smtClean="0"/>
              <a:t>sed to determine resource privileges that are based on ownership e.g. who owns a file.</a:t>
            </a:r>
          </a:p>
          <a:p>
            <a:pPr lvl="1"/>
            <a:endParaRPr lang="en-US" dirty="0" smtClean="0"/>
          </a:p>
          <a:p>
            <a:r>
              <a:rPr lang="en-US" dirty="0" smtClean="0"/>
              <a:t>The user’s group ID (GID).</a:t>
            </a:r>
          </a:p>
          <a:p>
            <a:pPr lvl="1"/>
            <a:r>
              <a:rPr lang="en-US" dirty="0" smtClean="0"/>
              <a:t>Another mechanism used to determine resource privileges. </a:t>
            </a:r>
            <a:endParaRPr lang="en-US" dirty="0"/>
          </a:p>
        </p:txBody>
      </p:sp>
      <p:sp>
        <p:nvSpPr>
          <p:cNvPr id="4" name="Date Placeholder 3"/>
          <p:cNvSpPr>
            <a:spLocks noGrp="1"/>
          </p:cNvSpPr>
          <p:nvPr>
            <p:ph type="dt" sz="half" idx="10"/>
          </p:nvPr>
        </p:nvSpPr>
        <p:spPr/>
        <p:txBody>
          <a:bodyPr/>
          <a:lstStyle/>
          <a:p>
            <a:pPr>
              <a:defRPr/>
            </a:pPr>
            <a:r>
              <a:rPr lang="en-US" smtClean="0"/>
              <a:t>CS 5348 OS Concepts</a:t>
            </a:r>
            <a:endParaRPr lang="en-US" altLang="en-US"/>
          </a:p>
        </p:txBody>
      </p:sp>
      <p:sp>
        <p:nvSpPr>
          <p:cNvPr id="6" name="Slide Number Placeholder 5"/>
          <p:cNvSpPr>
            <a:spLocks noGrp="1"/>
          </p:cNvSpPr>
          <p:nvPr>
            <p:ph type="sldNum" sz="quarter" idx="12"/>
          </p:nvPr>
        </p:nvSpPr>
        <p:spPr/>
        <p:txBody>
          <a:bodyPr/>
          <a:lstStyle/>
          <a:p>
            <a:pPr>
              <a:defRPr/>
            </a:pPr>
            <a:fld id="{46D7330F-AAA1-4F25-B8DC-A6ABCFAB6AFA}" type="slidenum">
              <a:rPr lang="en-US" altLang="en-US" smtClean="0"/>
              <a:pPr>
                <a:defRPr/>
              </a:pPr>
              <a:t>23</a:t>
            </a:fld>
            <a:endParaRPr lang="en-US" altLang="en-US"/>
          </a:p>
        </p:txBody>
      </p:sp>
    </p:spTree>
    <p:extLst>
      <p:ext uri="{BB962C8B-B14F-4D97-AF65-F5344CB8AC3E}">
        <p14:creationId xmlns:p14="http://schemas.microsoft.com/office/powerpoint/2010/main" val="4790332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Processor</a:t>
            </a:r>
            <a:r>
              <a:rPr lang="en-US" dirty="0" smtClean="0"/>
              <a:t> State Information</a:t>
            </a:r>
            <a:endParaRPr lang="en-US" dirty="0"/>
          </a:p>
        </p:txBody>
      </p:sp>
      <p:sp>
        <p:nvSpPr>
          <p:cNvPr id="3" name="Content Placeholder 2"/>
          <p:cNvSpPr>
            <a:spLocks noGrp="1"/>
          </p:cNvSpPr>
          <p:nvPr>
            <p:ph idx="1"/>
          </p:nvPr>
        </p:nvSpPr>
        <p:spPr/>
        <p:txBody>
          <a:bodyPr/>
          <a:lstStyle/>
          <a:p>
            <a:r>
              <a:rPr lang="en-US" dirty="0" smtClean="0"/>
              <a:t>Maintains the state of the </a:t>
            </a:r>
            <a:r>
              <a:rPr lang="en-US" dirty="0"/>
              <a:t>P</a:t>
            </a:r>
            <a:r>
              <a:rPr lang="en-US" dirty="0" smtClean="0"/>
              <a:t>rocessor when the process is interrupted including the context switch. </a:t>
            </a:r>
          </a:p>
          <a:p>
            <a:pPr lvl="1"/>
            <a:r>
              <a:rPr lang="en-US" dirty="0" smtClean="0"/>
              <a:t>Is used to restore the process so that it can resume execution where it was interrupted.</a:t>
            </a:r>
          </a:p>
          <a:p>
            <a:pPr lvl="1"/>
            <a:endParaRPr lang="en-US" dirty="0" smtClean="0"/>
          </a:p>
          <a:p>
            <a:r>
              <a:rPr lang="en-US" dirty="0" smtClean="0"/>
              <a:t>Including user registers, the processor’s status word, control &amp; status registers, stack pointers.</a:t>
            </a:r>
          </a:p>
          <a:p>
            <a:pPr lvl="1"/>
            <a:r>
              <a:rPr lang="en-US" u="sng" dirty="0" smtClean="0"/>
              <a:t>Program Counter</a:t>
            </a:r>
            <a:r>
              <a:rPr lang="en-US" dirty="0" smtClean="0"/>
              <a:t>: The currently executing instruction. </a:t>
            </a:r>
          </a:p>
          <a:p>
            <a:pPr lvl="1"/>
            <a:r>
              <a:rPr lang="en-US" u="sng" dirty="0" smtClean="0"/>
              <a:t>Processor Context</a:t>
            </a:r>
            <a:r>
              <a:rPr lang="en-US" dirty="0" smtClean="0"/>
              <a:t>: Contents of processor registers and other information needed to swap a process out of &amp; into execution. </a:t>
            </a:r>
          </a:p>
          <a:p>
            <a:r>
              <a:rPr lang="en-US" dirty="0" smtClean="0"/>
              <a:t>This information is OS and processor specific.</a:t>
            </a:r>
            <a:endParaRPr lang="en-US" dirty="0"/>
          </a:p>
        </p:txBody>
      </p:sp>
      <p:sp>
        <p:nvSpPr>
          <p:cNvPr id="4" name="Date Placeholder 3"/>
          <p:cNvSpPr>
            <a:spLocks noGrp="1"/>
          </p:cNvSpPr>
          <p:nvPr>
            <p:ph type="dt" sz="half" idx="10"/>
          </p:nvPr>
        </p:nvSpPr>
        <p:spPr/>
        <p:txBody>
          <a:bodyPr/>
          <a:lstStyle/>
          <a:p>
            <a:r>
              <a:rPr lang="en-US" smtClean="0"/>
              <a:t>CS 5348 OS Concepts</a:t>
            </a:r>
            <a:endParaRPr lang="en-US" altLang="en-US"/>
          </a:p>
        </p:txBody>
      </p:sp>
      <p:sp>
        <p:nvSpPr>
          <p:cNvPr id="6" name="Slide Number Placeholder 5"/>
          <p:cNvSpPr>
            <a:spLocks noGrp="1"/>
          </p:cNvSpPr>
          <p:nvPr>
            <p:ph type="sldNum" sz="quarter" idx="12"/>
          </p:nvPr>
        </p:nvSpPr>
        <p:spPr/>
        <p:txBody>
          <a:bodyPr/>
          <a:lstStyle/>
          <a:p>
            <a:fld id="{46D7330F-AAA1-4F25-B8DC-A6ABCFAB6AFA}" type="slidenum">
              <a:rPr lang="en-US" altLang="en-US" smtClean="0"/>
              <a:pPr/>
              <a:t>24</a:t>
            </a:fld>
            <a:endParaRPr lang="en-US" altLang="en-US"/>
          </a:p>
        </p:txBody>
      </p:sp>
    </p:spTree>
    <p:extLst>
      <p:ext uri="{BB962C8B-B14F-4D97-AF65-F5344CB8AC3E}">
        <p14:creationId xmlns:p14="http://schemas.microsoft.com/office/powerpoint/2010/main" val="407677758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Control Information</a:t>
            </a:r>
            <a:endParaRPr lang="en-US" dirty="0"/>
          </a:p>
        </p:txBody>
      </p:sp>
      <p:sp>
        <p:nvSpPr>
          <p:cNvPr id="3" name="Content Placeholder 2"/>
          <p:cNvSpPr>
            <a:spLocks noGrp="1"/>
          </p:cNvSpPr>
          <p:nvPr>
            <p:ph idx="1"/>
          </p:nvPr>
        </p:nvSpPr>
        <p:spPr/>
        <p:txBody>
          <a:bodyPr/>
          <a:lstStyle/>
          <a:p>
            <a:r>
              <a:rPr lang="en-US" dirty="0" smtClean="0"/>
              <a:t>Information used by the OS to schedule and manage the execution of individual processes.</a:t>
            </a:r>
          </a:p>
          <a:p>
            <a:pPr lvl="1"/>
            <a:r>
              <a:rPr lang="en-US" u="sng" dirty="0" smtClean="0"/>
              <a:t>Processing State</a:t>
            </a:r>
            <a:r>
              <a:rPr lang="en-US" dirty="0" smtClean="0"/>
              <a:t>: Running / Ready / Blocked-IO / etc. </a:t>
            </a:r>
          </a:p>
          <a:p>
            <a:pPr lvl="1"/>
            <a:r>
              <a:rPr lang="en-US" u="sng" dirty="0"/>
              <a:t>Priority</a:t>
            </a:r>
            <a:r>
              <a:rPr lang="en-US" dirty="0"/>
              <a:t>: Scheduling Priority relative to other processes.</a:t>
            </a:r>
          </a:p>
          <a:p>
            <a:pPr lvl="1"/>
            <a:r>
              <a:rPr lang="en-US" u="sng" dirty="0" smtClean="0"/>
              <a:t>Scheduling Information</a:t>
            </a:r>
            <a:r>
              <a:rPr lang="en-US" dirty="0" smtClean="0"/>
              <a:t>: Information needed by the OS scheduler used to determine when to schedule the process for execution.</a:t>
            </a:r>
          </a:p>
          <a:p>
            <a:pPr lvl="1"/>
            <a:r>
              <a:rPr lang="en-US" u="sng" dirty="0" smtClean="0"/>
              <a:t>Memory Management</a:t>
            </a:r>
            <a:r>
              <a:rPr lang="en-US" dirty="0" smtClean="0"/>
              <a:t>: Information describing the memory allocated to the process including the page table. </a:t>
            </a:r>
          </a:p>
          <a:p>
            <a:pPr lvl="1"/>
            <a:r>
              <a:rPr lang="en-US" u="sng" dirty="0" smtClean="0"/>
              <a:t>Owned Resources</a:t>
            </a:r>
            <a:r>
              <a:rPr lang="en-US" dirty="0" smtClean="0"/>
              <a:t>: The files, sockets, semaphores, and other OS-managed resources allocated to the process. </a:t>
            </a:r>
          </a:p>
          <a:p>
            <a:pPr lvl="1"/>
            <a:r>
              <a:rPr lang="en-US" u="sng" dirty="0" smtClean="0"/>
              <a:t>Accounting Information</a:t>
            </a:r>
            <a:r>
              <a:rPr lang="en-US" dirty="0" smtClean="0"/>
              <a:t>: Clock Time, Processor Time, Quotas, </a:t>
            </a:r>
            <a:r>
              <a:rPr lang="en-US" dirty="0" err="1" smtClean="0"/>
              <a:t>etc</a:t>
            </a:r>
            <a:endParaRPr lang="en-US" dirty="0" smtClean="0"/>
          </a:p>
        </p:txBody>
      </p:sp>
      <p:sp>
        <p:nvSpPr>
          <p:cNvPr id="4" name="Date Placeholder 3"/>
          <p:cNvSpPr>
            <a:spLocks noGrp="1"/>
          </p:cNvSpPr>
          <p:nvPr>
            <p:ph type="dt" sz="half" idx="10"/>
          </p:nvPr>
        </p:nvSpPr>
        <p:spPr/>
        <p:txBody>
          <a:bodyPr/>
          <a:lstStyle/>
          <a:p>
            <a:pPr>
              <a:defRPr/>
            </a:pPr>
            <a:r>
              <a:rPr lang="en-US" smtClean="0"/>
              <a:t>CS 5348 OS Concepts</a:t>
            </a:r>
            <a:endParaRPr lang="en-US" altLang="en-US"/>
          </a:p>
        </p:txBody>
      </p:sp>
      <p:sp>
        <p:nvSpPr>
          <p:cNvPr id="6" name="Slide Number Placeholder 5"/>
          <p:cNvSpPr>
            <a:spLocks noGrp="1"/>
          </p:cNvSpPr>
          <p:nvPr>
            <p:ph type="sldNum" sz="quarter" idx="12"/>
          </p:nvPr>
        </p:nvSpPr>
        <p:spPr/>
        <p:txBody>
          <a:bodyPr/>
          <a:lstStyle/>
          <a:p>
            <a:pPr>
              <a:defRPr/>
            </a:pPr>
            <a:fld id="{46D7330F-AAA1-4F25-B8DC-A6ABCFAB6AFA}" type="slidenum">
              <a:rPr lang="en-US" altLang="en-US" smtClean="0"/>
              <a:pPr>
                <a:defRPr/>
              </a:pPr>
              <a:t>25</a:t>
            </a:fld>
            <a:endParaRPr lang="en-US" altLang="en-US"/>
          </a:p>
        </p:txBody>
      </p:sp>
    </p:spTree>
    <p:extLst>
      <p:ext uri="{BB962C8B-B14F-4D97-AF65-F5344CB8AC3E}">
        <p14:creationId xmlns:p14="http://schemas.microsoft.com/office/powerpoint/2010/main" val="55726303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dirty="0" smtClean="0"/>
              <a:t>Accessing Process Control Information in Linux</a:t>
            </a:r>
            <a:endParaRPr lang="en-US" sz="3000" dirty="0"/>
          </a:p>
        </p:txBody>
      </p:sp>
      <p:sp>
        <p:nvSpPr>
          <p:cNvPr id="3" name="Content Placeholder 2"/>
          <p:cNvSpPr>
            <a:spLocks noGrp="1"/>
          </p:cNvSpPr>
          <p:nvPr>
            <p:ph idx="1"/>
          </p:nvPr>
        </p:nvSpPr>
        <p:spPr/>
        <p:txBody>
          <a:bodyPr/>
          <a:lstStyle/>
          <a:p>
            <a:r>
              <a:rPr lang="en-US" dirty="0" smtClean="0"/>
              <a:t>Use a SSH client (such as putty) to log onto a Linux server.</a:t>
            </a:r>
          </a:p>
          <a:p>
            <a:pPr lvl="1"/>
            <a:r>
              <a:rPr lang="en-US" dirty="0" smtClean="0"/>
              <a:t>For example </a:t>
            </a:r>
            <a:r>
              <a:rPr lang="en-US" u="sng" dirty="0" smtClean="0"/>
              <a:t>cslinux1.utdallas.edu</a:t>
            </a:r>
            <a:r>
              <a:rPr lang="en-US" dirty="0" smtClean="0"/>
              <a:t> with you </a:t>
            </a:r>
            <a:r>
              <a:rPr lang="en-US" dirty="0" err="1" smtClean="0"/>
              <a:t>netID</a:t>
            </a:r>
            <a:r>
              <a:rPr lang="en-US" dirty="0" smtClean="0"/>
              <a:t> and password.</a:t>
            </a:r>
          </a:p>
          <a:p>
            <a:pPr lvl="1"/>
            <a:endParaRPr lang="en-US" dirty="0"/>
          </a:p>
          <a:p>
            <a:r>
              <a:rPr lang="en-US" dirty="0"/>
              <a:t>Use </a:t>
            </a:r>
            <a:r>
              <a:rPr lang="en-US" u="sng" dirty="0" err="1"/>
              <a:t>ps</a:t>
            </a:r>
            <a:r>
              <a:rPr lang="en-US" u="sng" dirty="0"/>
              <a:t> </a:t>
            </a:r>
            <a:r>
              <a:rPr lang="en-US" u="sng" dirty="0" smtClean="0"/>
              <a:t>-l</a:t>
            </a:r>
            <a:r>
              <a:rPr lang="en-US" dirty="0" smtClean="0"/>
              <a:t> </a:t>
            </a:r>
            <a:r>
              <a:rPr lang="en-US" dirty="0"/>
              <a:t>to get the process id (</a:t>
            </a:r>
            <a:r>
              <a:rPr lang="en-US" dirty="0" err="1"/>
              <a:t>pid</a:t>
            </a:r>
            <a:r>
              <a:rPr lang="en-US" dirty="0"/>
              <a:t>) of the bash process. </a:t>
            </a:r>
            <a:endParaRPr lang="en-US" dirty="0" smtClean="0"/>
          </a:p>
          <a:p>
            <a:pPr lvl="1"/>
            <a:endParaRPr lang="en-US" dirty="0"/>
          </a:p>
          <a:p>
            <a:r>
              <a:rPr lang="en-US" dirty="0" smtClean="0"/>
              <a:t>Change to </a:t>
            </a:r>
            <a:r>
              <a:rPr lang="en-US" dirty="0"/>
              <a:t>the /</a:t>
            </a:r>
            <a:r>
              <a:rPr lang="en-US" dirty="0" err="1"/>
              <a:t>proc</a:t>
            </a:r>
            <a:r>
              <a:rPr lang="en-US" dirty="0"/>
              <a:t>/&lt;</a:t>
            </a:r>
            <a:r>
              <a:rPr lang="en-US" dirty="0" err="1"/>
              <a:t>pid</a:t>
            </a:r>
            <a:r>
              <a:rPr lang="en-US" dirty="0"/>
              <a:t>&gt; directory and observe the process attributes contained in this ‘magic’ directory. </a:t>
            </a:r>
            <a:endParaRPr lang="en-US" dirty="0" smtClean="0"/>
          </a:p>
          <a:p>
            <a:pPr lvl="1"/>
            <a:r>
              <a:rPr lang="en-US" dirty="0" smtClean="0"/>
              <a:t>The /</a:t>
            </a:r>
            <a:r>
              <a:rPr lang="en-US" i="1" dirty="0" err="1" smtClean="0"/>
              <a:t>proc</a:t>
            </a:r>
            <a:r>
              <a:rPr lang="en-US" dirty="0" smtClean="0"/>
              <a:t> file system contains directories that represent every executing process. </a:t>
            </a:r>
          </a:p>
          <a:p>
            <a:pPr lvl="1"/>
            <a:r>
              <a:rPr lang="en-US" dirty="0" smtClean="0"/>
              <a:t>Every process directory contains pseudo files each of which maintains some aspect of the process’s PCB.</a:t>
            </a:r>
            <a:endParaRPr lang="en-US" dirty="0"/>
          </a:p>
        </p:txBody>
      </p:sp>
      <p:sp>
        <p:nvSpPr>
          <p:cNvPr id="4" name="Date Placeholder 3"/>
          <p:cNvSpPr>
            <a:spLocks noGrp="1"/>
          </p:cNvSpPr>
          <p:nvPr>
            <p:ph type="dt" sz="half" idx="10"/>
          </p:nvPr>
        </p:nvSpPr>
        <p:spPr/>
        <p:txBody>
          <a:bodyPr/>
          <a:lstStyle/>
          <a:p>
            <a:pPr>
              <a:defRPr/>
            </a:pPr>
            <a:r>
              <a:rPr lang="en-US" smtClean="0"/>
              <a:t>CS 5348 OS Concepts</a:t>
            </a:r>
            <a:endParaRPr lang="en-US" altLang="en-US"/>
          </a:p>
        </p:txBody>
      </p:sp>
      <p:sp>
        <p:nvSpPr>
          <p:cNvPr id="6" name="Slide Number Placeholder 5"/>
          <p:cNvSpPr>
            <a:spLocks noGrp="1"/>
          </p:cNvSpPr>
          <p:nvPr>
            <p:ph type="sldNum" sz="quarter" idx="12"/>
          </p:nvPr>
        </p:nvSpPr>
        <p:spPr/>
        <p:txBody>
          <a:bodyPr/>
          <a:lstStyle/>
          <a:p>
            <a:pPr>
              <a:defRPr/>
            </a:pPr>
            <a:fld id="{46D7330F-AAA1-4F25-B8DC-A6ABCFAB6AFA}" type="slidenum">
              <a:rPr lang="en-US" altLang="en-US" smtClean="0"/>
              <a:pPr>
                <a:defRPr/>
              </a:pPr>
              <a:t>26</a:t>
            </a:fld>
            <a:endParaRPr lang="en-US" altLang="en-US"/>
          </a:p>
        </p:txBody>
      </p:sp>
    </p:spTree>
    <p:extLst>
      <p:ext uri="{BB962C8B-B14F-4D97-AF65-F5344CB8AC3E}">
        <p14:creationId xmlns:p14="http://schemas.microsoft.com/office/powerpoint/2010/main" val="24431921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Context Switching vs Mode Switching</a:t>
            </a:r>
            <a:endParaRPr lang="en-US" dirty="0"/>
          </a:p>
        </p:txBody>
      </p:sp>
      <p:sp>
        <p:nvSpPr>
          <p:cNvPr id="3" name="Content Placeholder 2"/>
          <p:cNvSpPr>
            <a:spLocks noGrp="1"/>
          </p:cNvSpPr>
          <p:nvPr>
            <p:ph idx="1"/>
          </p:nvPr>
        </p:nvSpPr>
        <p:spPr>
          <a:xfrm>
            <a:off x="457200" y="1600200"/>
            <a:ext cx="8534400" cy="4530725"/>
          </a:xfrm>
        </p:spPr>
        <p:txBody>
          <a:bodyPr/>
          <a:lstStyle/>
          <a:p>
            <a:r>
              <a:rPr lang="en-US" dirty="0" smtClean="0"/>
              <a:t>A </a:t>
            </a:r>
            <a:r>
              <a:rPr lang="en-US" u="sng" dirty="0" smtClean="0"/>
              <a:t>context switch</a:t>
            </a:r>
            <a:r>
              <a:rPr lang="en-US" dirty="0" smtClean="0"/>
              <a:t> occurs when the OS interrupts the currently executing process and selects a different process to execute.</a:t>
            </a:r>
          </a:p>
          <a:p>
            <a:pPr lvl="1"/>
            <a:r>
              <a:rPr lang="en-US" dirty="0" smtClean="0"/>
              <a:t>The currently executing process is moved from the </a:t>
            </a:r>
            <a:r>
              <a:rPr lang="en-US" u="sng" dirty="0" smtClean="0"/>
              <a:t>running</a:t>
            </a:r>
            <a:r>
              <a:rPr lang="en-US" dirty="0" smtClean="0"/>
              <a:t> state to the </a:t>
            </a:r>
            <a:r>
              <a:rPr lang="en-US" u="sng" dirty="0" smtClean="0"/>
              <a:t>ready</a:t>
            </a:r>
            <a:r>
              <a:rPr lang="en-US" dirty="0" smtClean="0"/>
              <a:t> or </a:t>
            </a:r>
            <a:r>
              <a:rPr lang="en-US" u="sng" dirty="0" smtClean="0"/>
              <a:t>blocked</a:t>
            </a:r>
            <a:r>
              <a:rPr lang="en-US" dirty="0"/>
              <a:t> </a:t>
            </a:r>
            <a:r>
              <a:rPr lang="en-US" dirty="0" smtClean="0"/>
              <a:t>states. </a:t>
            </a:r>
          </a:p>
          <a:p>
            <a:pPr lvl="1"/>
            <a:r>
              <a:rPr lang="en-US" dirty="0" smtClean="0"/>
              <a:t>The next process</a:t>
            </a:r>
            <a:r>
              <a:rPr lang="en-US" dirty="0"/>
              <a:t> </a:t>
            </a:r>
            <a:r>
              <a:rPr lang="en-US" dirty="0" smtClean="0"/>
              <a:t>to be scheduled is moved from </a:t>
            </a:r>
            <a:r>
              <a:rPr lang="en-US" u="sng" dirty="0" smtClean="0"/>
              <a:t>ready</a:t>
            </a:r>
            <a:r>
              <a:rPr lang="en-US" dirty="0" smtClean="0"/>
              <a:t> to </a:t>
            </a:r>
            <a:r>
              <a:rPr lang="en-US" u="sng" dirty="0" smtClean="0"/>
              <a:t>running</a:t>
            </a:r>
            <a:r>
              <a:rPr lang="en-US" dirty="0" smtClean="0"/>
              <a:t>.</a:t>
            </a:r>
          </a:p>
          <a:p>
            <a:pPr lvl="1"/>
            <a:endParaRPr lang="en-US" dirty="0" smtClean="0"/>
          </a:p>
          <a:p>
            <a:r>
              <a:rPr lang="en-US" dirty="0" smtClean="0"/>
              <a:t>A </a:t>
            </a:r>
            <a:r>
              <a:rPr lang="en-US" u="sng" dirty="0" smtClean="0"/>
              <a:t>mode switch</a:t>
            </a:r>
            <a:r>
              <a:rPr lang="en-US" dirty="0" smtClean="0"/>
              <a:t> occurs when the OS interrupts the process and the processor switches to its kernel mode of execution.</a:t>
            </a:r>
          </a:p>
          <a:p>
            <a:pPr lvl="1"/>
            <a:r>
              <a:rPr lang="en-US" dirty="0" smtClean="0"/>
              <a:t>See next slide.</a:t>
            </a:r>
          </a:p>
        </p:txBody>
      </p:sp>
      <p:sp>
        <p:nvSpPr>
          <p:cNvPr id="4" name="Date Placeholder 3"/>
          <p:cNvSpPr>
            <a:spLocks noGrp="1"/>
          </p:cNvSpPr>
          <p:nvPr>
            <p:ph type="dt" sz="half" idx="10"/>
          </p:nvPr>
        </p:nvSpPr>
        <p:spPr/>
        <p:txBody>
          <a:bodyPr/>
          <a:lstStyle/>
          <a:p>
            <a:pPr>
              <a:defRPr/>
            </a:pPr>
            <a:r>
              <a:rPr lang="en-US" smtClean="0"/>
              <a:t>CS 5348 OS Concepts</a:t>
            </a:r>
            <a:endParaRPr lang="en-US" altLang="en-US"/>
          </a:p>
        </p:txBody>
      </p:sp>
      <p:sp>
        <p:nvSpPr>
          <p:cNvPr id="6" name="Slide Number Placeholder 5"/>
          <p:cNvSpPr>
            <a:spLocks noGrp="1"/>
          </p:cNvSpPr>
          <p:nvPr>
            <p:ph type="sldNum" sz="quarter" idx="12"/>
          </p:nvPr>
        </p:nvSpPr>
        <p:spPr/>
        <p:txBody>
          <a:bodyPr/>
          <a:lstStyle/>
          <a:p>
            <a:pPr>
              <a:defRPr/>
            </a:pPr>
            <a:fld id="{46D7330F-AAA1-4F25-B8DC-A6ABCFAB6AFA}" type="slidenum">
              <a:rPr lang="en-US" altLang="en-US" smtClean="0"/>
              <a:pPr>
                <a:defRPr/>
              </a:pPr>
              <a:t>27</a:t>
            </a:fld>
            <a:endParaRPr lang="en-US" altLang="en-US"/>
          </a:p>
        </p:txBody>
      </p:sp>
    </p:spTree>
    <p:extLst>
      <p:ext uri="{BB962C8B-B14F-4D97-AF65-F5344CB8AC3E}">
        <p14:creationId xmlns:p14="http://schemas.microsoft.com/office/powerpoint/2010/main" val="27953921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Modes of Execution</a:t>
            </a:r>
            <a:endParaRPr lang="en-US" dirty="0"/>
          </a:p>
        </p:txBody>
      </p:sp>
      <p:sp>
        <p:nvSpPr>
          <p:cNvPr id="3" name="Content Placeholder 2"/>
          <p:cNvSpPr>
            <a:spLocks noGrp="1"/>
          </p:cNvSpPr>
          <p:nvPr>
            <p:ph idx="1"/>
          </p:nvPr>
        </p:nvSpPr>
        <p:spPr>
          <a:xfrm>
            <a:off x="457200" y="1600200"/>
            <a:ext cx="8229600" cy="4530725"/>
          </a:xfrm>
        </p:spPr>
        <p:txBody>
          <a:bodyPr>
            <a:normAutofit/>
          </a:bodyPr>
          <a:lstStyle/>
          <a:p>
            <a:r>
              <a:rPr lang="en-US" dirty="0" smtClean="0"/>
              <a:t>Operating systems require the Processor to operate in </a:t>
            </a:r>
            <a:br>
              <a:rPr lang="en-US" dirty="0" smtClean="0"/>
            </a:br>
            <a:r>
              <a:rPr lang="en-US" dirty="0"/>
              <a:t>U</a:t>
            </a:r>
            <a:r>
              <a:rPr lang="en-US" dirty="0" smtClean="0"/>
              <a:t>ser Mode(restricted) and Kernel Mode (privileged). </a:t>
            </a:r>
          </a:p>
          <a:p>
            <a:pPr lvl="1"/>
            <a:endParaRPr lang="en-US" dirty="0" smtClean="0"/>
          </a:p>
          <a:p>
            <a:r>
              <a:rPr lang="en-US" dirty="0" smtClean="0"/>
              <a:t>User program instructions execute in a user mode.</a:t>
            </a:r>
          </a:p>
          <a:p>
            <a:r>
              <a:rPr lang="en-US" dirty="0" smtClean="0"/>
              <a:t>While in User Mode…</a:t>
            </a:r>
          </a:p>
          <a:p>
            <a:pPr lvl="1"/>
            <a:r>
              <a:rPr lang="en-US" dirty="0" smtClean="0"/>
              <a:t>The program can not manipulate the </a:t>
            </a:r>
            <a:r>
              <a:rPr lang="en-US" u="sng" dirty="0" smtClean="0"/>
              <a:t>Program Status Word </a:t>
            </a:r>
            <a:r>
              <a:rPr lang="en-US" dirty="0" smtClean="0"/>
              <a:t>(PSW) register and other </a:t>
            </a:r>
            <a:r>
              <a:rPr lang="en-US" u="sng" dirty="0"/>
              <a:t>privileged registers</a:t>
            </a:r>
            <a:r>
              <a:rPr lang="en-US" dirty="0" smtClean="0"/>
              <a:t>. </a:t>
            </a:r>
          </a:p>
          <a:p>
            <a:pPr lvl="1"/>
            <a:r>
              <a:rPr lang="en-US" dirty="0" smtClean="0"/>
              <a:t>The program can not execute </a:t>
            </a:r>
            <a:r>
              <a:rPr lang="en-US" u="sng" dirty="0" smtClean="0"/>
              <a:t>privileged instructions</a:t>
            </a:r>
            <a:r>
              <a:rPr lang="en-US" dirty="0" smtClean="0"/>
              <a:t> including I/O control, memory management, and others. </a:t>
            </a:r>
          </a:p>
          <a:p>
            <a:pPr lvl="1"/>
            <a:r>
              <a:rPr lang="en-US" dirty="0" smtClean="0"/>
              <a:t>The program can not access </a:t>
            </a:r>
            <a:r>
              <a:rPr lang="en-US" u="sng" dirty="0" smtClean="0"/>
              <a:t>restricted memory</a:t>
            </a:r>
            <a:r>
              <a:rPr lang="en-US" dirty="0" smtClean="0"/>
              <a:t> including the kernel memory, resource tables, I/O buffers, and others. </a:t>
            </a:r>
          </a:p>
          <a:p>
            <a:pPr lvl="1"/>
            <a:r>
              <a:rPr lang="en-US" dirty="0" smtClean="0"/>
              <a:t>The program can not access memory owned by other processes. </a:t>
            </a:r>
          </a:p>
        </p:txBody>
      </p:sp>
      <p:sp>
        <p:nvSpPr>
          <p:cNvPr id="4" name="Date Placeholder 3"/>
          <p:cNvSpPr>
            <a:spLocks noGrp="1"/>
          </p:cNvSpPr>
          <p:nvPr>
            <p:ph type="dt" sz="half" idx="10"/>
          </p:nvPr>
        </p:nvSpPr>
        <p:spPr/>
        <p:txBody>
          <a:bodyPr/>
          <a:lstStyle/>
          <a:p>
            <a:pPr>
              <a:defRPr/>
            </a:pPr>
            <a:r>
              <a:rPr lang="en-US" smtClean="0"/>
              <a:t>CS 5348 OS Concepts</a:t>
            </a:r>
            <a:endParaRPr lang="en-US" altLang="en-US"/>
          </a:p>
        </p:txBody>
      </p:sp>
      <p:sp>
        <p:nvSpPr>
          <p:cNvPr id="6" name="Slide Number Placeholder 5"/>
          <p:cNvSpPr>
            <a:spLocks noGrp="1"/>
          </p:cNvSpPr>
          <p:nvPr>
            <p:ph type="sldNum" sz="quarter" idx="12"/>
          </p:nvPr>
        </p:nvSpPr>
        <p:spPr/>
        <p:txBody>
          <a:bodyPr/>
          <a:lstStyle/>
          <a:p>
            <a:pPr>
              <a:defRPr/>
            </a:pPr>
            <a:fld id="{46D7330F-AAA1-4F25-B8DC-A6ABCFAB6AFA}" type="slidenum">
              <a:rPr lang="en-US" altLang="en-US" smtClean="0"/>
              <a:pPr>
                <a:defRPr/>
              </a:pPr>
              <a:t>28</a:t>
            </a:fld>
            <a:endParaRPr lang="en-US" altLang="en-US"/>
          </a:p>
        </p:txBody>
      </p:sp>
    </p:spTree>
    <p:extLst>
      <p:ext uri="{BB962C8B-B14F-4D97-AF65-F5344CB8AC3E}">
        <p14:creationId xmlns:p14="http://schemas.microsoft.com/office/powerpoint/2010/main" val="38889219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Managing the Processor’s Mode</a:t>
            </a:r>
            <a:endParaRPr lang="en-US" dirty="0"/>
          </a:p>
        </p:txBody>
      </p:sp>
      <p:sp>
        <p:nvSpPr>
          <p:cNvPr id="3" name="Content Placeholder 2"/>
          <p:cNvSpPr>
            <a:spLocks noGrp="1"/>
          </p:cNvSpPr>
          <p:nvPr>
            <p:ph idx="1"/>
          </p:nvPr>
        </p:nvSpPr>
        <p:spPr/>
        <p:txBody>
          <a:bodyPr/>
          <a:lstStyle/>
          <a:p>
            <a:r>
              <a:rPr lang="en-US" dirty="0" smtClean="0"/>
              <a:t>How does the processor know its current mode? </a:t>
            </a:r>
          </a:p>
          <a:p>
            <a:pPr lvl="1"/>
            <a:r>
              <a:rPr lang="en-US" dirty="0" smtClean="0"/>
              <a:t>PSW register maintains one or more bits that indicate the mode. </a:t>
            </a:r>
          </a:p>
          <a:p>
            <a:pPr lvl="1"/>
            <a:r>
              <a:rPr lang="en-US" dirty="0" smtClean="0"/>
              <a:t>Intel processors use two bits called the Current Privilege Level.</a:t>
            </a:r>
          </a:p>
          <a:p>
            <a:pPr lvl="1"/>
            <a:endParaRPr lang="en-US" dirty="0" smtClean="0"/>
          </a:p>
          <a:p>
            <a:r>
              <a:rPr lang="en-US" dirty="0" smtClean="0"/>
              <a:t>How is the processor’s mode changed?</a:t>
            </a:r>
          </a:p>
          <a:p>
            <a:pPr marL="574675" lvl="1" indent="-231775">
              <a:buSzPct val="100000"/>
              <a:buFont typeface="+mj-lt"/>
              <a:buAutoNum type="arabicPeriod"/>
            </a:pPr>
            <a:r>
              <a:rPr lang="en-US" dirty="0" smtClean="0"/>
              <a:t>When </a:t>
            </a:r>
            <a:r>
              <a:rPr lang="en-US" dirty="0"/>
              <a:t>an interrupt </a:t>
            </a:r>
            <a:r>
              <a:rPr lang="en-US" dirty="0" smtClean="0"/>
              <a:t>occurs, the processor saves and then clears CPL bits </a:t>
            </a:r>
            <a:r>
              <a:rPr lang="en-US" u="sng" dirty="0" smtClean="0"/>
              <a:t>setting the processor into kernel mode</a:t>
            </a:r>
            <a:r>
              <a:rPr lang="en-US" dirty="0" smtClean="0"/>
              <a:t>. </a:t>
            </a:r>
          </a:p>
          <a:p>
            <a:pPr marL="574675" lvl="1" indent="-231775">
              <a:buSzPct val="100000"/>
              <a:buFont typeface="+mj-lt"/>
              <a:buAutoNum type="arabicPeriod"/>
            </a:pPr>
            <a:r>
              <a:rPr lang="en-US" dirty="0" smtClean="0"/>
              <a:t>The processor executes the handler’s instructions which includes accessing protected memory, privileged instructions, etc.</a:t>
            </a:r>
          </a:p>
          <a:p>
            <a:pPr marL="574675" lvl="1" indent="-231775">
              <a:buSzPct val="100000"/>
              <a:buFont typeface="+mj-lt"/>
              <a:buAutoNum type="arabicPeriod"/>
            </a:pPr>
            <a:r>
              <a:rPr lang="en-US" dirty="0" smtClean="0"/>
              <a:t>At </a:t>
            </a:r>
            <a:r>
              <a:rPr lang="en-US" dirty="0"/>
              <a:t>the end of the </a:t>
            </a:r>
            <a:r>
              <a:rPr lang="en-US" dirty="0" smtClean="0"/>
              <a:t>interrupt handler code, the </a:t>
            </a:r>
            <a:r>
              <a:rPr lang="en-US" u="sng" dirty="0"/>
              <a:t>Return From Interrupt </a:t>
            </a:r>
            <a:r>
              <a:rPr lang="en-US" dirty="0" smtClean="0"/>
              <a:t>(</a:t>
            </a:r>
            <a:r>
              <a:rPr lang="en-US" dirty="0"/>
              <a:t>IRT) instruction </a:t>
            </a:r>
            <a:r>
              <a:rPr lang="en-US" dirty="0" smtClean="0"/>
              <a:t>is executed and the processor restores the CPL to its pre-interrupt state </a:t>
            </a:r>
            <a:r>
              <a:rPr lang="en-US" u="sng" dirty="0" smtClean="0"/>
              <a:t>including returning to user mode</a:t>
            </a:r>
            <a:r>
              <a:rPr lang="en-US" dirty="0" smtClean="0"/>
              <a:t>. </a:t>
            </a:r>
          </a:p>
        </p:txBody>
      </p:sp>
      <p:sp>
        <p:nvSpPr>
          <p:cNvPr id="4" name="Date Placeholder 3"/>
          <p:cNvSpPr>
            <a:spLocks noGrp="1"/>
          </p:cNvSpPr>
          <p:nvPr>
            <p:ph type="dt" sz="half" idx="10"/>
          </p:nvPr>
        </p:nvSpPr>
        <p:spPr/>
        <p:txBody>
          <a:bodyPr/>
          <a:lstStyle/>
          <a:p>
            <a:pPr>
              <a:defRPr/>
            </a:pPr>
            <a:r>
              <a:rPr lang="en-US" smtClean="0"/>
              <a:t>CS 5348 OS Concepts</a:t>
            </a:r>
            <a:endParaRPr lang="en-US" altLang="en-US"/>
          </a:p>
        </p:txBody>
      </p:sp>
      <p:sp>
        <p:nvSpPr>
          <p:cNvPr id="6" name="Slide Number Placeholder 5"/>
          <p:cNvSpPr>
            <a:spLocks noGrp="1"/>
          </p:cNvSpPr>
          <p:nvPr>
            <p:ph type="sldNum" sz="quarter" idx="12"/>
          </p:nvPr>
        </p:nvSpPr>
        <p:spPr/>
        <p:txBody>
          <a:bodyPr/>
          <a:lstStyle/>
          <a:p>
            <a:pPr>
              <a:defRPr/>
            </a:pPr>
            <a:fld id="{46D7330F-AAA1-4F25-B8DC-A6ABCFAB6AFA}" type="slidenum">
              <a:rPr lang="en-US" altLang="en-US" smtClean="0"/>
              <a:pPr>
                <a:defRPr/>
              </a:pPr>
              <a:t>29</a:t>
            </a:fld>
            <a:endParaRPr lang="en-US" altLang="en-US"/>
          </a:p>
        </p:txBody>
      </p:sp>
    </p:spTree>
    <p:extLst>
      <p:ext uri="{BB962C8B-B14F-4D97-AF65-F5344CB8AC3E}">
        <p14:creationId xmlns:p14="http://schemas.microsoft.com/office/powerpoint/2010/main" val="29867944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599234"/>
            <a:ext cx="7677150" cy="54967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smtClean="0"/>
              <a:t>Linux Executable File Image</a:t>
            </a:r>
            <a:endParaRPr lang="en-US" dirty="0"/>
          </a:p>
        </p:txBody>
      </p:sp>
      <p:sp>
        <p:nvSpPr>
          <p:cNvPr id="4" name="Date Placeholder 3"/>
          <p:cNvSpPr>
            <a:spLocks noGrp="1"/>
          </p:cNvSpPr>
          <p:nvPr>
            <p:ph type="dt" sz="half" idx="10"/>
          </p:nvPr>
        </p:nvSpPr>
        <p:spPr/>
        <p:txBody>
          <a:bodyPr/>
          <a:lstStyle/>
          <a:p>
            <a:pPr>
              <a:defRPr/>
            </a:pPr>
            <a:r>
              <a:rPr lang="en-US" smtClean="0"/>
              <a:t>CS 5348 OS Concepts</a:t>
            </a:r>
            <a:endParaRPr lang="en-US" altLang="en-US"/>
          </a:p>
        </p:txBody>
      </p:sp>
      <p:sp>
        <p:nvSpPr>
          <p:cNvPr id="6" name="Slide Number Placeholder 5"/>
          <p:cNvSpPr>
            <a:spLocks noGrp="1"/>
          </p:cNvSpPr>
          <p:nvPr>
            <p:ph type="sldNum" sz="quarter" idx="12"/>
          </p:nvPr>
        </p:nvSpPr>
        <p:spPr/>
        <p:txBody>
          <a:bodyPr/>
          <a:lstStyle/>
          <a:p>
            <a:pPr>
              <a:defRPr/>
            </a:pPr>
            <a:fld id="{46D7330F-AAA1-4F25-B8DC-A6ABCFAB6AFA}" type="slidenum">
              <a:rPr lang="en-US" altLang="en-US" smtClean="0"/>
              <a:pPr>
                <a:defRPr/>
              </a:pPr>
              <a:t>3</a:t>
            </a:fld>
            <a:endParaRPr lang="en-US" altLang="en-US"/>
          </a:p>
        </p:txBody>
      </p:sp>
    </p:spTree>
    <p:extLst>
      <p:ext uri="{BB962C8B-B14F-4D97-AF65-F5344CB8AC3E}">
        <p14:creationId xmlns:p14="http://schemas.microsoft.com/office/powerpoint/2010/main" val="273483023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Triggering a Context Switch</a:t>
            </a:r>
            <a:endParaRPr lang="en-US" dirty="0"/>
          </a:p>
        </p:txBody>
      </p:sp>
      <p:sp>
        <p:nvSpPr>
          <p:cNvPr id="3" name="Content Placeholder 2"/>
          <p:cNvSpPr>
            <a:spLocks noGrp="1"/>
          </p:cNvSpPr>
          <p:nvPr>
            <p:ph idx="1"/>
          </p:nvPr>
        </p:nvSpPr>
        <p:spPr>
          <a:xfrm>
            <a:off x="457200" y="1371600"/>
            <a:ext cx="8382000" cy="4759325"/>
          </a:xfrm>
        </p:spPr>
        <p:txBody>
          <a:bodyPr>
            <a:normAutofit lnSpcReduction="10000"/>
          </a:bodyPr>
          <a:lstStyle/>
          <a:p>
            <a:r>
              <a:rPr lang="en-US" dirty="0" smtClean="0"/>
              <a:t>A context switch can occur when the OS gains control (i.e. preempts) from the currently executing process</a:t>
            </a:r>
          </a:p>
          <a:p>
            <a:pPr lvl="1"/>
            <a:endParaRPr lang="en-US" dirty="0" smtClean="0"/>
          </a:p>
          <a:p>
            <a:r>
              <a:rPr lang="en-US" dirty="0" smtClean="0"/>
              <a:t>Four mechanisms that can preempt a process’s execution:</a:t>
            </a:r>
          </a:p>
          <a:p>
            <a:endParaRPr lang="en-US" dirty="0" smtClean="0"/>
          </a:p>
          <a:p>
            <a:endParaRPr lang="en-US" dirty="0" smtClean="0"/>
          </a:p>
          <a:p>
            <a:endParaRPr lang="en-US" dirty="0" smtClean="0"/>
          </a:p>
          <a:p>
            <a:pPr marL="0" indent="0">
              <a:buNone/>
            </a:pPr>
            <a:endParaRPr lang="en-US" dirty="0" smtClean="0"/>
          </a:p>
          <a:p>
            <a:endParaRPr lang="en-US" dirty="0" smtClean="0"/>
          </a:p>
          <a:p>
            <a:r>
              <a:rPr lang="en-US" sz="1800" dirty="0" smtClean="0"/>
              <a:t>Interrupts and Traps(Signals) are reactions to events that occur outside of the process’s control.</a:t>
            </a:r>
          </a:p>
          <a:p>
            <a:pPr lvl="1"/>
            <a:r>
              <a:rPr lang="en-US" sz="1600" dirty="0" smtClean="0"/>
              <a:t>Hardware interrupts or math errors detected by the ALU. </a:t>
            </a:r>
          </a:p>
          <a:p>
            <a:r>
              <a:rPr lang="en-US" sz="1800" dirty="0" smtClean="0"/>
              <a:t>Blocking System Call (SYSCALL) is mechanism that allows the running process to invoke OS services(read(), write(), etc.). </a:t>
            </a:r>
          </a:p>
        </p:txBody>
      </p:sp>
      <p:sp>
        <p:nvSpPr>
          <p:cNvPr id="4" name="Date Placeholder 3"/>
          <p:cNvSpPr>
            <a:spLocks noGrp="1"/>
          </p:cNvSpPr>
          <p:nvPr>
            <p:ph type="dt" sz="half" idx="10"/>
          </p:nvPr>
        </p:nvSpPr>
        <p:spPr/>
        <p:txBody>
          <a:bodyPr/>
          <a:lstStyle/>
          <a:p>
            <a:r>
              <a:rPr lang="en-US" smtClean="0"/>
              <a:t>CS 5348 OS Concepts</a:t>
            </a:r>
            <a:endParaRPr lang="en-US" altLang="en-US" dirty="0"/>
          </a:p>
        </p:txBody>
      </p:sp>
      <p:sp>
        <p:nvSpPr>
          <p:cNvPr id="6" name="Slide Number Placeholder 5"/>
          <p:cNvSpPr>
            <a:spLocks noGrp="1"/>
          </p:cNvSpPr>
          <p:nvPr>
            <p:ph type="sldNum" sz="quarter" idx="12"/>
          </p:nvPr>
        </p:nvSpPr>
        <p:spPr/>
        <p:txBody>
          <a:bodyPr/>
          <a:lstStyle/>
          <a:p>
            <a:fld id="{46D7330F-AAA1-4F25-B8DC-A6ABCFAB6AFA}" type="slidenum">
              <a:rPr lang="en-US" altLang="en-US" smtClean="0"/>
              <a:pPr/>
              <a:t>30</a:t>
            </a:fld>
            <a:endParaRPr lang="en-US" altLang="en-US"/>
          </a:p>
        </p:txBody>
      </p:sp>
      <p:graphicFrame>
        <p:nvGraphicFramePr>
          <p:cNvPr id="5" name="Table 4"/>
          <p:cNvGraphicFramePr>
            <a:graphicFrameLocks noGrp="1"/>
          </p:cNvGraphicFramePr>
          <p:nvPr>
            <p:extLst>
              <p:ext uri="{D42A27DB-BD31-4B8C-83A1-F6EECF244321}">
                <p14:modId xmlns:p14="http://schemas.microsoft.com/office/powerpoint/2010/main" val="89543464"/>
              </p:ext>
            </p:extLst>
          </p:nvPr>
        </p:nvGraphicFramePr>
        <p:xfrm>
          <a:off x="1066800" y="2895600"/>
          <a:ext cx="6096000" cy="1483360"/>
        </p:xfrm>
        <a:graphic>
          <a:graphicData uri="http://schemas.openxmlformats.org/drawingml/2006/table">
            <a:tbl>
              <a:tblPr firstRow="1" bandRow="1">
                <a:tableStyleId>{C4B1156A-380E-4F78-BDF5-A606A8083BF9}</a:tableStyleId>
              </a:tblPr>
              <a:tblGrid>
                <a:gridCol w="2209800"/>
                <a:gridCol w="3886200"/>
              </a:tblGrid>
              <a:tr h="370840">
                <a:tc>
                  <a:txBody>
                    <a:bodyPr/>
                    <a:lstStyle/>
                    <a:p>
                      <a:r>
                        <a:rPr lang="en-US" sz="1600" b="0" dirty="0" smtClean="0"/>
                        <a:t>Hardware Interrupt</a:t>
                      </a:r>
                      <a:endParaRPr lang="en-US" sz="1600" b="0" dirty="0"/>
                    </a:p>
                  </a:txBody>
                  <a:tcPr/>
                </a:tc>
                <a:tc>
                  <a:txBody>
                    <a:bodyPr/>
                    <a:lstStyle/>
                    <a:p>
                      <a:r>
                        <a:rPr lang="en-US" sz="1600" b="0" dirty="0" smtClean="0"/>
                        <a:t>React to external events</a:t>
                      </a:r>
                      <a:endParaRPr lang="en-US" sz="1600" b="0" dirty="0"/>
                    </a:p>
                  </a:txBody>
                  <a:tcPr/>
                </a:tc>
              </a:tr>
              <a:tr h="370840">
                <a:tc>
                  <a:txBody>
                    <a:bodyPr/>
                    <a:lstStyle/>
                    <a:p>
                      <a:r>
                        <a:rPr lang="en-US" sz="1600" b="0" dirty="0" smtClean="0"/>
                        <a:t>Timer Interrupt</a:t>
                      </a:r>
                      <a:endParaRPr lang="en-US" sz="1600" b="0" dirty="0"/>
                    </a:p>
                  </a:txBody>
                  <a:tcPr/>
                </a:tc>
                <a:tc>
                  <a:txBody>
                    <a:bodyPr/>
                    <a:lstStyle/>
                    <a:p>
                      <a:r>
                        <a:rPr lang="en-US" sz="1600" b="0" dirty="0" smtClean="0"/>
                        <a:t>React to scheduling event</a:t>
                      </a:r>
                      <a:endParaRPr lang="en-US" sz="1600" b="0" dirty="0"/>
                    </a:p>
                  </a:txBody>
                  <a:tcPr/>
                </a:tc>
              </a:tr>
              <a:tr h="370840">
                <a:tc>
                  <a:txBody>
                    <a:bodyPr/>
                    <a:lstStyle/>
                    <a:p>
                      <a:r>
                        <a:rPr lang="en-US" sz="1600" b="0" dirty="0" smtClean="0"/>
                        <a:t>Signals(Traps)</a:t>
                      </a:r>
                      <a:endParaRPr lang="en-US" sz="1600" b="0" dirty="0"/>
                    </a:p>
                  </a:txBody>
                  <a:tcPr/>
                </a:tc>
                <a:tc>
                  <a:txBody>
                    <a:bodyPr/>
                    <a:lstStyle/>
                    <a:p>
                      <a:r>
                        <a:rPr lang="en-US" sz="1600" b="0" dirty="0" smtClean="0"/>
                        <a:t>React</a:t>
                      </a:r>
                      <a:r>
                        <a:rPr lang="en-US" sz="1600" b="0" baseline="0" dirty="0" smtClean="0"/>
                        <a:t> to error in process execution</a:t>
                      </a:r>
                      <a:endParaRPr lang="en-US" sz="1600" b="0" dirty="0"/>
                    </a:p>
                  </a:txBody>
                  <a:tcPr/>
                </a:tc>
              </a:tr>
              <a:tr h="370840">
                <a:tc>
                  <a:txBody>
                    <a:bodyPr/>
                    <a:lstStyle/>
                    <a:p>
                      <a:r>
                        <a:rPr lang="en-US" sz="1600" b="0" dirty="0" smtClean="0"/>
                        <a:t>Blocking System</a:t>
                      </a:r>
                      <a:r>
                        <a:rPr lang="en-US" sz="1600" b="0" baseline="0" dirty="0" smtClean="0"/>
                        <a:t> Call</a:t>
                      </a:r>
                      <a:endParaRPr lang="en-US" sz="1600" b="0" dirty="0"/>
                    </a:p>
                  </a:txBody>
                  <a:tcPr/>
                </a:tc>
                <a:tc>
                  <a:txBody>
                    <a:bodyPr/>
                    <a:lstStyle/>
                    <a:p>
                      <a:r>
                        <a:rPr lang="en-US" sz="1600" b="0" dirty="0" smtClean="0"/>
                        <a:t>Call to OS service</a:t>
                      </a:r>
                      <a:endParaRPr lang="en-US" sz="1600" b="0" dirty="0"/>
                    </a:p>
                  </a:txBody>
                  <a:tcPr/>
                </a:tc>
              </a:tr>
            </a:tbl>
          </a:graphicData>
        </a:graphic>
      </p:graphicFrame>
    </p:spTree>
    <p:extLst>
      <p:ext uri="{BB962C8B-B14F-4D97-AF65-F5344CB8AC3E}">
        <p14:creationId xmlns:p14="http://schemas.microsoft.com/office/powerpoint/2010/main" val="10066327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of a Context Switch</a:t>
            </a:r>
            <a:endParaRPr lang="en-US" dirty="0"/>
          </a:p>
        </p:txBody>
      </p:sp>
      <p:sp>
        <p:nvSpPr>
          <p:cNvPr id="3" name="Content Placeholder 2"/>
          <p:cNvSpPr>
            <a:spLocks noGrp="1"/>
          </p:cNvSpPr>
          <p:nvPr>
            <p:ph idx="1"/>
          </p:nvPr>
        </p:nvSpPr>
        <p:spPr>
          <a:xfrm>
            <a:off x="457200" y="1600200"/>
            <a:ext cx="8382000" cy="4530725"/>
          </a:xfrm>
        </p:spPr>
        <p:txBody>
          <a:bodyPr/>
          <a:lstStyle/>
          <a:p>
            <a:pPr marL="344488" indent="-344488">
              <a:buSzPct val="100000"/>
              <a:buFont typeface="+mj-lt"/>
              <a:buAutoNum type="arabicPeriod"/>
            </a:pPr>
            <a:r>
              <a:rPr lang="en-US" sz="1800" dirty="0" smtClean="0"/>
              <a:t>Save the information needed to restore the process. </a:t>
            </a:r>
          </a:p>
          <a:p>
            <a:pPr marL="671513" lvl="1" indent="-344488">
              <a:buSzPct val="100000"/>
              <a:buFont typeface="+mj-lt"/>
              <a:buAutoNum type="arabicPeriod"/>
            </a:pPr>
            <a:r>
              <a:rPr lang="en-US" sz="1800" dirty="0" smtClean="0"/>
              <a:t>Save the processor context, page table, and other state in the PCB.</a:t>
            </a:r>
          </a:p>
          <a:p>
            <a:pPr marL="344488" indent="-344488">
              <a:buSzPct val="100000"/>
              <a:buFont typeface="+mj-lt"/>
              <a:buAutoNum type="arabicPeriod"/>
            </a:pPr>
            <a:r>
              <a:rPr lang="en-US" sz="1800" dirty="0" smtClean="0"/>
              <a:t>Change the process’s state (From Running to Ready or Blocked ).</a:t>
            </a:r>
          </a:p>
          <a:p>
            <a:pPr marL="671513" lvl="1" indent="-344488">
              <a:buSzPct val="100000"/>
              <a:buFont typeface="+mj-lt"/>
              <a:buAutoNum type="arabicPeriod"/>
            </a:pPr>
            <a:r>
              <a:rPr lang="en-US" sz="1800" dirty="0" smtClean="0"/>
              <a:t>Move the process to the correct queue e.g. READY, BLOCKED, etc. </a:t>
            </a:r>
          </a:p>
          <a:p>
            <a:pPr marL="344488" indent="-344488">
              <a:buSzPct val="100000"/>
              <a:buFont typeface="+mj-lt"/>
              <a:buAutoNum type="arabicPeriod"/>
            </a:pPr>
            <a:r>
              <a:rPr lang="en-US" sz="1800" dirty="0" smtClean="0"/>
              <a:t>The dispatcher selects the next process to be scheduled from the READY queue. </a:t>
            </a:r>
          </a:p>
          <a:p>
            <a:pPr marL="344488" indent="-344488">
              <a:buSzPct val="100000"/>
              <a:buFont typeface="+mj-lt"/>
              <a:buAutoNum type="arabicPeriod"/>
            </a:pPr>
            <a:r>
              <a:rPr lang="en-US" sz="1800" dirty="0" smtClean="0"/>
              <a:t>Restore </a:t>
            </a:r>
            <a:r>
              <a:rPr lang="en-US" sz="1800" dirty="0"/>
              <a:t>the </a:t>
            </a:r>
            <a:r>
              <a:rPr lang="en-US" sz="1800" dirty="0" smtClean="0"/>
              <a:t>selected process’s Processor Context from the PCB. </a:t>
            </a:r>
            <a:endParaRPr lang="en-US" sz="1800" dirty="0"/>
          </a:p>
          <a:p>
            <a:pPr marL="671513" lvl="1" indent="-344488">
              <a:buSzPct val="100000"/>
              <a:buFont typeface="+mj-lt"/>
              <a:buAutoNum type="arabicPeriod"/>
            </a:pPr>
            <a:r>
              <a:rPr lang="en-US" sz="1800" dirty="0" smtClean="0"/>
              <a:t>Restore the information saved when the selected process was last swapped out. </a:t>
            </a:r>
          </a:p>
          <a:p>
            <a:pPr marL="344488" indent="-344488">
              <a:buSzPct val="100000"/>
              <a:buFont typeface="+mj-lt"/>
              <a:buAutoNum type="arabicPeriod"/>
            </a:pPr>
            <a:r>
              <a:rPr lang="en-US" sz="1800" dirty="0"/>
              <a:t>Update the selected process’s state i.e. change state to RUNNING.</a:t>
            </a:r>
          </a:p>
          <a:p>
            <a:pPr marL="344488" indent="-344488">
              <a:buSzPct val="100000"/>
              <a:buFont typeface="+mj-lt"/>
              <a:buAutoNum type="arabicPeriod"/>
            </a:pPr>
            <a:r>
              <a:rPr lang="en-US" sz="1800" dirty="0" smtClean="0"/>
              <a:t>Resume execution of the selected process</a:t>
            </a:r>
            <a:r>
              <a:rPr lang="en-US" sz="1800" dirty="0"/>
              <a:t> </a:t>
            </a:r>
            <a:r>
              <a:rPr lang="en-US" sz="1800" dirty="0" smtClean="0"/>
              <a:t>where it was last interrupted.</a:t>
            </a:r>
          </a:p>
        </p:txBody>
      </p:sp>
      <p:sp>
        <p:nvSpPr>
          <p:cNvPr id="4" name="Date Placeholder 3"/>
          <p:cNvSpPr>
            <a:spLocks noGrp="1"/>
          </p:cNvSpPr>
          <p:nvPr>
            <p:ph type="dt" sz="half" idx="10"/>
          </p:nvPr>
        </p:nvSpPr>
        <p:spPr/>
        <p:txBody>
          <a:bodyPr/>
          <a:lstStyle/>
          <a:p>
            <a:pPr>
              <a:defRPr/>
            </a:pPr>
            <a:r>
              <a:rPr lang="en-US" smtClean="0"/>
              <a:t>CS 5348 OS Concepts</a:t>
            </a:r>
            <a:endParaRPr lang="en-US" altLang="en-US" dirty="0"/>
          </a:p>
        </p:txBody>
      </p:sp>
      <p:sp>
        <p:nvSpPr>
          <p:cNvPr id="6" name="Slide Number Placeholder 5"/>
          <p:cNvSpPr>
            <a:spLocks noGrp="1"/>
          </p:cNvSpPr>
          <p:nvPr>
            <p:ph type="sldNum" sz="quarter" idx="12"/>
          </p:nvPr>
        </p:nvSpPr>
        <p:spPr/>
        <p:txBody>
          <a:bodyPr/>
          <a:lstStyle/>
          <a:p>
            <a:pPr>
              <a:defRPr/>
            </a:pPr>
            <a:fld id="{46D7330F-AAA1-4F25-B8DC-A6ABCFAB6AFA}" type="slidenum">
              <a:rPr lang="en-US" altLang="en-US" smtClean="0"/>
              <a:pPr>
                <a:defRPr/>
              </a:pPr>
              <a:t>31</a:t>
            </a:fld>
            <a:endParaRPr lang="en-US" altLang="en-US"/>
          </a:p>
        </p:txBody>
      </p:sp>
    </p:spTree>
    <p:extLst>
      <p:ext uri="{BB962C8B-B14F-4D97-AF65-F5344CB8AC3E}">
        <p14:creationId xmlns:p14="http://schemas.microsoft.com/office/powerpoint/2010/main" val="6101143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 Vs Context Switching</a:t>
            </a:r>
            <a:br>
              <a:rPr lang="en-US" dirty="0" smtClean="0"/>
            </a:br>
            <a:r>
              <a:rPr lang="en-US" sz="2400" dirty="0" smtClean="0"/>
              <a:t>Does every mode switch result in a context switch? </a:t>
            </a:r>
            <a:endParaRPr lang="en-US" sz="2400" dirty="0"/>
          </a:p>
        </p:txBody>
      </p:sp>
      <p:sp>
        <p:nvSpPr>
          <p:cNvPr id="3" name="Content Placeholder 2"/>
          <p:cNvSpPr>
            <a:spLocks noGrp="1"/>
          </p:cNvSpPr>
          <p:nvPr>
            <p:ph idx="1"/>
          </p:nvPr>
        </p:nvSpPr>
        <p:spPr>
          <a:xfrm>
            <a:off x="457200" y="1447800"/>
            <a:ext cx="8382000" cy="4683125"/>
          </a:xfrm>
        </p:spPr>
        <p:txBody>
          <a:bodyPr>
            <a:normAutofit fontScale="92500"/>
          </a:bodyPr>
          <a:lstStyle/>
          <a:p>
            <a:r>
              <a:rPr lang="en-US" dirty="0" smtClean="0"/>
              <a:t>When the process is interrupted, or issues an syscall, it needs to ‘mode switch’ to allow the execution of kernel level (privileged) instructions.</a:t>
            </a:r>
          </a:p>
          <a:p>
            <a:endParaRPr lang="en-US" dirty="0" smtClean="0"/>
          </a:p>
          <a:p>
            <a:r>
              <a:rPr lang="en-US" dirty="0" smtClean="0"/>
              <a:t>In many cases the syscall is blocking and the process will be swapped with the next ready process. </a:t>
            </a:r>
          </a:p>
          <a:p>
            <a:pPr lvl="1"/>
            <a:r>
              <a:rPr lang="en-US" dirty="0" smtClean="0"/>
              <a:t>For example, a syscall</a:t>
            </a:r>
            <a:r>
              <a:rPr lang="en-US" dirty="0"/>
              <a:t> </a:t>
            </a:r>
            <a:r>
              <a:rPr lang="en-US" dirty="0" smtClean="0"/>
              <a:t>performing an blocking I/O operation.</a:t>
            </a:r>
          </a:p>
          <a:p>
            <a:pPr lvl="1"/>
            <a:endParaRPr lang="en-US" dirty="0" smtClean="0"/>
          </a:p>
          <a:p>
            <a:r>
              <a:rPr lang="en-US" dirty="0" smtClean="0"/>
              <a:t>In some cases the syscall is not blocking and the process can remain active (running) after the interrupt handler or syscall completes. </a:t>
            </a:r>
          </a:p>
          <a:p>
            <a:pPr lvl="1"/>
            <a:r>
              <a:rPr lang="en-US" dirty="0" smtClean="0"/>
              <a:t>For example, opening a file or allocating memory doesn't necessarily cause the process to block. </a:t>
            </a:r>
          </a:p>
          <a:p>
            <a:pPr lvl="1"/>
            <a:r>
              <a:rPr lang="en-US" dirty="0" smtClean="0"/>
              <a:t>In these cases the running process can enter and exit kernel mode without becoming blocked. </a:t>
            </a:r>
            <a:endParaRPr lang="en-US" dirty="0"/>
          </a:p>
        </p:txBody>
      </p:sp>
      <p:sp>
        <p:nvSpPr>
          <p:cNvPr id="4" name="Date Placeholder 3"/>
          <p:cNvSpPr>
            <a:spLocks noGrp="1"/>
          </p:cNvSpPr>
          <p:nvPr>
            <p:ph type="dt" sz="half" idx="10"/>
          </p:nvPr>
        </p:nvSpPr>
        <p:spPr/>
        <p:txBody>
          <a:bodyPr/>
          <a:lstStyle/>
          <a:p>
            <a:pPr>
              <a:defRPr/>
            </a:pPr>
            <a:r>
              <a:rPr lang="en-US" smtClean="0"/>
              <a:t>CS 5348 OS Concepts</a:t>
            </a:r>
            <a:endParaRPr lang="en-US" altLang="en-US"/>
          </a:p>
        </p:txBody>
      </p:sp>
      <p:sp>
        <p:nvSpPr>
          <p:cNvPr id="6" name="Slide Number Placeholder 5"/>
          <p:cNvSpPr>
            <a:spLocks noGrp="1"/>
          </p:cNvSpPr>
          <p:nvPr>
            <p:ph type="sldNum" sz="quarter" idx="12"/>
          </p:nvPr>
        </p:nvSpPr>
        <p:spPr/>
        <p:txBody>
          <a:bodyPr/>
          <a:lstStyle/>
          <a:p>
            <a:pPr>
              <a:defRPr/>
            </a:pPr>
            <a:fld id="{46D7330F-AAA1-4F25-B8DC-A6ABCFAB6AFA}" type="slidenum">
              <a:rPr lang="en-US" altLang="en-US" smtClean="0"/>
              <a:pPr>
                <a:defRPr/>
              </a:pPr>
              <a:t>32</a:t>
            </a:fld>
            <a:endParaRPr lang="en-US" altLang="en-US"/>
          </a:p>
        </p:txBody>
      </p:sp>
    </p:spTree>
    <p:extLst>
      <p:ext uri="{BB962C8B-B14F-4D97-AF65-F5344CB8AC3E}">
        <p14:creationId xmlns:p14="http://schemas.microsoft.com/office/powerpoint/2010/main" val="316484408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New Process (Generic)</a:t>
            </a:r>
            <a:endParaRPr lang="en-US" dirty="0"/>
          </a:p>
        </p:txBody>
      </p:sp>
      <p:sp>
        <p:nvSpPr>
          <p:cNvPr id="3" name="Content Placeholder 2"/>
          <p:cNvSpPr>
            <a:spLocks noGrp="1"/>
          </p:cNvSpPr>
          <p:nvPr>
            <p:ph idx="1"/>
          </p:nvPr>
        </p:nvSpPr>
        <p:spPr>
          <a:xfrm>
            <a:off x="457200" y="1600200"/>
            <a:ext cx="8229600" cy="4530725"/>
          </a:xfrm>
        </p:spPr>
        <p:txBody>
          <a:bodyPr/>
          <a:lstStyle/>
          <a:p>
            <a:pPr marL="457200" indent="-457200">
              <a:buSzPct val="99000"/>
              <a:buFont typeface="+mj-lt"/>
              <a:buAutoNum type="arabicPeriod"/>
            </a:pPr>
            <a:r>
              <a:rPr lang="en-US" dirty="0" smtClean="0"/>
              <a:t>Allocate space for the new process</a:t>
            </a:r>
            <a:r>
              <a:rPr lang="en-US" dirty="0"/>
              <a:t> </a:t>
            </a:r>
            <a:r>
              <a:rPr lang="en-US" dirty="0" smtClean="0"/>
              <a:t>image on the swap drive.  </a:t>
            </a:r>
          </a:p>
          <a:p>
            <a:pPr lvl="1">
              <a:buSzPct val="66000"/>
            </a:pPr>
            <a:r>
              <a:rPr lang="en-US" dirty="0" smtClean="0"/>
              <a:t>The space needed to hold the instructions, data, and stack. </a:t>
            </a:r>
          </a:p>
          <a:p>
            <a:pPr lvl="1">
              <a:buSzPct val="66000"/>
            </a:pPr>
            <a:r>
              <a:rPr lang="en-US" dirty="0" smtClean="0"/>
              <a:t>Copy text and data segments from the executable file to the new process image. </a:t>
            </a:r>
          </a:p>
          <a:p>
            <a:pPr marL="457200" indent="-457200">
              <a:buSzPct val="99000"/>
              <a:buFont typeface="+mj-lt"/>
              <a:buAutoNum type="arabicPeriod"/>
            </a:pPr>
            <a:r>
              <a:rPr lang="en-US" dirty="0" smtClean="0"/>
              <a:t>Create or expand various kernel data structures. </a:t>
            </a:r>
          </a:p>
          <a:p>
            <a:pPr marL="690563" lvl="1" indent="-363538">
              <a:buSzPct val="66000"/>
            </a:pPr>
            <a:r>
              <a:rPr lang="en-US" dirty="0" smtClean="0"/>
              <a:t>Initialize a new Process Control Block (PCB), page table, etc. </a:t>
            </a:r>
          </a:p>
          <a:p>
            <a:pPr lvl="1">
              <a:buSzPct val="66000"/>
            </a:pPr>
            <a:r>
              <a:rPr lang="en-US" dirty="0" smtClean="0"/>
              <a:t>Create accounting, log events, and other housekeeping activities.</a:t>
            </a:r>
          </a:p>
          <a:p>
            <a:pPr marL="457200" indent="-457200">
              <a:buSzPct val="99000"/>
              <a:buFont typeface="+mj-lt"/>
              <a:buAutoNum type="arabicPeriod"/>
            </a:pPr>
            <a:r>
              <a:rPr lang="en-US" dirty="0" smtClean="0"/>
              <a:t>Assign a unique Process ID (PID) to the new process.</a:t>
            </a:r>
          </a:p>
          <a:p>
            <a:pPr marL="784225" lvl="1" indent="-457200">
              <a:buSzPct val="99000"/>
              <a:buFont typeface="+mj-lt"/>
              <a:buAutoNum type="arabicPeriod"/>
            </a:pPr>
            <a:r>
              <a:rPr lang="en-US" dirty="0" smtClean="0"/>
              <a:t>Assign the Parent Process ID based on the creating process. </a:t>
            </a:r>
          </a:p>
          <a:p>
            <a:pPr marL="457200" indent="-457200">
              <a:buSzPct val="99000"/>
              <a:buFont typeface="+mj-lt"/>
              <a:buAutoNum type="arabicPeriod"/>
            </a:pPr>
            <a:r>
              <a:rPr lang="en-US" dirty="0" smtClean="0"/>
              <a:t>Copy the image from the system drive into main memory. </a:t>
            </a:r>
          </a:p>
          <a:p>
            <a:pPr marL="457200" indent="-457200">
              <a:buSzPct val="99000"/>
              <a:buFont typeface="+mj-lt"/>
              <a:buAutoNum type="arabicPeriod"/>
            </a:pPr>
            <a:r>
              <a:rPr lang="en-US" dirty="0" smtClean="0"/>
              <a:t>Set the process to the Ready state in the Ready-</a:t>
            </a:r>
            <a:r>
              <a:rPr lang="en-US" dirty="0"/>
              <a:t>Q</a:t>
            </a:r>
            <a:r>
              <a:rPr lang="en-US" dirty="0" smtClean="0"/>
              <a:t>ueue. </a:t>
            </a:r>
          </a:p>
        </p:txBody>
      </p:sp>
      <p:sp>
        <p:nvSpPr>
          <p:cNvPr id="4" name="Date Placeholder 3"/>
          <p:cNvSpPr>
            <a:spLocks noGrp="1"/>
          </p:cNvSpPr>
          <p:nvPr>
            <p:ph type="dt" sz="half" idx="10"/>
          </p:nvPr>
        </p:nvSpPr>
        <p:spPr/>
        <p:txBody>
          <a:bodyPr/>
          <a:lstStyle/>
          <a:p>
            <a:pPr>
              <a:defRPr/>
            </a:pPr>
            <a:r>
              <a:rPr lang="en-US" smtClean="0"/>
              <a:t>CS 5348 OS Concepts</a:t>
            </a:r>
            <a:endParaRPr lang="en-US" altLang="en-US"/>
          </a:p>
        </p:txBody>
      </p:sp>
      <p:sp>
        <p:nvSpPr>
          <p:cNvPr id="6" name="Slide Number Placeholder 5"/>
          <p:cNvSpPr>
            <a:spLocks noGrp="1"/>
          </p:cNvSpPr>
          <p:nvPr>
            <p:ph type="sldNum" sz="quarter" idx="12"/>
          </p:nvPr>
        </p:nvSpPr>
        <p:spPr/>
        <p:txBody>
          <a:bodyPr/>
          <a:lstStyle/>
          <a:p>
            <a:pPr>
              <a:defRPr/>
            </a:pPr>
            <a:fld id="{46D7330F-AAA1-4F25-B8DC-A6ABCFAB6AFA}" type="slidenum">
              <a:rPr lang="en-US" altLang="en-US" smtClean="0"/>
              <a:pPr>
                <a:defRPr/>
              </a:pPr>
              <a:t>33</a:t>
            </a:fld>
            <a:endParaRPr lang="en-US" altLang="en-US"/>
          </a:p>
        </p:txBody>
      </p:sp>
    </p:spTree>
    <p:extLst>
      <p:ext uri="{BB962C8B-B14F-4D97-AF65-F5344CB8AC3E}">
        <p14:creationId xmlns:p14="http://schemas.microsoft.com/office/powerpoint/2010/main" val="260645906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 New Process </a:t>
            </a:r>
            <a:r>
              <a:rPr lang="en-US" dirty="0" smtClean="0"/>
              <a:t>(Linux)</a:t>
            </a:r>
            <a:endParaRPr lang="en-US" dirty="0"/>
          </a:p>
        </p:txBody>
      </p:sp>
      <p:sp>
        <p:nvSpPr>
          <p:cNvPr id="3" name="Content Placeholder 2"/>
          <p:cNvSpPr>
            <a:spLocks noGrp="1"/>
          </p:cNvSpPr>
          <p:nvPr>
            <p:ph idx="1"/>
          </p:nvPr>
        </p:nvSpPr>
        <p:spPr>
          <a:xfrm>
            <a:off x="457200" y="1371600"/>
            <a:ext cx="8229600" cy="4759325"/>
          </a:xfrm>
        </p:spPr>
        <p:txBody>
          <a:bodyPr/>
          <a:lstStyle/>
          <a:p>
            <a:r>
              <a:rPr lang="en-US" dirty="0" smtClean="0"/>
              <a:t>A process invokes the fork() system call.</a:t>
            </a:r>
          </a:p>
          <a:p>
            <a:r>
              <a:rPr lang="en-US" dirty="0" smtClean="0"/>
              <a:t>Fork() causes a new process is created by </a:t>
            </a:r>
            <a:r>
              <a:rPr lang="en-US" u="sng" dirty="0" smtClean="0"/>
              <a:t>duplicating</a:t>
            </a:r>
            <a:r>
              <a:rPr lang="en-US" dirty="0" smtClean="0"/>
              <a:t> (cloning) the calling process. </a:t>
            </a:r>
          </a:p>
          <a:p>
            <a:pPr lvl="1"/>
            <a:r>
              <a:rPr lang="en-US" dirty="0" smtClean="0"/>
              <a:t>Fork creates a new process where both process have an identical process images and process states. </a:t>
            </a:r>
          </a:p>
          <a:p>
            <a:r>
              <a:rPr lang="en-US" dirty="0" smtClean="0"/>
              <a:t>The parent – child relationship is determined by the value returned by fork().</a:t>
            </a:r>
          </a:p>
          <a:p>
            <a:pPr lvl="1"/>
            <a:r>
              <a:rPr lang="en-US" dirty="0" smtClean="0"/>
              <a:t>Fork() returns the new process PID in the original parent process. </a:t>
            </a:r>
          </a:p>
          <a:p>
            <a:pPr lvl="1"/>
            <a:r>
              <a:rPr lang="en-US" dirty="0" smtClean="0"/>
              <a:t>Fork() returns 0 in the newly created </a:t>
            </a:r>
            <a:r>
              <a:rPr lang="en-US" u="sng" dirty="0" smtClean="0"/>
              <a:t>child</a:t>
            </a:r>
            <a:r>
              <a:rPr lang="en-US" dirty="0" smtClean="0"/>
              <a:t> process context.</a:t>
            </a:r>
          </a:p>
          <a:p>
            <a:r>
              <a:rPr lang="en-US" dirty="0" smtClean="0"/>
              <a:t>The child process invokes the exec(‘</a:t>
            </a:r>
            <a:r>
              <a:rPr lang="en-US" dirty="0" err="1" smtClean="0"/>
              <a:t>exe_file</a:t>
            </a:r>
            <a:r>
              <a:rPr lang="en-US" dirty="0" smtClean="0"/>
              <a:t>’) system call. </a:t>
            </a:r>
          </a:p>
          <a:p>
            <a:pPr lvl="1"/>
            <a:r>
              <a:rPr lang="en-US" dirty="0" smtClean="0"/>
              <a:t>The exec() call replaces the currently executing process image with the process image created from the executable file. </a:t>
            </a:r>
            <a:endParaRPr lang="en-US" dirty="0"/>
          </a:p>
        </p:txBody>
      </p:sp>
      <p:sp>
        <p:nvSpPr>
          <p:cNvPr id="4" name="Date Placeholder 3"/>
          <p:cNvSpPr>
            <a:spLocks noGrp="1"/>
          </p:cNvSpPr>
          <p:nvPr>
            <p:ph type="dt" sz="half" idx="10"/>
          </p:nvPr>
        </p:nvSpPr>
        <p:spPr/>
        <p:txBody>
          <a:bodyPr/>
          <a:lstStyle/>
          <a:p>
            <a:pPr>
              <a:defRPr/>
            </a:pPr>
            <a:r>
              <a:rPr lang="en-US" smtClean="0"/>
              <a:t>CS 5348 OS Concepts</a:t>
            </a:r>
            <a:endParaRPr lang="en-US" altLang="en-US"/>
          </a:p>
        </p:txBody>
      </p:sp>
      <p:sp>
        <p:nvSpPr>
          <p:cNvPr id="6" name="Slide Number Placeholder 5"/>
          <p:cNvSpPr>
            <a:spLocks noGrp="1"/>
          </p:cNvSpPr>
          <p:nvPr>
            <p:ph type="sldNum" sz="quarter" idx="12"/>
          </p:nvPr>
        </p:nvSpPr>
        <p:spPr/>
        <p:txBody>
          <a:bodyPr/>
          <a:lstStyle/>
          <a:p>
            <a:pPr>
              <a:defRPr/>
            </a:pPr>
            <a:fld id="{46D7330F-AAA1-4F25-B8DC-A6ABCFAB6AFA}" type="slidenum">
              <a:rPr lang="en-US" altLang="en-US" smtClean="0"/>
              <a:pPr>
                <a:defRPr/>
              </a:pPr>
              <a:t>34</a:t>
            </a:fld>
            <a:endParaRPr lang="en-US" altLang="en-US"/>
          </a:p>
        </p:txBody>
      </p:sp>
    </p:spTree>
    <p:extLst>
      <p:ext uri="{BB962C8B-B14F-4D97-AF65-F5344CB8AC3E}">
        <p14:creationId xmlns:p14="http://schemas.microsoft.com/office/powerpoint/2010/main" val="182471701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Operating System Structure </a:t>
            </a:r>
            <a:br>
              <a:rPr lang="en-US" dirty="0" smtClean="0">
                <a:solidFill>
                  <a:srgbClr val="C00000"/>
                </a:solidFill>
              </a:rPr>
            </a:br>
            <a:r>
              <a:rPr lang="en-US" sz="2800" dirty="0" smtClean="0">
                <a:solidFill>
                  <a:srgbClr val="C00000"/>
                </a:solidFill>
              </a:rPr>
              <a:t>(Software Architecture)</a:t>
            </a:r>
            <a:endParaRPr lang="en-US" sz="2800" dirty="0">
              <a:solidFill>
                <a:srgbClr val="C00000"/>
              </a:solidFill>
            </a:endParaRPr>
          </a:p>
        </p:txBody>
      </p:sp>
      <p:sp>
        <p:nvSpPr>
          <p:cNvPr id="3" name="Content Placeholder 2"/>
          <p:cNvSpPr>
            <a:spLocks noGrp="1"/>
          </p:cNvSpPr>
          <p:nvPr>
            <p:ph idx="1"/>
          </p:nvPr>
        </p:nvSpPr>
        <p:spPr/>
        <p:txBody>
          <a:bodyPr/>
          <a:lstStyle/>
          <a:p>
            <a:r>
              <a:rPr lang="en-US" dirty="0" smtClean="0"/>
              <a:t>If the operating system is just another set of instructions (i.e. a program), what is its structure / design / architecture? </a:t>
            </a:r>
          </a:p>
          <a:p>
            <a:pPr lvl="1"/>
            <a:r>
              <a:rPr lang="en-US" dirty="0" smtClean="0"/>
              <a:t>How is the operating system architected? </a:t>
            </a:r>
          </a:p>
          <a:p>
            <a:pPr lvl="1"/>
            <a:r>
              <a:rPr lang="en-US" dirty="0" smtClean="0"/>
              <a:t>How are Kernel and User Processes maintained in memory? </a:t>
            </a:r>
          </a:p>
          <a:p>
            <a:pPr lvl="1"/>
            <a:r>
              <a:rPr lang="en-US" dirty="0" smtClean="0"/>
              <a:t>How does the user process make requests for OS services? </a:t>
            </a:r>
          </a:p>
          <a:p>
            <a:pPr lvl="1"/>
            <a:endParaRPr lang="en-US" dirty="0" smtClean="0"/>
          </a:p>
          <a:p>
            <a:r>
              <a:rPr lang="en-US" dirty="0" smtClean="0"/>
              <a:t>The book identifies these OS implementation strategies:</a:t>
            </a:r>
          </a:p>
          <a:p>
            <a:pPr lvl="1"/>
            <a:r>
              <a:rPr lang="en-US" dirty="0" smtClean="0"/>
              <a:t>Monolithic Kernel Architecture</a:t>
            </a:r>
          </a:p>
          <a:p>
            <a:pPr lvl="1"/>
            <a:r>
              <a:rPr lang="en-US" dirty="0" smtClean="0"/>
              <a:t>Microkernel Architecture</a:t>
            </a:r>
          </a:p>
          <a:p>
            <a:pPr lvl="1"/>
            <a:r>
              <a:rPr lang="en-US" dirty="0" smtClean="0"/>
              <a:t>Others…</a:t>
            </a:r>
          </a:p>
        </p:txBody>
      </p:sp>
      <p:sp>
        <p:nvSpPr>
          <p:cNvPr id="4" name="Date Placeholder 3"/>
          <p:cNvSpPr>
            <a:spLocks noGrp="1"/>
          </p:cNvSpPr>
          <p:nvPr>
            <p:ph type="dt" sz="half" idx="10"/>
          </p:nvPr>
        </p:nvSpPr>
        <p:spPr/>
        <p:txBody>
          <a:bodyPr/>
          <a:lstStyle/>
          <a:p>
            <a:pPr>
              <a:defRPr/>
            </a:pPr>
            <a:r>
              <a:rPr lang="en-US" smtClean="0"/>
              <a:t>CS 5348 OS Concepts</a:t>
            </a:r>
            <a:endParaRPr lang="en-US" altLang="en-US"/>
          </a:p>
        </p:txBody>
      </p:sp>
      <p:sp>
        <p:nvSpPr>
          <p:cNvPr id="6" name="Slide Number Placeholder 5"/>
          <p:cNvSpPr>
            <a:spLocks noGrp="1"/>
          </p:cNvSpPr>
          <p:nvPr>
            <p:ph type="sldNum" sz="quarter" idx="12"/>
          </p:nvPr>
        </p:nvSpPr>
        <p:spPr/>
        <p:txBody>
          <a:bodyPr/>
          <a:lstStyle/>
          <a:p>
            <a:pPr>
              <a:defRPr/>
            </a:pPr>
            <a:fld id="{46D7330F-AAA1-4F25-B8DC-A6ABCFAB6AFA}" type="slidenum">
              <a:rPr lang="en-US" altLang="en-US" smtClean="0"/>
              <a:pPr>
                <a:defRPr/>
              </a:pPr>
              <a:t>35</a:t>
            </a:fld>
            <a:endParaRPr lang="en-US" altLang="en-US"/>
          </a:p>
        </p:txBody>
      </p:sp>
    </p:spTree>
    <p:extLst>
      <p:ext uri="{BB962C8B-B14F-4D97-AF65-F5344CB8AC3E}">
        <p14:creationId xmlns:p14="http://schemas.microsoft.com/office/powerpoint/2010/main" val="75978224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610600" cy="1139825"/>
          </a:xfrm>
        </p:spPr>
        <p:txBody>
          <a:bodyPr/>
          <a:lstStyle/>
          <a:p>
            <a:r>
              <a:rPr lang="en-US" dirty="0" smtClean="0"/>
              <a:t>Monolithic Kernel Architecture</a:t>
            </a:r>
            <a:endParaRPr lang="en-US" dirty="0"/>
          </a:p>
        </p:txBody>
      </p:sp>
      <p:sp>
        <p:nvSpPr>
          <p:cNvPr id="3" name="Content Placeholder 2"/>
          <p:cNvSpPr>
            <a:spLocks noGrp="1"/>
          </p:cNvSpPr>
          <p:nvPr>
            <p:ph idx="1"/>
          </p:nvPr>
        </p:nvSpPr>
        <p:spPr>
          <a:xfrm>
            <a:off x="457200" y="1295400"/>
            <a:ext cx="8229600" cy="4876800"/>
          </a:xfrm>
        </p:spPr>
        <p:txBody>
          <a:bodyPr/>
          <a:lstStyle/>
          <a:p>
            <a:r>
              <a:rPr lang="en-US" dirty="0" smtClean="0"/>
              <a:t>The “kernel” is assembled as single monolithic program that is loaded into memory when the system boots.</a:t>
            </a:r>
          </a:p>
          <a:p>
            <a:pPr lvl="1"/>
            <a:r>
              <a:rPr lang="en-US" dirty="0" smtClean="0"/>
              <a:t>See Linux Boot Sequence on </a:t>
            </a:r>
            <a:r>
              <a:rPr lang="en-US" dirty="0"/>
              <a:t>slide </a:t>
            </a:r>
            <a:r>
              <a:rPr lang="en-US" dirty="0" smtClean="0"/>
              <a:t>“OS Initialization”.</a:t>
            </a:r>
          </a:p>
          <a:p>
            <a:pPr lvl="1"/>
            <a:endParaRPr lang="en-US" dirty="0" smtClean="0"/>
          </a:p>
          <a:p>
            <a:r>
              <a:rPr lang="en-US" dirty="0" smtClean="0"/>
              <a:t>All system services are implemented in the kernel program.</a:t>
            </a:r>
          </a:p>
          <a:p>
            <a:pPr lvl="1"/>
            <a:r>
              <a:rPr lang="en-US" sz="1600" dirty="0" smtClean="0"/>
              <a:t>I/O and resource management routines (</a:t>
            </a:r>
            <a:r>
              <a:rPr lang="en-US" sz="1600" dirty="0" err="1" smtClean="0"/>
              <a:t>syscalls</a:t>
            </a:r>
            <a:r>
              <a:rPr lang="en-US" sz="1600" dirty="0" smtClean="0"/>
              <a:t>)</a:t>
            </a:r>
          </a:p>
          <a:p>
            <a:pPr lvl="1"/>
            <a:r>
              <a:rPr lang="en-US" sz="1600" dirty="0" smtClean="0"/>
              <a:t>Process Creation and Scheduling</a:t>
            </a:r>
          </a:p>
          <a:p>
            <a:pPr lvl="1"/>
            <a:r>
              <a:rPr lang="en-US" sz="1600" dirty="0" smtClean="0"/>
              <a:t>Memory Management</a:t>
            </a:r>
          </a:p>
          <a:p>
            <a:pPr lvl="1"/>
            <a:r>
              <a:rPr lang="en-US" sz="1600" dirty="0" smtClean="0"/>
              <a:t>Interrupt and Signal Handlers</a:t>
            </a:r>
          </a:p>
          <a:p>
            <a:pPr lvl="1"/>
            <a:r>
              <a:rPr lang="en-US" sz="1600" dirty="0" smtClean="0"/>
              <a:t>File Systems</a:t>
            </a:r>
          </a:p>
          <a:p>
            <a:pPr lvl="1"/>
            <a:r>
              <a:rPr lang="en-US" sz="1600" dirty="0" smtClean="0"/>
              <a:t>Network Protocol Stacks</a:t>
            </a:r>
          </a:p>
          <a:p>
            <a:pPr lvl="1"/>
            <a:r>
              <a:rPr lang="en-US" sz="1600" dirty="0" smtClean="0"/>
              <a:t>Device Drivers</a:t>
            </a:r>
          </a:p>
          <a:p>
            <a:pPr lvl="1"/>
            <a:endParaRPr lang="en-US" sz="1600" dirty="0" smtClean="0"/>
          </a:p>
          <a:p>
            <a:r>
              <a:rPr lang="en-US" dirty="0" smtClean="0"/>
              <a:t>The kernel’s data structures.</a:t>
            </a:r>
            <a:endParaRPr lang="en-US" dirty="0"/>
          </a:p>
        </p:txBody>
      </p:sp>
      <p:sp>
        <p:nvSpPr>
          <p:cNvPr id="4" name="Date Placeholder 3"/>
          <p:cNvSpPr>
            <a:spLocks noGrp="1"/>
          </p:cNvSpPr>
          <p:nvPr>
            <p:ph type="dt" sz="half" idx="10"/>
          </p:nvPr>
        </p:nvSpPr>
        <p:spPr/>
        <p:txBody>
          <a:bodyPr/>
          <a:lstStyle/>
          <a:p>
            <a:pPr>
              <a:defRPr/>
            </a:pPr>
            <a:r>
              <a:rPr lang="en-US" smtClean="0"/>
              <a:t>CS 5348 OS Concepts</a:t>
            </a:r>
            <a:endParaRPr lang="en-US" altLang="en-US"/>
          </a:p>
        </p:txBody>
      </p:sp>
      <p:sp>
        <p:nvSpPr>
          <p:cNvPr id="6" name="Slide Number Placeholder 5"/>
          <p:cNvSpPr>
            <a:spLocks noGrp="1"/>
          </p:cNvSpPr>
          <p:nvPr>
            <p:ph type="sldNum" sz="quarter" idx="12"/>
          </p:nvPr>
        </p:nvSpPr>
        <p:spPr/>
        <p:txBody>
          <a:bodyPr/>
          <a:lstStyle/>
          <a:p>
            <a:pPr>
              <a:defRPr/>
            </a:pPr>
            <a:fld id="{46D7330F-AAA1-4F25-B8DC-A6ABCFAB6AFA}" type="slidenum">
              <a:rPr lang="en-US" altLang="en-US" smtClean="0"/>
              <a:pPr>
                <a:defRPr/>
              </a:pPr>
              <a:t>36</a:t>
            </a:fld>
            <a:endParaRPr lang="en-US" alt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8200" y="3733800"/>
            <a:ext cx="4258028"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1784502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Kernel-Mode Stacks</a:t>
            </a:r>
            <a:endParaRPr lang="en-US" dirty="0"/>
          </a:p>
        </p:txBody>
      </p:sp>
      <p:sp>
        <p:nvSpPr>
          <p:cNvPr id="3" name="Content Placeholder 2"/>
          <p:cNvSpPr>
            <a:spLocks noGrp="1"/>
          </p:cNvSpPr>
          <p:nvPr>
            <p:ph idx="1"/>
          </p:nvPr>
        </p:nvSpPr>
        <p:spPr/>
        <p:txBody>
          <a:bodyPr/>
          <a:lstStyle/>
          <a:p>
            <a:r>
              <a:rPr lang="en-US" dirty="0" smtClean="0"/>
              <a:t>When the process is operating in </a:t>
            </a:r>
            <a:r>
              <a:rPr lang="en-US" u="sng" dirty="0" smtClean="0"/>
              <a:t>Kernel Mode </a:t>
            </a:r>
            <a:r>
              <a:rPr lang="en-US" dirty="0" smtClean="0"/>
              <a:t>its instructions operate on a separate </a:t>
            </a:r>
            <a:r>
              <a:rPr lang="en-US" u="sng" dirty="0" smtClean="0"/>
              <a:t>Kernel-Mode Stack</a:t>
            </a:r>
            <a:r>
              <a:rPr lang="en-US" dirty="0" smtClean="0"/>
              <a:t>. </a:t>
            </a:r>
          </a:p>
          <a:p>
            <a:pPr lvl="1"/>
            <a:r>
              <a:rPr lang="en-US" dirty="0" smtClean="0"/>
              <a:t>The kernel stack is located in protected (kernel) memory. </a:t>
            </a:r>
          </a:p>
          <a:p>
            <a:pPr lvl="1"/>
            <a:r>
              <a:rPr lang="en-US" dirty="0" smtClean="0"/>
              <a:t>The KMS exists to keep the user process from corrupting the operating system by manipulating variables and addresses stored on the stack by the kernel’s instructions.</a:t>
            </a:r>
          </a:p>
          <a:p>
            <a:pPr lvl="1"/>
            <a:endParaRPr lang="en-US" dirty="0" smtClean="0"/>
          </a:p>
          <a:p>
            <a:r>
              <a:rPr lang="en-US" dirty="0" smtClean="0"/>
              <a:t>In Linux, each process (thread) maintains a separate KMT used to execute SYSCALL issued by the thread. </a:t>
            </a:r>
          </a:p>
          <a:p>
            <a:pPr lvl="1"/>
            <a:r>
              <a:rPr lang="en-US" dirty="0" smtClean="0"/>
              <a:t>See this </a:t>
            </a:r>
            <a:r>
              <a:rPr lang="en-US" dirty="0" smtClean="0">
                <a:hlinkClick r:id="rId3"/>
              </a:rPr>
              <a:t>excellent </a:t>
            </a:r>
            <a:r>
              <a:rPr lang="en-US" dirty="0" smtClean="0"/>
              <a:t>description on Stack Overflow</a:t>
            </a:r>
          </a:p>
        </p:txBody>
      </p:sp>
      <p:sp>
        <p:nvSpPr>
          <p:cNvPr id="4" name="Date Placeholder 3"/>
          <p:cNvSpPr>
            <a:spLocks noGrp="1"/>
          </p:cNvSpPr>
          <p:nvPr>
            <p:ph type="dt" sz="half" idx="10"/>
          </p:nvPr>
        </p:nvSpPr>
        <p:spPr/>
        <p:txBody>
          <a:bodyPr/>
          <a:lstStyle/>
          <a:p>
            <a:pPr>
              <a:defRPr/>
            </a:pPr>
            <a:r>
              <a:rPr lang="en-US" smtClean="0"/>
              <a:t>CS 5348 OS Concepts</a:t>
            </a:r>
            <a:endParaRPr lang="en-US" altLang="en-US"/>
          </a:p>
        </p:txBody>
      </p:sp>
      <p:sp>
        <p:nvSpPr>
          <p:cNvPr id="6" name="Slide Number Placeholder 5"/>
          <p:cNvSpPr>
            <a:spLocks noGrp="1"/>
          </p:cNvSpPr>
          <p:nvPr>
            <p:ph type="sldNum" sz="quarter" idx="12"/>
          </p:nvPr>
        </p:nvSpPr>
        <p:spPr/>
        <p:txBody>
          <a:bodyPr/>
          <a:lstStyle/>
          <a:p>
            <a:pPr>
              <a:defRPr/>
            </a:pPr>
            <a:fld id="{46D7330F-AAA1-4F25-B8DC-A6ABCFAB6AFA}" type="slidenum">
              <a:rPr lang="en-US" altLang="en-US" smtClean="0"/>
              <a:pPr>
                <a:defRPr/>
              </a:pPr>
              <a:t>37</a:t>
            </a:fld>
            <a:endParaRPr lang="en-US" altLang="en-US"/>
          </a:p>
        </p:txBody>
      </p:sp>
    </p:spTree>
    <p:extLst>
      <p:ext uri="{BB962C8B-B14F-4D97-AF65-F5344CB8AC3E}">
        <p14:creationId xmlns:p14="http://schemas.microsoft.com/office/powerpoint/2010/main" val="138646566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Microkernel Architecture</a:t>
            </a:r>
          </a:p>
        </p:txBody>
      </p:sp>
      <p:sp>
        <p:nvSpPr>
          <p:cNvPr id="3" name="Content Placeholder 2"/>
          <p:cNvSpPr>
            <a:spLocks noGrp="1"/>
          </p:cNvSpPr>
          <p:nvPr>
            <p:ph idx="1"/>
          </p:nvPr>
        </p:nvSpPr>
        <p:spPr>
          <a:xfrm>
            <a:off x="457200" y="1447800"/>
            <a:ext cx="8305800" cy="2819400"/>
          </a:xfrm>
        </p:spPr>
        <p:txBody>
          <a:bodyPr>
            <a:normAutofit/>
          </a:bodyPr>
          <a:lstStyle/>
          <a:p>
            <a:r>
              <a:rPr lang="en-US" dirty="0" smtClean="0"/>
              <a:t>A microkernel implements only those services needed to support process execution. </a:t>
            </a:r>
          </a:p>
          <a:p>
            <a:pPr lvl="1"/>
            <a:r>
              <a:rPr lang="en-US" dirty="0" smtClean="0"/>
              <a:t>Process Creation and Process Scheduling</a:t>
            </a:r>
          </a:p>
          <a:p>
            <a:pPr lvl="1"/>
            <a:r>
              <a:rPr lang="en-US" dirty="0" smtClean="0"/>
              <a:t>Virtual Memory</a:t>
            </a:r>
          </a:p>
          <a:p>
            <a:pPr lvl="1"/>
            <a:r>
              <a:rPr lang="en-US" dirty="0"/>
              <a:t>F</a:t>
            </a:r>
            <a:r>
              <a:rPr lang="en-US" dirty="0" smtClean="0"/>
              <a:t>ast inter-process communication.</a:t>
            </a:r>
          </a:p>
          <a:p>
            <a:pPr lvl="1"/>
            <a:endParaRPr lang="en-US" dirty="0" smtClean="0"/>
          </a:p>
          <a:p>
            <a:r>
              <a:rPr lang="en-US" dirty="0" smtClean="0"/>
              <a:t>All other OS services are implemented as </a:t>
            </a:r>
            <a:r>
              <a:rPr lang="en-US" i="1" dirty="0" smtClean="0"/>
              <a:t>Kernel Processes</a:t>
            </a:r>
            <a:r>
              <a:rPr lang="en-US" dirty="0" smtClean="0"/>
              <a:t>.</a:t>
            </a:r>
          </a:p>
        </p:txBody>
      </p:sp>
      <p:sp>
        <p:nvSpPr>
          <p:cNvPr id="4" name="Date Placeholder 3"/>
          <p:cNvSpPr>
            <a:spLocks noGrp="1"/>
          </p:cNvSpPr>
          <p:nvPr>
            <p:ph type="dt" sz="half" idx="10"/>
          </p:nvPr>
        </p:nvSpPr>
        <p:spPr/>
        <p:txBody>
          <a:bodyPr/>
          <a:lstStyle/>
          <a:p>
            <a:pPr>
              <a:defRPr/>
            </a:pPr>
            <a:r>
              <a:rPr lang="en-US" smtClean="0"/>
              <a:t>CS 5348 OS Concepts</a:t>
            </a:r>
            <a:endParaRPr lang="en-US" altLang="en-US"/>
          </a:p>
        </p:txBody>
      </p:sp>
      <p:sp>
        <p:nvSpPr>
          <p:cNvPr id="6" name="Slide Number Placeholder 5"/>
          <p:cNvSpPr>
            <a:spLocks noGrp="1"/>
          </p:cNvSpPr>
          <p:nvPr>
            <p:ph type="sldNum" sz="quarter" idx="12"/>
          </p:nvPr>
        </p:nvSpPr>
        <p:spPr/>
        <p:txBody>
          <a:bodyPr/>
          <a:lstStyle/>
          <a:p>
            <a:pPr>
              <a:defRPr/>
            </a:pPr>
            <a:fld id="{46D7330F-AAA1-4F25-B8DC-A6ABCFAB6AFA}" type="slidenum">
              <a:rPr lang="en-US" altLang="en-US" smtClean="0"/>
              <a:pPr>
                <a:defRPr/>
              </a:pPr>
              <a:t>38</a:t>
            </a:fld>
            <a:endParaRPr lang="en-US" altLang="en-US"/>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9450" y="4419600"/>
            <a:ext cx="7783513" cy="1695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7907345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Microkernel Services</a:t>
            </a:r>
            <a:endParaRPr lang="en-US" dirty="0"/>
          </a:p>
        </p:txBody>
      </p:sp>
      <p:sp>
        <p:nvSpPr>
          <p:cNvPr id="3" name="Content Placeholder 2"/>
          <p:cNvSpPr>
            <a:spLocks noGrp="1"/>
          </p:cNvSpPr>
          <p:nvPr>
            <p:ph idx="1"/>
          </p:nvPr>
        </p:nvSpPr>
        <p:spPr>
          <a:xfrm>
            <a:off x="457200" y="1600200"/>
            <a:ext cx="8229600" cy="4530725"/>
          </a:xfrm>
        </p:spPr>
        <p:txBody>
          <a:bodyPr/>
          <a:lstStyle/>
          <a:p>
            <a:r>
              <a:rPr lang="en-US" dirty="0" smtClean="0"/>
              <a:t>OS Services described as part of the monolithic architecture are instead implemented as separate </a:t>
            </a:r>
            <a:r>
              <a:rPr lang="en-US" u="sng" dirty="0" smtClean="0"/>
              <a:t>kernel processes</a:t>
            </a:r>
            <a:r>
              <a:rPr lang="en-US" dirty="0"/>
              <a:t>. </a:t>
            </a:r>
          </a:p>
          <a:p>
            <a:pPr lvl="1"/>
            <a:r>
              <a:rPr lang="en-US" dirty="0"/>
              <a:t>Networking, File Systems, Device </a:t>
            </a:r>
            <a:r>
              <a:rPr lang="en-US" dirty="0" smtClean="0"/>
              <a:t>Drivers, </a:t>
            </a:r>
            <a:r>
              <a:rPr lang="en-US" dirty="0"/>
              <a:t>and other OS </a:t>
            </a:r>
            <a:r>
              <a:rPr lang="en-US" dirty="0" smtClean="0"/>
              <a:t>services are </a:t>
            </a:r>
            <a:r>
              <a:rPr lang="en-US" dirty="0"/>
              <a:t>implemented as </a:t>
            </a:r>
            <a:r>
              <a:rPr lang="en-US" dirty="0" smtClean="0"/>
              <a:t>user processes</a:t>
            </a:r>
            <a:r>
              <a:rPr lang="en-US" dirty="0"/>
              <a:t>. </a:t>
            </a:r>
          </a:p>
          <a:p>
            <a:pPr lvl="1"/>
            <a:r>
              <a:rPr lang="en-US" dirty="0" smtClean="0"/>
              <a:t>User application processes </a:t>
            </a:r>
            <a:r>
              <a:rPr lang="en-US" dirty="0"/>
              <a:t>are clients of </a:t>
            </a:r>
            <a:r>
              <a:rPr lang="en-US" dirty="0" smtClean="0"/>
              <a:t>these OS servers. </a:t>
            </a:r>
            <a:endParaRPr lang="en-US" dirty="0"/>
          </a:p>
        </p:txBody>
      </p:sp>
      <p:sp>
        <p:nvSpPr>
          <p:cNvPr id="4" name="Date Placeholder 3"/>
          <p:cNvSpPr>
            <a:spLocks noGrp="1"/>
          </p:cNvSpPr>
          <p:nvPr>
            <p:ph type="dt" sz="half" idx="10"/>
          </p:nvPr>
        </p:nvSpPr>
        <p:spPr/>
        <p:txBody>
          <a:bodyPr/>
          <a:lstStyle/>
          <a:p>
            <a:pPr>
              <a:defRPr/>
            </a:pPr>
            <a:r>
              <a:rPr lang="en-US" smtClean="0"/>
              <a:t>CS 5348 OS Concepts</a:t>
            </a:r>
            <a:endParaRPr lang="en-US" altLang="en-US"/>
          </a:p>
        </p:txBody>
      </p:sp>
      <p:sp>
        <p:nvSpPr>
          <p:cNvPr id="6" name="Slide Number Placeholder 5"/>
          <p:cNvSpPr>
            <a:spLocks noGrp="1"/>
          </p:cNvSpPr>
          <p:nvPr>
            <p:ph type="sldNum" sz="quarter" idx="12"/>
          </p:nvPr>
        </p:nvSpPr>
        <p:spPr/>
        <p:txBody>
          <a:bodyPr/>
          <a:lstStyle/>
          <a:p>
            <a:pPr>
              <a:defRPr/>
            </a:pPr>
            <a:fld id="{46D7330F-AAA1-4F25-B8DC-A6ABCFAB6AFA}" type="slidenum">
              <a:rPr lang="en-US" altLang="en-US" smtClean="0"/>
              <a:pPr>
                <a:defRPr/>
              </a:pPr>
              <a:t>39</a:t>
            </a:fld>
            <a:endParaRPr lang="en-US" altLang="en-US"/>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9450" y="4419600"/>
            <a:ext cx="7783513" cy="1695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111491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The </a:t>
            </a:r>
            <a:r>
              <a:rPr lang="en-US" u="sng" dirty="0" smtClean="0"/>
              <a:t>Process Image </a:t>
            </a:r>
            <a:r>
              <a:rPr lang="en-US" dirty="0" smtClean="0"/>
              <a:t>is the </a:t>
            </a:r>
            <a:br>
              <a:rPr lang="en-US" dirty="0" smtClean="0"/>
            </a:br>
            <a:r>
              <a:rPr lang="en-US" i="1" dirty="0" smtClean="0"/>
              <a:t>Physical Manifestation</a:t>
            </a:r>
            <a:r>
              <a:rPr lang="en-US" dirty="0" smtClean="0"/>
              <a:t> of the Process</a:t>
            </a:r>
            <a:endParaRPr lang="en-US" dirty="0"/>
          </a:p>
        </p:txBody>
      </p:sp>
      <p:sp>
        <p:nvSpPr>
          <p:cNvPr id="6" name="Content Placeholder 5"/>
          <p:cNvSpPr>
            <a:spLocks noGrp="1"/>
          </p:cNvSpPr>
          <p:nvPr>
            <p:ph idx="1"/>
          </p:nvPr>
        </p:nvSpPr>
        <p:spPr/>
        <p:txBody>
          <a:bodyPr>
            <a:normAutofit/>
          </a:bodyPr>
          <a:lstStyle/>
          <a:p>
            <a:r>
              <a:rPr lang="en-US" dirty="0" smtClean="0"/>
              <a:t>The Process Image consists of…</a:t>
            </a:r>
          </a:p>
          <a:p>
            <a:pPr lvl="1"/>
            <a:r>
              <a:rPr lang="en-US" dirty="0" smtClean="0"/>
              <a:t>A Process Control Block.</a:t>
            </a:r>
          </a:p>
          <a:p>
            <a:pPr lvl="1"/>
            <a:r>
              <a:rPr lang="en-US" dirty="0" smtClean="0"/>
              <a:t>The program’s instructions , data (heap), &amp; control stack(s).</a:t>
            </a:r>
          </a:p>
          <a:p>
            <a:pPr lvl="2"/>
            <a:r>
              <a:rPr lang="en-US" dirty="0" smtClean="0"/>
              <a:t>In a multi-threaded OS, every thread maintains its own control stack.</a:t>
            </a:r>
          </a:p>
          <a:p>
            <a:pPr lvl="1"/>
            <a:endParaRPr lang="en-US" dirty="0" smtClean="0"/>
          </a:p>
          <a:p>
            <a:r>
              <a:rPr lang="en-US" dirty="0" smtClean="0"/>
              <a:t>A Process’s Image is maintained on the swap disk drive. </a:t>
            </a:r>
          </a:p>
          <a:p>
            <a:r>
              <a:rPr lang="en-US" dirty="0" smtClean="0"/>
              <a:t>As the process executes, portions of the image is loaded from disk into physical memory.</a:t>
            </a:r>
          </a:p>
          <a:p>
            <a:pPr lvl="1"/>
            <a:r>
              <a:rPr lang="en-US" dirty="0" smtClean="0"/>
              <a:t>Virtual memory implements the moving of needed portions (pages) of the process image between swap disk and memory. </a:t>
            </a:r>
          </a:p>
        </p:txBody>
      </p:sp>
      <p:sp>
        <p:nvSpPr>
          <p:cNvPr id="2" name="Date Placeholder 1"/>
          <p:cNvSpPr>
            <a:spLocks noGrp="1"/>
          </p:cNvSpPr>
          <p:nvPr>
            <p:ph type="dt" sz="half" idx="10"/>
          </p:nvPr>
        </p:nvSpPr>
        <p:spPr/>
        <p:txBody>
          <a:bodyPr/>
          <a:lstStyle/>
          <a:p>
            <a:r>
              <a:rPr lang="en-US" smtClean="0"/>
              <a:t>CS 5348 OS Concepts</a:t>
            </a:r>
            <a:endParaRPr lang="en-US" altLang="en-US" dirty="0"/>
          </a:p>
        </p:txBody>
      </p:sp>
      <p:sp>
        <p:nvSpPr>
          <p:cNvPr id="4" name="Slide Number Placeholder 3"/>
          <p:cNvSpPr>
            <a:spLocks noGrp="1"/>
          </p:cNvSpPr>
          <p:nvPr>
            <p:ph type="sldNum" sz="quarter" idx="12"/>
          </p:nvPr>
        </p:nvSpPr>
        <p:spPr/>
        <p:txBody>
          <a:bodyPr/>
          <a:lstStyle/>
          <a:p>
            <a:fld id="{4B03E94F-5311-4A95-9D6D-5122C046DDEB}" type="slidenum">
              <a:rPr lang="en-US" altLang="en-US" smtClean="0"/>
              <a:pPr/>
              <a:t>4</a:t>
            </a:fld>
            <a:endParaRPr lang="en-US" altLang="en-US"/>
          </a:p>
        </p:txBody>
      </p:sp>
    </p:spTree>
    <p:extLst>
      <p:ext uri="{BB962C8B-B14F-4D97-AF65-F5344CB8AC3E}">
        <p14:creationId xmlns:p14="http://schemas.microsoft.com/office/powerpoint/2010/main" val="212077280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Microkernel Architecture</a:t>
            </a:r>
          </a:p>
        </p:txBody>
      </p:sp>
      <p:sp>
        <p:nvSpPr>
          <p:cNvPr id="3" name="Content Placeholder 2"/>
          <p:cNvSpPr>
            <a:spLocks noGrp="1"/>
          </p:cNvSpPr>
          <p:nvPr>
            <p:ph idx="1"/>
          </p:nvPr>
        </p:nvSpPr>
        <p:spPr/>
        <p:txBody>
          <a:bodyPr/>
          <a:lstStyle/>
          <a:p>
            <a:r>
              <a:rPr lang="en-US" dirty="0" smtClean="0"/>
              <a:t>A Microkernel makes </a:t>
            </a:r>
            <a:r>
              <a:rPr lang="en-US" dirty="0"/>
              <a:t>for a modular OS design that can be easy to extend </a:t>
            </a:r>
            <a:r>
              <a:rPr lang="en-US" dirty="0" smtClean="0"/>
              <a:t>with new or modified server processes. </a:t>
            </a:r>
          </a:p>
          <a:p>
            <a:pPr lvl="1"/>
            <a:r>
              <a:rPr lang="en-US" dirty="0" smtClean="0"/>
              <a:t>Instead of recompiling a monolithic kernel with new or modified services, server processes can be added or replaced</a:t>
            </a:r>
            <a:r>
              <a:rPr lang="en-US" baseline="30000" dirty="0" smtClean="0"/>
              <a:t>1</a:t>
            </a:r>
            <a:r>
              <a:rPr lang="en-US" dirty="0" smtClean="0"/>
              <a:t>. </a:t>
            </a:r>
            <a:endParaRPr lang="en-US" dirty="0"/>
          </a:p>
          <a:p>
            <a:r>
              <a:rPr lang="en-US" dirty="0"/>
              <a:t>Microkernel architectures </a:t>
            </a:r>
            <a:r>
              <a:rPr lang="en-US" dirty="0" smtClean="0"/>
              <a:t>have more overhead as every OS service request requires an IPC and context switch.</a:t>
            </a:r>
          </a:p>
        </p:txBody>
      </p:sp>
      <p:sp>
        <p:nvSpPr>
          <p:cNvPr id="4" name="Date Placeholder 3"/>
          <p:cNvSpPr>
            <a:spLocks noGrp="1"/>
          </p:cNvSpPr>
          <p:nvPr>
            <p:ph type="dt" sz="half" idx="10"/>
          </p:nvPr>
        </p:nvSpPr>
        <p:spPr/>
        <p:txBody>
          <a:bodyPr/>
          <a:lstStyle/>
          <a:p>
            <a:pPr>
              <a:defRPr/>
            </a:pPr>
            <a:r>
              <a:rPr lang="en-US" smtClean="0"/>
              <a:t>CS 5348 OS Concepts</a:t>
            </a:r>
            <a:endParaRPr lang="en-US" altLang="en-US"/>
          </a:p>
        </p:txBody>
      </p:sp>
      <p:sp>
        <p:nvSpPr>
          <p:cNvPr id="6" name="Slide Number Placeholder 5"/>
          <p:cNvSpPr>
            <a:spLocks noGrp="1"/>
          </p:cNvSpPr>
          <p:nvPr>
            <p:ph type="sldNum" sz="quarter" idx="12"/>
          </p:nvPr>
        </p:nvSpPr>
        <p:spPr/>
        <p:txBody>
          <a:bodyPr/>
          <a:lstStyle/>
          <a:p>
            <a:pPr>
              <a:defRPr/>
            </a:pPr>
            <a:fld id="{46D7330F-AAA1-4F25-B8DC-A6ABCFAB6AFA}" type="slidenum">
              <a:rPr lang="en-US" altLang="en-US" smtClean="0"/>
              <a:pPr>
                <a:defRPr/>
              </a:pPr>
              <a:t>40</a:t>
            </a:fld>
            <a:endParaRPr lang="en-US" altLang="en-US"/>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4572000"/>
            <a:ext cx="7783513" cy="1695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7692864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Monolithic vs. Microkernel Architectures</a:t>
            </a:r>
            <a:endParaRPr lang="en-US" dirty="0"/>
          </a:p>
        </p:txBody>
      </p:sp>
      <p:sp>
        <p:nvSpPr>
          <p:cNvPr id="3" name="Content Placeholder 2"/>
          <p:cNvSpPr>
            <a:spLocks noGrp="1"/>
          </p:cNvSpPr>
          <p:nvPr>
            <p:ph idx="1"/>
          </p:nvPr>
        </p:nvSpPr>
        <p:spPr>
          <a:xfrm>
            <a:off x="457200" y="1600200"/>
            <a:ext cx="8229600" cy="1752601"/>
          </a:xfrm>
        </p:spPr>
        <p:txBody>
          <a:bodyPr/>
          <a:lstStyle/>
          <a:p>
            <a:r>
              <a:rPr lang="en-US" dirty="0" smtClean="0"/>
              <a:t>Difference between an application requesting file services. </a:t>
            </a:r>
            <a:endParaRPr lang="en-US" dirty="0"/>
          </a:p>
        </p:txBody>
      </p:sp>
      <p:sp>
        <p:nvSpPr>
          <p:cNvPr id="4" name="Date Placeholder 3"/>
          <p:cNvSpPr>
            <a:spLocks noGrp="1"/>
          </p:cNvSpPr>
          <p:nvPr>
            <p:ph type="dt" sz="half" idx="10"/>
          </p:nvPr>
        </p:nvSpPr>
        <p:spPr/>
        <p:txBody>
          <a:bodyPr/>
          <a:lstStyle/>
          <a:p>
            <a:pPr>
              <a:defRPr/>
            </a:pPr>
            <a:r>
              <a:rPr lang="en-US" smtClean="0"/>
              <a:t>CS 5348 OS Concepts</a:t>
            </a:r>
            <a:endParaRPr lang="en-US" altLang="en-US"/>
          </a:p>
        </p:txBody>
      </p:sp>
      <p:sp>
        <p:nvSpPr>
          <p:cNvPr id="6" name="Slide Number Placeholder 5"/>
          <p:cNvSpPr>
            <a:spLocks noGrp="1"/>
          </p:cNvSpPr>
          <p:nvPr>
            <p:ph type="sldNum" sz="quarter" idx="12"/>
          </p:nvPr>
        </p:nvSpPr>
        <p:spPr/>
        <p:txBody>
          <a:bodyPr/>
          <a:lstStyle/>
          <a:p>
            <a:pPr>
              <a:defRPr/>
            </a:pPr>
            <a:fld id="{46D7330F-AAA1-4F25-B8DC-A6ABCFAB6AFA}" type="slidenum">
              <a:rPr lang="en-US" altLang="en-US" smtClean="0"/>
              <a:pPr>
                <a:defRPr/>
              </a:pPr>
              <a:t>41</a:t>
            </a:fld>
            <a:endParaRPr lang="en-US" altLang="en-US"/>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2286000"/>
            <a:ext cx="7145337" cy="3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1633599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Monolithic vs. Microkernel </a:t>
            </a:r>
            <a:r>
              <a:rPr lang="en-US" sz="2400" dirty="0" smtClean="0"/>
              <a:t>Architectures</a:t>
            </a:r>
            <a:br>
              <a:rPr lang="en-US" sz="2400" dirty="0" smtClean="0"/>
            </a:br>
            <a:r>
              <a:rPr lang="en-US" dirty="0" smtClean="0"/>
              <a:t>Which is Better? </a:t>
            </a:r>
            <a:endParaRPr lang="en-US" dirty="0"/>
          </a:p>
        </p:txBody>
      </p:sp>
      <p:sp>
        <p:nvSpPr>
          <p:cNvPr id="3" name="Content Placeholder 2"/>
          <p:cNvSpPr>
            <a:spLocks noGrp="1"/>
          </p:cNvSpPr>
          <p:nvPr>
            <p:ph idx="1"/>
          </p:nvPr>
        </p:nvSpPr>
        <p:spPr/>
        <p:txBody>
          <a:bodyPr>
            <a:normAutofit/>
          </a:bodyPr>
          <a:lstStyle/>
          <a:p>
            <a:r>
              <a:rPr lang="en-US" dirty="0" smtClean="0"/>
              <a:t>Microkernels have more ‘modularity’ and so are easier to extend and maintain from a software development POV. </a:t>
            </a:r>
          </a:p>
          <a:p>
            <a:pPr lvl="1"/>
            <a:r>
              <a:rPr lang="en-US" dirty="0" smtClean="0"/>
              <a:t>Services (processes ) can be started as needed. </a:t>
            </a:r>
          </a:p>
          <a:p>
            <a:r>
              <a:rPr lang="en-US" dirty="0" smtClean="0"/>
              <a:t>Microkernels are considered more reliable as a single failed service (process) does not crash the whole system. </a:t>
            </a:r>
          </a:p>
          <a:p>
            <a:endParaRPr lang="en-US" dirty="0" smtClean="0"/>
          </a:p>
          <a:p>
            <a:r>
              <a:rPr lang="en-US" dirty="0" smtClean="0"/>
              <a:t>Monolithic kernels are faster as requesting a service does not involve message passing and context switching from one process to another. </a:t>
            </a:r>
          </a:p>
          <a:p>
            <a:pPr lvl="1"/>
            <a:r>
              <a:rPr lang="en-US" dirty="0"/>
              <a:t>Monolithic </a:t>
            </a:r>
            <a:r>
              <a:rPr lang="en-US" dirty="0" smtClean="0"/>
              <a:t>kernels use less resources (e.g. memory) as all service run in a single image. </a:t>
            </a:r>
          </a:p>
        </p:txBody>
      </p:sp>
      <p:sp>
        <p:nvSpPr>
          <p:cNvPr id="4" name="Date Placeholder 3"/>
          <p:cNvSpPr>
            <a:spLocks noGrp="1"/>
          </p:cNvSpPr>
          <p:nvPr>
            <p:ph type="dt" sz="half" idx="10"/>
          </p:nvPr>
        </p:nvSpPr>
        <p:spPr/>
        <p:txBody>
          <a:bodyPr/>
          <a:lstStyle/>
          <a:p>
            <a:pPr>
              <a:defRPr/>
            </a:pPr>
            <a:r>
              <a:rPr lang="en-US" smtClean="0"/>
              <a:t>CS 5348 OS Concepts</a:t>
            </a:r>
            <a:endParaRPr lang="en-US" altLang="en-US"/>
          </a:p>
        </p:txBody>
      </p:sp>
      <p:sp>
        <p:nvSpPr>
          <p:cNvPr id="5" name="Slide Number Placeholder 4"/>
          <p:cNvSpPr>
            <a:spLocks noGrp="1"/>
          </p:cNvSpPr>
          <p:nvPr>
            <p:ph type="sldNum" sz="quarter" idx="12"/>
          </p:nvPr>
        </p:nvSpPr>
        <p:spPr/>
        <p:txBody>
          <a:bodyPr/>
          <a:lstStyle/>
          <a:p>
            <a:pPr>
              <a:defRPr/>
            </a:pPr>
            <a:fld id="{46D7330F-AAA1-4F25-B8DC-A6ABCFAB6AFA}" type="slidenum">
              <a:rPr lang="en-US" altLang="en-US" smtClean="0"/>
              <a:pPr>
                <a:defRPr/>
              </a:pPr>
              <a:t>42</a:t>
            </a:fld>
            <a:endParaRPr lang="en-US" altLang="en-US"/>
          </a:p>
        </p:txBody>
      </p:sp>
    </p:spTree>
    <p:extLst>
      <p:ext uri="{BB962C8B-B14F-4D97-AF65-F5344CB8AC3E}">
        <p14:creationId xmlns:p14="http://schemas.microsoft.com/office/powerpoint/2010/main" val="135361366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Hybrid Kernels</a:t>
            </a:r>
            <a:endParaRPr lang="en-US" dirty="0"/>
          </a:p>
        </p:txBody>
      </p:sp>
      <p:sp>
        <p:nvSpPr>
          <p:cNvPr id="3" name="Content Placeholder 2"/>
          <p:cNvSpPr>
            <a:spLocks noGrp="1"/>
          </p:cNvSpPr>
          <p:nvPr>
            <p:ph idx="1"/>
          </p:nvPr>
        </p:nvSpPr>
        <p:spPr>
          <a:xfrm>
            <a:off x="457200" y="1417638"/>
            <a:ext cx="8382000" cy="4713287"/>
          </a:xfrm>
        </p:spPr>
        <p:txBody>
          <a:bodyPr>
            <a:normAutofit lnSpcReduction="10000"/>
          </a:bodyPr>
          <a:lstStyle/>
          <a:p>
            <a:r>
              <a:rPr lang="en-US" dirty="0" smtClean="0"/>
              <a:t>A pure Microkernel is too slow for some OS services.</a:t>
            </a:r>
          </a:p>
          <a:p>
            <a:pPr lvl="1"/>
            <a:r>
              <a:rPr lang="en-US" dirty="0" smtClean="0"/>
              <a:t>The video card (GPU) requires a high bandwidth interface due the large amounts of data that is transferred between the process (e.g. video game) and the GPU’s memory. </a:t>
            </a:r>
          </a:p>
          <a:p>
            <a:pPr lvl="1"/>
            <a:endParaRPr lang="en-US" dirty="0" smtClean="0"/>
          </a:p>
          <a:p>
            <a:r>
              <a:rPr lang="en-US" dirty="0" smtClean="0"/>
              <a:t>A Hybrid Kernel maps regions of kernel memory into a an OS process. </a:t>
            </a:r>
          </a:p>
          <a:p>
            <a:pPr lvl="1"/>
            <a:r>
              <a:rPr lang="en-US" dirty="0" smtClean="0"/>
              <a:t>Providing the process direct access to protected memory, drivers, etc.  </a:t>
            </a:r>
          </a:p>
          <a:p>
            <a:r>
              <a:rPr lang="en-US" dirty="0" smtClean="0"/>
              <a:t>A Hybrid Kernel will implement some of services found in a monolithic as separate user process (IPC). </a:t>
            </a:r>
          </a:p>
          <a:p>
            <a:pPr lvl="1"/>
            <a:r>
              <a:rPr lang="en-US" dirty="0" smtClean="0"/>
              <a:t>Services that can operate with the low bandwidth IPC channel. </a:t>
            </a:r>
          </a:p>
          <a:p>
            <a:pPr lvl="1"/>
            <a:endParaRPr lang="en-US" dirty="0" smtClean="0"/>
          </a:p>
          <a:p>
            <a:r>
              <a:rPr lang="en-US" dirty="0"/>
              <a:t>Both Windows NT and OSX are hybrid kernels. </a:t>
            </a:r>
          </a:p>
        </p:txBody>
      </p:sp>
      <p:sp>
        <p:nvSpPr>
          <p:cNvPr id="4" name="Date Placeholder 3"/>
          <p:cNvSpPr>
            <a:spLocks noGrp="1"/>
          </p:cNvSpPr>
          <p:nvPr>
            <p:ph type="dt" sz="half" idx="10"/>
          </p:nvPr>
        </p:nvSpPr>
        <p:spPr/>
        <p:txBody>
          <a:bodyPr/>
          <a:lstStyle/>
          <a:p>
            <a:pPr>
              <a:defRPr/>
            </a:pPr>
            <a:r>
              <a:rPr lang="en-US" smtClean="0"/>
              <a:t>CS 5348 OS Concepts</a:t>
            </a:r>
            <a:endParaRPr lang="en-US" altLang="en-US"/>
          </a:p>
        </p:txBody>
      </p:sp>
      <p:sp>
        <p:nvSpPr>
          <p:cNvPr id="5" name="Slide Number Placeholder 4"/>
          <p:cNvSpPr>
            <a:spLocks noGrp="1"/>
          </p:cNvSpPr>
          <p:nvPr>
            <p:ph type="sldNum" sz="quarter" idx="12"/>
          </p:nvPr>
        </p:nvSpPr>
        <p:spPr/>
        <p:txBody>
          <a:bodyPr/>
          <a:lstStyle/>
          <a:p>
            <a:pPr>
              <a:defRPr/>
            </a:pPr>
            <a:fld id="{46D7330F-AAA1-4F25-B8DC-A6ABCFAB6AFA}" type="slidenum">
              <a:rPr lang="en-US" altLang="en-US" smtClean="0"/>
              <a:pPr>
                <a:defRPr/>
              </a:pPr>
              <a:t>43</a:t>
            </a:fld>
            <a:endParaRPr lang="en-US" altLang="en-US"/>
          </a:p>
        </p:txBody>
      </p:sp>
    </p:spTree>
    <p:extLst>
      <p:ext uri="{BB962C8B-B14F-4D97-AF65-F5344CB8AC3E}">
        <p14:creationId xmlns:p14="http://schemas.microsoft.com/office/powerpoint/2010/main" val="53978747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Operating Systems Initialization</a:t>
            </a:r>
            <a:endParaRPr lang="en-US" dirty="0">
              <a:solidFill>
                <a:srgbClr val="C00000"/>
              </a:solidFill>
            </a:endParaRPr>
          </a:p>
        </p:txBody>
      </p:sp>
      <p:sp>
        <p:nvSpPr>
          <p:cNvPr id="3" name="Content Placeholder 2"/>
          <p:cNvSpPr>
            <a:spLocks noGrp="1"/>
          </p:cNvSpPr>
          <p:nvPr>
            <p:ph idx="1"/>
          </p:nvPr>
        </p:nvSpPr>
        <p:spPr>
          <a:xfrm>
            <a:off x="457200" y="1600200"/>
            <a:ext cx="8229600" cy="4530725"/>
          </a:xfrm>
        </p:spPr>
        <p:txBody>
          <a:bodyPr>
            <a:normAutofit/>
          </a:bodyPr>
          <a:lstStyle/>
          <a:p>
            <a:r>
              <a:rPr lang="en-US" dirty="0" smtClean="0"/>
              <a:t>The kernel is maintained on disk as an executable image.</a:t>
            </a:r>
          </a:p>
          <a:p>
            <a:pPr lvl="1"/>
            <a:endParaRPr lang="en-US" dirty="0" smtClean="0"/>
          </a:p>
          <a:p>
            <a:r>
              <a:rPr lang="en-US" dirty="0" smtClean="0"/>
              <a:t>The “Boot Loader” is a small program that copies the kernel image from disk into memory, and starts its execution. </a:t>
            </a:r>
          </a:p>
          <a:p>
            <a:pPr lvl="1"/>
            <a:r>
              <a:rPr lang="en-US" dirty="0" smtClean="0"/>
              <a:t>The boot loader is maintained in static non-volatile memory maintained on the motherboard AKA BIOS memory. </a:t>
            </a:r>
          </a:p>
          <a:p>
            <a:pPr lvl="1"/>
            <a:r>
              <a:rPr lang="en-US" dirty="0" smtClean="0"/>
              <a:t>The location of the OS kernel is maintained on the first block of the boot drive AKA Master Boot Record (MBR). </a:t>
            </a:r>
          </a:p>
          <a:p>
            <a:pPr lvl="1"/>
            <a:r>
              <a:rPr lang="en-US" dirty="0" smtClean="0"/>
              <a:t>Modern OS use a two stage loader where the first-stage loads a more sophisticated second-stage loader, which loads the OS. </a:t>
            </a:r>
          </a:p>
          <a:p>
            <a:pPr lvl="1"/>
            <a:endParaRPr lang="en-US" dirty="0" smtClean="0"/>
          </a:p>
        </p:txBody>
      </p:sp>
      <p:sp>
        <p:nvSpPr>
          <p:cNvPr id="4" name="Date Placeholder 3"/>
          <p:cNvSpPr>
            <a:spLocks noGrp="1"/>
          </p:cNvSpPr>
          <p:nvPr>
            <p:ph type="dt" sz="half" idx="10"/>
          </p:nvPr>
        </p:nvSpPr>
        <p:spPr/>
        <p:txBody>
          <a:bodyPr/>
          <a:lstStyle/>
          <a:p>
            <a:pPr>
              <a:defRPr/>
            </a:pPr>
            <a:r>
              <a:rPr lang="en-US" smtClean="0"/>
              <a:t>CS 5348 OS Concepts</a:t>
            </a:r>
            <a:endParaRPr lang="en-US" altLang="en-US"/>
          </a:p>
        </p:txBody>
      </p:sp>
      <p:sp>
        <p:nvSpPr>
          <p:cNvPr id="6" name="Slide Number Placeholder 5"/>
          <p:cNvSpPr>
            <a:spLocks noGrp="1"/>
          </p:cNvSpPr>
          <p:nvPr>
            <p:ph type="sldNum" sz="quarter" idx="12"/>
          </p:nvPr>
        </p:nvSpPr>
        <p:spPr/>
        <p:txBody>
          <a:bodyPr/>
          <a:lstStyle/>
          <a:p>
            <a:pPr>
              <a:defRPr/>
            </a:pPr>
            <a:fld id="{46D7330F-AAA1-4F25-B8DC-A6ABCFAB6AFA}" type="slidenum">
              <a:rPr lang="en-US" altLang="en-US" smtClean="0"/>
              <a:pPr>
                <a:defRPr/>
              </a:pPr>
              <a:t>44</a:t>
            </a:fld>
            <a:endParaRPr lang="en-US" altLang="en-US"/>
          </a:p>
        </p:txBody>
      </p:sp>
    </p:spTree>
    <p:extLst>
      <p:ext uri="{BB962C8B-B14F-4D97-AF65-F5344CB8AC3E}">
        <p14:creationId xmlns:p14="http://schemas.microsoft.com/office/powerpoint/2010/main" val="278074046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Kernel Startup Procedure</a:t>
            </a:r>
            <a:endParaRPr lang="en-US" dirty="0"/>
          </a:p>
        </p:txBody>
      </p:sp>
      <p:sp>
        <p:nvSpPr>
          <p:cNvPr id="3" name="Content Placeholder 2"/>
          <p:cNvSpPr>
            <a:spLocks noGrp="1"/>
          </p:cNvSpPr>
          <p:nvPr>
            <p:ph idx="1"/>
          </p:nvPr>
        </p:nvSpPr>
        <p:spPr/>
        <p:txBody>
          <a:bodyPr/>
          <a:lstStyle/>
          <a:p>
            <a:r>
              <a:rPr lang="en-US" dirty="0" smtClean="0"/>
              <a:t>The boot loader copies the kernel program from disk into main memory and starts the kernel’s execution.</a:t>
            </a:r>
          </a:p>
          <a:p>
            <a:r>
              <a:rPr lang="en-US" dirty="0"/>
              <a:t>K</a:t>
            </a:r>
            <a:r>
              <a:rPr lang="en-US" dirty="0" smtClean="0"/>
              <a:t>ernel code initializes its internal data </a:t>
            </a:r>
            <a:r>
              <a:rPr lang="en-US" dirty="0"/>
              <a:t>structures. </a:t>
            </a:r>
          </a:p>
          <a:p>
            <a:r>
              <a:rPr lang="en-US" dirty="0"/>
              <a:t>K</a:t>
            </a:r>
            <a:r>
              <a:rPr lang="en-US" dirty="0" smtClean="0"/>
              <a:t>ernel code mounts the root file system and mounts any secondary file systems as specified in configuration files. </a:t>
            </a:r>
          </a:p>
          <a:p>
            <a:r>
              <a:rPr lang="en-US" dirty="0"/>
              <a:t>K</a:t>
            </a:r>
            <a:r>
              <a:rPr lang="en-US" dirty="0" smtClean="0"/>
              <a:t>ernel code probes </a:t>
            </a:r>
            <a:r>
              <a:rPr lang="en-US" dirty="0"/>
              <a:t>the installed hardware and initializes the proper drivers</a:t>
            </a:r>
            <a:r>
              <a:rPr lang="en-US" dirty="0" smtClean="0"/>
              <a:t>.</a:t>
            </a:r>
          </a:p>
          <a:p>
            <a:r>
              <a:rPr lang="en-US" dirty="0" smtClean="0"/>
              <a:t>The kernel starts </a:t>
            </a:r>
            <a:r>
              <a:rPr lang="en-US" dirty="0"/>
              <a:t>OS service processes (daemons) that implement network services </a:t>
            </a:r>
            <a:r>
              <a:rPr lang="en-US" dirty="0" smtClean="0"/>
              <a:t>(</a:t>
            </a:r>
            <a:r>
              <a:rPr lang="en-US" dirty="0" err="1" smtClean="0"/>
              <a:t>init</a:t>
            </a:r>
            <a:r>
              <a:rPr lang="en-US" dirty="0" smtClean="0"/>
              <a:t>, </a:t>
            </a:r>
            <a:r>
              <a:rPr lang="en-US" dirty="0" err="1" smtClean="0"/>
              <a:t>sshd</a:t>
            </a:r>
            <a:r>
              <a:rPr lang="en-US" dirty="0" smtClean="0"/>
              <a:t>, HTTP, etc.), GUI, </a:t>
            </a:r>
            <a:r>
              <a:rPr lang="en-US" dirty="0"/>
              <a:t>etc</a:t>
            </a:r>
            <a:r>
              <a:rPr lang="en-US" dirty="0" smtClean="0"/>
              <a:t>. as specified in configuration files.</a:t>
            </a:r>
            <a:endParaRPr lang="en-US" dirty="0"/>
          </a:p>
        </p:txBody>
      </p:sp>
      <p:sp>
        <p:nvSpPr>
          <p:cNvPr id="4" name="Date Placeholder 3"/>
          <p:cNvSpPr>
            <a:spLocks noGrp="1"/>
          </p:cNvSpPr>
          <p:nvPr>
            <p:ph type="dt" sz="half" idx="10"/>
          </p:nvPr>
        </p:nvSpPr>
        <p:spPr/>
        <p:txBody>
          <a:bodyPr/>
          <a:lstStyle/>
          <a:p>
            <a:pPr>
              <a:defRPr/>
            </a:pPr>
            <a:r>
              <a:rPr lang="en-US" smtClean="0"/>
              <a:t>CS 5348 OS Concepts</a:t>
            </a:r>
            <a:endParaRPr lang="en-US" altLang="en-US"/>
          </a:p>
        </p:txBody>
      </p:sp>
      <p:sp>
        <p:nvSpPr>
          <p:cNvPr id="5" name="Slide Number Placeholder 4"/>
          <p:cNvSpPr>
            <a:spLocks noGrp="1"/>
          </p:cNvSpPr>
          <p:nvPr>
            <p:ph type="sldNum" sz="quarter" idx="12"/>
          </p:nvPr>
        </p:nvSpPr>
        <p:spPr/>
        <p:txBody>
          <a:bodyPr/>
          <a:lstStyle/>
          <a:p>
            <a:pPr>
              <a:defRPr/>
            </a:pPr>
            <a:fld id="{46D7330F-AAA1-4F25-B8DC-A6ABCFAB6AFA}" type="slidenum">
              <a:rPr lang="en-US" altLang="en-US" smtClean="0"/>
              <a:pPr>
                <a:defRPr/>
              </a:pPr>
              <a:t>45</a:t>
            </a:fld>
            <a:endParaRPr lang="en-US" altLang="en-US"/>
          </a:p>
        </p:txBody>
      </p:sp>
    </p:spTree>
    <p:extLst>
      <p:ext uri="{BB962C8B-B14F-4D97-AF65-F5344CB8AC3E}">
        <p14:creationId xmlns:p14="http://schemas.microsoft.com/office/powerpoint/2010/main" val="9035050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Linux </a:t>
            </a:r>
            <a:br>
              <a:rPr lang="en-US" dirty="0" smtClean="0"/>
            </a:br>
            <a:r>
              <a:rPr lang="en-US" dirty="0" smtClean="0"/>
              <a:t>Boot Sequence</a:t>
            </a:r>
            <a:endParaRPr lang="en-US" dirty="0"/>
          </a:p>
        </p:txBody>
      </p:sp>
      <p:sp>
        <p:nvSpPr>
          <p:cNvPr id="3" name="Content Placeholder 2"/>
          <p:cNvSpPr>
            <a:spLocks noGrp="1"/>
          </p:cNvSpPr>
          <p:nvPr>
            <p:ph idx="1"/>
          </p:nvPr>
        </p:nvSpPr>
        <p:spPr>
          <a:xfrm>
            <a:off x="457200" y="4114800"/>
            <a:ext cx="8229600" cy="2016125"/>
          </a:xfrm>
        </p:spPr>
        <p:txBody>
          <a:bodyPr/>
          <a:lstStyle/>
          <a:p>
            <a:r>
              <a:rPr lang="en-US" dirty="0" smtClean="0"/>
              <a:t>During initialization the root process (P0) is created. </a:t>
            </a:r>
          </a:p>
          <a:p>
            <a:pPr lvl="1"/>
            <a:r>
              <a:rPr lang="en-US" dirty="0" smtClean="0"/>
              <a:t>In Unix / Linux this is the </a:t>
            </a:r>
            <a:r>
              <a:rPr lang="en-US" dirty="0" err="1" smtClean="0"/>
              <a:t>init</a:t>
            </a:r>
            <a:r>
              <a:rPr lang="en-US" dirty="0" smtClean="0"/>
              <a:t> process. </a:t>
            </a:r>
          </a:p>
          <a:p>
            <a:r>
              <a:rPr lang="en-US" dirty="0" err="1" smtClean="0"/>
              <a:t>Init</a:t>
            </a:r>
            <a:r>
              <a:rPr lang="en-US" dirty="0" smtClean="0"/>
              <a:t> starts the many service processes (daemons) that support the system’s execution.</a:t>
            </a:r>
          </a:p>
          <a:p>
            <a:pPr lvl="1"/>
            <a:r>
              <a:rPr lang="en-US" dirty="0" smtClean="0"/>
              <a:t>Network services, terminals(</a:t>
            </a:r>
            <a:r>
              <a:rPr lang="en-US" dirty="0" err="1" smtClean="0"/>
              <a:t>tty</a:t>
            </a:r>
            <a:r>
              <a:rPr lang="en-US" dirty="0" smtClean="0"/>
              <a:t>), </a:t>
            </a:r>
            <a:r>
              <a:rPr lang="en-US" dirty="0" err="1" smtClean="0"/>
              <a:t>XWindows</a:t>
            </a:r>
            <a:r>
              <a:rPr lang="en-US" dirty="0" smtClean="0"/>
              <a:t>, applications, etc.</a:t>
            </a:r>
          </a:p>
        </p:txBody>
      </p:sp>
      <p:sp>
        <p:nvSpPr>
          <p:cNvPr id="4" name="Date Placeholder 3"/>
          <p:cNvSpPr>
            <a:spLocks noGrp="1"/>
          </p:cNvSpPr>
          <p:nvPr>
            <p:ph type="dt" sz="half" idx="10"/>
          </p:nvPr>
        </p:nvSpPr>
        <p:spPr/>
        <p:txBody>
          <a:bodyPr/>
          <a:lstStyle/>
          <a:p>
            <a:r>
              <a:rPr lang="en-US" smtClean="0"/>
              <a:t>CS 5348 OS Concepts</a:t>
            </a:r>
            <a:endParaRPr lang="en-US" altLang="en-US" dirty="0"/>
          </a:p>
        </p:txBody>
      </p:sp>
      <p:sp>
        <p:nvSpPr>
          <p:cNvPr id="6" name="Slide Number Placeholder 5"/>
          <p:cNvSpPr>
            <a:spLocks noGrp="1"/>
          </p:cNvSpPr>
          <p:nvPr>
            <p:ph type="sldNum" sz="quarter" idx="12"/>
          </p:nvPr>
        </p:nvSpPr>
        <p:spPr/>
        <p:txBody>
          <a:bodyPr/>
          <a:lstStyle/>
          <a:p>
            <a:fld id="{46D7330F-AAA1-4F25-B8DC-A6ABCFAB6AFA}" type="slidenum">
              <a:rPr lang="en-US" altLang="en-US" smtClean="0"/>
              <a:pPr/>
              <a:t>46</a:t>
            </a:fld>
            <a:endParaRPr lang="en-US" altLang="en-US"/>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609600"/>
            <a:ext cx="4000500" cy="3236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8740544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Linux Run </a:t>
            </a:r>
            <a:r>
              <a:rPr lang="en-US" dirty="0" smtClean="0"/>
              <a:t>Levels</a:t>
            </a:r>
            <a:endParaRPr lang="en-US" dirty="0"/>
          </a:p>
        </p:txBody>
      </p:sp>
      <p:sp>
        <p:nvSpPr>
          <p:cNvPr id="3" name="Content Placeholder 2"/>
          <p:cNvSpPr>
            <a:spLocks noGrp="1"/>
          </p:cNvSpPr>
          <p:nvPr>
            <p:ph idx="1"/>
          </p:nvPr>
        </p:nvSpPr>
        <p:spPr>
          <a:xfrm>
            <a:off x="457200" y="1143000"/>
            <a:ext cx="8229600" cy="1676400"/>
          </a:xfrm>
        </p:spPr>
        <p:txBody>
          <a:bodyPr>
            <a:normAutofit lnSpcReduction="10000"/>
          </a:bodyPr>
          <a:lstStyle/>
          <a:p>
            <a:r>
              <a:rPr lang="en-US" dirty="0" smtClean="0"/>
              <a:t>The system is set to run at a specific run level.</a:t>
            </a:r>
          </a:p>
          <a:p>
            <a:pPr lvl="1"/>
            <a:r>
              <a:rPr lang="en-US" dirty="0" smtClean="0"/>
              <a:t>The command </a:t>
            </a:r>
            <a:r>
              <a:rPr lang="en-US" i="1" dirty="0" err="1" smtClean="0"/>
              <a:t>init</a:t>
            </a:r>
            <a:r>
              <a:rPr lang="en-US" i="1" dirty="0" smtClean="0"/>
              <a:t> &lt;</a:t>
            </a:r>
            <a:r>
              <a:rPr lang="en-US" i="1" dirty="0" err="1" smtClean="0"/>
              <a:t>lvl</a:t>
            </a:r>
            <a:r>
              <a:rPr lang="en-US" i="1" dirty="0" smtClean="0"/>
              <a:t>&gt;</a:t>
            </a:r>
            <a:r>
              <a:rPr lang="en-US" dirty="0" smtClean="0"/>
              <a:t> specifies what level to configure the system. </a:t>
            </a:r>
          </a:p>
          <a:p>
            <a:r>
              <a:rPr lang="en-US" dirty="0" smtClean="0"/>
              <a:t>Run Level determines the level of services the system offers to its users. </a:t>
            </a:r>
            <a:endParaRPr lang="en-US" dirty="0"/>
          </a:p>
        </p:txBody>
      </p:sp>
      <p:sp>
        <p:nvSpPr>
          <p:cNvPr id="4" name="Date Placeholder 3"/>
          <p:cNvSpPr>
            <a:spLocks noGrp="1"/>
          </p:cNvSpPr>
          <p:nvPr>
            <p:ph type="dt" sz="half" idx="10"/>
          </p:nvPr>
        </p:nvSpPr>
        <p:spPr/>
        <p:txBody>
          <a:bodyPr/>
          <a:lstStyle/>
          <a:p>
            <a:pPr>
              <a:defRPr/>
            </a:pPr>
            <a:r>
              <a:rPr lang="en-US" smtClean="0"/>
              <a:t>CS 5348 OS Concepts</a:t>
            </a:r>
            <a:endParaRPr lang="en-US" altLang="en-US"/>
          </a:p>
        </p:txBody>
      </p:sp>
      <p:sp>
        <p:nvSpPr>
          <p:cNvPr id="5" name="Slide Number Placeholder 4"/>
          <p:cNvSpPr>
            <a:spLocks noGrp="1"/>
          </p:cNvSpPr>
          <p:nvPr>
            <p:ph type="sldNum" sz="quarter" idx="12"/>
          </p:nvPr>
        </p:nvSpPr>
        <p:spPr/>
        <p:txBody>
          <a:bodyPr/>
          <a:lstStyle/>
          <a:p>
            <a:pPr>
              <a:defRPr/>
            </a:pPr>
            <a:fld id="{46D7330F-AAA1-4F25-B8DC-A6ABCFAB6AFA}" type="slidenum">
              <a:rPr lang="en-US" altLang="en-US" smtClean="0"/>
              <a:pPr>
                <a:defRPr/>
              </a:pPr>
              <a:t>47</a:t>
            </a:fld>
            <a:endParaRPr lang="en-US" altLang="en-US"/>
          </a:p>
        </p:txBody>
      </p:sp>
      <p:graphicFrame>
        <p:nvGraphicFramePr>
          <p:cNvPr id="6" name="Content Placeholder 5"/>
          <p:cNvGraphicFramePr>
            <a:graphicFrameLocks/>
          </p:cNvGraphicFramePr>
          <p:nvPr>
            <p:extLst>
              <p:ext uri="{D42A27DB-BD31-4B8C-83A1-F6EECF244321}">
                <p14:modId xmlns:p14="http://schemas.microsoft.com/office/powerpoint/2010/main" val="3957158642"/>
              </p:ext>
            </p:extLst>
          </p:nvPr>
        </p:nvGraphicFramePr>
        <p:xfrm>
          <a:off x="914400" y="2895600"/>
          <a:ext cx="6248401" cy="3122448"/>
        </p:xfrm>
        <a:graphic>
          <a:graphicData uri="http://schemas.openxmlformats.org/drawingml/2006/table">
            <a:tbl>
              <a:tblPr>
                <a:tableStyleId>{793D81CF-94F2-401A-BA57-92F5A7B2D0C5}</a:tableStyleId>
              </a:tblPr>
              <a:tblGrid>
                <a:gridCol w="1659732"/>
                <a:gridCol w="4588669"/>
              </a:tblGrid>
              <a:tr h="355921">
                <a:tc>
                  <a:txBody>
                    <a:bodyPr/>
                    <a:lstStyle/>
                    <a:p>
                      <a:pPr algn="ctr"/>
                      <a:r>
                        <a:rPr lang="en-US" dirty="0" smtClean="0"/>
                        <a:t>Run-Level</a:t>
                      </a:r>
                      <a:endParaRPr lang="en-US" b="1" dirty="0"/>
                    </a:p>
                  </a:txBody>
                  <a:tcPr marL="89159" marR="89159" marT="71328" marB="71328" anchor="ctr"/>
                </a:tc>
                <a:tc>
                  <a:txBody>
                    <a:bodyPr/>
                    <a:lstStyle/>
                    <a:p>
                      <a:r>
                        <a:rPr lang="en-US" dirty="0" smtClean="0"/>
                        <a:t>Run Level Services</a:t>
                      </a:r>
                      <a:endParaRPr lang="en-US" b="1" dirty="0"/>
                    </a:p>
                  </a:txBody>
                  <a:tcPr marL="89159" marR="89159" marT="71328" marB="71328" anchor="ctr"/>
                </a:tc>
              </a:tr>
              <a:tr h="329904">
                <a:tc>
                  <a:txBody>
                    <a:bodyPr/>
                    <a:lstStyle/>
                    <a:p>
                      <a:pPr algn="ctr"/>
                      <a:r>
                        <a:rPr lang="en-US" sz="1600" dirty="0"/>
                        <a:t>0</a:t>
                      </a:r>
                    </a:p>
                  </a:txBody>
                  <a:tcPr marL="89159" marR="89159" marT="71328" marB="71328" anchor="ctr"/>
                </a:tc>
                <a:tc>
                  <a:txBody>
                    <a:bodyPr/>
                    <a:lstStyle/>
                    <a:p>
                      <a:r>
                        <a:rPr lang="en-US" sz="1600" dirty="0"/>
                        <a:t>Halt</a:t>
                      </a:r>
                    </a:p>
                  </a:txBody>
                  <a:tcPr marL="89159" marR="89159" marT="71328" marB="71328" anchor="ctr"/>
                </a:tc>
              </a:tr>
              <a:tr h="329904">
                <a:tc>
                  <a:txBody>
                    <a:bodyPr/>
                    <a:lstStyle/>
                    <a:p>
                      <a:pPr algn="ctr"/>
                      <a:r>
                        <a:rPr lang="en-US" sz="1600" dirty="0"/>
                        <a:t>1</a:t>
                      </a:r>
                    </a:p>
                  </a:txBody>
                  <a:tcPr marL="89159" marR="89159" marT="71328" marB="71328" anchor="ctr"/>
                </a:tc>
                <a:tc>
                  <a:txBody>
                    <a:bodyPr/>
                    <a:lstStyle/>
                    <a:p>
                      <a:r>
                        <a:rPr lang="en-US" sz="1600" dirty="0"/>
                        <a:t>Single-user mode</a:t>
                      </a:r>
                    </a:p>
                  </a:txBody>
                  <a:tcPr marL="89159" marR="89159" marT="71328" marB="71328" anchor="ctr"/>
                </a:tc>
              </a:tr>
              <a:tr h="329904">
                <a:tc>
                  <a:txBody>
                    <a:bodyPr/>
                    <a:lstStyle/>
                    <a:p>
                      <a:pPr algn="ctr"/>
                      <a:r>
                        <a:rPr lang="en-US" sz="1600" dirty="0"/>
                        <a:t>2</a:t>
                      </a:r>
                    </a:p>
                  </a:txBody>
                  <a:tcPr marL="89159" marR="89159" marT="71328" marB="71328" anchor="ctr"/>
                </a:tc>
                <a:tc>
                  <a:txBody>
                    <a:bodyPr/>
                    <a:lstStyle/>
                    <a:p>
                      <a:r>
                        <a:rPr lang="en-US" sz="1600" dirty="0"/>
                        <a:t>Basic multi-user mode (without networking)</a:t>
                      </a:r>
                    </a:p>
                  </a:txBody>
                  <a:tcPr marL="89159" marR="89159" marT="71328" marB="71328" anchor="ctr"/>
                </a:tc>
              </a:tr>
              <a:tr h="329904">
                <a:tc>
                  <a:txBody>
                    <a:bodyPr/>
                    <a:lstStyle/>
                    <a:p>
                      <a:pPr algn="ctr"/>
                      <a:r>
                        <a:rPr lang="en-US" sz="1600" dirty="0"/>
                        <a:t>3</a:t>
                      </a:r>
                    </a:p>
                  </a:txBody>
                  <a:tcPr marL="89159" marR="89159" marT="71328" marB="71328" anchor="ctr"/>
                </a:tc>
                <a:tc>
                  <a:txBody>
                    <a:bodyPr/>
                    <a:lstStyle/>
                    <a:p>
                      <a:r>
                        <a:rPr lang="en-US" sz="1600" dirty="0"/>
                        <a:t>Full (text based) multi-user mode</a:t>
                      </a:r>
                    </a:p>
                  </a:txBody>
                  <a:tcPr marL="89159" marR="89159" marT="71328" marB="71328" anchor="ctr"/>
                </a:tc>
              </a:tr>
              <a:tr h="329904">
                <a:tc>
                  <a:txBody>
                    <a:bodyPr/>
                    <a:lstStyle/>
                    <a:p>
                      <a:pPr algn="ctr"/>
                      <a:r>
                        <a:rPr lang="en-US" sz="1600" dirty="0"/>
                        <a:t>4</a:t>
                      </a:r>
                    </a:p>
                  </a:txBody>
                  <a:tcPr marL="89159" marR="89159" marT="71328" marB="71328" anchor="ctr"/>
                </a:tc>
                <a:tc>
                  <a:txBody>
                    <a:bodyPr/>
                    <a:lstStyle/>
                    <a:p>
                      <a:r>
                        <a:rPr lang="en-US" sz="1600" dirty="0"/>
                        <a:t>Not used</a:t>
                      </a:r>
                    </a:p>
                  </a:txBody>
                  <a:tcPr marL="89159" marR="89159" marT="71328" marB="71328" anchor="ctr"/>
                </a:tc>
              </a:tr>
              <a:tr h="329904">
                <a:tc>
                  <a:txBody>
                    <a:bodyPr/>
                    <a:lstStyle/>
                    <a:p>
                      <a:pPr algn="ctr"/>
                      <a:r>
                        <a:rPr lang="en-US" sz="1600" dirty="0"/>
                        <a:t>5</a:t>
                      </a:r>
                    </a:p>
                  </a:txBody>
                  <a:tcPr marL="89159" marR="89159" marT="71328" marB="71328" anchor="ctr"/>
                </a:tc>
                <a:tc>
                  <a:txBody>
                    <a:bodyPr/>
                    <a:lstStyle/>
                    <a:p>
                      <a:r>
                        <a:rPr lang="en-US" sz="1600" dirty="0"/>
                        <a:t>Full (GUI based) multi-user mode</a:t>
                      </a:r>
                    </a:p>
                  </a:txBody>
                  <a:tcPr marL="89159" marR="89159" marT="71328" marB="71328" anchor="ctr"/>
                </a:tc>
              </a:tr>
              <a:tr h="329904">
                <a:tc>
                  <a:txBody>
                    <a:bodyPr/>
                    <a:lstStyle/>
                    <a:p>
                      <a:pPr algn="ctr"/>
                      <a:r>
                        <a:rPr lang="en-US" sz="1600" dirty="0"/>
                        <a:t>6</a:t>
                      </a:r>
                    </a:p>
                  </a:txBody>
                  <a:tcPr marL="89159" marR="89159" marT="71328" marB="71328" anchor="ctr"/>
                </a:tc>
                <a:tc>
                  <a:txBody>
                    <a:bodyPr/>
                    <a:lstStyle/>
                    <a:p>
                      <a:r>
                        <a:rPr lang="en-US" sz="1600" dirty="0"/>
                        <a:t>Reboot</a:t>
                      </a:r>
                    </a:p>
                  </a:txBody>
                  <a:tcPr marL="89159" marR="89159" marT="71328" marB="71328" anchor="ctr"/>
                </a:tc>
              </a:tr>
            </a:tbl>
          </a:graphicData>
        </a:graphic>
      </p:graphicFrame>
    </p:spTree>
    <p:extLst>
      <p:ext uri="{BB962C8B-B14F-4D97-AF65-F5344CB8AC3E}">
        <p14:creationId xmlns:p14="http://schemas.microsoft.com/office/powerpoint/2010/main" val="25857587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Generic Process Image</a:t>
            </a:r>
            <a:endParaRPr lang="en-US" dirty="0"/>
          </a:p>
        </p:txBody>
      </p:sp>
      <p:sp>
        <p:nvSpPr>
          <p:cNvPr id="3" name="Content Placeholder 2"/>
          <p:cNvSpPr>
            <a:spLocks noGrp="1"/>
          </p:cNvSpPr>
          <p:nvPr>
            <p:ph idx="1"/>
          </p:nvPr>
        </p:nvSpPr>
        <p:spPr>
          <a:xfrm>
            <a:off x="457200" y="4648200"/>
            <a:ext cx="8229600" cy="1482725"/>
          </a:xfrm>
        </p:spPr>
        <p:txBody>
          <a:bodyPr/>
          <a:lstStyle/>
          <a:p>
            <a:r>
              <a:rPr lang="en-US" sz="2000" dirty="0"/>
              <a:t>The </a:t>
            </a:r>
            <a:r>
              <a:rPr lang="en-US" sz="2000" u="sng" dirty="0"/>
              <a:t>shared address space </a:t>
            </a:r>
            <a:r>
              <a:rPr lang="en-US" sz="2000" dirty="0"/>
              <a:t>contains physical memory that can be accessed by multiple </a:t>
            </a:r>
            <a:r>
              <a:rPr lang="en-US" sz="2000" dirty="0" smtClean="0"/>
              <a:t>processes (AKA Shared Memory). </a:t>
            </a:r>
          </a:p>
          <a:p>
            <a:pPr lvl="1"/>
            <a:r>
              <a:rPr lang="en-US" sz="1800" dirty="0" smtClean="0"/>
              <a:t>This </a:t>
            </a:r>
            <a:r>
              <a:rPr lang="en-US" sz="1800" dirty="0"/>
              <a:t>space may contain shared libraries (DLL), </a:t>
            </a:r>
            <a:r>
              <a:rPr lang="en-US" sz="1800" dirty="0" smtClean="0"/>
              <a:t>I/O Buffers</a:t>
            </a:r>
            <a:r>
              <a:rPr lang="en-US" sz="1800" dirty="0"/>
              <a:t>, or </a:t>
            </a:r>
            <a:r>
              <a:rPr lang="en-US" sz="1800" dirty="0" smtClean="0"/>
              <a:t>shared memory </a:t>
            </a:r>
            <a:r>
              <a:rPr lang="en-US" sz="1800" dirty="0"/>
              <a:t>used for Inter-Process Communication (IPC</a:t>
            </a:r>
            <a:r>
              <a:rPr lang="en-US" sz="1800" dirty="0" smtClean="0"/>
              <a:t>).</a:t>
            </a:r>
            <a:endParaRPr lang="en-US" sz="1800" dirty="0"/>
          </a:p>
          <a:p>
            <a:endParaRPr lang="en-US" sz="2000" dirty="0"/>
          </a:p>
        </p:txBody>
      </p:sp>
      <p:sp>
        <p:nvSpPr>
          <p:cNvPr id="4" name="Date Placeholder 3"/>
          <p:cNvSpPr>
            <a:spLocks noGrp="1"/>
          </p:cNvSpPr>
          <p:nvPr>
            <p:ph type="dt" sz="half" idx="10"/>
          </p:nvPr>
        </p:nvSpPr>
        <p:spPr/>
        <p:txBody>
          <a:bodyPr/>
          <a:lstStyle/>
          <a:p>
            <a:pPr>
              <a:defRPr/>
            </a:pPr>
            <a:r>
              <a:rPr lang="en-US" smtClean="0"/>
              <a:t>CS 5348 OS Concepts</a:t>
            </a:r>
            <a:endParaRPr lang="en-US" altLang="en-US"/>
          </a:p>
        </p:txBody>
      </p:sp>
      <p:sp>
        <p:nvSpPr>
          <p:cNvPr id="6" name="Slide Number Placeholder 5"/>
          <p:cNvSpPr>
            <a:spLocks noGrp="1"/>
          </p:cNvSpPr>
          <p:nvPr>
            <p:ph type="sldNum" sz="quarter" idx="12"/>
          </p:nvPr>
        </p:nvSpPr>
        <p:spPr/>
        <p:txBody>
          <a:bodyPr/>
          <a:lstStyle/>
          <a:p>
            <a:pPr>
              <a:defRPr/>
            </a:pPr>
            <a:fld id="{46D7330F-AAA1-4F25-B8DC-A6ABCFAB6AFA}" type="slidenum">
              <a:rPr lang="en-US" altLang="en-US" smtClean="0"/>
              <a:pPr>
                <a:defRPr/>
              </a:pPr>
              <a:t>5</a:t>
            </a:fld>
            <a:endParaRPr lang="en-US" altLang="en-US"/>
          </a:p>
        </p:txBody>
      </p:sp>
      <p:pic>
        <p:nvPicPr>
          <p:cNvPr id="8" name="Picture 7"/>
          <p:cNvPicPr>
            <a:picLocks noChangeAspect="1"/>
          </p:cNvPicPr>
          <p:nvPr/>
        </p:nvPicPr>
        <p:blipFill>
          <a:blip r:embed="rId3"/>
          <a:stretch>
            <a:fillRect/>
          </a:stretch>
        </p:blipFill>
        <p:spPr>
          <a:xfrm>
            <a:off x="1219200" y="881179"/>
            <a:ext cx="6897063" cy="3686689"/>
          </a:xfrm>
          <a:prstGeom prst="rect">
            <a:avLst/>
          </a:prstGeom>
        </p:spPr>
      </p:pic>
    </p:spTree>
    <p:extLst>
      <p:ext uri="{BB962C8B-B14F-4D97-AF65-F5344CB8AC3E}">
        <p14:creationId xmlns:p14="http://schemas.microsoft.com/office/powerpoint/2010/main" val="32804562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Process States</a:t>
            </a:r>
            <a:endParaRPr lang="en-US" dirty="0">
              <a:solidFill>
                <a:srgbClr val="C00000"/>
              </a:solidFill>
            </a:endParaRPr>
          </a:p>
        </p:txBody>
      </p:sp>
      <p:sp>
        <p:nvSpPr>
          <p:cNvPr id="3" name="Content Placeholder 2"/>
          <p:cNvSpPr>
            <a:spLocks noGrp="1"/>
          </p:cNvSpPr>
          <p:nvPr>
            <p:ph idx="1"/>
          </p:nvPr>
        </p:nvSpPr>
        <p:spPr>
          <a:xfrm>
            <a:off x="457200" y="1600200"/>
            <a:ext cx="8305800" cy="4530725"/>
          </a:xfrm>
        </p:spPr>
        <p:txBody>
          <a:bodyPr/>
          <a:lstStyle/>
          <a:p>
            <a:r>
              <a:rPr lang="en-US" dirty="0"/>
              <a:t>In a </a:t>
            </a:r>
            <a:r>
              <a:rPr lang="en-US" u="sng" dirty="0" smtClean="0"/>
              <a:t>Multiprocessing</a:t>
            </a:r>
            <a:r>
              <a:rPr lang="en-US" dirty="0" smtClean="0"/>
              <a:t> OS, </a:t>
            </a:r>
            <a:r>
              <a:rPr lang="en-US" dirty="0"/>
              <a:t>a process may be </a:t>
            </a:r>
            <a:r>
              <a:rPr lang="en-US" u="sng" dirty="0" smtClean="0"/>
              <a:t>Running</a:t>
            </a:r>
            <a:r>
              <a:rPr lang="en-US" dirty="0" smtClean="0"/>
              <a:t> or </a:t>
            </a:r>
            <a:r>
              <a:rPr lang="en-US" u="sng" dirty="0"/>
              <a:t>R</a:t>
            </a:r>
            <a:r>
              <a:rPr lang="en-US" u="sng" dirty="0" smtClean="0"/>
              <a:t>eady To Run</a:t>
            </a:r>
            <a:r>
              <a:rPr lang="en-US" dirty="0" smtClean="0"/>
              <a:t>.</a:t>
            </a:r>
            <a:endParaRPr lang="en-US" dirty="0" smtClean="0"/>
          </a:p>
          <a:p>
            <a:pPr lvl="1"/>
            <a:r>
              <a:rPr lang="en-US" dirty="0" smtClean="0"/>
              <a:t>See next slide.</a:t>
            </a:r>
          </a:p>
          <a:p>
            <a:pPr lvl="1"/>
            <a:endParaRPr lang="en-US" dirty="0"/>
          </a:p>
          <a:p>
            <a:r>
              <a:rPr lang="en-US" dirty="0" smtClean="0"/>
              <a:t>The operating system provides a </a:t>
            </a:r>
            <a:r>
              <a:rPr lang="en-US" i="1" u="sng" dirty="0"/>
              <a:t>D</a:t>
            </a:r>
            <a:r>
              <a:rPr lang="en-US" i="1" u="sng" dirty="0" smtClean="0"/>
              <a:t>ispatcher</a:t>
            </a:r>
            <a:r>
              <a:rPr lang="en-US" u="sng" dirty="0" smtClean="0"/>
              <a:t> Service</a:t>
            </a:r>
            <a:r>
              <a:rPr lang="en-US" dirty="0" smtClean="0"/>
              <a:t> that:</a:t>
            </a:r>
          </a:p>
          <a:p>
            <a:pPr marL="627063" lvl="1" indent="-284163">
              <a:buSzPct val="100000"/>
              <a:buFont typeface="+mj-lt"/>
              <a:buAutoNum type="arabicPeriod"/>
            </a:pPr>
            <a:r>
              <a:rPr lang="en-US" dirty="0" smtClean="0"/>
              <a:t>Selects which of the </a:t>
            </a:r>
            <a:r>
              <a:rPr lang="en-US" u="sng" dirty="0" err="1" smtClean="0"/>
              <a:t>R</a:t>
            </a:r>
            <a:r>
              <a:rPr lang="en-US" i="1" u="sng" dirty="0" err="1" smtClean="0"/>
              <a:t>eadyToRun</a:t>
            </a:r>
            <a:r>
              <a:rPr lang="en-US" dirty="0" smtClean="0"/>
              <a:t> processes are to be executed.</a:t>
            </a:r>
          </a:p>
          <a:p>
            <a:pPr marL="627063" lvl="1" indent="-284163">
              <a:buSzPct val="100000"/>
              <a:buFont typeface="+mj-lt"/>
              <a:buAutoNum type="arabicPeriod"/>
            </a:pPr>
            <a:r>
              <a:rPr lang="en-US" dirty="0" smtClean="0"/>
              <a:t>Installs the process’s context from the Process Control Block.</a:t>
            </a:r>
          </a:p>
          <a:p>
            <a:pPr marL="627063" lvl="1" indent="-284163">
              <a:buSzPct val="100000"/>
              <a:buFont typeface="+mj-lt"/>
              <a:buAutoNum type="arabicPeriod"/>
            </a:pPr>
            <a:r>
              <a:rPr lang="en-US" dirty="0" smtClean="0"/>
              <a:t>Allows the process to execute for an allowed duration (timer interrupt) </a:t>
            </a:r>
            <a:r>
              <a:rPr lang="en-US" u="sng" dirty="0" smtClean="0"/>
              <a:t>or</a:t>
            </a:r>
            <a:r>
              <a:rPr lang="en-US" dirty="0" smtClean="0"/>
              <a:t> until a blocking system call is made e.g. I/O request.</a:t>
            </a:r>
          </a:p>
          <a:p>
            <a:pPr marL="627063" lvl="1" indent="-284163">
              <a:buSzPct val="100000"/>
              <a:buFont typeface="+mj-lt"/>
              <a:buAutoNum type="arabicPeriod"/>
            </a:pPr>
            <a:r>
              <a:rPr lang="en-US" dirty="0" smtClean="0"/>
              <a:t>Records the process’s context.</a:t>
            </a:r>
          </a:p>
          <a:p>
            <a:pPr marL="627063" lvl="1" indent="-284163">
              <a:buSzPct val="100000"/>
              <a:buFont typeface="+mj-lt"/>
              <a:buAutoNum type="arabicPeriod"/>
            </a:pPr>
            <a:r>
              <a:rPr lang="en-US" dirty="0" smtClean="0"/>
              <a:t>Go to 1.</a:t>
            </a:r>
          </a:p>
          <a:p>
            <a:r>
              <a:rPr lang="en-US" dirty="0" smtClean="0"/>
              <a:t>See Figures 3.3 &amp; 3.4 in text.</a:t>
            </a:r>
            <a:endParaRPr lang="en-US" dirty="0"/>
          </a:p>
        </p:txBody>
      </p:sp>
      <p:sp>
        <p:nvSpPr>
          <p:cNvPr id="4" name="Date Placeholder 3"/>
          <p:cNvSpPr>
            <a:spLocks noGrp="1"/>
          </p:cNvSpPr>
          <p:nvPr>
            <p:ph type="dt" sz="half" idx="10"/>
          </p:nvPr>
        </p:nvSpPr>
        <p:spPr/>
        <p:txBody>
          <a:bodyPr/>
          <a:lstStyle/>
          <a:p>
            <a:pPr>
              <a:defRPr/>
            </a:pPr>
            <a:r>
              <a:rPr lang="en-US" smtClean="0"/>
              <a:t>CS 5348 OS Concepts</a:t>
            </a:r>
            <a:endParaRPr lang="en-US" altLang="en-US"/>
          </a:p>
        </p:txBody>
      </p:sp>
      <p:sp>
        <p:nvSpPr>
          <p:cNvPr id="6" name="Slide Number Placeholder 5"/>
          <p:cNvSpPr>
            <a:spLocks noGrp="1"/>
          </p:cNvSpPr>
          <p:nvPr>
            <p:ph type="sldNum" sz="quarter" idx="12"/>
          </p:nvPr>
        </p:nvSpPr>
        <p:spPr/>
        <p:txBody>
          <a:bodyPr/>
          <a:lstStyle/>
          <a:p>
            <a:pPr>
              <a:defRPr/>
            </a:pPr>
            <a:fld id="{46D7330F-AAA1-4F25-B8DC-A6ABCFAB6AFA}" type="slidenum">
              <a:rPr lang="en-US" altLang="en-US" smtClean="0"/>
              <a:pPr>
                <a:defRPr/>
              </a:pPr>
              <a:t>6</a:t>
            </a:fld>
            <a:endParaRPr lang="en-US" altLang="en-US"/>
          </a:p>
        </p:txBody>
      </p:sp>
    </p:spTree>
    <p:extLst>
      <p:ext uri="{BB962C8B-B14F-4D97-AF65-F5344CB8AC3E}">
        <p14:creationId xmlns:p14="http://schemas.microsoft.com/office/powerpoint/2010/main" val="28372841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The simplest example of a Process’s state is:</a:t>
            </a:r>
          </a:p>
          <a:p>
            <a:pPr marL="344487" lvl="1" indent="0">
              <a:buNone/>
            </a:pPr>
            <a:endParaRPr lang="en-US" dirty="0" smtClean="0"/>
          </a:p>
          <a:p>
            <a:endParaRPr lang="en-US" dirty="0" smtClean="0"/>
          </a:p>
          <a:p>
            <a:endParaRPr lang="en-US" dirty="0"/>
          </a:p>
          <a:p>
            <a:endParaRPr lang="en-US" dirty="0" smtClean="0"/>
          </a:p>
          <a:p>
            <a:endParaRPr lang="en-US" dirty="0"/>
          </a:p>
          <a:p>
            <a:r>
              <a:rPr lang="en-US" dirty="0" smtClean="0"/>
              <a:t>When a process is created, the OS initializes its PCB with a state of </a:t>
            </a:r>
            <a:r>
              <a:rPr lang="en-US" i="1" dirty="0" err="1" smtClean="0"/>
              <a:t>ReadyToRun</a:t>
            </a:r>
            <a:r>
              <a:rPr lang="en-US" dirty="0" smtClean="0"/>
              <a:t>. </a:t>
            </a:r>
          </a:p>
        </p:txBody>
      </p:sp>
      <p:sp>
        <p:nvSpPr>
          <p:cNvPr id="2" name="Title 1"/>
          <p:cNvSpPr>
            <a:spLocks noGrp="1"/>
          </p:cNvSpPr>
          <p:nvPr>
            <p:ph type="title"/>
          </p:nvPr>
        </p:nvSpPr>
        <p:spPr/>
        <p:txBody>
          <a:bodyPr/>
          <a:lstStyle/>
          <a:p>
            <a:r>
              <a:rPr lang="en-US" dirty="0" smtClean="0"/>
              <a:t>Two-State Process Model</a:t>
            </a:r>
            <a:endParaRPr lang="en-US" dirty="0"/>
          </a:p>
        </p:txBody>
      </p:sp>
      <p:sp>
        <p:nvSpPr>
          <p:cNvPr id="4" name="Date Placeholder 3"/>
          <p:cNvSpPr>
            <a:spLocks noGrp="1"/>
          </p:cNvSpPr>
          <p:nvPr>
            <p:ph type="dt" sz="half" idx="10"/>
          </p:nvPr>
        </p:nvSpPr>
        <p:spPr/>
        <p:txBody>
          <a:bodyPr/>
          <a:lstStyle/>
          <a:p>
            <a:pPr>
              <a:defRPr/>
            </a:pPr>
            <a:r>
              <a:rPr lang="en-US" smtClean="0"/>
              <a:t>CS 5348 OS Concepts</a:t>
            </a:r>
            <a:endParaRPr lang="en-US" altLang="en-US"/>
          </a:p>
        </p:txBody>
      </p:sp>
      <p:sp>
        <p:nvSpPr>
          <p:cNvPr id="6" name="Slide Number Placeholder 5"/>
          <p:cNvSpPr>
            <a:spLocks noGrp="1"/>
          </p:cNvSpPr>
          <p:nvPr>
            <p:ph type="sldNum" sz="quarter" idx="12"/>
          </p:nvPr>
        </p:nvSpPr>
        <p:spPr/>
        <p:txBody>
          <a:bodyPr/>
          <a:lstStyle/>
          <a:p>
            <a:pPr>
              <a:defRPr/>
            </a:pPr>
            <a:fld id="{46D7330F-AAA1-4F25-B8DC-A6ABCFAB6AFA}" type="slidenum">
              <a:rPr lang="en-US" altLang="en-US" smtClean="0"/>
              <a:pPr>
                <a:defRPr/>
              </a:pPr>
              <a:t>7</a:t>
            </a:fld>
            <a:endParaRPr lang="en-US" alt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3207" y="2133600"/>
            <a:ext cx="5897563"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179547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Waiting Process Queue</a:t>
            </a:r>
            <a:endParaRPr lang="en-US" dirty="0"/>
          </a:p>
        </p:txBody>
      </p:sp>
      <p:sp>
        <p:nvSpPr>
          <p:cNvPr id="3" name="Content Placeholder 2"/>
          <p:cNvSpPr>
            <a:spLocks noGrp="1"/>
          </p:cNvSpPr>
          <p:nvPr>
            <p:ph idx="1"/>
          </p:nvPr>
        </p:nvSpPr>
        <p:spPr/>
        <p:txBody>
          <a:bodyPr/>
          <a:lstStyle/>
          <a:p>
            <a:r>
              <a:rPr lang="en-US" dirty="0" smtClean="0"/>
              <a:t>Because the OS manages multiple processes, there is a queue of Process waiting to be </a:t>
            </a:r>
            <a:r>
              <a:rPr lang="en-US" dirty="0" smtClean="0"/>
              <a:t>dispatched. </a:t>
            </a:r>
            <a:endParaRPr lang="en-US" dirty="0" smtClean="0"/>
          </a:p>
          <a:p>
            <a:pPr lvl="1"/>
            <a:r>
              <a:rPr lang="en-US" dirty="0" smtClean="0"/>
              <a:t>Waiting to transition from </a:t>
            </a:r>
            <a:r>
              <a:rPr lang="en-US" u="sng" dirty="0" err="1" smtClean="0"/>
              <a:t>ReadyToRun</a:t>
            </a:r>
            <a:r>
              <a:rPr lang="en-US" dirty="0" smtClean="0"/>
              <a:t> to </a:t>
            </a:r>
            <a:r>
              <a:rPr lang="en-US" u="sng" dirty="0" smtClean="0"/>
              <a:t>Running</a:t>
            </a:r>
            <a:r>
              <a:rPr lang="en-US" dirty="0" smtClean="0"/>
              <a:t>. </a:t>
            </a:r>
          </a:p>
          <a:p>
            <a:pPr lvl="1"/>
            <a:endParaRPr lang="en-US" dirty="0"/>
          </a:p>
          <a:p>
            <a:pPr lvl="1"/>
            <a:endParaRPr lang="en-US" dirty="0" smtClean="0"/>
          </a:p>
          <a:p>
            <a:pPr lvl="1"/>
            <a:endParaRPr lang="en-US" dirty="0"/>
          </a:p>
          <a:p>
            <a:pPr lvl="1"/>
            <a:endParaRPr lang="en-US" dirty="0" smtClean="0"/>
          </a:p>
          <a:p>
            <a:pPr lvl="1"/>
            <a:endParaRPr lang="en-US" dirty="0"/>
          </a:p>
          <a:p>
            <a:endParaRPr lang="en-US" dirty="0" smtClean="0"/>
          </a:p>
          <a:p>
            <a:r>
              <a:rPr lang="en-US" dirty="0" smtClean="0"/>
              <a:t>This is an example of </a:t>
            </a:r>
            <a:r>
              <a:rPr lang="en-US" i="1" dirty="0" smtClean="0"/>
              <a:t>round-robin</a:t>
            </a:r>
            <a:r>
              <a:rPr lang="en-US" dirty="0" smtClean="0"/>
              <a:t> process scheduling. </a:t>
            </a:r>
          </a:p>
          <a:p>
            <a:pPr lvl="1"/>
            <a:r>
              <a:rPr lang="en-US" dirty="0" smtClean="0"/>
              <a:t>Round-robin is simple, easy to implement, and </a:t>
            </a:r>
            <a:r>
              <a:rPr lang="en-US" i="1" u="sng" dirty="0" smtClean="0"/>
              <a:t>starvation free</a:t>
            </a:r>
            <a:r>
              <a:rPr lang="en-US" dirty="0" smtClean="0"/>
              <a:t>. </a:t>
            </a:r>
            <a:endParaRPr lang="en-US" dirty="0"/>
          </a:p>
        </p:txBody>
      </p:sp>
      <p:sp>
        <p:nvSpPr>
          <p:cNvPr id="4" name="Date Placeholder 3"/>
          <p:cNvSpPr>
            <a:spLocks noGrp="1"/>
          </p:cNvSpPr>
          <p:nvPr>
            <p:ph type="dt" sz="half" idx="10"/>
          </p:nvPr>
        </p:nvSpPr>
        <p:spPr/>
        <p:txBody>
          <a:bodyPr/>
          <a:lstStyle/>
          <a:p>
            <a:pPr>
              <a:defRPr/>
            </a:pPr>
            <a:r>
              <a:rPr lang="en-US" smtClean="0"/>
              <a:t>CS 5348 OS Concepts</a:t>
            </a:r>
            <a:endParaRPr lang="en-US" altLang="en-US" dirty="0"/>
          </a:p>
        </p:txBody>
      </p:sp>
      <p:sp>
        <p:nvSpPr>
          <p:cNvPr id="6" name="Slide Number Placeholder 5"/>
          <p:cNvSpPr>
            <a:spLocks noGrp="1"/>
          </p:cNvSpPr>
          <p:nvPr>
            <p:ph type="sldNum" sz="quarter" idx="12"/>
          </p:nvPr>
        </p:nvSpPr>
        <p:spPr/>
        <p:txBody>
          <a:bodyPr/>
          <a:lstStyle/>
          <a:p>
            <a:pPr>
              <a:defRPr/>
            </a:pPr>
            <a:fld id="{46D7330F-AAA1-4F25-B8DC-A6ABCFAB6AFA}" type="slidenum">
              <a:rPr lang="en-US" altLang="en-US" smtClean="0"/>
              <a:pPr>
                <a:defRPr/>
              </a:pPr>
              <a:t>8</a:t>
            </a:fld>
            <a:endParaRPr lang="en-US" altLang="en-US"/>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3300" y="2743200"/>
            <a:ext cx="7135813"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851711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Creation</a:t>
            </a:r>
            <a:endParaRPr lang="en-US" dirty="0"/>
          </a:p>
        </p:txBody>
      </p:sp>
      <p:sp>
        <p:nvSpPr>
          <p:cNvPr id="3" name="Content Placeholder 2"/>
          <p:cNvSpPr>
            <a:spLocks noGrp="1"/>
          </p:cNvSpPr>
          <p:nvPr>
            <p:ph idx="1"/>
          </p:nvPr>
        </p:nvSpPr>
        <p:spPr>
          <a:xfrm>
            <a:off x="457200" y="1143000"/>
            <a:ext cx="8229600" cy="4987925"/>
          </a:xfrm>
        </p:spPr>
        <p:txBody>
          <a:bodyPr/>
          <a:lstStyle/>
          <a:p>
            <a:r>
              <a:rPr lang="en-US" dirty="0" smtClean="0"/>
              <a:t>The OS is responsible for creating processes.</a:t>
            </a:r>
          </a:p>
          <a:p>
            <a:pPr lvl="1"/>
            <a:r>
              <a:rPr lang="en-US" dirty="0" smtClean="0"/>
              <a:t>The OS creates a new </a:t>
            </a:r>
            <a:r>
              <a:rPr lang="en-US" u="sng" dirty="0" smtClean="0"/>
              <a:t>Process Control Block </a:t>
            </a:r>
            <a:r>
              <a:rPr lang="en-US" dirty="0" smtClean="0"/>
              <a:t>and the new </a:t>
            </a:r>
            <a:r>
              <a:rPr lang="en-US" u="sng" dirty="0" smtClean="0"/>
              <a:t>Process Image </a:t>
            </a:r>
            <a:r>
              <a:rPr lang="en-US" dirty="0" smtClean="0"/>
              <a:t>containing instructions, data, &amp; stack. </a:t>
            </a:r>
          </a:p>
          <a:p>
            <a:pPr lvl="1"/>
            <a:endParaRPr lang="en-US" dirty="0" smtClean="0"/>
          </a:p>
          <a:p>
            <a:r>
              <a:rPr lang="en-US" dirty="0" smtClean="0"/>
              <a:t>A process may be created:</a:t>
            </a:r>
          </a:p>
          <a:p>
            <a:pPr lvl="1"/>
            <a:r>
              <a:rPr lang="en-US" dirty="0" smtClean="0"/>
              <a:t>When a user logs onto the system i.e. hosting the shell. </a:t>
            </a:r>
          </a:p>
          <a:p>
            <a:pPr lvl="1"/>
            <a:r>
              <a:rPr lang="en-US" dirty="0" smtClean="0"/>
              <a:t>When commands are executed from a batch or script.</a:t>
            </a:r>
          </a:p>
          <a:p>
            <a:pPr lvl="1"/>
            <a:r>
              <a:rPr lang="en-US" dirty="0" smtClean="0"/>
              <a:t>When an </a:t>
            </a:r>
            <a:r>
              <a:rPr lang="en-US" u="sng" dirty="0" smtClean="0"/>
              <a:t>existing process</a:t>
            </a:r>
            <a:r>
              <a:rPr lang="en-US" dirty="0" smtClean="0"/>
              <a:t> requests a </a:t>
            </a:r>
            <a:r>
              <a:rPr lang="en-US" u="sng" dirty="0" smtClean="0"/>
              <a:t>new process</a:t>
            </a:r>
            <a:r>
              <a:rPr lang="en-US" dirty="0" smtClean="0"/>
              <a:t> be created (</a:t>
            </a:r>
            <a:r>
              <a:rPr lang="en-US" i="1" dirty="0" smtClean="0"/>
              <a:t>forked</a:t>
            </a:r>
            <a:r>
              <a:rPr lang="en-US" dirty="0" smtClean="0"/>
              <a:t> in Unix terms). </a:t>
            </a:r>
          </a:p>
          <a:p>
            <a:pPr lvl="1"/>
            <a:endParaRPr lang="en-US" dirty="0" smtClean="0"/>
          </a:p>
          <a:p>
            <a:r>
              <a:rPr lang="en-US" dirty="0" smtClean="0"/>
              <a:t>The creating process </a:t>
            </a:r>
            <a:r>
              <a:rPr lang="en-US" i="1" dirty="0" smtClean="0"/>
              <a:t>owns</a:t>
            </a:r>
            <a:r>
              <a:rPr lang="en-US" dirty="0" smtClean="0"/>
              <a:t> the newly created process. </a:t>
            </a:r>
          </a:p>
          <a:p>
            <a:pPr lvl="1"/>
            <a:r>
              <a:rPr lang="en-US" dirty="0" smtClean="0"/>
              <a:t>Creating Process: Parent Process</a:t>
            </a:r>
          </a:p>
          <a:p>
            <a:pPr lvl="1"/>
            <a:r>
              <a:rPr lang="en-US" dirty="0" smtClean="0"/>
              <a:t>Created Process: Child Processes</a:t>
            </a:r>
            <a:endParaRPr lang="en-US" dirty="0"/>
          </a:p>
        </p:txBody>
      </p:sp>
      <p:sp>
        <p:nvSpPr>
          <p:cNvPr id="4" name="Date Placeholder 3"/>
          <p:cNvSpPr>
            <a:spLocks noGrp="1"/>
          </p:cNvSpPr>
          <p:nvPr>
            <p:ph type="dt" sz="half" idx="10"/>
          </p:nvPr>
        </p:nvSpPr>
        <p:spPr/>
        <p:txBody>
          <a:bodyPr/>
          <a:lstStyle/>
          <a:p>
            <a:pPr>
              <a:defRPr/>
            </a:pPr>
            <a:r>
              <a:rPr lang="en-US" smtClean="0"/>
              <a:t>CS 5348 OS Concepts</a:t>
            </a:r>
            <a:endParaRPr lang="en-US" altLang="en-US" dirty="0"/>
          </a:p>
        </p:txBody>
      </p:sp>
      <p:sp>
        <p:nvSpPr>
          <p:cNvPr id="6" name="Slide Number Placeholder 5"/>
          <p:cNvSpPr>
            <a:spLocks noGrp="1"/>
          </p:cNvSpPr>
          <p:nvPr>
            <p:ph type="sldNum" sz="quarter" idx="12"/>
          </p:nvPr>
        </p:nvSpPr>
        <p:spPr/>
        <p:txBody>
          <a:bodyPr/>
          <a:lstStyle/>
          <a:p>
            <a:pPr>
              <a:defRPr/>
            </a:pPr>
            <a:fld id="{46D7330F-AAA1-4F25-B8DC-A6ABCFAB6AFA}" type="slidenum">
              <a:rPr lang="en-US" altLang="en-US" smtClean="0"/>
              <a:pPr>
                <a:defRPr/>
              </a:pPr>
              <a:t>9</a:t>
            </a:fld>
            <a:endParaRPr lang="en-US" altLang="en-US"/>
          </a:p>
        </p:txBody>
      </p:sp>
    </p:spTree>
    <p:extLst>
      <p:ext uri="{BB962C8B-B14F-4D97-AF65-F5344CB8AC3E}">
        <p14:creationId xmlns:p14="http://schemas.microsoft.com/office/powerpoint/2010/main" val="816589918"/>
      </p:ext>
    </p:extLst>
  </p:cSld>
  <p:clrMapOvr>
    <a:masterClrMapping/>
  </p:clrMapOvr>
  <p:timing>
    <p:tnLst>
      <p:par>
        <p:cTn id="1" dur="indefinite" restart="never" nodeType="tmRoot"/>
      </p:par>
    </p:tnLst>
  </p:timing>
</p:sld>
</file>

<file path=ppt/theme/theme1.xml><?xml version="1.0" encoding="utf-8"?>
<a:theme xmlns:a="http://schemas.openxmlformats.org/drawingml/2006/main" name="Cousrse Template">
  <a:themeElements>
    <a:clrScheme name="Cousrse Templat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Cousrse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ousrse Templat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Cousrse Templat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Cousrse Templat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Cousrse Templat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Cousrse Templat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Cousrse Templat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Cousrse Templat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Cousrse Templat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Cousrse Templat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Cousrse Template</Template>
  <TotalTime>19099</TotalTime>
  <Words>4596</Words>
  <Application>Microsoft Office PowerPoint</Application>
  <PresentationFormat>On-screen Show (4:3)</PresentationFormat>
  <Paragraphs>584</Paragraphs>
  <Slides>47</Slides>
  <Notes>33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47</vt:i4>
      </vt:variant>
    </vt:vector>
  </HeadingPairs>
  <TitlesOfParts>
    <vt:vector size="51" baseType="lpstr">
      <vt:lpstr>Arial</vt:lpstr>
      <vt:lpstr>Garamond</vt:lpstr>
      <vt:lpstr>Wingdings</vt:lpstr>
      <vt:lpstr>Cousrse Template</vt:lpstr>
      <vt:lpstr>Process Description and Control</vt:lpstr>
      <vt:lpstr>What is a Process?</vt:lpstr>
      <vt:lpstr>Linux Executable File Image</vt:lpstr>
      <vt:lpstr>The Process Image is the  Physical Manifestation of the Process</vt:lpstr>
      <vt:lpstr>Generic Process Image</vt:lpstr>
      <vt:lpstr>Process States</vt:lpstr>
      <vt:lpstr>Two-State Process Model</vt:lpstr>
      <vt:lpstr>Waiting Process Queue</vt:lpstr>
      <vt:lpstr>Process Creation</vt:lpstr>
      <vt:lpstr>Process Can Be Terminated For Many Reasons</vt:lpstr>
      <vt:lpstr>Five State Process Model</vt:lpstr>
      <vt:lpstr>PowerPoint Presentation</vt:lpstr>
      <vt:lpstr>Suspended Process</vt:lpstr>
      <vt:lpstr>Six Process States</vt:lpstr>
      <vt:lpstr>Integrating Blocked and Suspended States</vt:lpstr>
      <vt:lpstr>Unix Signals (aka Traps)</vt:lpstr>
      <vt:lpstr>Inter-Process Communication</vt:lpstr>
      <vt:lpstr>System Resource Management</vt:lpstr>
      <vt:lpstr>Resource Allocation Graphs</vt:lpstr>
      <vt:lpstr>Resource Categories Managed by an OS</vt:lpstr>
      <vt:lpstr>Protected Kernel Data Structures</vt:lpstr>
      <vt:lpstr>Process Control Block</vt:lpstr>
      <vt:lpstr>Process Identification Information</vt:lpstr>
      <vt:lpstr>Processor State Information</vt:lpstr>
      <vt:lpstr>Process Control Information</vt:lpstr>
      <vt:lpstr>Accessing Process Control Information in Linux</vt:lpstr>
      <vt:lpstr>Context Switching vs Mode Switching</vt:lpstr>
      <vt:lpstr>Modes of Execution</vt:lpstr>
      <vt:lpstr>Managing the Processor’s Mode</vt:lpstr>
      <vt:lpstr>Triggering a Context Switch</vt:lpstr>
      <vt:lpstr>Steps of a Context Switch</vt:lpstr>
      <vt:lpstr>Mode Vs Context Switching Does every mode switch result in a context switch? </vt:lpstr>
      <vt:lpstr>Creating A New Process (Generic)</vt:lpstr>
      <vt:lpstr>Creating A New Process (Linux)</vt:lpstr>
      <vt:lpstr>Operating System Structure  (Software Architecture)</vt:lpstr>
      <vt:lpstr>Monolithic Kernel Architecture</vt:lpstr>
      <vt:lpstr>Kernel-Mode Stacks</vt:lpstr>
      <vt:lpstr>Microkernel Architecture</vt:lpstr>
      <vt:lpstr>Microkernel Services</vt:lpstr>
      <vt:lpstr>Microkernel Architecture</vt:lpstr>
      <vt:lpstr>Monolithic vs. Microkernel Architectures</vt:lpstr>
      <vt:lpstr>Monolithic vs. Microkernel Architectures Which is Better? </vt:lpstr>
      <vt:lpstr>Hybrid Kernels</vt:lpstr>
      <vt:lpstr>Operating Systems Initialization</vt:lpstr>
      <vt:lpstr>Kernel Startup Procedure</vt:lpstr>
      <vt:lpstr>Linux  Boot Sequence</vt:lpstr>
      <vt:lpstr>Linux Run Levels</vt:lpstr>
    </vt:vector>
  </TitlesOfParts>
  <Company>RBSGI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Introduction</dc:title>
  <dc:creator>Michael Christiansen</dc:creator>
  <cp:lastModifiedBy>Michael Christiansen</cp:lastModifiedBy>
  <cp:revision>1952</cp:revision>
  <dcterms:created xsi:type="dcterms:W3CDTF">2006-08-26T13:52:02Z</dcterms:created>
  <dcterms:modified xsi:type="dcterms:W3CDTF">2018-01-24T18:03:26Z</dcterms:modified>
</cp:coreProperties>
</file>