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5" r:id="rId4"/>
    <p:sldId id="292" r:id="rId5"/>
    <p:sldId id="290" r:id="rId6"/>
    <p:sldId id="297" r:id="rId7"/>
    <p:sldId id="296" r:id="rId8"/>
    <p:sldId id="266" r:id="rId9"/>
    <p:sldId id="264" r:id="rId10"/>
    <p:sldId id="293" r:id="rId11"/>
    <p:sldId id="263" r:id="rId12"/>
    <p:sldId id="267" r:id="rId13"/>
    <p:sldId id="258" r:id="rId14"/>
    <p:sldId id="298" r:id="rId15"/>
    <p:sldId id="295" r:id="rId16"/>
    <p:sldId id="291" r:id="rId17"/>
    <p:sldId id="283" r:id="rId18"/>
    <p:sldId id="268" r:id="rId19"/>
    <p:sldId id="269" r:id="rId20"/>
    <p:sldId id="299" r:id="rId21"/>
    <p:sldId id="300" r:id="rId22"/>
    <p:sldId id="270" r:id="rId23"/>
    <p:sldId id="272" r:id="rId24"/>
    <p:sldId id="271" r:id="rId25"/>
    <p:sldId id="273" r:id="rId26"/>
    <p:sldId id="281" r:id="rId27"/>
    <p:sldId id="280" r:id="rId28"/>
    <p:sldId id="285" r:id="rId29"/>
    <p:sldId id="286" r:id="rId30"/>
    <p:sldId id="279" r:id="rId31"/>
    <p:sldId id="282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9" autoAdjust="0"/>
    <p:restoredTop sz="90633" autoAdjust="0"/>
  </p:normalViewPr>
  <p:slideViewPr>
    <p:cSldViewPr>
      <p:cViewPr varScale="1">
        <p:scale>
          <a:sx n="93" d="100"/>
          <a:sy n="93" d="100"/>
        </p:scale>
        <p:origin x="1374" y="84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228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9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SMP: Symmetric Multiprocessors</a:t>
            </a:r>
            <a:r>
              <a:rPr lang="en-US" baseline="0" dirty="0" smtClean="0"/>
              <a:t> i.e. a processor with multiple cores. Almost all modern processors have multiple cores.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Event Handling:</a:t>
            </a:r>
            <a:r>
              <a:rPr lang="en-US" baseline="0" dirty="0" smtClean="0"/>
              <a:t> </a:t>
            </a:r>
            <a:r>
              <a:rPr lang="en-US" dirty="0" smtClean="0"/>
              <a:t>A</a:t>
            </a:r>
            <a:r>
              <a:rPr lang="en-US" baseline="0" dirty="0" smtClean="0"/>
              <a:t> thread can be created to listen for messages to arrive on a socket from a remote client. The thread’s execution will block when no socket data is available, but other threads can keep the application active.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SMP: Symmetric Multiprocessing i.e. multi core microprocessors.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TCB:</a:t>
            </a:r>
            <a:r>
              <a:rPr lang="en-US" baseline="0" dirty="0" smtClean="0"/>
              <a:t> Thread Control Block</a:t>
            </a:r>
            <a:endParaRPr lang="en-US" baseline="0" dirty="0"/>
          </a:p>
          <a:p>
            <a:r>
              <a:rPr lang="en-US" baseline="0" dirty="0" smtClean="0"/>
              <a:t>Note that like Processes, a thread will be blocked while waiting on a message, waiting for a blocking system call to complete, etc. Other threads in the blocked process remain runnable while the blocked threads waits.</a:t>
            </a:r>
          </a:p>
          <a:p>
            <a:r>
              <a:rPr lang="en-US" baseline="0" dirty="0" smtClean="0"/>
              <a:t>When a Process is suspended, all of its threads are suspended. Threads can not be individually suspended.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4 third-level sorts and 2</a:t>
            </a:r>
            <a:r>
              <a:rPr lang="en-US" baseline="0" dirty="0" smtClean="0"/>
              <a:t> second-level merges can be executed in parallel.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f = 1</a:t>
            </a:r>
            <a:r>
              <a:rPr lang="en-US" baseline="0" dirty="0" smtClean="0"/>
              <a:t> and N = 4, result is 4 times speedup.</a:t>
            </a:r>
          </a:p>
          <a:p>
            <a:r>
              <a:rPr lang="en-US" baseline="0" dirty="0" smtClean="0"/>
              <a:t>If f = 0 and N = 4, the result is 1 or no speedup.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f = .75 and N = 4, the result is 2.2 times speedup. </a:t>
            </a:r>
          </a:p>
          <a:p>
            <a:r>
              <a:rPr lang="en-US" baseline="0" dirty="0" smtClean="0"/>
              <a:t>If f = .25 and N = 4, the result is 1.2 times speedup.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</a:t>
            </a:r>
            <a:r>
              <a:rPr lang="en-US" baseline="0" dirty="0" smtClean="0"/>
              <a:t> includes the operating </a:t>
            </a:r>
            <a:r>
              <a:rPr lang="en-US" baseline="0" smtClean="0"/>
              <a:t>system processing overhead </a:t>
            </a:r>
            <a:r>
              <a:rPr lang="en-US" baseline="0" dirty="0" smtClean="0"/>
              <a:t>of supporting multiple processors.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the green</a:t>
            </a:r>
            <a:r>
              <a:rPr lang="en-US" baseline="0" dirty="0" smtClean="0"/>
              <a:t> instructions represent the dispatcher’s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processor state is no longer associated</a:t>
            </a:r>
            <a:r>
              <a:rPr lang="en-US" baseline="0" dirty="0" smtClean="0"/>
              <a:t> with the Process but with the Process’s Threads.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PCB contains</a:t>
            </a:r>
            <a:r>
              <a:rPr lang="en-US" baseline="0" dirty="0" smtClean="0"/>
              <a:t> process resources (files, sockets, etc.) that are shared by all threads. </a:t>
            </a:r>
          </a:p>
          <a:p>
            <a:r>
              <a:rPr lang="en-US" baseline="0" dirty="0" smtClean="0"/>
              <a:t>The TCB contains resources specific to a thread (control stack, processor state).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OS: The</a:t>
            </a:r>
            <a:r>
              <a:rPr lang="en-US" baseline="0" dirty="0" smtClean="0"/>
              <a:t> software running high-end consumer electronics e.g. TV, DVR. i.e. one application with many possible threads.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‘p’ is for </a:t>
            </a:r>
            <a:r>
              <a:rPr lang="en-US" baseline="0" dirty="0" err="1" smtClean="0"/>
              <a:t>Posix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 Multi Processing or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To Students:</a:t>
            </a:r>
            <a:r>
              <a:rPr lang="en-US" baseline="0" dirty="0" smtClean="0"/>
              <a:t> I consider knowing these three control strategies to be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4384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latin typeface="Garamond" pitchFamily="18" charset="0"/>
              </a:rPr>
              <a:t>CS 5348 OS Concepts</a:t>
            </a:r>
            <a:endParaRPr lang="en-US" altLang="en-US" dirty="0" smtClean="0">
              <a:latin typeface="Garamond" pitchFamily="18" charset="0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E9386A-A167-4B06-8D35-0C28C629A557}" type="slidenum">
              <a:rPr lang="en-US" altLang="en-US" smtClean="0">
                <a:latin typeface="Garamond" pitchFamily="18" charset="0"/>
              </a:rPr>
              <a:pPr eaLnBrk="1" hangingPunct="1"/>
              <a:t>1</a:t>
            </a:fld>
            <a:endParaRPr lang="en-US" altLang="en-US" smtClean="0"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110796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9/21/2017 2:03 PM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OS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can be categorized according to the types Processes and Threads they support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/>
              <a:t>One Process / One Thread</a:t>
            </a:r>
            <a:r>
              <a:rPr lang="en-US" dirty="0" smtClean="0"/>
              <a:t>: Simple embedded or very primitive </a:t>
            </a:r>
            <a:r>
              <a:rPr lang="en-US" dirty="0"/>
              <a:t>Operating </a:t>
            </a:r>
            <a:r>
              <a:rPr lang="en-US" dirty="0" smtClean="0"/>
              <a:t>Systems e.g. MSDOS.</a:t>
            </a:r>
          </a:p>
          <a:p>
            <a:pPr lvl="1"/>
            <a:r>
              <a:rPr lang="en-US" u="sng" dirty="0" smtClean="0"/>
              <a:t>Multiple Processes / Single Thread per Process</a:t>
            </a:r>
            <a:r>
              <a:rPr lang="en-US" dirty="0" smtClean="0"/>
              <a:t>: Early Mainframe Operating </a:t>
            </a:r>
            <a:r>
              <a:rPr lang="en-US" dirty="0"/>
              <a:t>Systems. </a:t>
            </a:r>
            <a:endParaRPr lang="en-US" dirty="0" smtClean="0"/>
          </a:p>
          <a:p>
            <a:pPr lvl="1"/>
            <a:r>
              <a:rPr lang="en-US" u="sng" dirty="0" smtClean="0"/>
              <a:t>One Process / Multiple Threads</a:t>
            </a:r>
            <a:r>
              <a:rPr lang="en-US" dirty="0" smtClean="0"/>
              <a:t>: Virtual Machines (e.g. </a:t>
            </a:r>
            <a:r>
              <a:rPr lang="en-US" dirty="0" err="1" smtClean="0"/>
              <a:t>JavaVM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/>
              <a:t>Multiple Processes / </a:t>
            </a:r>
            <a:r>
              <a:rPr lang="en-US" u="sng" dirty="0" smtClean="0"/>
              <a:t>Multiple Thread </a:t>
            </a:r>
            <a:r>
              <a:rPr lang="en-US" u="sng" dirty="0"/>
              <a:t>per Process</a:t>
            </a:r>
            <a:r>
              <a:rPr lang="en-US" dirty="0" smtClean="0"/>
              <a:t>: Modern OS.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3E94F-5311-4A95-9D6D-5122C046DDE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73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Processes and Threads in various OS Models.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49" y="1919761"/>
            <a:ext cx="6087326" cy="37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15335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191976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 DOS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9952" y="1919761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Embedded 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259" y="567839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Early Operating Systems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3732" y="567839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Threads over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83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created and destroyed more efficiently than processes. </a:t>
            </a:r>
          </a:p>
          <a:p>
            <a:pPr lvl="1"/>
            <a:r>
              <a:rPr lang="en-US" dirty="0" smtClean="0"/>
              <a:t>Threads can be created an order of magnitude more quickly that processes.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 threads require fewer resources than the same number of processes.</a:t>
            </a:r>
          </a:p>
          <a:p>
            <a:pPr lvl="1"/>
            <a:r>
              <a:rPr lang="en-US" dirty="0" smtClean="0"/>
              <a:t>Memory and other resources are shared between threads in the same process.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Threads enhance communication between concurrently executing instruction traces. </a:t>
            </a:r>
          </a:p>
          <a:p>
            <a:pPr lvl="1"/>
            <a:r>
              <a:rPr lang="en-US" dirty="0" smtClean="0"/>
              <a:t>Threads share access to memory and other resources allocated to their process while processes are isolated from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9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are implemented as operating system resources. </a:t>
            </a:r>
          </a:p>
          <a:p>
            <a:pPr lvl="1"/>
            <a:r>
              <a:rPr lang="en-US" dirty="0"/>
              <a:t>The OS kernel maintains both process and thread contexts. </a:t>
            </a:r>
          </a:p>
          <a:p>
            <a:pPr lvl="1"/>
            <a:endParaRPr lang="en-US" dirty="0"/>
          </a:p>
          <a:p>
            <a:r>
              <a:rPr lang="en-US" dirty="0" smtClean="0"/>
              <a:t>Multiple </a:t>
            </a:r>
            <a:r>
              <a:rPr lang="en-US" dirty="0"/>
              <a:t>threads per process can be running concurrently </a:t>
            </a:r>
            <a:r>
              <a:rPr lang="en-US" dirty="0" smtClean="0"/>
              <a:t>on a multi-processor. </a:t>
            </a:r>
          </a:p>
          <a:p>
            <a:pPr lvl="1"/>
            <a:r>
              <a:rPr lang="en-US" dirty="0" smtClean="0"/>
              <a:t>Multiple threads can be executing at the same time allowing for an increase in application performance.</a:t>
            </a:r>
          </a:p>
          <a:p>
            <a:pPr lvl="1"/>
            <a:endParaRPr lang="en-US" dirty="0"/>
          </a:p>
          <a:p>
            <a:r>
              <a:rPr lang="en-US" dirty="0" smtClean="0"/>
              <a:t>Kernel threads </a:t>
            </a:r>
            <a:r>
              <a:rPr lang="en-US" dirty="0"/>
              <a:t>are individually blocked by </a:t>
            </a:r>
            <a:r>
              <a:rPr lang="en-US" dirty="0" smtClean="0"/>
              <a:t>I/O requests i.e. some threads can be block, others not, in the same process.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82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POSIX Thread </a:t>
            </a:r>
            <a:r>
              <a:rPr lang="en-US" dirty="0" smtClean="0"/>
              <a:t>Creation in C /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dirty="0" smtClean="0"/>
              <a:t>Linux thread library is </a:t>
            </a:r>
            <a:r>
              <a:rPr lang="en-US" dirty="0" err="1" smtClean="0"/>
              <a:t>Pthreads</a:t>
            </a:r>
            <a:r>
              <a:rPr lang="en-US" dirty="0" smtClean="0"/>
              <a:t>. (POSIX Threads). </a:t>
            </a:r>
          </a:p>
          <a:p>
            <a:pPr lvl="1"/>
            <a:r>
              <a:rPr lang="en-US" dirty="0" smtClean="0"/>
              <a:t>The function </a:t>
            </a:r>
            <a:r>
              <a:rPr lang="en-US" b="1" dirty="0" err="1" smtClean="0"/>
              <a:t>threadMain</a:t>
            </a:r>
            <a:r>
              <a:rPr lang="en-US" b="1" dirty="0" smtClean="0"/>
              <a:t>() </a:t>
            </a:r>
            <a:r>
              <a:rPr lang="en-US" dirty="0" smtClean="0"/>
              <a:t>is executed in the new thread.</a:t>
            </a:r>
          </a:p>
          <a:p>
            <a:pPr lvl="1"/>
            <a:r>
              <a:rPr lang="en-US" dirty="0" smtClean="0"/>
              <a:t>The function </a:t>
            </a:r>
            <a:r>
              <a:rPr lang="en-US" b="1" dirty="0" err="1" smtClean="0"/>
              <a:t>pthread_create</a:t>
            </a:r>
            <a:r>
              <a:rPr lang="en-US" b="1" dirty="0" smtClean="0"/>
              <a:t>() </a:t>
            </a:r>
            <a:r>
              <a:rPr lang="en-US" dirty="0" smtClean="0"/>
              <a:t>is used to create a new thread. </a:t>
            </a:r>
          </a:p>
          <a:p>
            <a:pPr marL="327025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threadMain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){… Thread instructions goes here …}</a:t>
            </a:r>
          </a:p>
          <a:p>
            <a:pPr marL="327025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threadMain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7663" indent="-347663"/>
            <a:r>
              <a:rPr lang="en-US" sz="2000" dirty="0" err="1" smtClean="0"/>
              <a:t>pthread_create</a:t>
            </a:r>
            <a:r>
              <a:rPr lang="en-US" sz="2000" dirty="0" smtClean="0"/>
              <a:t>() arguments:</a:t>
            </a:r>
          </a:p>
          <a:p>
            <a:pPr marL="674688" lvl="1" indent="-347663"/>
            <a:r>
              <a:rPr lang="en-US" sz="1800" dirty="0" err="1"/>
              <a:t>t</a:t>
            </a:r>
            <a:r>
              <a:rPr lang="en-US" sz="1800" dirty="0" err="1" smtClean="0"/>
              <a:t>id</a:t>
            </a:r>
            <a:r>
              <a:rPr lang="en-US" sz="1800" dirty="0" smtClean="0"/>
              <a:t>: The thread-id of the created thread. </a:t>
            </a:r>
          </a:p>
          <a:p>
            <a:pPr marL="674688" lvl="1" indent="-347663"/>
            <a:r>
              <a:rPr lang="en-US" sz="1800" dirty="0" smtClean="0"/>
              <a:t>A reference to the thread’s </a:t>
            </a:r>
            <a:r>
              <a:rPr lang="en-US" sz="1800" dirty="0"/>
              <a:t>entry</a:t>
            </a:r>
            <a:r>
              <a:rPr lang="en-US" sz="1800" dirty="0" smtClean="0"/>
              <a:t> function. </a:t>
            </a:r>
          </a:p>
          <a:p>
            <a:pPr marL="674688" lvl="1" indent="-347663"/>
            <a:r>
              <a:rPr lang="en-US" sz="1800" dirty="0" smtClean="0"/>
              <a:t>A reference to the function’s arguments.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28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The POSIX Threads Library contains a number of functions used to create, control, and kill threads from within a process.</a:t>
            </a:r>
          </a:p>
          <a:p>
            <a:r>
              <a:rPr lang="en-US" dirty="0" smtClean="0"/>
              <a:t>These are a few of the functions provided by </a:t>
            </a:r>
            <a:r>
              <a:rPr lang="en-US" dirty="0" err="1" smtClean="0"/>
              <a:t>pthreads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thread exits when the </a:t>
            </a:r>
            <a:r>
              <a:rPr lang="en-US" u="sng" dirty="0" smtClean="0"/>
              <a:t>called function returns</a:t>
            </a:r>
            <a:r>
              <a:rPr lang="en-US" dirty="0" smtClean="0"/>
              <a:t> or by calling the syscall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thread can block its execution while waiting for a second thread to exit using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*).</a:t>
            </a:r>
          </a:p>
          <a:p>
            <a:pPr lvl="1"/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The library contains a number of thread synchronization primitives (e.g. </a:t>
            </a:r>
            <a:r>
              <a:rPr lang="en-US" sz="2400" dirty="0" err="1" smtClean="0">
                <a:cs typeface="Courier New" panose="02070309020205020404" pitchFamily="49" charset="0"/>
              </a:rPr>
              <a:t>semaphors</a:t>
            </a:r>
            <a:r>
              <a:rPr lang="en-US" sz="2400" dirty="0" smtClean="0">
                <a:cs typeface="Courier New" panose="02070309020205020404" pitchFamily="49" charset="0"/>
              </a:rPr>
              <a:t>) covered in the next section.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simplify programming strategies for utilizing SMP to increase the performance of an individual process.</a:t>
            </a:r>
          </a:p>
          <a:p>
            <a:pPr lvl="1"/>
            <a:r>
              <a:rPr lang="en-US" dirty="0" smtClean="0"/>
              <a:t>A thread executing on its own processor can execute in parallel with other threads.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20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Control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11725"/>
          </a:xfrm>
        </p:spPr>
        <p:txBody>
          <a:bodyPr>
            <a:normAutofit/>
          </a:bodyPr>
          <a:lstStyle/>
          <a:p>
            <a:r>
              <a:rPr lang="en-US" dirty="0"/>
              <a:t>Threads provide a programming strategy for partitioning and encapsulating functionality in software design. </a:t>
            </a:r>
          </a:p>
          <a:p>
            <a:pPr lvl="1"/>
            <a:r>
              <a:rPr lang="en-US" dirty="0" smtClean="0"/>
              <a:t>Threads make possible several design strategies (patterns) that can be employed to solve tough design problems. </a:t>
            </a:r>
          </a:p>
          <a:p>
            <a:pPr lvl="1"/>
            <a:endParaRPr lang="en-US" dirty="0" smtClean="0"/>
          </a:p>
          <a:p>
            <a:r>
              <a:rPr lang="en-US" sz="1800" u="sng" dirty="0" smtClean="0"/>
              <a:t>Worker Threads</a:t>
            </a:r>
            <a:r>
              <a:rPr lang="en-US" sz="1800" dirty="0" smtClean="0"/>
              <a:t>: If the problem involves processing units of work, multiple SMP threads can be employed to process several units in parallel. </a:t>
            </a:r>
          </a:p>
          <a:p>
            <a:pPr lvl="1"/>
            <a:endParaRPr lang="en-US" sz="1600" dirty="0" smtClean="0"/>
          </a:p>
          <a:p>
            <a:r>
              <a:rPr lang="en-US" sz="1800" u="sng" dirty="0" smtClean="0"/>
              <a:t>Scheduled Tasks</a:t>
            </a:r>
            <a:r>
              <a:rPr lang="en-US" sz="1800" dirty="0" smtClean="0"/>
              <a:t>: A task, possibly many tasks, may periodically execute some action that is required to maintain the system. </a:t>
            </a:r>
          </a:p>
          <a:p>
            <a:pPr lvl="1"/>
            <a:endParaRPr lang="en-US" sz="1600" dirty="0" smtClean="0"/>
          </a:p>
          <a:p>
            <a:r>
              <a:rPr lang="en-US" sz="1800" u="sng" dirty="0" smtClean="0"/>
              <a:t>Event Handling </a:t>
            </a:r>
            <a:r>
              <a:rPr lang="en-US" sz="1800" dirty="0" smtClean="0"/>
              <a:t>: Events delivered to the system require a specific response (event handler instruction). Each event handler can be allocated a thread</a:t>
            </a:r>
            <a:r>
              <a:rPr lang="en-US" sz="1800" dirty="0"/>
              <a:t> </a:t>
            </a:r>
            <a:r>
              <a:rPr lang="en-US" sz="1800" dirty="0" smtClean="0"/>
              <a:t>whose execution is blocked waiting for the event to arrive (Blocking I/O).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Threads Control </a:t>
            </a:r>
            <a:r>
              <a:rPr lang="en-US" dirty="0"/>
              <a:t>Strategy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dirty="0" smtClean="0"/>
              <a:t>A network application which receives requests for services from multiple clients. </a:t>
            </a:r>
          </a:p>
          <a:p>
            <a:pPr lvl="1"/>
            <a:r>
              <a:rPr lang="en-US" dirty="0" smtClean="0"/>
              <a:t>A server process that ‘services’ client requests returning some information e.g. HTTP server returning web pages, images,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server process maintains a number of </a:t>
            </a:r>
            <a:r>
              <a:rPr lang="en-US" u="sng" dirty="0" smtClean="0"/>
              <a:t>worker threads</a:t>
            </a:r>
            <a:r>
              <a:rPr lang="en-US" dirty="0" smtClean="0"/>
              <a:t> each of which services a single client request. </a:t>
            </a:r>
          </a:p>
          <a:p>
            <a:pPr lvl="1"/>
            <a:r>
              <a:rPr lang="en-US" dirty="0" smtClean="0"/>
              <a:t>A pool (collection) of N threads is maintained by the application.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SMP, multiple requests can be process concurrently seeing an approximate N fold increase in performance.</a:t>
            </a:r>
          </a:p>
          <a:p>
            <a:pPr lvl="1"/>
            <a:r>
              <a:rPr lang="en-US" dirty="0" smtClean="0"/>
              <a:t>Depending on the amount of conflict for shared resources such as for a database or shared data structures.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Multiple Client Requests using </a:t>
            </a:r>
            <a:br>
              <a:rPr lang="en-US" dirty="0" smtClean="0"/>
            </a:br>
            <a:r>
              <a:rPr lang="en-US" dirty="0" smtClean="0"/>
              <a:t>Worker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23837"/>
              </p:ext>
            </p:extLst>
          </p:nvPr>
        </p:nvGraphicFramePr>
        <p:xfrm>
          <a:off x="319088" y="1831975"/>
          <a:ext cx="820102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Visio" r:id="rId3" imgW="6591244" imgH="3762450" progId="Visio.Drawing.11">
                  <p:embed/>
                </p:oleObj>
              </mc:Choice>
              <mc:Fallback>
                <p:oleObj name="Visio" r:id="rId3" imgW="6591244" imgH="37624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831975"/>
                        <a:ext cx="8201025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Processes and Threads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z="2800" dirty="0" smtClean="0"/>
              <a:t>Two Views of Operating Systems 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Managing the files, sockets, semaphores, and other resources allocated to a process. </a:t>
            </a:r>
          </a:p>
          <a:p>
            <a:pPr lvl="1"/>
            <a:r>
              <a:rPr lang="en-US" dirty="0" smtClean="0"/>
              <a:t>Maintaining a </a:t>
            </a:r>
            <a:r>
              <a:rPr lang="en-US" u="sng" dirty="0" smtClean="0"/>
              <a:t>virtual address space</a:t>
            </a:r>
            <a:r>
              <a:rPr lang="en-US" dirty="0" smtClean="0"/>
              <a:t> for each process’s image.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Execution Scheduling &amp; Dispatching</a:t>
            </a:r>
          </a:p>
          <a:p>
            <a:pPr lvl="1"/>
            <a:r>
              <a:rPr lang="en-US" dirty="0" smtClean="0"/>
              <a:t>Processor scheduling according to the process’s state and priority. </a:t>
            </a:r>
          </a:p>
          <a:p>
            <a:pPr lvl="1"/>
            <a:r>
              <a:rPr lang="en-US" dirty="0" smtClean="0"/>
              <a:t>Assigning a processor to the execution of a process in a SMP (Symmetric Multiprocessor) system.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Scheduling Control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dedicated to periodically executing some task.</a:t>
            </a:r>
          </a:p>
          <a:p>
            <a:pPr lvl="1"/>
            <a:r>
              <a:rPr lang="en-US" dirty="0" smtClean="0"/>
              <a:t>Execute a function every N seconds. </a:t>
            </a:r>
          </a:p>
          <a:p>
            <a:pPr marL="327025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sleep(N seconds);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This loop is executed by a thread which continues sleep / execute cycle until terminated.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an excellent strategy for implementing a service that must be periodically executed.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74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Control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dirty="0" smtClean="0"/>
              <a:t>A thread is dedicated to responding to (handling) asynchronous events. </a:t>
            </a:r>
          </a:p>
          <a:p>
            <a:pPr lvl="1"/>
            <a:r>
              <a:rPr lang="en-US" dirty="0" smtClean="0"/>
              <a:t>For example, waiting for a message to arrive on a network socket.</a:t>
            </a:r>
          </a:p>
          <a:p>
            <a:pPr marL="327025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socket.read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A blocking read operation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process(message);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socket’s read operation will block the thread until a message arrives when the thread unblocks and processes the message.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strategy can be applied to any situation where a thread’s execution can be blocked until an event triggers its activation.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92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Resources between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54525"/>
          </a:xfrm>
        </p:spPr>
        <p:txBody>
          <a:bodyPr>
            <a:normAutofit/>
          </a:bodyPr>
          <a:lstStyle/>
          <a:p>
            <a:r>
              <a:rPr lang="en-US" dirty="0"/>
              <a:t>Sharing resources </a:t>
            </a:r>
            <a:r>
              <a:rPr lang="en-US" u="sng" dirty="0" smtClean="0"/>
              <a:t>between processes </a:t>
            </a:r>
            <a:r>
              <a:rPr lang="en-US" dirty="0"/>
              <a:t>is complicated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design, memory, sockets, and other resources allocated to a process is inaccessible by other processes.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Sharing resources </a:t>
            </a:r>
            <a:r>
              <a:rPr lang="en-US" u="sng" dirty="0"/>
              <a:t>between t</a:t>
            </a:r>
            <a:r>
              <a:rPr lang="en-US" u="sng" dirty="0" smtClean="0"/>
              <a:t>hreads </a:t>
            </a:r>
            <a:r>
              <a:rPr lang="en-US" dirty="0"/>
              <a:t>is simple. </a:t>
            </a:r>
          </a:p>
          <a:p>
            <a:pPr lvl="1"/>
            <a:r>
              <a:rPr lang="en-US" dirty="0" smtClean="0"/>
              <a:t>Each thread has direct access to the resources allocated to its process image e.g. memory, files, sockets, semaphores, etc. </a:t>
            </a:r>
          </a:p>
          <a:p>
            <a:pPr lvl="1"/>
            <a:endParaRPr lang="en-US" dirty="0"/>
          </a:p>
          <a:p>
            <a:r>
              <a:rPr lang="en-US" dirty="0" smtClean="0"/>
              <a:t>This simplicity make it relatively easy to build applications that benefit from the </a:t>
            </a:r>
            <a:r>
              <a:rPr lang="en-US" u="sng" dirty="0" smtClean="0"/>
              <a:t>performance gains from SMP systems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Especially when utilizing a programming language that supports Threads and synchronization e.g. Java, C#, Python, &amp; others.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Resources Shared Between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u="sng" dirty="0" smtClean="0"/>
              <a:t>Process Memory</a:t>
            </a:r>
            <a:r>
              <a:rPr lang="en-US" dirty="0" smtClean="0"/>
              <a:t>: Memory owned by a process is accessible to all threads owned by the process.</a:t>
            </a:r>
          </a:p>
          <a:p>
            <a:pPr lvl="1"/>
            <a:r>
              <a:rPr lang="en-US" dirty="0" smtClean="0"/>
              <a:t>A change to memory made by a thread will be seen by all threads.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vast improvement in performance over older Inter-Process Communication (IPC) mechanisms e.g. Pipes.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Semaphores</a:t>
            </a:r>
            <a:r>
              <a:rPr lang="en-US" dirty="0" smtClean="0"/>
              <a:t>: Used to coordinate the activities of multiple threads (and processes) when accessing shared resources. </a:t>
            </a:r>
          </a:p>
          <a:p>
            <a:pPr lvl="1"/>
            <a:r>
              <a:rPr lang="en-US" dirty="0" smtClean="0"/>
              <a:t>Semaphores are shared and manipulated by multiple threads.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Network Sockets and File Descriptors:</a:t>
            </a:r>
          </a:p>
          <a:p>
            <a:pPr lvl="1"/>
            <a:r>
              <a:rPr lang="en-US" dirty="0" smtClean="0"/>
              <a:t>A socket or file descriptor owned by a process can be read or written to by any thread in the owning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Processing States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scheduled and dispatched by the OS in much the same way as Processes.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Threads maintain these states:</a:t>
            </a:r>
          </a:p>
          <a:p>
            <a:pPr lvl="1"/>
            <a:r>
              <a:rPr lang="en-US" sz="1800" u="sng" dirty="0" smtClean="0"/>
              <a:t>Spawned</a:t>
            </a:r>
            <a:r>
              <a:rPr lang="en-US" sz="1800" dirty="0" smtClean="0"/>
              <a:t>: Created by a parent thread with a call to the OS. </a:t>
            </a:r>
          </a:p>
          <a:p>
            <a:pPr lvl="2"/>
            <a:r>
              <a:rPr lang="en-US" sz="1600" dirty="0" smtClean="0"/>
              <a:t>The </a:t>
            </a:r>
            <a:r>
              <a:rPr lang="en-US" sz="1600" u="sng" dirty="0" smtClean="0"/>
              <a:t>Thread Control Block </a:t>
            </a:r>
            <a:r>
              <a:rPr lang="en-US" sz="1600" dirty="0" smtClean="0"/>
              <a:t>is created and assigned an instruction address to begin the thread’s execution.</a:t>
            </a:r>
          </a:p>
          <a:p>
            <a:pPr lvl="1"/>
            <a:r>
              <a:rPr lang="en-US" sz="1800" b="1" u="sng" dirty="0" smtClean="0"/>
              <a:t>Ready</a:t>
            </a:r>
            <a:r>
              <a:rPr lang="en-US" sz="1800" dirty="0" smtClean="0"/>
              <a:t>: Ready to execute but waiting to be dispatched to a processor</a:t>
            </a:r>
          </a:p>
          <a:p>
            <a:pPr lvl="1"/>
            <a:r>
              <a:rPr lang="en-US" sz="1800" b="1" u="sng" dirty="0" smtClean="0"/>
              <a:t>Running</a:t>
            </a:r>
            <a:r>
              <a:rPr lang="en-US" sz="1800" dirty="0" smtClean="0"/>
              <a:t>: Assigned to and executing on a processor. </a:t>
            </a:r>
          </a:p>
          <a:p>
            <a:pPr lvl="1"/>
            <a:r>
              <a:rPr lang="en-US" sz="1800" b="1" u="sng" dirty="0" smtClean="0"/>
              <a:t>Blocked</a:t>
            </a:r>
            <a:r>
              <a:rPr lang="en-US" sz="1800" dirty="0" smtClean="0"/>
              <a:t>: Waiting for I/O or other events to occur.</a:t>
            </a:r>
          </a:p>
          <a:p>
            <a:pPr lvl="1"/>
            <a:r>
              <a:rPr lang="en-US" sz="1800" u="sng" dirty="0" smtClean="0"/>
              <a:t>Exited</a:t>
            </a:r>
            <a:r>
              <a:rPr lang="en-US" sz="1800" dirty="0" smtClean="0"/>
              <a:t>: Releasing any thread’s resources (e.g. TCB &amp; stack), but </a:t>
            </a:r>
            <a:r>
              <a:rPr lang="en-US" sz="1800" u="sng" dirty="0" smtClean="0"/>
              <a:t>none of the process’s resources (e.g. memory, files, sockets, etc.)</a:t>
            </a:r>
            <a:r>
              <a:rPr lang="en-US" sz="1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5348 OS Concepts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1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Multicore and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Multicore and multithreading seem like a great idea but…</a:t>
            </a:r>
          </a:p>
          <a:p>
            <a:r>
              <a:rPr lang="en-US" dirty="0" smtClean="0"/>
              <a:t>Can we take a program that runs in 10 units on a uniprocessor and expect it see it run in …</a:t>
            </a:r>
          </a:p>
          <a:p>
            <a:pPr lvl="1"/>
            <a:r>
              <a:rPr lang="en-US" dirty="0" smtClean="0"/>
              <a:t>5 units on a 2 processor system? </a:t>
            </a:r>
          </a:p>
          <a:p>
            <a:pPr lvl="1"/>
            <a:r>
              <a:rPr lang="en-US" dirty="0"/>
              <a:t>2 units on a 5 processor system? </a:t>
            </a:r>
            <a:endParaRPr lang="en-US" dirty="0" smtClean="0"/>
          </a:p>
          <a:p>
            <a:pPr lvl="1"/>
            <a:r>
              <a:rPr lang="en-US" dirty="0" smtClean="0"/>
              <a:t>Can we get a N-way speedup on a N processor system?</a:t>
            </a:r>
          </a:p>
          <a:p>
            <a:r>
              <a:rPr lang="en-US" dirty="0" smtClean="0"/>
              <a:t>No! This is because most applications have some amount of code (algorithms) that must be run serially in a single thread.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section discusses these issues and gives advice on the performance gains to expect from parallel execution.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7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11725"/>
          </a:xfrm>
        </p:spPr>
        <p:txBody>
          <a:bodyPr/>
          <a:lstStyle/>
          <a:p>
            <a:r>
              <a:rPr lang="en-US" sz="2000" dirty="0" smtClean="0"/>
              <a:t>Merge Sort uses divide and conquer to sort an N element list in logarithmic time. </a:t>
            </a:r>
          </a:p>
          <a:p>
            <a:r>
              <a:rPr lang="en-US" sz="2000" dirty="0" smtClean="0"/>
              <a:t>Parallelizing merge sort is intuitive in that the divided sets can be sorted in parallel.</a:t>
            </a:r>
          </a:p>
          <a:p>
            <a:pPr lvl="1"/>
            <a:r>
              <a:rPr lang="en-US" sz="1800" dirty="0" smtClean="0"/>
              <a:t>Each of the sets of 500 element can be </a:t>
            </a:r>
            <a:r>
              <a:rPr lang="en-US" sz="1800" u="sng" dirty="0" smtClean="0"/>
              <a:t>sorted in parallel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However merging every 2 sets into a single set is </a:t>
            </a:r>
            <a:r>
              <a:rPr lang="en-US" sz="1800" u="sng" dirty="0" smtClean="0"/>
              <a:t>serial</a:t>
            </a:r>
            <a:r>
              <a:rPr lang="en-US" sz="1800" dirty="0" smtClean="0"/>
              <a:t>. </a:t>
            </a:r>
          </a:p>
          <a:p>
            <a:r>
              <a:rPr lang="en-US" sz="2000" dirty="0" smtClean="0"/>
              <a:t>Most problems (algorithms, business rules, etc.) contain some processing that can be parallelized and some processing </a:t>
            </a:r>
            <a:r>
              <a:rPr lang="en-US" sz="2000" dirty="0"/>
              <a:t>that </a:t>
            </a:r>
            <a:r>
              <a:rPr lang="en-US" sz="2000" dirty="0" smtClean="0"/>
              <a:t>cannot.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85552"/>
              </p:ext>
            </p:extLst>
          </p:nvPr>
        </p:nvGraphicFramePr>
        <p:xfrm>
          <a:off x="1981200" y="4038600"/>
          <a:ext cx="55679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" name="Picture" r:id="rId4" imgW="4533840" imgH="1657440" progId="Word.Picture.8">
                  <p:embed/>
                </p:oleObj>
              </mc:Choice>
              <mc:Fallback>
                <p:oleObj name="Picture" r:id="rId4" imgW="4533840" imgH="165744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5567900" cy="203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400" dirty="0" smtClean="0"/>
              <a:t>Example of “Law of Diminishing Returns”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r>
                  <a:rPr lang="en-US" dirty="0" smtClean="0"/>
                  <a:t>Amdahl’s Law describes the </a:t>
                </a:r>
                <a:r>
                  <a:rPr lang="en-US" u="sng" dirty="0" smtClean="0"/>
                  <a:t>increase in speed of execution</a:t>
                </a:r>
                <a:r>
                  <a:rPr lang="en-US" dirty="0" smtClean="0"/>
                  <a:t> an application can realize from a N processor system.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u="sng" dirty="0" smtClean="0"/>
                  <a:t>percentage of time </a:t>
                </a:r>
                <a:r>
                  <a:rPr lang="en-US" sz="2000" dirty="0" smtClean="0"/>
                  <a:t>that can be run in </a:t>
                </a:r>
                <a:r>
                  <a:rPr lang="en-US" sz="2000" u="sng" dirty="0" smtClean="0"/>
                  <a:t>parallel</a:t>
                </a:r>
                <a:r>
                  <a:rPr lang="en-US" sz="2000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dirty="0"/>
                  <a:t>percentage of </a:t>
                </a:r>
                <a:r>
                  <a:rPr lang="en-US" sz="2000" dirty="0" smtClean="0"/>
                  <a:t>time spent in code that </a:t>
                </a:r>
                <a:r>
                  <a:rPr lang="en-US" sz="2000" u="sng" dirty="0" smtClean="0"/>
                  <a:t>must be executed sequentially</a:t>
                </a:r>
                <a:r>
                  <a:rPr lang="en-US" sz="2000" dirty="0" smtClean="0"/>
                  <a:t> i.e. </a:t>
                </a:r>
                <a:r>
                  <a:rPr lang="en-US" sz="1800" dirty="0" smtClean="0"/>
                  <a:t>Code that must be executed in a single thread. </a:t>
                </a:r>
              </a:p>
              <a:p>
                <a:pPr lvl="1"/>
                <a:endParaRPr lang="en-US" sz="1600" dirty="0" smtClean="0"/>
              </a:p>
              <a:p>
                <a:r>
                  <a:rPr lang="en-US" dirty="0" smtClean="0"/>
                  <a:t>The larger the percentage of a program that can be executed in parallel, the greater the performance increase from multiprocessing.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 rotWithShape="0">
                <a:blip r:embed="rId3"/>
                <a:stretch>
                  <a:fillRect l="-145" t="-808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5550"/>
            <a:ext cx="854253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07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5" y="1943100"/>
            <a:ext cx="56007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Amdahl’s Law are Surprising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dirty="0" smtClean="0"/>
              <a:t>With only 10% serial (non-parallel) execution, we see a substantial drop off in speedup with N &gt; 3 processors. </a:t>
            </a:r>
          </a:p>
          <a:p>
            <a:r>
              <a:rPr lang="en-US" sz="1800" dirty="0" smtClean="0"/>
              <a:t>Speedup with (1 - </a:t>
            </a:r>
            <a:r>
              <a:rPr lang="en-US" sz="1800" i="1" dirty="0" smtClean="0"/>
              <a:t>f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(Sequential Processing)</a:t>
            </a:r>
            <a:br>
              <a:rPr lang="en-US" sz="1800" dirty="0" smtClean="0"/>
            </a:br>
            <a:r>
              <a:rPr lang="en-US" sz="1800" dirty="0" smtClean="0"/>
              <a:t>0%, 2%, 5%, and 10%</a:t>
            </a:r>
            <a:br>
              <a:rPr lang="en-US" sz="1800" dirty="0" smtClean="0"/>
            </a:br>
            <a:endParaRPr lang="en-US" sz="18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6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Speedup is further reduced when considering the overhead of supporting multiprocessing in the OS i.e. memory conflicts, resource locking, synchronization, etc.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multiprocessing overhead greatly reduces the speedup </a:t>
            </a:r>
            <a:r>
              <a:rPr lang="en-US" smtClean="0"/>
              <a:t>obtained from N </a:t>
            </a:r>
            <a:r>
              <a:rPr lang="en-US" dirty="0" smtClean="0"/>
              <a:t>&gt; 5 processors.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43150"/>
            <a:ext cx="5181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5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 process’s execution is described as its </a:t>
            </a:r>
            <a:r>
              <a:rPr lang="en-US" u="sng" dirty="0" smtClean="0"/>
              <a:t>path of execution</a:t>
            </a:r>
            <a:r>
              <a:rPr lang="en-US" dirty="0" smtClean="0"/>
              <a:t> though its instructions. </a:t>
            </a:r>
          </a:p>
          <a:p>
            <a:pPr lvl="1"/>
            <a:r>
              <a:rPr lang="en-US" dirty="0" smtClean="0"/>
              <a:t>A process hosts </a:t>
            </a:r>
            <a:r>
              <a:rPr lang="en-US" u="sng" dirty="0" smtClean="0"/>
              <a:t>at least </a:t>
            </a:r>
            <a:r>
              <a:rPr lang="en-US" dirty="0" smtClean="0"/>
              <a:t>one execution path</a:t>
            </a:r>
            <a:r>
              <a:rPr lang="en-US" dirty="0"/>
              <a:t> </a:t>
            </a:r>
            <a:r>
              <a:rPr lang="en-US" dirty="0" smtClean="0"/>
              <a:t>i.e. its main().</a:t>
            </a:r>
          </a:p>
          <a:p>
            <a:pPr lvl="1"/>
            <a:r>
              <a:rPr lang="en-US" dirty="0" smtClean="0"/>
              <a:t>The execution path is blocked and resumed according to processor’s scheduling, interrupt handling, etc.</a:t>
            </a:r>
          </a:p>
          <a:p>
            <a:pPr lvl="1"/>
            <a:r>
              <a:rPr lang="en-US" dirty="0" smtClean="0"/>
              <a:t>Figure 3.4</a:t>
            </a:r>
            <a:r>
              <a:rPr lang="en-US" dirty="0"/>
              <a:t> </a:t>
            </a:r>
            <a:r>
              <a:rPr lang="en-US" dirty="0" smtClean="0"/>
              <a:t>describes the Program Counter of the executed instructions for a </a:t>
            </a:r>
            <a:r>
              <a:rPr lang="en-US" u="sng" dirty="0" smtClean="0"/>
              <a:t>single processor system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execution path is referred to as a </a:t>
            </a:r>
            <a:r>
              <a:rPr lang="en-US" u="sng" dirty="0" smtClean="0"/>
              <a:t>Thread of Control</a:t>
            </a:r>
            <a:r>
              <a:rPr lang="en-US" dirty="0" smtClean="0"/>
              <a:t>, or just as a </a:t>
            </a:r>
            <a:r>
              <a:rPr lang="en-US" u="sng" dirty="0" smtClean="0"/>
              <a:t>Thread</a:t>
            </a:r>
            <a:r>
              <a:rPr lang="en-US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00" y="304800"/>
            <a:ext cx="8319499" cy="1139825"/>
          </a:xfrm>
        </p:spPr>
        <p:txBody>
          <a:bodyPr/>
          <a:lstStyle/>
          <a:p>
            <a:r>
              <a:rPr lang="en-US" dirty="0" smtClean="0"/>
              <a:t>There are several techniques for increasing system’s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u="sng" dirty="0" smtClean="0"/>
              <a:t>Coarse Threading</a:t>
            </a:r>
            <a:r>
              <a:rPr lang="en-US" dirty="0" smtClean="0"/>
              <a:t>: Where services are partitioned </a:t>
            </a:r>
            <a:r>
              <a:rPr lang="en-US" dirty="0" smtClean="0"/>
              <a:t>into N P</a:t>
            </a:r>
            <a:r>
              <a:rPr lang="en-US" u="sng" dirty="0" smtClean="0"/>
              <a:t>rocesses</a:t>
            </a:r>
            <a:r>
              <a:rPr lang="en-US" dirty="0" smtClean="0"/>
              <a:t> </a:t>
            </a:r>
            <a:r>
              <a:rPr lang="en-US" dirty="0" smtClean="0"/>
              <a:t>that can be executed on multiple processors. </a:t>
            </a:r>
          </a:p>
          <a:p>
            <a:pPr lvl="1"/>
            <a:r>
              <a:rPr lang="en-US" dirty="0" smtClean="0"/>
              <a:t>Algorithms that execute on batches of data (batch processing). </a:t>
            </a:r>
          </a:p>
          <a:p>
            <a:pPr lvl="1"/>
            <a:r>
              <a:rPr lang="en-US" dirty="0" smtClean="0"/>
              <a:t>N-Tier and Dataflow (Pipes &amp; Filters) architectures.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Fine-grained Threading</a:t>
            </a:r>
            <a:r>
              <a:rPr lang="en-US" dirty="0" smtClean="0"/>
              <a:t>: Where an algorithm can be partitioned into N </a:t>
            </a:r>
            <a:r>
              <a:rPr lang="en-US" u="sng" dirty="0" smtClean="0"/>
              <a:t>Threads</a:t>
            </a:r>
            <a:r>
              <a:rPr lang="en-US" dirty="0" smtClean="0"/>
              <a:t> that execute concurrently.</a:t>
            </a:r>
          </a:p>
          <a:p>
            <a:pPr lvl="1"/>
            <a:r>
              <a:rPr lang="en-US" dirty="0" smtClean="0"/>
              <a:t>Algorithms that execute on data in shared memory.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80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/>
              <a:t>s</a:t>
            </a:r>
            <a:r>
              <a:rPr lang="en-US" dirty="0" smtClean="0"/>
              <a:t>ystem before attempting to optimize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Systems can be made up several components (subsystems) that can be individually profiled and optimized.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example, the optimizing either A or B requires equal development effort, but provides substantially different benefits.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667000"/>
            <a:ext cx="62389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7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9518"/>
            <a:ext cx="5449187" cy="578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6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i="1" dirty="0" smtClean="0"/>
              <a:t>A </a:t>
            </a:r>
            <a:r>
              <a:rPr lang="en-US" i="1" dirty="0"/>
              <a:t>thread is a </a:t>
            </a:r>
            <a:r>
              <a:rPr lang="en-US" i="1" dirty="0" smtClean="0"/>
              <a:t>unit of execution that has </a:t>
            </a:r>
            <a:r>
              <a:rPr lang="en-US" i="1" dirty="0"/>
              <a:t>its own </a:t>
            </a:r>
            <a:r>
              <a:rPr lang="en-US" i="1" dirty="0" smtClean="0"/>
              <a:t>stack.</a:t>
            </a:r>
            <a:r>
              <a:rPr lang="en-US" i="1" dirty="0"/>
              <a:t> In an operating system context, people </a:t>
            </a:r>
            <a:r>
              <a:rPr lang="en-US" i="1" dirty="0" smtClean="0"/>
              <a:t>usually use</a:t>
            </a:r>
            <a:r>
              <a:rPr lang="en-US" i="1" dirty="0"/>
              <a:t> </a:t>
            </a:r>
            <a:r>
              <a:rPr lang="en-US" i="1" dirty="0" smtClean="0"/>
              <a:t>‘process’</a:t>
            </a:r>
            <a:r>
              <a:rPr lang="en-US" i="1" dirty="0"/>
              <a:t> to </a:t>
            </a:r>
            <a:r>
              <a:rPr lang="en-US" i="1" dirty="0" smtClean="0"/>
              <a:t>describe a </a:t>
            </a:r>
            <a:r>
              <a:rPr lang="en-US" i="1" dirty="0"/>
              <a:t>thread that has its own </a:t>
            </a:r>
            <a:r>
              <a:rPr lang="en-US" i="1" dirty="0" smtClean="0"/>
              <a:t>memory image </a:t>
            </a:r>
            <a:r>
              <a:rPr lang="en-US" i="1" dirty="0"/>
              <a:t>and </a:t>
            </a:r>
            <a:r>
              <a:rPr lang="en-US" i="1" dirty="0" smtClean="0"/>
              <a:t>’thread’</a:t>
            </a:r>
            <a:r>
              <a:rPr lang="en-US" i="1" dirty="0"/>
              <a:t> to </a:t>
            </a:r>
            <a:r>
              <a:rPr lang="en-US" i="1" dirty="0" smtClean="0"/>
              <a:t>describe a path of execution that </a:t>
            </a:r>
            <a:r>
              <a:rPr lang="en-US" i="1" dirty="0"/>
              <a:t>shares its </a:t>
            </a:r>
            <a:r>
              <a:rPr lang="en-US" i="1" dirty="0" smtClean="0"/>
              <a:t>image with </a:t>
            </a:r>
            <a:r>
              <a:rPr lang="en-US" i="1" dirty="0"/>
              <a:t>other </a:t>
            </a:r>
            <a:r>
              <a:rPr lang="en-US" i="1" dirty="0" smtClean="0"/>
              <a:t>threads</a:t>
            </a:r>
            <a:r>
              <a:rPr lang="en-US" i="1" dirty="0"/>
              <a:t> </a:t>
            </a:r>
            <a:r>
              <a:rPr lang="en-US" i="1" dirty="0" smtClean="0"/>
              <a:t>in the same process.</a:t>
            </a:r>
            <a:br>
              <a:rPr lang="en-US" i="1" dirty="0" smtClean="0"/>
            </a:br>
            <a:r>
              <a:rPr lang="en-US" i="1" dirty="0" smtClean="0"/>
              <a:t>i.e. a </a:t>
            </a:r>
            <a:r>
              <a:rPr lang="en-US" i="1" dirty="0"/>
              <a:t>process </a:t>
            </a:r>
            <a:r>
              <a:rPr lang="en-US" i="1" dirty="0" smtClean="0"/>
              <a:t>has </a:t>
            </a:r>
            <a:r>
              <a:rPr lang="en-US" i="1" u="sng" dirty="0" smtClean="0"/>
              <a:t>one </a:t>
            </a:r>
            <a:r>
              <a:rPr lang="en-US" i="1" u="sng" dirty="0"/>
              <a:t>or more threads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/>
              <a:t>One way to view threads is as multiple processes that share a single image. </a:t>
            </a:r>
          </a:p>
          <a:p>
            <a:pPr lvl="1"/>
            <a:r>
              <a:rPr lang="en-US" dirty="0" smtClean="0"/>
              <a:t>Instructions, allocated (heap) memory, files, sockets, etc. are shared between threads </a:t>
            </a:r>
            <a:r>
              <a:rPr lang="en-US" u="sng" dirty="0" smtClean="0"/>
              <a:t>created in the same process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thread has its own </a:t>
            </a:r>
            <a:r>
              <a:rPr lang="en-US" u="sng" dirty="0"/>
              <a:t>processor state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u="sng" dirty="0" smtClean="0"/>
              <a:t>control stack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thread is individually scheduled for execution.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Message Handling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program that receives network messages and presents data on a user interface. </a:t>
            </a:r>
          </a:p>
          <a:p>
            <a:pPr lvl="1"/>
            <a:r>
              <a:rPr lang="en-US" dirty="0" smtClean="0"/>
              <a:t>Message arrive from external applications</a:t>
            </a:r>
            <a:br>
              <a:rPr lang="en-US" dirty="0" smtClean="0"/>
            </a:br>
            <a:r>
              <a:rPr lang="en-US" dirty="0" smtClean="0"/>
              <a:t>across a socket connection.</a:t>
            </a:r>
          </a:p>
          <a:p>
            <a:pPr lvl="1"/>
            <a:r>
              <a:rPr lang="en-US" dirty="0" smtClean="0"/>
              <a:t>The interface is being continuously updated</a:t>
            </a:r>
            <a:br>
              <a:rPr lang="en-US" dirty="0" smtClean="0"/>
            </a:br>
            <a:r>
              <a:rPr lang="en-US" dirty="0" smtClean="0"/>
              <a:t>by the user and the arrival of new data. </a:t>
            </a:r>
          </a:p>
          <a:p>
            <a:r>
              <a:rPr lang="en-US" dirty="0" smtClean="0"/>
              <a:t>Sockets provide blocking I/O. </a:t>
            </a:r>
          </a:p>
          <a:p>
            <a:pPr lvl="1"/>
            <a:r>
              <a:rPr lang="en-US" dirty="0" smtClean="0"/>
              <a:t>A thread’s execution will block if it reads </a:t>
            </a:r>
            <a:br>
              <a:rPr lang="en-US" dirty="0" smtClean="0"/>
            </a:br>
            <a:r>
              <a:rPr lang="en-US" dirty="0" smtClean="0"/>
              <a:t>an empty socket. </a:t>
            </a:r>
          </a:p>
          <a:p>
            <a:r>
              <a:rPr lang="en-US" dirty="0" smtClean="0"/>
              <a:t>With two threads, we can both update the </a:t>
            </a:r>
            <a:br>
              <a:rPr lang="en-US" dirty="0" smtClean="0"/>
            </a:br>
            <a:r>
              <a:rPr lang="en-US" dirty="0" smtClean="0"/>
              <a:t>GUI and wait for new message to arrive. </a:t>
            </a:r>
          </a:p>
          <a:p>
            <a:pPr lvl="1"/>
            <a:r>
              <a:rPr lang="en-US" dirty="0" smtClean="0"/>
              <a:t>Very difficult to implement  with </a:t>
            </a:r>
            <a:r>
              <a:rPr lang="en-US" smtClean="0"/>
              <a:t>a single thread.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38" y="2242457"/>
            <a:ext cx="2159147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18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Thread </a:t>
            </a:r>
            <a:r>
              <a:rPr lang="en-US" dirty="0" smtClean="0"/>
              <a:t>Maintains…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execution state (Running, Ready, Blocked, etc</a:t>
            </a:r>
            <a:r>
              <a:rPr lang="en-US" dirty="0" smtClean="0"/>
              <a:t>.).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thread context that is saved and restored as the thread is </a:t>
            </a:r>
            <a:r>
              <a:rPr lang="en-US" dirty="0" smtClean="0"/>
              <a:t>scheduled</a:t>
            </a:r>
            <a:r>
              <a:rPr lang="en-US" dirty="0"/>
              <a:t> </a:t>
            </a:r>
            <a:r>
              <a:rPr lang="en-US" dirty="0" smtClean="0"/>
              <a:t>for execution called the </a:t>
            </a:r>
            <a:r>
              <a:rPr lang="en-US" u="sng" dirty="0"/>
              <a:t>Thread Control Block</a:t>
            </a:r>
            <a:endParaRPr lang="en-US" dirty="0" smtClean="0"/>
          </a:p>
          <a:p>
            <a:pPr lvl="1"/>
            <a:r>
              <a:rPr lang="en-US" dirty="0" smtClean="0"/>
              <a:t>The thread’s identity (Thread ID, Owning Process ID)</a:t>
            </a:r>
          </a:p>
          <a:p>
            <a:pPr lvl="1"/>
            <a:r>
              <a:rPr lang="en-US" dirty="0" smtClean="0"/>
              <a:t>A Per-Thread Processor State (PC, SP, Registers, etc.).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execution (control) stack maintaining function calls, local variables, etc.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u="sng" dirty="0"/>
              <a:t>Shared access</a:t>
            </a:r>
            <a:r>
              <a:rPr lang="en-US" dirty="0"/>
              <a:t> to the memory and resources allocated to the thread’s process.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6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vs Multithreaded Process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7330F-AAA1-4F25-B8DC-A6ABCFAB6A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245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4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‘Multithreading’ is support in the OS for multiple threads of execution (instruction traces) </a:t>
            </a:r>
            <a:r>
              <a:rPr lang="en-US" u="sng" dirty="0" smtClean="0"/>
              <a:t>within a single process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process starts its execution in a single thread. </a:t>
            </a:r>
          </a:p>
          <a:p>
            <a:pPr lvl="1"/>
            <a:r>
              <a:rPr lang="en-US" dirty="0" smtClean="0"/>
              <a:t>The program’s main() in C / C++ / Java /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threads are explicitly created using system services as needed by the program</a:t>
            </a:r>
            <a:r>
              <a:rPr lang="en-US" dirty="0"/>
              <a:t> </a:t>
            </a:r>
            <a:r>
              <a:rPr lang="en-US" dirty="0" smtClean="0"/>
              <a:t>e.g. </a:t>
            </a:r>
            <a:r>
              <a:rPr lang="en-US" dirty="0" err="1" smtClean="0"/>
              <a:t>Posix</a:t>
            </a:r>
            <a:r>
              <a:rPr lang="en-US" dirty="0" smtClean="0"/>
              <a:t> Threads API in C and Unix.</a:t>
            </a:r>
          </a:p>
          <a:p>
            <a:pPr lvl="1"/>
            <a:r>
              <a:rPr lang="en-US" dirty="0" err="1"/>
              <a:t>pthread_create</a:t>
            </a:r>
            <a:r>
              <a:rPr lang="en-US" dirty="0"/>
              <a:t>(thread, 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start_function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pthread_exit</a:t>
            </a:r>
            <a:r>
              <a:rPr lang="en-US" dirty="0"/>
              <a:t> (</a:t>
            </a:r>
            <a:r>
              <a:rPr lang="en-US" dirty="0" err="1"/>
              <a:t>exit_status</a:t>
            </a:r>
            <a:r>
              <a:rPr lang="en-US" dirty="0" smtClean="0"/>
              <a:t>) : Allows a thread to exit. </a:t>
            </a:r>
            <a:endParaRPr lang="en-US" dirty="0"/>
          </a:p>
          <a:p>
            <a:pPr lvl="1"/>
            <a:r>
              <a:rPr lang="en-US" dirty="0" err="1"/>
              <a:t>pthread_cancel</a:t>
            </a:r>
            <a:r>
              <a:rPr lang="en-US" dirty="0"/>
              <a:t> (thread</a:t>
            </a:r>
            <a:r>
              <a:rPr lang="en-US" dirty="0" smtClean="0"/>
              <a:t>) : Allows threads to be destroyed.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4392F-4439-4664-9A68-B6E507E7BF0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6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17490</TotalTime>
  <Words>2583</Words>
  <Application>Microsoft Office PowerPoint</Application>
  <PresentationFormat>On-screen Show (4:3)</PresentationFormat>
  <Paragraphs>322</Paragraphs>
  <Slides>31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Cambria Math</vt:lpstr>
      <vt:lpstr>Courier New</vt:lpstr>
      <vt:lpstr>Garamond</vt:lpstr>
      <vt:lpstr>Wingdings</vt:lpstr>
      <vt:lpstr>Cousrse Template</vt:lpstr>
      <vt:lpstr>Picture</vt:lpstr>
      <vt:lpstr>Visio</vt:lpstr>
      <vt:lpstr>Threads</vt:lpstr>
      <vt:lpstr>Processes and Threads Two Views of Operating Systems Services</vt:lpstr>
      <vt:lpstr>Execution Path</vt:lpstr>
      <vt:lpstr>PowerPoint Presentation</vt:lpstr>
      <vt:lpstr>What are Threads?</vt:lpstr>
      <vt:lpstr>Example: Message Handling GUI</vt:lpstr>
      <vt:lpstr>Every Thread Maintains…</vt:lpstr>
      <vt:lpstr>Single vs Multithreaded Process Model</vt:lpstr>
      <vt:lpstr>Multithreading</vt:lpstr>
      <vt:lpstr>Threading OS Models</vt:lpstr>
      <vt:lpstr>Support for Processes and Threads in various OS Models.</vt:lpstr>
      <vt:lpstr>Advantages of Threads over Processes</vt:lpstr>
      <vt:lpstr>Threads Characteristics</vt:lpstr>
      <vt:lpstr>POSIX Thread Creation in C / Linux</vt:lpstr>
      <vt:lpstr>POSIX Threads Library</vt:lpstr>
      <vt:lpstr>Why Threads? </vt:lpstr>
      <vt:lpstr>Multithreaded Control Strategies </vt:lpstr>
      <vt:lpstr>Worker Threads Control Strategy</vt:lpstr>
      <vt:lpstr>Processing Multiple Client Requests using  Worker Threads</vt:lpstr>
      <vt:lpstr>Task Scheduling Control Strategy</vt:lpstr>
      <vt:lpstr>Event Handling Control Strategy </vt:lpstr>
      <vt:lpstr>Sharing Resources between Threads</vt:lpstr>
      <vt:lpstr>Resources Shared Between Threads</vt:lpstr>
      <vt:lpstr>Thread Processing States</vt:lpstr>
      <vt:lpstr>Multicore and Multithreading</vt:lpstr>
      <vt:lpstr>Parallel Merge Sort</vt:lpstr>
      <vt:lpstr>Amdahl’s Law Example of “Law of Diminishing Returns” </vt:lpstr>
      <vt:lpstr>Effects of Amdahl’s Law are Surprising</vt:lpstr>
      <vt:lpstr>Speedup is further reduced when considering the overhead of supporting multiprocessing in the OS i.e. memory conflicts, resource locking, synchronization, etc.</vt:lpstr>
      <vt:lpstr>There are several techniques for increasing system’s performance</vt:lpstr>
      <vt:lpstr>Understand the system before attempting to optimize performance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1906</cp:revision>
  <dcterms:created xsi:type="dcterms:W3CDTF">2006-08-26T13:52:02Z</dcterms:created>
  <dcterms:modified xsi:type="dcterms:W3CDTF">2017-09-21T19:04:53Z</dcterms:modified>
</cp:coreProperties>
</file>