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3" r:id="rId4"/>
    <p:sldId id="265" r:id="rId5"/>
    <p:sldId id="309" r:id="rId6"/>
    <p:sldId id="270" r:id="rId7"/>
    <p:sldId id="267" r:id="rId8"/>
    <p:sldId id="264" r:id="rId9"/>
    <p:sldId id="269" r:id="rId10"/>
    <p:sldId id="307" r:id="rId11"/>
    <p:sldId id="266" r:id="rId12"/>
    <p:sldId id="272" r:id="rId13"/>
    <p:sldId id="271" r:id="rId14"/>
    <p:sldId id="273" r:id="rId15"/>
    <p:sldId id="258" r:id="rId16"/>
    <p:sldId id="274" r:id="rId17"/>
    <p:sldId id="275" r:id="rId18"/>
    <p:sldId id="276" r:id="rId19"/>
    <p:sldId id="259" r:id="rId20"/>
    <p:sldId id="318" r:id="rId21"/>
    <p:sldId id="277" r:id="rId22"/>
    <p:sldId id="317" r:id="rId23"/>
    <p:sldId id="301" r:id="rId24"/>
    <p:sldId id="306" r:id="rId25"/>
    <p:sldId id="279" r:id="rId26"/>
    <p:sldId id="281" r:id="rId27"/>
    <p:sldId id="285" r:id="rId28"/>
    <p:sldId id="260" r:id="rId29"/>
    <p:sldId id="283" r:id="rId30"/>
    <p:sldId id="305" r:id="rId31"/>
    <p:sldId id="304" r:id="rId32"/>
    <p:sldId id="303" r:id="rId33"/>
    <p:sldId id="302" r:id="rId34"/>
    <p:sldId id="316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9" autoAdjust="0"/>
    <p:restoredTop sz="88794" autoAdjust="0"/>
  </p:normalViewPr>
  <p:slideViewPr>
    <p:cSldViewPr>
      <p:cViewPr varScale="1">
        <p:scale>
          <a:sx n="88" d="100"/>
          <a:sy n="88" d="100"/>
        </p:scale>
        <p:origin x="1092" y="84"/>
      </p:cViewPr>
      <p:guideLst>
        <p:guide orient="horz" pos="912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8528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B1FAD-BEBA-4564-809C-03C522AF564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9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The multi</a:t>
            </a:r>
            <a:r>
              <a:rPr lang="en-US" baseline="0" dirty="0" smtClean="0"/>
              <a:t>processor provides multiple parallel threads allowing for race conditions based on the parallel access of the shared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three </a:t>
            </a:r>
            <a:r>
              <a:rPr lang="en-US" baseline="0" dirty="0" smtClean="0"/>
              <a:t>statements in this pseudo code </a:t>
            </a:r>
            <a:r>
              <a:rPr lang="en-US" u="sng" baseline="0" dirty="0" smtClean="0"/>
              <a:t>execute in a single </a:t>
            </a:r>
            <a:r>
              <a:rPr lang="en-US" u="sng" dirty="0" smtClean="0"/>
              <a:t>uninterruptable </a:t>
            </a:r>
            <a:r>
              <a:rPr lang="en-US" u="sng" baseline="0" dirty="0" smtClean="0"/>
              <a:t>instruction cycle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Note this scheme only works on a single processor (single core) microprocessor. </a:t>
            </a:r>
            <a:endParaRPr lang="en-US" baseline="0" dirty="0" smtClean="0"/>
          </a:p>
          <a:p>
            <a:r>
              <a:rPr lang="en-US" baseline="0" dirty="0" smtClean="0"/>
              <a:t>Intel provides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CMPXCHG8B instruction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(among others).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6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 memory location ‘bolt’ is shared by all processes / processors.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 the C&amp;S instruction is in an empty while loop. </a:t>
            </a:r>
          </a:p>
          <a:p>
            <a:r>
              <a:rPr lang="en-US" baseline="0" dirty="0" smtClean="0"/>
              <a:t>The critical section is defined between the empty while loop and the bolt=0 statements. </a:t>
            </a:r>
          </a:p>
          <a:p>
            <a:r>
              <a:rPr lang="en-US" b="0" baseline="0" dirty="0" smtClean="0"/>
              <a:t>The program </a:t>
            </a:r>
            <a:r>
              <a:rPr lang="en-US" b="0" u="sng" baseline="0" dirty="0" smtClean="0"/>
              <a:t>must set bolt=0 </a:t>
            </a:r>
            <a:r>
              <a:rPr lang="en-US" b="0" baseline="0" dirty="0" smtClean="0"/>
              <a:t>when leaving the critical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Why is this mechanism called a “Spin Lock”?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9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r>
              <a:rPr lang="en-US" baseline="0" dirty="0" smtClean="0"/>
              <a:t> is an object managed by the OS much like files, sockets,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2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represent</a:t>
            </a:r>
            <a:r>
              <a:rPr lang="en-US" baseline="0" dirty="0" smtClean="0"/>
              <a:t> the implementation of the Semaphore by the Operating System Kernel. </a:t>
            </a:r>
          </a:p>
          <a:p>
            <a:endParaRPr lang="en-US" dirty="0" smtClean="0"/>
          </a:p>
          <a:p>
            <a:r>
              <a:rPr lang="en-US" dirty="0" smtClean="0"/>
              <a:t>Each semaphore</a:t>
            </a:r>
            <a:r>
              <a:rPr lang="en-US" baseline="0" dirty="0" smtClean="0"/>
              <a:t> maintains an individual FIFO queue of the processes / treads that are blocked waiting their turn. </a:t>
            </a:r>
          </a:p>
          <a:p>
            <a:r>
              <a:rPr lang="en-US" baseline="0" dirty="0" smtClean="0"/>
              <a:t>Setting S = 1 causes the first thread to enter the critical section.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1) A</a:t>
            </a:r>
            <a:r>
              <a:rPr lang="en-US" b="0" baseline="0" dirty="0" smtClean="0">
                <a:effectLst/>
              </a:rPr>
              <a:t> semaphore that is to be used to coordinate inter process (between separate processes) </a:t>
            </a:r>
            <a:r>
              <a:rPr lang="en-US" b="0" i="1" baseline="0" dirty="0" smtClean="0">
                <a:effectLst/>
              </a:rPr>
              <a:t>must be allocated in a shared memory region</a:t>
            </a:r>
            <a:r>
              <a:rPr lang="en-US" b="0" baseline="0" dirty="0" smtClean="0">
                <a:effectLst/>
              </a:rPr>
              <a:t>. </a:t>
            </a:r>
          </a:p>
          <a:p>
            <a:endParaRPr lang="en-US" b="0" dirty="0" smtClean="0">
              <a:effectLst/>
            </a:endParaRPr>
          </a:p>
          <a:p>
            <a:r>
              <a:rPr lang="en-US" b="1" dirty="0" err="1" smtClean="0">
                <a:effectLst/>
              </a:rPr>
              <a:t>sem_timedwait</a:t>
            </a:r>
            <a:r>
              <a:rPr lang="en-US" b="1" dirty="0" smtClean="0">
                <a:effectLst/>
              </a:rPr>
              <a:t>(</a:t>
            </a:r>
            <a:r>
              <a:rPr lang="en-US" b="1" dirty="0" err="1" smtClean="0">
                <a:effectLst/>
              </a:rPr>
              <a:t>sem_t</a:t>
            </a:r>
            <a:r>
              <a:rPr lang="en-US" b="1" dirty="0" smtClean="0">
                <a:effectLst/>
              </a:rPr>
              <a:t> *</a:t>
            </a:r>
            <a:r>
              <a:rPr lang="en-US" i="1" dirty="0" err="1" smtClean="0">
                <a:effectLst/>
              </a:rPr>
              <a:t>sem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const</a:t>
            </a:r>
            <a:r>
              <a:rPr lang="en-US" b="1" dirty="0" smtClean="0">
                <a:effectLst/>
              </a:rPr>
              <a:t> struct </a:t>
            </a:r>
            <a:r>
              <a:rPr lang="en-US" b="1" dirty="0" err="1" smtClean="0">
                <a:effectLst/>
              </a:rPr>
              <a:t>timespec</a:t>
            </a:r>
            <a:r>
              <a:rPr lang="en-US" b="1" dirty="0" smtClean="0">
                <a:effectLst/>
              </a:rPr>
              <a:t> *</a:t>
            </a:r>
            <a:r>
              <a:rPr lang="en-US" i="1" dirty="0" err="1" smtClean="0">
                <a:effectLst/>
              </a:rPr>
              <a:t>abs_timeout</a:t>
            </a:r>
            <a:r>
              <a:rPr lang="en-US" b="1" dirty="0" smtClean="0">
                <a:effectLst/>
              </a:rPr>
              <a:t>);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Tries to acquire the given semaphore and will wait the specified length of time if contended.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70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the example</a:t>
            </a:r>
            <a:r>
              <a:rPr lang="en-US" baseline="0" dirty="0" smtClean="0"/>
              <a:t> code CriticalSectionSemaphore.java for an example of applying Java’s Semaphore.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4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Interleaving</a:t>
            </a:r>
            <a:r>
              <a:rPr lang="en-US" baseline="0" dirty="0" smtClean="0"/>
              <a:t> vs Overlapping (concurrent) execution have the same issues with critical sections. Overlapping execution just worsens the problems.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2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Linux,</a:t>
            </a:r>
            <a:r>
              <a:rPr lang="en-US" baseline="0" dirty="0" smtClean="0"/>
              <a:t> m</a:t>
            </a:r>
            <a:r>
              <a:rPr lang="en-US" dirty="0" smtClean="0"/>
              <a:t>onitors</a:t>
            </a:r>
            <a:r>
              <a:rPr lang="en-US" baseline="0" dirty="0" smtClean="0"/>
              <a:t> are implemented with an OS primitive such as C&amp;S Instructions or Semaphores. </a:t>
            </a:r>
          </a:p>
          <a:p>
            <a:r>
              <a:rPr lang="en-US" baseline="0" dirty="0" smtClean="0"/>
              <a:t>Note that the meaning of the term monitor depends on its context. In Java, a monitor is the name given to the primitive lock associated with every object and is supported by the class Object’s wait() and notify() methods. In the text a monitor is an object whose method bodies define critical section boundaries and only one thread is allowed to execute a monitor’s methods. In Java, this type of monitor objects can be easily built by declaring the </a:t>
            </a:r>
            <a:r>
              <a:rPr lang="en-US" baseline="0" smtClean="0"/>
              <a:t>method </a:t>
            </a:r>
            <a:r>
              <a:rPr lang="en-US" i="1" baseline="0" smtClean="0"/>
              <a:t>synchronized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47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code examples in ‘criticalSectionExamples.zip’ in the Sample Code eLearning</a:t>
            </a:r>
            <a:r>
              <a:rPr lang="en-US" baseline="0" dirty="0" smtClean="0"/>
              <a:t> folder.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wait() method always blocks and places it self in a queue associated with the object whose wait method was called.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notify() method will activate one of the threads blocked on the same object whose notify method was called.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notifyAll</a:t>
            </a:r>
            <a:r>
              <a:rPr lang="en-US" baseline="0" dirty="0" smtClean="0"/>
              <a:t>() method will activate all </a:t>
            </a:r>
            <a:r>
              <a:rPr lang="en-US" baseline="0" smtClean="0"/>
              <a:t>blocked threads.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1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the example code CriticalSectionMonitor.java for an example of</a:t>
            </a:r>
            <a:r>
              <a:rPr lang="en-US" baseline="0" dirty="0" smtClean="0"/>
              <a:t> building a critical section with Java’s monitors.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2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44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race</a:t>
            </a:r>
            <a:r>
              <a:rPr lang="en-US" baseline="0" dirty="0" smtClean="0"/>
              <a:t> condition can also arise when two or more values (e.g. registers, sensors, etc.) need to be read ‘at the same time’.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or more threads that concurrently access the SAME ACCOUNT.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5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Read-Modify-Write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i.e.</a:t>
            </a:r>
            <a:r>
              <a:rPr lang="en-US" baseline="0" dirty="0" smtClean="0"/>
              <a:t> the program can make no assumptions about how long it will execute or where it’s execution will be interrupted.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baseline="0" dirty="0" smtClean="0"/>
              <a:t> Shared Memory: http://man7.org/linux/man-pages/man7/shm_overview.7.html</a:t>
            </a:r>
            <a:endParaRPr lang="en-US" dirty="0" smtClean="0"/>
          </a:p>
          <a:p>
            <a:r>
              <a:rPr lang="en-US" dirty="0" smtClean="0"/>
              <a:t>Linux FIFO </a:t>
            </a:r>
            <a:r>
              <a:rPr lang="en-US" baseline="0" dirty="0" smtClean="0"/>
              <a:t>Queues: http://man7.org/linux/man-pages/man7/mq_overview.7.html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implication of these requirements is that if a </a:t>
            </a:r>
            <a:r>
              <a:rPr lang="en-US" baseline="0" dirty="0" smtClean="0"/>
              <a:t>thread exits (dies) in a critical section, the critical section is released allowing for a new waiting process to enter the critical section</a:t>
            </a:r>
            <a:r>
              <a:rPr lang="en-US" baseline="0" smtClean="0"/>
              <a:t>. </a:t>
            </a:r>
            <a:endParaRPr lang="en-US" baseline="0" dirty="0" smtClean="0"/>
          </a:p>
          <a:p>
            <a:pPr marL="228600" indent="-228600">
              <a:buAutoNum type="arabi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330F-AAA1-4F25-B8DC-A6ABCFAB6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 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paro.net/ce155/sem-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4384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latin typeface="Garamond" pitchFamily="18" charset="0"/>
              </a:rPr>
              <a:t>CS 5348 OS Concepts</a:t>
            </a:r>
            <a:endParaRPr lang="en-US" altLang="en-US" dirty="0" smtClean="0">
              <a:latin typeface="Garamond" pitchFamily="18" charset="0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E9386A-A167-4B06-8D35-0C28C629A557}" type="slidenum">
              <a:rPr lang="en-US" altLang="en-US" smtClean="0">
                <a:latin typeface="Garamond" pitchFamily="18" charset="0"/>
              </a:rPr>
              <a:pPr eaLnBrk="1" hangingPunct="1"/>
              <a:t>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Concurrency and Synchronization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6110796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Last Updated </a:t>
            </a:r>
            <a:fld id="{A1AEE2F7-518D-405E-981D-5D5B037B9C32}" type="datetime8">
              <a:rPr lang="en-US" sz="1000" smtClean="0"/>
              <a:t>2/7/2018 12:46 PM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Provided by the </a:t>
            </a:r>
            <a:r>
              <a:rPr lang="en-US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i="1" dirty="0"/>
              <a:t>The </a:t>
            </a:r>
            <a:r>
              <a:rPr lang="en-US" i="1" dirty="0" smtClean="0"/>
              <a:t>correct functioning </a:t>
            </a:r>
            <a:r>
              <a:rPr lang="en-US" i="1" dirty="0"/>
              <a:t>of a </a:t>
            </a:r>
            <a:r>
              <a:rPr lang="en-US" i="1" dirty="0" smtClean="0"/>
              <a:t>process (threads) must </a:t>
            </a:r>
            <a:r>
              <a:rPr lang="en-US" i="1" dirty="0"/>
              <a:t>be independent of the speed at which its execution is carried out relative to the speed of other concurrent processes. </a:t>
            </a:r>
            <a:endParaRPr lang="en-US" i="1" dirty="0" smtClean="0"/>
          </a:p>
          <a:p>
            <a:pPr lvl="1"/>
            <a:r>
              <a:rPr lang="en-US" dirty="0" smtClean="0"/>
              <a:t>The application developer can make no assumptions about when a thread starts its execution (when it is scheduled for execution) and when that execution will be interrupted. </a:t>
            </a:r>
          </a:p>
          <a:p>
            <a:pPr lvl="1"/>
            <a:endParaRPr lang="en-US" dirty="0"/>
          </a:p>
          <a:p>
            <a:r>
              <a:rPr lang="en-US" dirty="0"/>
              <a:t>The OS provides mechanisms that are used either </a:t>
            </a:r>
            <a:r>
              <a:rPr lang="en-US" u="sng" dirty="0"/>
              <a:t>implicitly</a:t>
            </a:r>
            <a:r>
              <a:rPr lang="en-US" dirty="0"/>
              <a:t> or </a:t>
            </a:r>
            <a:r>
              <a:rPr lang="en-US" u="sng" dirty="0"/>
              <a:t>explicitly</a:t>
            </a:r>
            <a:r>
              <a:rPr lang="en-US" dirty="0"/>
              <a:t> by the software developer to ensure the correct execution of </a:t>
            </a:r>
            <a:r>
              <a:rPr lang="en-US" dirty="0" smtClean="0"/>
              <a:t>their multiprocessing / multi-threaded applications. 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11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Process / Thread Interactions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u="sng" dirty="0" smtClean="0"/>
              <a:t>Processes Unaware </a:t>
            </a:r>
            <a:r>
              <a:rPr lang="en-US" dirty="0" smtClean="0"/>
              <a:t>of each other but compete for access to shared resources. </a:t>
            </a:r>
          </a:p>
          <a:p>
            <a:pPr lvl="1"/>
            <a:r>
              <a:rPr lang="en-US" dirty="0" smtClean="0"/>
              <a:t>Two processes making I/O requests to the same hardware device.</a:t>
            </a:r>
          </a:p>
          <a:p>
            <a:pPr lvl="1"/>
            <a:endParaRPr lang="en-US" dirty="0" smtClean="0"/>
          </a:p>
          <a:p>
            <a:r>
              <a:rPr lang="en-US" u="sng" dirty="0"/>
              <a:t>Processes Indirectly </a:t>
            </a:r>
            <a:r>
              <a:rPr lang="en-US" u="sng" dirty="0" smtClean="0"/>
              <a:t>Aware </a:t>
            </a:r>
            <a:r>
              <a:rPr lang="en-US" dirty="0" smtClean="0"/>
              <a:t>of each other and cooperate with each other when accessing shared data.</a:t>
            </a:r>
          </a:p>
          <a:p>
            <a:pPr lvl="1"/>
            <a:r>
              <a:rPr lang="en-US" dirty="0" smtClean="0"/>
              <a:t>Two processes that read-modify-write the </a:t>
            </a:r>
            <a:r>
              <a:rPr lang="en-US" u="sng" dirty="0" smtClean="0"/>
              <a:t>same data</a:t>
            </a:r>
            <a:r>
              <a:rPr lang="en-US" dirty="0" smtClean="0"/>
              <a:t> e.g. account.</a:t>
            </a:r>
          </a:p>
          <a:p>
            <a:pPr lvl="1"/>
            <a:endParaRPr lang="en-US" dirty="0" smtClean="0"/>
          </a:p>
          <a:p>
            <a:r>
              <a:rPr lang="en-US" u="sng" dirty="0"/>
              <a:t>Processes Directly </a:t>
            </a:r>
            <a:r>
              <a:rPr lang="en-US" u="sng" dirty="0" smtClean="0"/>
              <a:t>Aware </a:t>
            </a:r>
            <a:r>
              <a:rPr lang="en-US" dirty="0" smtClean="0"/>
              <a:t>of each other and cooperate through a shared communication channel.</a:t>
            </a:r>
          </a:p>
          <a:p>
            <a:pPr lvl="1"/>
            <a:r>
              <a:rPr lang="en-US" dirty="0" smtClean="0"/>
              <a:t>Two processes that communicate (i.e. pass data) across a queue or socket.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7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Communications (IPC)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IPC occurs when processes or threads coordinate their activities using some service or mechanism provided by the OS.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Operating Systems support Inter-Process Communications. </a:t>
            </a:r>
          </a:p>
          <a:p>
            <a:pPr lvl="1"/>
            <a:r>
              <a:rPr lang="en-US" u="sng" dirty="0" smtClean="0"/>
              <a:t>Shared Memory</a:t>
            </a:r>
            <a:r>
              <a:rPr lang="en-US" dirty="0" smtClean="0"/>
              <a:t>: A region of main memory that is mapped into two or more process images. </a:t>
            </a:r>
          </a:p>
          <a:p>
            <a:pPr lvl="1"/>
            <a:r>
              <a:rPr lang="en-US" u="sng" dirty="0" smtClean="0"/>
              <a:t>Pipes and Sockets</a:t>
            </a:r>
            <a:r>
              <a:rPr lang="en-US" dirty="0" smtClean="0"/>
              <a:t>: One-way and two-way information channels. </a:t>
            </a:r>
          </a:p>
          <a:p>
            <a:pPr lvl="1"/>
            <a:r>
              <a:rPr lang="en-US" u="sng" dirty="0" smtClean="0"/>
              <a:t>FIFO </a:t>
            </a:r>
            <a:r>
              <a:rPr lang="en-US" u="sng" dirty="0" smtClean="0"/>
              <a:t>Queues</a:t>
            </a:r>
            <a:r>
              <a:rPr lang="en-US" dirty="0" smtClean="0"/>
              <a:t>: Shared data structures created and accessed though system calls. </a:t>
            </a:r>
          </a:p>
          <a:p>
            <a:pPr lvl="1"/>
            <a:r>
              <a:rPr lang="en-US" b="1" u="sng" dirty="0" smtClean="0"/>
              <a:t>Semaphores </a:t>
            </a:r>
            <a:r>
              <a:rPr lang="en-US" b="1" u="sng" dirty="0" smtClean="0"/>
              <a:t>and Monitors</a:t>
            </a:r>
            <a:r>
              <a:rPr lang="en-US" b="1" dirty="0" smtClean="0"/>
              <a:t>: OS services are used to implement mutual exclusive access to shared </a:t>
            </a:r>
            <a:r>
              <a:rPr lang="en-US" b="1" dirty="0" smtClean="0"/>
              <a:t>resources.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59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667001"/>
          </a:xfrm>
        </p:spPr>
        <p:txBody>
          <a:bodyPr/>
          <a:lstStyle/>
          <a:p>
            <a:r>
              <a:rPr lang="en-US" dirty="0" smtClean="0"/>
              <a:t>The bank account example demonstrated the importance of restricting access to critical sections of instructions.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provides </a:t>
            </a:r>
            <a:r>
              <a:rPr lang="en-US" dirty="0"/>
              <a:t>mechanisms that are </a:t>
            </a:r>
            <a:r>
              <a:rPr lang="en-US" dirty="0" smtClean="0"/>
              <a:t>used by developers to create regions of Mutual Exclusion (Critical Sections) their code.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2" y="3352799"/>
            <a:ext cx="807157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47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 </a:t>
            </a:r>
            <a:br>
              <a:rPr lang="en-US" dirty="0" smtClean="0"/>
            </a:br>
            <a:r>
              <a:rPr lang="en-US" dirty="0" smtClean="0"/>
              <a:t>Mutual Exclusion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smtClean="0"/>
              <a:t>Only one thread at a time is allowed into a critical section shared by multiple processes / threads.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smtClean="0"/>
              <a:t>A </a:t>
            </a:r>
            <a:r>
              <a:rPr lang="en-US" sz="2000" dirty="0"/>
              <a:t>thread that </a:t>
            </a:r>
            <a:r>
              <a:rPr lang="en-US" sz="2000" dirty="0" smtClean="0"/>
              <a:t>blocks or exits </a:t>
            </a:r>
            <a:r>
              <a:rPr lang="en-US" sz="2000" u="sng" dirty="0" smtClean="0"/>
              <a:t>outside</a:t>
            </a:r>
            <a:r>
              <a:rPr lang="en-US" sz="2000" dirty="0" smtClean="0"/>
              <a:t> of a critical section must not interfere with the execution of other threads.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smtClean="0"/>
              <a:t>A </a:t>
            </a:r>
            <a:r>
              <a:rPr lang="en-US" sz="2000" dirty="0"/>
              <a:t>thread waiting </a:t>
            </a:r>
            <a:r>
              <a:rPr lang="en-US" sz="2000" dirty="0" smtClean="0"/>
              <a:t>to enter a critical section must not be delayed indefinitely i.e. no starvation.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smtClean="0"/>
              <a:t>When no </a:t>
            </a:r>
            <a:r>
              <a:rPr lang="en-US" sz="2000" dirty="0"/>
              <a:t>thread is </a:t>
            </a:r>
            <a:r>
              <a:rPr lang="en-US" sz="2000" dirty="0" smtClean="0"/>
              <a:t>in a critical section, any </a:t>
            </a:r>
            <a:r>
              <a:rPr lang="en-US" sz="2000" dirty="0"/>
              <a:t>thread wishing </a:t>
            </a:r>
            <a:r>
              <a:rPr lang="en-US" sz="2000" dirty="0" smtClean="0"/>
              <a:t>to enter the critical section will be allowed in without delay.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smtClean="0"/>
              <a:t>No assumptions can be made about the scheduling, execution speed, or number of threads accessing a critical section, etc.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smtClean="0"/>
              <a:t>A </a:t>
            </a:r>
            <a:r>
              <a:rPr lang="en-US" sz="2000" dirty="0"/>
              <a:t>thread remains </a:t>
            </a:r>
            <a:r>
              <a:rPr lang="en-US" sz="2000" dirty="0" smtClean="0"/>
              <a:t>in a critical section for a finite amount of time. If a process dies, all the CS owned by its threads are released.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48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Mutual Exclusion: Hardware Support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How to implement a mechanism that allows for the mutual exclusive access of a single thread to a critical section?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mechanism must be reliable in the face of hardware interrupts from timers and I/O devices. </a:t>
            </a:r>
          </a:p>
          <a:p>
            <a:r>
              <a:rPr lang="en-US" dirty="0" smtClean="0"/>
              <a:t>The mechanism must work correctly on multiprocessors.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48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compare_and_swap</a:t>
            </a:r>
            <a:r>
              <a:rPr lang="en-US" dirty="0" smtClean="0"/>
              <a:t> Processor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4713287"/>
          </a:xfrm>
        </p:spPr>
        <p:txBody>
          <a:bodyPr/>
          <a:lstStyle/>
          <a:p>
            <a:r>
              <a:rPr lang="en-US" dirty="0" smtClean="0"/>
              <a:t>Processors </a:t>
            </a:r>
            <a:r>
              <a:rPr lang="en-US" dirty="0" smtClean="0"/>
              <a:t>provide </a:t>
            </a:r>
            <a:r>
              <a:rPr lang="en-US" u="sng" dirty="0" smtClean="0"/>
              <a:t>comparison instructions</a:t>
            </a:r>
            <a:r>
              <a:rPr lang="en-US" dirty="0" smtClean="0"/>
              <a:t> that execute in a </a:t>
            </a:r>
            <a:r>
              <a:rPr lang="en-US" u="sng" dirty="0" smtClean="0"/>
              <a:t>single, uninterruptable instruction cycle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This instruction allows a process to test and update the value in a memory location in a single, uninterruptable instruction cycle.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compare_and_swap</a:t>
            </a:r>
            <a:r>
              <a:rPr lang="en-US" dirty="0" smtClean="0"/>
              <a:t>’ pseudo code: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compAndSwap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shared_word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empty_val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occup_val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7025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shared_word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shared_word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12775" lvl="1" indent="-285750"/>
            <a:r>
              <a:rPr lang="en-US" sz="1800" dirty="0" smtClean="0">
                <a:cs typeface="Courier New" panose="02070309020205020404" pitchFamily="49" charset="0"/>
              </a:rPr>
              <a:t>Why is it important that the argument </a:t>
            </a:r>
            <a:r>
              <a:rPr lang="en-US" sz="1800" dirty="0" smtClean="0">
                <a:cs typeface="Courier New" panose="02070309020205020404" pitchFamily="49" charset="0"/>
              </a:rPr>
              <a:t>‘</a:t>
            </a:r>
            <a:r>
              <a:rPr lang="en-US" sz="1800" dirty="0" err="1" smtClean="0">
                <a:cs typeface="Courier New" panose="02070309020205020404" pitchFamily="49" charset="0"/>
              </a:rPr>
              <a:t>shared_word</a:t>
            </a:r>
            <a:r>
              <a:rPr lang="en-US" sz="1800" dirty="0" smtClean="0">
                <a:cs typeface="Courier New" panose="02070309020205020404" pitchFamily="49" charset="0"/>
              </a:rPr>
              <a:t>’ be passed by reference?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6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ME with the C&amp;S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0938"/>
            <a:ext cx="8229600" cy="449987"/>
          </a:xfrm>
        </p:spPr>
        <p:txBody>
          <a:bodyPr/>
          <a:lstStyle/>
          <a:p>
            <a:r>
              <a:rPr lang="en-US" sz="2000" dirty="0"/>
              <a:t>The program must set bolt=0 when leaving the critical </a:t>
            </a:r>
            <a:r>
              <a:rPr lang="en-US" sz="2000" dirty="0" smtClean="0"/>
              <a:t>section.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324600" cy="464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5369" y="3156858"/>
            <a:ext cx="315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Release the Critical Section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742" y="4811486"/>
            <a:ext cx="315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Initialize the shared integer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3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the C&amp;S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It utilizes </a:t>
            </a:r>
            <a:r>
              <a:rPr lang="en-US" u="sng" dirty="0" smtClean="0"/>
              <a:t>spin-waiting</a:t>
            </a:r>
            <a:r>
              <a:rPr lang="en-US" dirty="0" smtClean="0"/>
              <a:t> i.e. blocked processes spend their RUNNING time repeatedly testing the </a:t>
            </a:r>
            <a:r>
              <a:rPr lang="en-US" dirty="0" smtClean="0"/>
              <a:t>shared word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no mechanism to avoid either starvation or deadlock among waiting processes i.e. the process / thread that gains access to the critical section is non-deterministic. </a:t>
            </a:r>
            <a:endParaRPr lang="en-US" dirty="0" smtClean="0"/>
          </a:p>
          <a:p>
            <a:pPr lvl="1"/>
            <a:r>
              <a:rPr lang="en-US" dirty="0" smtClean="0"/>
              <a:t>For example, i</a:t>
            </a:r>
            <a:r>
              <a:rPr lang="en-US" dirty="0" smtClean="0"/>
              <a:t>f </a:t>
            </a:r>
            <a:r>
              <a:rPr lang="en-US" dirty="0" smtClean="0"/>
              <a:t>the process dies while in </a:t>
            </a:r>
            <a:r>
              <a:rPr lang="en-US" dirty="0" smtClean="0"/>
              <a:t>the critical section, </a:t>
            </a:r>
            <a:r>
              <a:rPr lang="en-US" dirty="0" smtClean="0"/>
              <a:t>the waiting processes will never unblock.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76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Semaphores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>
            <a:normAutofit/>
          </a:bodyPr>
          <a:lstStyle/>
          <a:p>
            <a:r>
              <a:rPr lang="en-US" dirty="0" smtClean="0"/>
              <a:t>Semaphores are an OS </a:t>
            </a:r>
            <a:r>
              <a:rPr lang="en-US" u="sng" dirty="0" smtClean="0"/>
              <a:t>Object </a:t>
            </a:r>
            <a:r>
              <a:rPr lang="en-US" dirty="0" smtClean="0"/>
              <a:t>that implements mutual exclusion in a more useful fashion than C&amp;S instructions.</a:t>
            </a:r>
          </a:p>
          <a:p>
            <a:pPr lvl="1"/>
            <a:r>
              <a:rPr lang="en-US" dirty="0" smtClean="0"/>
              <a:t>A service invoked by </a:t>
            </a:r>
            <a:r>
              <a:rPr lang="en-US" dirty="0" err="1" smtClean="0"/>
              <a:t>syscalls</a:t>
            </a:r>
            <a:r>
              <a:rPr lang="en-US" dirty="0" smtClean="0"/>
              <a:t> by threads wishing to obtain mutual exclusive access to a shared resource.</a:t>
            </a:r>
          </a:p>
          <a:p>
            <a:pPr lvl="1"/>
            <a:endParaRPr lang="en-US" dirty="0" smtClean="0"/>
          </a:p>
          <a:p>
            <a:r>
              <a:rPr lang="en-US" dirty="0"/>
              <a:t>Semaphores implement mutual exclusion with two </a:t>
            </a:r>
            <a:r>
              <a:rPr lang="en-US" dirty="0" err="1" smtClean="0"/>
              <a:t>syscalls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u="sng" dirty="0" err="1"/>
              <a:t>semWait</a:t>
            </a:r>
            <a:r>
              <a:rPr lang="en-US" u="sng" dirty="0"/>
              <a:t>(</a:t>
            </a:r>
            <a:r>
              <a:rPr lang="en-US" u="sng" dirty="0" err="1"/>
              <a:t>sem</a:t>
            </a:r>
            <a:r>
              <a:rPr lang="en-US" u="sng" dirty="0"/>
              <a:t>)</a:t>
            </a:r>
            <a:r>
              <a:rPr lang="en-US" dirty="0"/>
              <a:t>: Blocks execution of the calling thread if the semaphore is not available i.e. is held by a different thread. </a:t>
            </a:r>
          </a:p>
          <a:p>
            <a:pPr lvl="1"/>
            <a:r>
              <a:rPr lang="en-US" u="sng" dirty="0" err="1"/>
              <a:t>semSignal</a:t>
            </a:r>
            <a:r>
              <a:rPr lang="en-US" u="sng" dirty="0"/>
              <a:t>(</a:t>
            </a:r>
            <a:r>
              <a:rPr lang="en-US" u="sng" dirty="0" err="1"/>
              <a:t>sem</a:t>
            </a:r>
            <a:r>
              <a:rPr lang="en-US" u="sng" dirty="0"/>
              <a:t>)</a:t>
            </a:r>
            <a:r>
              <a:rPr lang="en-US" dirty="0"/>
              <a:t>: Signals one of the waiting threads (if any) to resume execution. </a:t>
            </a:r>
          </a:p>
          <a:p>
            <a:pPr lvl="1"/>
            <a:endParaRPr lang="en-US" dirty="0"/>
          </a:p>
          <a:p>
            <a:r>
              <a:rPr lang="en-US" dirty="0"/>
              <a:t>The OS provides </a:t>
            </a:r>
            <a:r>
              <a:rPr lang="en-US" dirty="0" err="1"/>
              <a:t>syscalls</a:t>
            </a:r>
            <a:r>
              <a:rPr lang="en-US" dirty="0"/>
              <a:t> that allow the process to create and manipulate (wait, signal) semaphores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79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Principles of Concurrency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 smtClean="0"/>
              <a:t>Multiprocessing opens up the issues of interleaved and overlapping execution of multiple processes or threads. </a:t>
            </a:r>
          </a:p>
          <a:p>
            <a:pPr lvl="1"/>
            <a:r>
              <a:rPr lang="en-US" dirty="0" smtClean="0"/>
              <a:t>A multiprocessor (SMP) permits the </a:t>
            </a:r>
            <a:r>
              <a:rPr lang="en-US" u="sng" dirty="0" smtClean="0"/>
              <a:t>interleaving and overlapping </a:t>
            </a:r>
            <a:r>
              <a:rPr lang="en-US" dirty="0" smtClean="0"/>
              <a:t>execution of multiple instruction traces.</a:t>
            </a:r>
          </a:p>
          <a:p>
            <a:pPr lvl="1"/>
            <a:r>
              <a:rPr lang="en-US" dirty="0" smtClean="0"/>
              <a:t>A uniprocessor (single) is restricted to the </a:t>
            </a:r>
            <a:r>
              <a:rPr lang="en-US" u="sng" dirty="0" smtClean="0"/>
              <a:t>interleaving</a:t>
            </a:r>
            <a:r>
              <a:rPr lang="en-US" dirty="0" smtClean="0"/>
              <a:t> of execution of multiple process (thread) instruction traces. </a:t>
            </a:r>
          </a:p>
          <a:p>
            <a:r>
              <a:rPr lang="en-US" dirty="0" smtClean="0"/>
              <a:t>This section describes issues applicable to both interleaving and overlapping execution of multiple instruction traces.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723567"/>
              </p:ext>
            </p:extLst>
          </p:nvPr>
        </p:nvGraphicFramePr>
        <p:xfrm>
          <a:off x="619125" y="4292600"/>
          <a:ext cx="8051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" name="Visio" r:id="rId4" imgW="6248445" imgH="1400220" progId="Visio.Drawing.11">
                  <p:embed/>
                </p:oleObj>
              </mc:Choice>
              <mc:Fallback>
                <p:oleObj name="Visio" r:id="rId4" imgW="6248445" imgH="14002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292600"/>
                        <a:ext cx="80518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23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Using a Semaphore to Implement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 s = new Semaphore;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true: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 Critical Section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semWait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 Section Here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semSignal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Post Critical Section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to 10: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threadStart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56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91673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61751"/>
            <a:ext cx="4724400" cy="705050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en-US" dirty="0" smtClean="0"/>
              <a:t>Semaphore Pseudocode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8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</a:t>
            </a:r>
            <a:r>
              <a:rPr lang="en-US" dirty="0" smtClean="0"/>
              <a:t>Offer These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waiting for the </a:t>
            </a:r>
            <a:r>
              <a:rPr lang="en-US" dirty="0" smtClean="0"/>
              <a:t>critical section are </a:t>
            </a:r>
            <a:r>
              <a:rPr lang="en-US" dirty="0"/>
              <a:t>blocked eliminating the spin-waiting loop imposed by C&amp;S instructions. </a:t>
            </a:r>
          </a:p>
          <a:p>
            <a:pPr lvl="1"/>
            <a:endParaRPr lang="en-US" dirty="0"/>
          </a:p>
          <a:p>
            <a:r>
              <a:rPr lang="en-US" dirty="0"/>
              <a:t>Fair scheduling of blocked threads using FIFO queue of treads waiting on the semaphore.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If the owning thread is terminated, the OS will release any held semaphores allowing waiting threads to continue execution.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11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11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Linux provides the following calls in support of creating and using semaphores. </a:t>
            </a:r>
          </a:p>
          <a:p>
            <a:pPr lvl="1"/>
            <a:r>
              <a:rPr lang="en-US" dirty="0"/>
              <a:t>See Example: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www.amparo.net/ce155/sem-ex.html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sem_init</a:t>
            </a:r>
            <a:r>
              <a:rPr lang="en-US" b="1" dirty="0" smtClean="0"/>
              <a:t>( </a:t>
            </a:r>
            <a:r>
              <a:rPr lang="en-US" b="1" dirty="0" err="1" smtClean="0"/>
              <a:t>sem_t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i="1" dirty="0" err="1"/>
              <a:t>sem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pshared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i="1" dirty="0"/>
              <a:t>value</a:t>
            </a:r>
            <a:r>
              <a:rPr lang="en-US" b="1" dirty="0" smtClean="0"/>
              <a:t>);</a:t>
            </a:r>
          </a:p>
          <a:p>
            <a:pPr lvl="1"/>
            <a:r>
              <a:rPr lang="en-US" dirty="0"/>
              <a:t>Initializes the </a:t>
            </a:r>
            <a:r>
              <a:rPr lang="en-US" dirty="0" smtClean="0"/>
              <a:t>given semaphore to </a:t>
            </a:r>
            <a:r>
              <a:rPr lang="en-US" dirty="0"/>
              <a:t>the </a:t>
            </a:r>
            <a:r>
              <a:rPr lang="en-US" dirty="0" smtClean="0"/>
              <a:t>given value.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hsared</a:t>
            </a:r>
            <a:r>
              <a:rPr lang="en-US" dirty="0" smtClean="0"/>
              <a:t> is a flag indicating a inter or intra process semaphore 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r>
              <a:rPr lang="en-US" b="1" dirty="0" err="1" smtClean="0"/>
              <a:t>sem_wait</a:t>
            </a:r>
            <a:r>
              <a:rPr lang="en-US" b="1" dirty="0" smtClean="0"/>
              <a:t>( </a:t>
            </a:r>
            <a:r>
              <a:rPr lang="en-US" b="1" dirty="0" err="1" smtClean="0"/>
              <a:t>sem_t</a:t>
            </a:r>
            <a:r>
              <a:rPr lang="en-US" b="1" dirty="0" smtClean="0"/>
              <a:t>* </a:t>
            </a:r>
            <a:r>
              <a:rPr lang="en-US" b="1" dirty="0" err="1" smtClean="0"/>
              <a:t>sem</a:t>
            </a:r>
            <a:r>
              <a:rPr lang="en-US" b="1" dirty="0" smtClean="0"/>
              <a:t>); </a:t>
            </a:r>
          </a:p>
          <a:p>
            <a:pPr lvl="1"/>
            <a:r>
              <a:rPr lang="en-US" dirty="0" smtClean="0"/>
              <a:t>Tries </a:t>
            </a:r>
            <a:r>
              <a:rPr lang="en-US" dirty="0"/>
              <a:t>to acquire the given semaphore </a:t>
            </a:r>
            <a:r>
              <a:rPr lang="en-US" dirty="0" smtClean="0"/>
              <a:t>and blocks if contended.</a:t>
            </a:r>
          </a:p>
          <a:p>
            <a:r>
              <a:rPr lang="en-US" b="1" dirty="0" err="1" smtClean="0"/>
              <a:t>sem_post</a:t>
            </a:r>
            <a:r>
              <a:rPr lang="en-US" b="1" dirty="0" smtClean="0"/>
              <a:t>( </a:t>
            </a:r>
            <a:r>
              <a:rPr lang="en-US" b="1" dirty="0" err="1" smtClean="0"/>
              <a:t>sem_t</a:t>
            </a:r>
            <a:r>
              <a:rPr lang="en-US" b="1" dirty="0" smtClean="0"/>
              <a:t>* </a:t>
            </a:r>
            <a:r>
              <a:rPr lang="en-US" b="1" dirty="0" err="1" smtClean="0"/>
              <a:t>sem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Releases the given semaphore and unblocks a waiting process / thread.</a:t>
            </a:r>
          </a:p>
          <a:p>
            <a:r>
              <a:rPr lang="en-US" sz="2400" b="1" kern="1200" dirty="0" err="1" smtClean="0">
                <a:latin typeface="Arial" charset="0"/>
              </a:rPr>
              <a:t>sem_trywait</a:t>
            </a:r>
            <a:r>
              <a:rPr lang="en-US" sz="2400" b="1" kern="1200" dirty="0" smtClean="0">
                <a:latin typeface="Arial" charset="0"/>
              </a:rPr>
              <a:t>(</a:t>
            </a:r>
            <a:r>
              <a:rPr lang="en-US" b="1" dirty="0" err="1" smtClean="0"/>
              <a:t>sem_t</a:t>
            </a:r>
            <a:r>
              <a:rPr lang="en-US" b="1" dirty="0"/>
              <a:t>*</a:t>
            </a:r>
            <a:r>
              <a:rPr lang="en-US" sz="2400" b="1" kern="1200" dirty="0">
                <a:latin typeface="Arial" charset="0"/>
              </a:rPr>
              <a:t>);  </a:t>
            </a:r>
            <a:endParaRPr lang="en-US" sz="2400" b="1" kern="1200" dirty="0" smtClean="0">
              <a:latin typeface="Arial" charset="0"/>
            </a:endParaRPr>
          </a:p>
          <a:p>
            <a:pPr lvl="1"/>
            <a:r>
              <a:rPr lang="en-US" dirty="0" smtClean="0"/>
              <a:t>Tries </a:t>
            </a:r>
            <a:r>
              <a:rPr lang="en-US" dirty="0"/>
              <a:t>to acquire the given semaphore and returns -1 if </a:t>
            </a:r>
            <a:r>
              <a:rPr lang="en-US" dirty="0" smtClean="0"/>
              <a:t>contended</a:t>
            </a:r>
            <a:endParaRPr lang="en-US" kern="1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0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/>
              <a:t>The package </a:t>
            </a:r>
            <a:r>
              <a:rPr lang="en-US" dirty="0" err="1" smtClean="0"/>
              <a:t>java.util.concurrent</a:t>
            </a:r>
            <a:r>
              <a:rPr lang="en-US" dirty="0" smtClean="0"/>
              <a:t> provides the class Semaphore.</a:t>
            </a:r>
          </a:p>
          <a:p>
            <a:pPr lvl="1"/>
            <a:r>
              <a:rPr lang="en-US" dirty="0" smtClean="0"/>
              <a:t>This class implements a counting semaphore mechanism. </a:t>
            </a:r>
          </a:p>
          <a:p>
            <a:pPr lvl="1"/>
            <a:endParaRPr lang="en-US" dirty="0" smtClean="0"/>
          </a:p>
          <a:p>
            <a:r>
              <a:rPr lang="en-US" dirty="0"/>
              <a:t>Semaphore </a:t>
            </a:r>
            <a:r>
              <a:rPr lang="en-US" dirty="0" smtClean="0"/>
              <a:t>provides these methods (and many more):</a:t>
            </a:r>
          </a:p>
          <a:p>
            <a:pPr lvl="1"/>
            <a:r>
              <a:rPr lang="en-US" u="sng" dirty="0" smtClean="0"/>
              <a:t>Semaphore(</a:t>
            </a:r>
            <a:r>
              <a:rPr lang="en-US" u="sng" dirty="0" err="1" smtClean="0"/>
              <a:t>int</a:t>
            </a:r>
            <a:r>
              <a:rPr lang="en-US" u="sng" dirty="0" smtClean="0"/>
              <a:t> count)</a:t>
            </a:r>
            <a:r>
              <a:rPr lang="en-US" dirty="0" smtClean="0"/>
              <a:t>: Constructor that initializes a new semaphore with the given count. </a:t>
            </a:r>
          </a:p>
          <a:p>
            <a:pPr lvl="1"/>
            <a:r>
              <a:rPr lang="en-US" u="sng" dirty="0" smtClean="0"/>
              <a:t>acquire()</a:t>
            </a:r>
            <a:r>
              <a:rPr lang="en-US" dirty="0" smtClean="0"/>
              <a:t>: Attempts to acquire the semaphore blocking the thread if contended.</a:t>
            </a:r>
          </a:p>
          <a:p>
            <a:pPr lvl="1"/>
            <a:r>
              <a:rPr lang="en-US" u="sng" dirty="0"/>
              <a:t>r</a:t>
            </a:r>
            <a:r>
              <a:rPr lang="en-US" u="sng" dirty="0" smtClean="0"/>
              <a:t>elease()</a:t>
            </a:r>
            <a:r>
              <a:rPr lang="en-US" dirty="0" smtClean="0"/>
              <a:t>: Releases the semaphore allowing a blocked thread to resume (if any).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74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semaphore’s count is normally initialized to 1 allowing one process to pass </a:t>
            </a:r>
            <a:r>
              <a:rPr lang="en-US" dirty="0" err="1" smtClean="0"/>
              <a:t>semWait</a:t>
            </a:r>
            <a:r>
              <a:rPr lang="en-US" dirty="0" smtClean="0"/>
              <a:t> and enter the critical section.</a:t>
            </a:r>
            <a:endParaRPr lang="en-US" dirty="0"/>
          </a:p>
          <a:p>
            <a:r>
              <a:rPr lang="en-US" dirty="0" smtClean="0"/>
              <a:t>But, c</a:t>
            </a:r>
            <a:r>
              <a:rPr lang="en-US" dirty="0" smtClean="0"/>
              <a:t>ount </a:t>
            </a:r>
            <a:r>
              <a:rPr lang="en-US" dirty="0" smtClean="0"/>
              <a:t>can be initialized to any value ≥ 1 allowing N processes to simultaneously enter the critical section before </a:t>
            </a:r>
            <a:r>
              <a:rPr lang="en-US" dirty="0" smtClean="0"/>
              <a:t>blocking begins.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semaphore’s negative count indicates the number of processes waiting on the semaphore i.e. in its queue.</a:t>
            </a:r>
          </a:p>
          <a:p>
            <a:pPr lvl="1"/>
            <a:r>
              <a:rPr lang="en-US" dirty="0" smtClean="0"/>
              <a:t>Count = 0 indicates the CS is occupied &amp; no threads are waiting.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semaphore that enforces FIFO is a Strong Semaphore.</a:t>
            </a:r>
          </a:p>
          <a:p>
            <a:pPr lvl="1"/>
            <a:r>
              <a:rPr lang="en-US" dirty="0" smtClean="0"/>
              <a:t>If it does not enforce ordering is a Weak Semaphore.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31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Producer / Consumer with Fixed Length Queues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sz="2400" dirty="0" smtClean="0"/>
              <a:t>This is an example of two processes / threads that cooperate accessing a shared buffer of N ‘items’.</a:t>
            </a:r>
            <a:endParaRPr lang="en-US" sz="2400" dirty="0"/>
          </a:p>
          <a:p>
            <a:pPr lvl="1"/>
            <a:r>
              <a:rPr lang="en-US" u="sng" dirty="0" smtClean="0"/>
              <a:t>Producer</a:t>
            </a:r>
            <a:r>
              <a:rPr lang="en-US" dirty="0" smtClean="0"/>
              <a:t>: A thread that </a:t>
            </a:r>
            <a:r>
              <a:rPr lang="en-US" u="sng" dirty="0" smtClean="0"/>
              <a:t>produces an item</a:t>
            </a:r>
            <a:r>
              <a:rPr lang="en-US" dirty="0" smtClean="0"/>
              <a:t> and places the item into the </a:t>
            </a:r>
            <a:r>
              <a:rPr lang="en-US" u="sng" dirty="0" smtClean="0"/>
              <a:t>shared queue of fixed size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smtClean="0"/>
              <a:t>Consumer</a:t>
            </a:r>
            <a:r>
              <a:rPr lang="en-US" dirty="0" smtClean="0"/>
              <a:t>: A thread that </a:t>
            </a:r>
            <a:r>
              <a:rPr lang="en-US" u="sng" dirty="0" smtClean="0"/>
              <a:t>retrieves an item</a:t>
            </a:r>
            <a:r>
              <a:rPr lang="en-US" dirty="0" smtClean="0"/>
              <a:t> from the shared queue and acts on (consumes) it. 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Coordination between threads is needed to ensure:</a:t>
            </a:r>
          </a:p>
          <a:p>
            <a:pPr lvl="1"/>
            <a:r>
              <a:rPr lang="en-US" dirty="0" smtClean="0"/>
              <a:t>A producer can not place an item into a full queue. </a:t>
            </a:r>
          </a:p>
          <a:p>
            <a:pPr lvl="1"/>
            <a:r>
              <a:rPr lang="en-US" dirty="0" smtClean="0"/>
              <a:t>A consumer can not retrieve an item from an empty queue.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309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Fixed-Length Blocking FIFO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Autofit/>
          </a:bodyPr>
          <a:lstStyle/>
          <a:p>
            <a:r>
              <a:rPr lang="en-US" dirty="0" smtClean="0"/>
              <a:t>A producer can not place an item into a full queue. </a:t>
            </a:r>
          </a:p>
          <a:p>
            <a:r>
              <a:rPr lang="en-US" dirty="0" smtClean="0"/>
              <a:t>The producer’s thread attempting to put() an item into a full queue</a:t>
            </a:r>
            <a:r>
              <a:rPr lang="en-US" dirty="0"/>
              <a:t> </a:t>
            </a:r>
            <a:r>
              <a:rPr lang="en-US" dirty="0" smtClean="0"/>
              <a:t>will block until an item is taken from the queue. </a:t>
            </a:r>
          </a:p>
          <a:p>
            <a:pPr lvl="1"/>
            <a:r>
              <a:rPr lang="en-US" dirty="0" smtClean="0"/>
              <a:t>The producer’s thread will continue (unblock) when a different thread get()’s an item and queue space is freed. </a:t>
            </a:r>
          </a:p>
          <a:p>
            <a:pPr lvl="1"/>
            <a:endParaRPr lang="en-US" dirty="0"/>
          </a:p>
          <a:p>
            <a:r>
              <a:rPr lang="en-US" dirty="0"/>
              <a:t>A consumer </a:t>
            </a:r>
            <a:r>
              <a:rPr lang="en-US" dirty="0" smtClean="0"/>
              <a:t>thread attempting to get() an item from an empty queue will block until an item is placed into the queue.</a:t>
            </a:r>
          </a:p>
          <a:p>
            <a:pPr lvl="1"/>
            <a:r>
              <a:rPr lang="en-US" dirty="0" smtClean="0"/>
              <a:t>The consumer’s thread will continue (unblock) when an item has been put() into the queue by a different thread.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queue supports multiple producers and/or consumers.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61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Monitor Objects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The Monitor </a:t>
            </a:r>
            <a:r>
              <a:rPr lang="en-US" dirty="0"/>
              <a:t>is an object designed to be accessed by multiple threads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mutually exclusive (safe) fashion. </a:t>
            </a:r>
            <a:endParaRPr lang="en-US" dirty="0"/>
          </a:p>
          <a:p>
            <a:pPr lvl="1"/>
            <a:r>
              <a:rPr lang="en-US" dirty="0"/>
              <a:t>The methods of a monitor object will enforce mutual </a:t>
            </a:r>
            <a:r>
              <a:rPr lang="en-US" dirty="0" smtClean="0"/>
              <a:t>exclusion; at any time only </a:t>
            </a:r>
            <a:r>
              <a:rPr lang="en-US" dirty="0"/>
              <a:t>one thread </a:t>
            </a:r>
            <a:r>
              <a:rPr lang="en-US" dirty="0" smtClean="0"/>
              <a:t>can be executing in an object’s method. 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a thread </a:t>
            </a:r>
            <a:r>
              <a:rPr lang="en-US" dirty="0"/>
              <a:t>is currently executing a </a:t>
            </a:r>
            <a:r>
              <a:rPr lang="en-US" dirty="0" smtClean="0"/>
              <a:t>monitor object’s method, any other </a:t>
            </a:r>
            <a:r>
              <a:rPr lang="en-US" dirty="0"/>
              <a:t>thread that </a:t>
            </a:r>
            <a:r>
              <a:rPr lang="en-US" dirty="0" smtClean="0"/>
              <a:t>calls a method of </a:t>
            </a:r>
            <a:r>
              <a:rPr lang="en-US" dirty="0"/>
              <a:t>that object will have to wait until the first has finished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Java, monitor objects are the created by using the </a:t>
            </a:r>
            <a:r>
              <a:rPr lang="en-US" i="1" dirty="0" smtClean="0"/>
              <a:t>synchronized</a:t>
            </a:r>
            <a:r>
              <a:rPr lang="en-US" dirty="0" smtClean="0"/>
              <a:t> keyword when declaring a method.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Linux, monitors are built with semaphores or other mutual exclusion mechanisms provided by the OS.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7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Java, monitors are built into the language so </a:t>
            </a:r>
            <a:r>
              <a:rPr lang="en-US" u="sng" dirty="0"/>
              <a:t>every object is a Monitor Object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Java’s Object class implements a monitor’s capabilities.</a:t>
            </a:r>
          </a:p>
          <a:p>
            <a:r>
              <a:rPr lang="en-US" dirty="0" smtClean="0"/>
              <a:t>These methods are used to manipulate the object’s monitor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Object.wait</a:t>
            </a:r>
            <a:r>
              <a:rPr lang="en-US" dirty="0"/>
              <a:t>() causes the calling thread to </a:t>
            </a:r>
            <a:r>
              <a:rPr lang="en-US" dirty="0" smtClean="0"/>
              <a:t>wait (block) </a:t>
            </a:r>
            <a:r>
              <a:rPr lang="en-US" dirty="0"/>
              <a:t>for </a:t>
            </a:r>
            <a:r>
              <a:rPr lang="en-US" dirty="0" smtClean="0"/>
              <a:t>notify() to be called on the same object. </a:t>
            </a:r>
            <a:br>
              <a:rPr lang="en-US" dirty="0" smtClean="0"/>
            </a:br>
            <a:r>
              <a:rPr lang="en-US" u="sng" dirty="0" smtClean="0"/>
              <a:t>Note: The calling thread always blocks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Object.notify</a:t>
            </a:r>
            <a:r>
              <a:rPr lang="en-US" dirty="0"/>
              <a:t>() releases a thread that is blocked by a wait</a:t>
            </a:r>
            <a:r>
              <a:rPr lang="en-US" dirty="0" smtClean="0"/>
              <a:t>() on the same object.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Object.notifyAll</a:t>
            </a:r>
            <a:r>
              <a:rPr lang="en-US" dirty="0" smtClean="0"/>
              <a:t>() releases all threads blocked by a wait on the same object.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7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The “Race Condition” is a  classic example of the difficulties that arise when coordinating multiple instruction traces (threads).</a:t>
            </a:r>
          </a:p>
          <a:p>
            <a:pPr lvl="1"/>
            <a:r>
              <a:rPr lang="en-US" dirty="0" smtClean="0"/>
              <a:t>A situation that arises when two or more traces attempt to “read-modify-write” shared memory (variables, files, messages, etc.).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err="1"/>
              <a:t>BankAccount.debitAccount</a:t>
            </a:r>
            <a:r>
              <a:rPr lang="en-US" dirty="0"/>
              <a:t>() on next slide. </a:t>
            </a:r>
          </a:p>
          <a:p>
            <a:pPr lvl="1"/>
            <a:r>
              <a:rPr lang="en-US" dirty="0"/>
              <a:t>Two processes (threads) attempt to debit the </a:t>
            </a:r>
            <a:r>
              <a:rPr lang="en-US" u="sng" dirty="0"/>
              <a:t>same account </a:t>
            </a:r>
            <a:r>
              <a:rPr lang="en-US" dirty="0"/>
              <a:t>roughly at the same time so that their execution overlaps. </a:t>
            </a:r>
          </a:p>
          <a:p>
            <a:pPr lvl="1"/>
            <a:r>
              <a:rPr lang="en-US" dirty="0"/>
              <a:t>Depending on when P1 or P2 are interrupted and resume, either </a:t>
            </a:r>
            <a:r>
              <a:rPr lang="en-US" u="sng" dirty="0"/>
              <a:t>both debits will succeed</a:t>
            </a:r>
            <a:r>
              <a:rPr lang="en-US" dirty="0"/>
              <a:t> or </a:t>
            </a:r>
            <a:r>
              <a:rPr lang="en-US" u="sng" dirty="0"/>
              <a:t>leave the account in a corrupted state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5348 OS Concepts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691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Critical Sections with Java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methods of implementing critical sections in Java.</a:t>
            </a:r>
          </a:p>
          <a:p>
            <a:pPr lvl="1"/>
            <a:r>
              <a:rPr lang="en-US" u="sng" dirty="0" smtClean="0"/>
              <a:t>Synchronized Methods</a:t>
            </a:r>
            <a:r>
              <a:rPr lang="en-US" dirty="0" smtClean="0"/>
              <a:t>: The class may declare its methods ‘synchronized’. Only a single thread may execute a synchronized method. </a:t>
            </a:r>
          </a:p>
          <a:p>
            <a:pPr lvl="1"/>
            <a:r>
              <a:rPr lang="en-US" u="sng" dirty="0" smtClean="0"/>
              <a:t>Synchronized Blocks</a:t>
            </a:r>
            <a:r>
              <a:rPr lang="en-US" dirty="0" smtClean="0"/>
              <a:t>: The synchronized keyword can be used to declare a block a critical section. Only a single thread may enter a synchronized block. </a:t>
            </a:r>
          </a:p>
          <a:p>
            <a:pPr lvl="1"/>
            <a:r>
              <a:rPr lang="en-US" u="sng" dirty="0" smtClean="0"/>
              <a:t>Wait() and Notify() Methods</a:t>
            </a:r>
            <a:r>
              <a:rPr lang="en-US" dirty="0" smtClean="0"/>
              <a:t>: An object can be used to explicitly serialize multiple threads through a section of code.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all the above, a single object must be shared by all of the threads that are cooperating / accessing the critical section.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310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dirty="0" smtClean="0"/>
              <a:t>Blocking Finite Queue 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924800" cy="498792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Two Monitors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Object();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Object();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buffer[] = new String[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(count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Critical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buffer[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notempty.notify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End Critical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874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dirty="0" smtClean="0"/>
              <a:t>Blocking Finite Queue get()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(count &lt;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notempty.wait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Critical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buffer[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notfull.notify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End Critical Section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632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of Synchronization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eLearning </a:t>
            </a:r>
            <a:r>
              <a:rPr lang="en-US" dirty="0"/>
              <a:t>folder </a:t>
            </a:r>
            <a:r>
              <a:rPr lang="en-US" dirty="0" smtClean="0"/>
              <a:t>“Sample </a:t>
            </a:r>
            <a:r>
              <a:rPr lang="en-US" dirty="0"/>
              <a:t>Synchronized </a:t>
            </a:r>
            <a:r>
              <a:rPr lang="en-US" dirty="0" smtClean="0"/>
              <a:t>Code” contains code examples of Java’s synchronization primitives.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CriticalSectionMonitor.java</a:t>
            </a:r>
            <a:r>
              <a:rPr lang="en-US" dirty="0" smtClean="0"/>
              <a:t> for an example of creating a critical section using Java monitors.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CriticalSectionSynchronizedBlock.java</a:t>
            </a:r>
            <a:r>
              <a:rPr lang="en-US" dirty="0" smtClean="0"/>
              <a:t> </a:t>
            </a:r>
            <a:r>
              <a:rPr lang="en-US" dirty="0"/>
              <a:t>uses the </a:t>
            </a:r>
            <a:r>
              <a:rPr lang="en-US" i="1" dirty="0"/>
              <a:t>synchronized</a:t>
            </a:r>
            <a:r>
              <a:rPr lang="en-US" dirty="0"/>
              <a:t> keyword to sync on a global object.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u="sng" dirty="0"/>
              <a:t>CriticalSectionSemaphore.java</a:t>
            </a:r>
            <a:r>
              <a:rPr lang="en-US" dirty="0"/>
              <a:t> uses Java’s Semaphore class to implement the critical section.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388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Thread-Safe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35525"/>
          </a:xfrm>
        </p:spPr>
        <p:txBody>
          <a:bodyPr/>
          <a:lstStyle/>
          <a:p>
            <a:r>
              <a:rPr lang="en-US" dirty="0" smtClean="0"/>
              <a:t>Using threads is a </a:t>
            </a:r>
            <a:r>
              <a:rPr lang="en-US" dirty="0"/>
              <a:t>tradeoff between performance and safety. </a:t>
            </a:r>
          </a:p>
          <a:p>
            <a:pPr lvl="1"/>
            <a:r>
              <a:rPr lang="en-US" dirty="0"/>
              <a:t>Lock nothing to get maximum performance from </a:t>
            </a:r>
            <a:r>
              <a:rPr lang="en-US" dirty="0" smtClean="0"/>
              <a:t>SMP, but risk </a:t>
            </a:r>
            <a:r>
              <a:rPr lang="en-US" dirty="0"/>
              <a:t>errors due to race condition.</a:t>
            </a:r>
          </a:p>
          <a:p>
            <a:pPr lvl="1"/>
            <a:r>
              <a:rPr lang="en-US" dirty="0"/>
              <a:t>Lock everything </a:t>
            </a:r>
            <a:r>
              <a:rPr lang="en-US" dirty="0" smtClean="0"/>
              <a:t>eliminates </a:t>
            </a:r>
            <a:r>
              <a:rPr lang="en-US" dirty="0"/>
              <a:t>race conditions but …</a:t>
            </a:r>
            <a:br>
              <a:rPr lang="en-US" dirty="0"/>
            </a:br>
            <a:r>
              <a:rPr lang="en-US" dirty="0"/>
              <a:t>1) Increase the possibility of deadlock. </a:t>
            </a:r>
            <a:br>
              <a:rPr lang="en-US" dirty="0"/>
            </a:br>
            <a:r>
              <a:rPr lang="en-US" dirty="0"/>
              <a:t>2) Eliminate the performance increases of parallel (SMP) execution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The designer must consider the requirements of the application to make the trade-off between safety and performance.</a:t>
            </a:r>
          </a:p>
          <a:p>
            <a:pPr lvl="1"/>
            <a:r>
              <a:rPr lang="en-US" dirty="0" smtClean="0"/>
              <a:t>Banking vs Ecommerce Site.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6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1613-9DB0-434A-B137-4E2341233F7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Post Debit to </a:t>
            </a:r>
            <a:r>
              <a:rPr lang="en-US" altLang="en-US" dirty="0" smtClean="0"/>
              <a:t>a Bank </a:t>
            </a:r>
            <a:r>
              <a:rPr lang="en-US" altLang="en-US" dirty="0"/>
              <a:t>Account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void </a:t>
            </a:r>
            <a:r>
              <a:rPr lang="en-US" altLang="en-US" sz="1800" dirty="0" err="1" smtClean="0">
                <a:latin typeface="Courier New" pitchFamily="49" charset="0"/>
              </a:rPr>
              <a:t>postDebit</a:t>
            </a:r>
            <a:r>
              <a:rPr lang="en-US" altLang="en-US" sz="1800" dirty="0" smtClean="0">
                <a:latin typeface="Courier New" pitchFamily="49" charset="0"/>
              </a:rPr>
              <a:t>(Account </a:t>
            </a:r>
            <a:r>
              <a:rPr lang="en-US" altLang="en-US" sz="1800" dirty="0" err="1" smtClean="0">
                <a:latin typeface="Courier New" pitchFamily="49" charset="0"/>
              </a:rPr>
              <a:t>account</a:t>
            </a:r>
            <a:r>
              <a:rPr lang="en-US" altLang="en-US" sz="1800" dirty="0" smtClean="0">
                <a:latin typeface="Courier New" pitchFamily="49" charset="0"/>
              </a:rPr>
              <a:t>, double </a:t>
            </a:r>
            <a:r>
              <a:rPr lang="en-US" altLang="en-US" sz="1800" dirty="0">
                <a:latin typeface="Courier New" pitchFamily="49" charset="0"/>
              </a:rPr>
              <a:t>debit) 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</a:t>
            </a:r>
            <a:r>
              <a:rPr lang="en-US" altLang="en-US" sz="1800" b="1" dirty="0" smtClean="0">
                <a:latin typeface="Courier New" pitchFamily="49" charset="0"/>
              </a:rPr>
              <a:t>// READ the balance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double </a:t>
            </a:r>
            <a:r>
              <a:rPr lang="en-US" altLang="en-US" sz="1800" dirty="0">
                <a:latin typeface="Courier New" pitchFamily="49" charset="0"/>
              </a:rPr>
              <a:t>balance = </a:t>
            </a:r>
            <a:r>
              <a:rPr lang="en-US" altLang="en-US" sz="1800" dirty="0" err="1" smtClean="0">
                <a:latin typeface="Courier New" pitchFamily="49" charset="0"/>
              </a:rPr>
              <a:t>readBalance</a:t>
            </a:r>
            <a:r>
              <a:rPr lang="en-US" altLang="en-US" sz="1800" dirty="0" smtClean="0">
                <a:latin typeface="Courier New" pitchFamily="49" charset="0"/>
              </a:rPr>
              <a:t>(account); </a:t>
            </a:r>
          </a:p>
          <a:p>
            <a:pPr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// MODIFY the balance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balance </a:t>
            </a:r>
            <a:r>
              <a:rPr lang="en-US" altLang="en-US" sz="1800" dirty="0">
                <a:latin typeface="Courier New" pitchFamily="49" charset="0"/>
              </a:rPr>
              <a:t>= balance – debit</a:t>
            </a:r>
            <a:r>
              <a:rPr lang="en-US" altLang="en-US" sz="1800" dirty="0" smtClean="0">
                <a:latin typeface="Courier New" pitchFamily="49" charset="0"/>
              </a:rPr>
              <a:t>; // Ignoring Overdraft</a:t>
            </a:r>
            <a:endParaRPr lang="en-US" altLang="en-US" sz="18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</a:t>
            </a:r>
            <a:r>
              <a:rPr lang="en-US" altLang="en-US" sz="1800" b="1" dirty="0">
                <a:latin typeface="Courier New" pitchFamily="49" charset="0"/>
              </a:rPr>
              <a:t>// </a:t>
            </a:r>
            <a:r>
              <a:rPr lang="en-US" altLang="en-US" sz="1800" b="1" dirty="0" smtClean="0">
                <a:latin typeface="Courier New" pitchFamily="49" charset="0"/>
              </a:rPr>
              <a:t>WRITE the balance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</a:t>
            </a:r>
            <a:r>
              <a:rPr lang="en-US" altLang="en-US" sz="1800" dirty="0" err="1" smtClean="0">
                <a:latin typeface="Courier New" pitchFamily="49" charset="0"/>
              </a:rPr>
              <a:t>writeBalance</a:t>
            </a:r>
            <a:r>
              <a:rPr lang="en-US" altLang="en-US" sz="1800" dirty="0" smtClean="0">
                <a:latin typeface="Courier New" pitchFamily="49" charset="0"/>
              </a:rPr>
              <a:t>(balance, account); </a:t>
            </a:r>
            <a:endParaRPr lang="en-US" altLang="en-US" sz="18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Note</a:t>
            </a:r>
            <a:r>
              <a:rPr lang="en-US" altLang="en-US" sz="1800" dirty="0" smtClean="0">
                <a:latin typeface="Courier New" pitchFamily="49" charset="0"/>
              </a:rPr>
              <a:t>: </a:t>
            </a:r>
            <a:r>
              <a:rPr lang="en-US" altLang="en-US" sz="1800" dirty="0" err="1" smtClean="0">
                <a:latin typeface="Courier New" pitchFamily="49" charset="0"/>
              </a:rPr>
              <a:t>readBallance</a:t>
            </a:r>
            <a:r>
              <a:rPr lang="en-US" altLang="en-US" sz="1800" dirty="0" smtClean="0">
                <a:latin typeface="Courier New" pitchFamily="49" charset="0"/>
              </a:rPr>
              <a:t> and writeBalance update a store such as a database. </a:t>
            </a:r>
          </a:p>
        </p:txBody>
      </p:sp>
    </p:spTree>
    <p:extLst>
      <p:ext uri="{BB962C8B-B14F-4D97-AF65-F5344CB8AC3E}">
        <p14:creationId xmlns:p14="http://schemas.microsoft.com/office/powerpoint/2010/main" val="42239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Read-Modify-Write Race </a:t>
            </a:r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When two </a:t>
            </a:r>
            <a:r>
              <a:rPr lang="en-US" dirty="0" smtClean="0"/>
              <a:t>threads R-M-W  </a:t>
            </a:r>
            <a:r>
              <a:rPr lang="en-US" u="sng" dirty="0" smtClean="0"/>
              <a:t>the same value</a:t>
            </a:r>
            <a:r>
              <a:rPr lang="en-US" dirty="0" smtClean="0"/>
              <a:t>, </a:t>
            </a:r>
            <a:r>
              <a:rPr lang="en-US" dirty="0"/>
              <a:t>we </a:t>
            </a:r>
            <a:r>
              <a:rPr lang="en-US" dirty="0" smtClean="0"/>
              <a:t>cannot predict the </a:t>
            </a:r>
            <a:r>
              <a:rPr lang="en-US" dirty="0"/>
              <a:t>order </a:t>
            </a:r>
            <a:r>
              <a:rPr lang="en-US" dirty="0" smtClean="0"/>
              <a:t>the interleaving instructions </a:t>
            </a:r>
            <a:r>
              <a:rPr lang="en-US" dirty="0"/>
              <a:t>will </a:t>
            </a:r>
            <a:r>
              <a:rPr lang="en-US" dirty="0" smtClean="0"/>
              <a:t>executed </a:t>
            </a:r>
            <a:r>
              <a:rPr lang="en-US" dirty="0"/>
              <a:t>in.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most instances the threads do not overlap their execution and both operations will execute as expected.</a:t>
            </a:r>
          </a:p>
          <a:p>
            <a:pPr lvl="1"/>
            <a:r>
              <a:rPr lang="en-US" dirty="0" smtClean="0"/>
              <a:t>For example, how often is the </a:t>
            </a:r>
            <a:r>
              <a:rPr lang="en-US" u="sng" dirty="0" smtClean="0"/>
              <a:t>same bank account</a:t>
            </a:r>
            <a:r>
              <a:rPr lang="en-US" dirty="0" smtClean="0"/>
              <a:t> modified by two transactions at the same instant? </a:t>
            </a:r>
          </a:p>
          <a:p>
            <a:r>
              <a:rPr lang="en-US" dirty="0" smtClean="0"/>
              <a:t>But </a:t>
            </a:r>
            <a:r>
              <a:rPr lang="en-US" dirty="0"/>
              <a:t>there is a </a:t>
            </a:r>
            <a:r>
              <a:rPr lang="en-US" dirty="0" smtClean="0"/>
              <a:t>small chance </a:t>
            </a:r>
            <a:r>
              <a:rPr lang="en-US" dirty="0"/>
              <a:t>that the </a:t>
            </a:r>
            <a:r>
              <a:rPr lang="en-US" dirty="0" smtClean="0"/>
              <a:t>thread execution will overlap creating an unacceptable error in the results. </a:t>
            </a:r>
          </a:p>
          <a:p>
            <a:pPr lvl="1"/>
            <a:endParaRPr lang="en-US" dirty="0"/>
          </a:p>
          <a:p>
            <a:r>
              <a:rPr lang="en-US" dirty="0" smtClean="0"/>
              <a:t>Some critical systems, like banking, need to execute correctly 100% of the time.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0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vs Read-Write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shared data is only read (read only) by related processes, there is no need for mutually exclusive access. </a:t>
            </a:r>
          </a:p>
          <a:p>
            <a:pPr lvl="1"/>
            <a:r>
              <a:rPr lang="en-US" dirty="0" smtClean="0"/>
              <a:t>If the shared information is not modified, the order of execution can not effect the outcome of either process.</a:t>
            </a:r>
          </a:p>
          <a:p>
            <a:pPr lvl="1"/>
            <a:r>
              <a:rPr lang="en-US" dirty="0" smtClean="0"/>
              <a:t>Note that this rule is not always true. If interested, see the topic of “Dirty Reads” from Relational Database theory.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when the shared data is modified by one or all processes does mutual exclusive access become an issue.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16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 and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The potential conflict in the debit() operation can be avoided by controlling access to the sensitive instructions. </a:t>
            </a:r>
          </a:p>
          <a:p>
            <a:pPr lvl="1"/>
            <a:r>
              <a:rPr lang="en-US" dirty="0" smtClean="0"/>
              <a:t>See next slide.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By defining a “Critical Section”, we can control the execution of the read-modify-write instructions.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critical section specifies that </a:t>
            </a:r>
            <a:r>
              <a:rPr lang="en-US" u="sng" dirty="0" smtClean="0"/>
              <a:t>at most a single thread </a:t>
            </a:r>
            <a:r>
              <a:rPr lang="en-US" dirty="0" smtClean="0"/>
              <a:t>is allowed to execute the instructions in the section.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serialize</a:t>
            </a:r>
            <a:r>
              <a:rPr lang="en-US" dirty="0" smtClean="0"/>
              <a:t> execution of the critical section’s instructions.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3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1E95-2458-45B9-A915-D8F0195D65B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postDebit</a:t>
            </a:r>
            <a:r>
              <a:rPr lang="en-US" altLang="en-US" dirty="0"/>
              <a:t>() with </a:t>
            </a:r>
            <a:r>
              <a:rPr lang="en-US" altLang="en-US" dirty="0" smtClean="0"/>
              <a:t>a Critical Section</a:t>
            </a:r>
            <a:endParaRPr lang="en-US" altLang="en-US" dirty="0"/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void </a:t>
            </a:r>
            <a:r>
              <a:rPr lang="en-US" altLang="en-US" sz="1800" dirty="0" smtClean="0">
                <a:latin typeface="Courier New" pitchFamily="49" charset="0"/>
              </a:rPr>
              <a:t>postDebit</a:t>
            </a:r>
            <a:r>
              <a:rPr lang="en-US" altLang="en-US" sz="1800" dirty="0">
                <a:latin typeface="Courier New" pitchFamily="49" charset="0"/>
              </a:rPr>
              <a:t>(Account </a:t>
            </a:r>
            <a:r>
              <a:rPr lang="en-US" altLang="en-US" sz="1800" dirty="0" smtClean="0">
                <a:latin typeface="Courier New" pitchFamily="49" charset="0"/>
              </a:rPr>
              <a:t>account, double </a:t>
            </a:r>
            <a:r>
              <a:rPr lang="en-US" altLang="en-US" sz="1800" dirty="0">
                <a:latin typeface="Courier New" pitchFamily="49" charset="0"/>
              </a:rPr>
              <a:t>debit) {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</a:t>
            </a:r>
            <a:r>
              <a:rPr lang="en-US" altLang="en-US" sz="1800" b="1" dirty="0" smtClean="0">
                <a:latin typeface="Courier New" pitchFamily="49" charset="0"/>
              </a:rPr>
              <a:t>lock(account);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&lt;&lt; Start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Critical Section</a:t>
            </a:r>
            <a:endParaRPr lang="en-US" alt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// </a:t>
            </a:r>
            <a:r>
              <a:rPr lang="en-US" altLang="en-US" sz="1800" u="sng" dirty="0" smtClean="0">
                <a:latin typeface="Courier New" pitchFamily="49" charset="0"/>
              </a:rPr>
              <a:t>READ</a:t>
            </a:r>
            <a:r>
              <a:rPr lang="en-US" altLang="en-US" sz="1800" dirty="0" smtClean="0">
                <a:latin typeface="Courier New" pitchFamily="49" charset="0"/>
              </a:rPr>
              <a:t> balance </a:t>
            </a:r>
            <a:r>
              <a:rPr lang="en-US" altLang="en-US" sz="1800" dirty="0">
                <a:latin typeface="Courier New" pitchFamily="49" charset="0"/>
              </a:rPr>
              <a:t>from database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double </a:t>
            </a:r>
            <a:r>
              <a:rPr lang="en-US" altLang="en-US" sz="1800" dirty="0">
                <a:latin typeface="Courier New" pitchFamily="49" charset="0"/>
              </a:rPr>
              <a:t>balance = </a:t>
            </a:r>
            <a:r>
              <a:rPr lang="en-US" altLang="en-US" sz="1800" dirty="0" err="1" smtClean="0">
                <a:latin typeface="Courier New" pitchFamily="49" charset="0"/>
              </a:rPr>
              <a:t>readBalance</a:t>
            </a:r>
            <a:r>
              <a:rPr lang="en-US" altLang="en-US" sz="1800" dirty="0" smtClean="0">
                <a:latin typeface="Courier New" pitchFamily="49" charset="0"/>
              </a:rPr>
              <a:t>(account); </a:t>
            </a:r>
            <a:endParaRPr lang="en-US" altLang="en-US" sz="1800" dirty="0">
              <a:latin typeface="Courier New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// </a:t>
            </a:r>
            <a:r>
              <a:rPr lang="en-US" altLang="en-US" sz="1800" u="sng" dirty="0" smtClean="0">
                <a:latin typeface="Courier New" pitchFamily="49" charset="0"/>
              </a:rPr>
              <a:t>MODIFY</a:t>
            </a:r>
            <a:r>
              <a:rPr lang="en-US" altLang="en-US" sz="1800" dirty="0" smtClean="0">
                <a:latin typeface="Courier New" pitchFamily="49" charset="0"/>
              </a:rPr>
              <a:t> the balance</a:t>
            </a:r>
          </a:p>
          <a:p>
            <a:pPr>
              <a:buNone/>
            </a:pPr>
            <a:r>
              <a:rPr lang="en-US" altLang="en-US" sz="1800" dirty="0" smtClean="0">
                <a:latin typeface="Courier New" pitchFamily="49" charset="0"/>
              </a:rPr>
              <a:t>  balance </a:t>
            </a:r>
            <a:r>
              <a:rPr lang="en-US" altLang="en-US" sz="1800" dirty="0">
                <a:latin typeface="Courier New" pitchFamily="49" charset="0"/>
              </a:rPr>
              <a:t>= balance – debit;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</a:rPr>
              <a:t> // </a:t>
            </a:r>
            <a:r>
              <a:rPr lang="en-US" altLang="en-US" sz="1800" u="sng" dirty="0" smtClean="0">
                <a:latin typeface="Courier New" pitchFamily="49" charset="0"/>
              </a:rPr>
              <a:t>WRITE</a:t>
            </a:r>
            <a:r>
              <a:rPr lang="en-US" altLang="en-US" sz="1800" dirty="0" smtClean="0">
                <a:latin typeface="Courier New" pitchFamily="49" charset="0"/>
              </a:rPr>
              <a:t> balance </a:t>
            </a:r>
            <a:r>
              <a:rPr lang="en-US" altLang="en-US" sz="1800" dirty="0">
                <a:latin typeface="Courier New" pitchFamily="49" charset="0"/>
              </a:rPr>
              <a:t>to database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writeBalance</a:t>
            </a:r>
            <a:r>
              <a:rPr lang="en-US" altLang="en-US" sz="1800" dirty="0" smtClean="0">
                <a:latin typeface="Courier New" pitchFamily="49" charset="0"/>
              </a:rPr>
              <a:t>(balance</a:t>
            </a:r>
            <a:r>
              <a:rPr lang="en-US" altLang="en-US" sz="1800" dirty="0">
                <a:latin typeface="Courier New" pitchFamily="49" charset="0"/>
              </a:rPr>
              <a:t>, </a:t>
            </a:r>
            <a:r>
              <a:rPr lang="en-US" altLang="en-US" sz="1800" dirty="0" smtClean="0">
                <a:latin typeface="Courier New" pitchFamily="49" charset="0"/>
              </a:rPr>
              <a:t>account); </a:t>
            </a:r>
            <a:endParaRPr lang="en-US" altLang="en-US" sz="1800" dirty="0">
              <a:latin typeface="Courier New" pitchFamily="49" charset="0"/>
            </a:endParaRP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unlock(account);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// &lt;&lt;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End Critical Section</a:t>
            </a:r>
            <a:endParaRPr lang="en-US" alt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77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Multiprocessing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572000"/>
          </a:xfrm>
        </p:spPr>
        <p:txBody>
          <a:bodyPr/>
          <a:lstStyle/>
          <a:p>
            <a:r>
              <a:rPr lang="en-US" dirty="0" smtClean="0"/>
              <a:t>Although they may rarely occur, a race condition can result in application defects that are unacceptable to the users.</a:t>
            </a:r>
          </a:p>
          <a:p>
            <a:pPr lvl="1"/>
            <a:r>
              <a:rPr lang="en-US" dirty="0" smtClean="0"/>
              <a:t>Loss of a bank account balance is ‘unacceptable’ 100% of the time.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when </a:t>
            </a:r>
            <a:r>
              <a:rPr lang="en-US" dirty="0"/>
              <a:t>processes are allowed to lock resources, conditions can arise that block the execution of two or more threads. </a:t>
            </a:r>
          </a:p>
          <a:p>
            <a:pPr lvl="1"/>
            <a:r>
              <a:rPr lang="en-US" dirty="0"/>
              <a:t>This is called ‘deadlock’ and is discussed in Section 6</a:t>
            </a:r>
          </a:p>
          <a:p>
            <a:pPr lvl="1"/>
            <a:endParaRPr lang="en-US" dirty="0"/>
          </a:p>
          <a:p>
            <a:r>
              <a:rPr lang="en-US" dirty="0" smtClean="0"/>
              <a:t>Addressing Race Conditions and Deadlocks are programming problems that can be difficult to identify and solve.</a:t>
            </a:r>
          </a:p>
          <a:p>
            <a:pPr lvl="1"/>
            <a:r>
              <a:rPr lang="en-US" dirty="0" smtClean="0"/>
              <a:t>Because race conditions occur infrequently, they are bugs that are extremely difficult to identify and eliminate.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024684"/>
      </p:ext>
    </p:extLst>
  </p:cSld>
  <p:clrMapOvr>
    <a:masterClrMapping/>
  </p:clrMapOvr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19175</TotalTime>
  <Words>3345</Words>
  <Application>Microsoft Office PowerPoint</Application>
  <PresentationFormat>On-screen Show (4:3)</PresentationFormat>
  <Paragraphs>408</Paragraphs>
  <Slides>34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Garamond</vt:lpstr>
      <vt:lpstr>Wingdings</vt:lpstr>
      <vt:lpstr>Cousrse Template</vt:lpstr>
      <vt:lpstr>Visio</vt:lpstr>
      <vt:lpstr>Concurrency and Synchronization</vt:lpstr>
      <vt:lpstr>Principles of Concurrency</vt:lpstr>
      <vt:lpstr>Race Conditions</vt:lpstr>
      <vt:lpstr>Post Debit to a Bank Account</vt:lpstr>
      <vt:lpstr>Read-Modify-Write Race Conditions</vt:lpstr>
      <vt:lpstr>Read-Only vs Read-Write Access</vt:lpstr>
      <vt:lpstr>Critical Sections and Semaphores</vt:lpstr>
      <vt:lpstr>postDebit() with a Critical Section</vt:lpstr>
      <vt:lpstr>Other Multiprocessing Issues </vt:lpstr>
      <vt:lpstr>Support Provided by the Operating System</vt:lpstr>
      <vt:lpstr>Types of Process / Thread Interactions</vt:lpstr>
      <vt:lpstr>Inter-Process Communications (IPC)</vt:lpstr>
      <vt:lpstr>Mutual Exclusion</vt:lpstr>
      <vt:lpstr>Requirements for a  Mutual Exclusion Mechanism</vt:lpstr>
      <vt:lpstr>Mutual Exclusion: Hardware Support</vt:lpstr>
      <vt:lpstr>compare_and_swap Processor Instruction</vt:lpstr>
      <vt:lpstr>Implementing ME with the C&amp;S Instruction</vt:lpstr>
      <vt:lpstr>Disadvantage of the C&amp;S Instruction</vt:lpstr>
      <vt:lpstr>Semaphores</vt:lpstr>
      <vt:lpstr>Using a Semaphore to Implement Mutual Exclusion</vt:lpstr>
      <vt:lpstr>Semaphore Pseudocode</vt:lpstr>
      <vt:lpstr>Semaphores Offer These Advantages</vt:lpstr>
      <vt:lpstr>Semaphores in Linux</vt:lpstr>
      <vt:lpstr>Semaphores in Java</vt:lpstr>
      <vt:lpstr>Semaphore Fun Facts</vt:lpstr>
      <vt:lpstr>Producer / Consumer with Fixed Length Queues</vt:lpstr>
      <vt:lpstr>A Fixed-Length Blocking FIFO Queue</vt:lpstr>
      <vt:lpstr>Monitor Objects</vt:lpstr>
      <vt:lpstr>Monitors in Java</vt:lpstr>
      <vt:lpstr>Building Critical Sections with Java Monitors</vt:lpstr>
      <vt:lpstr>Blocking Finite Queue put()</vt:lpstr>
      <vt:lpstr>Blocking Finite Queue get()</vt:lpstr>
      <vt:lpstr>Code Examples of Synchronization in Java</vt:lpstr>
      <vt:lpstr>Designing Thread-Safe Systems</vt:lpstr>
    </vt:vector>
  </TitlesOfParts>
  <Company>RBSGI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Michael Christiansen</cp:lastModifiedBy>
  <cp:revision>2253</cp:revision>
  <dcterms:created xsi:type="dcterms:W3CDTF">2006-08-26T13:52:02Z</dcterms:created>
  <dcterms:modified xsi:type="dcterms:W3CDTF">2018-02-07T19:00:51Z</dcterms:modified>
</cp:coreProperties>
</file>