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6"/>
  </p:notesMasterIdLst>
  <p:handoutMasterIdLst>
    <p:handoutMasterId r:id="rId27"/>
  </p:handoutMasterIdLst>
  <p:sldIdLst>
    <p:sldId id="256" r:id="rId2"/>
    <p:sldId id="257" r:id="rId3"/>
    <p:sldId id="258" r:id="rId4"/>
    <p:sldId id="260" r:id="rId5"/>
    <p:sldId id="261" r:id="rId6"/>
    <p:sldId id="263" r:id="rId7"/>
    <p:sldId id="289" r:id="rId8"/>
    <p:sldId id="259" r:id="rId9"/>
    <p:sldId id="264" r:id="rId10"/>
    <p:sldId id="265" r:id="rId11"/>
    <p:sldId id="266" r:id="rId12"/>
    <p:sldId id="269" r:id="rId13"/>
    <p:sldId id="270" r:id="rId14"/>
    <p:sldId id="271" r:id="rId15"/>
    <p:sldId id="272" r:id="rId16"/>
    <p:sldId id="290" r:id="rId17"/>
    <p:sldId id="268" r:id="rId18"/>
    <p:sldId id="281" r:id="rId19"/>
    <p:sldId id="292" r:id="rId20"/>
    <p:sldId id="293" r:id="rId21"/>
    <p:sldId id="297" r:id="rId22"/>
    <p:sldId id="276" r:id="rId23"/>
    <p:sldId id="286" r:id="rId24"/>
    <p:sldId id="288" r:id="rId2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69" autoAdjust="0"/>
    <p:restoredTop sz="88889" autoAdjust="0"/>
  </p:normalViewPr>
  <p:slideViewPr>
    <p:cSldViewPr>
      <p:cViewPr varScale="1">
        <p:scale>
          <a:sx n="91" d="100"/>
          <a:sy n="91" d="100"/>
        </p:scale>
        <p:origin x="1434" y="84"/>
      </p:cViewPr>
      <p:guideLst>
        <p:guide orient="horz" pos="1008"/>
        <p:guide pos="288"/>
      </p:guideLst>
    </p:cSldViewPr>
  </p:slideViewPr>
  <p:notesTextViewPr>
    <p:cViewPr>
      <p:scale>
        <a:sx n="100" d="100"/>
        <a:sy n="100" d="100"/>
      </p:scale>
      <p:origin x="0" y="0"/>
    </p:cViewPr>
  </p:notesTextViewPr>
  <p:sorterViewPr>
    <p:cViewPr>
      <p:scale>
        <a:sx n="150" d="100"/>
        <a:sy n="150" d="100"/>
      </p:scale>
      <p:origin x="0" y="-5724"/>
    </p:cViewPr>
  </p:sorterViewPr>
  <p:notesViewPr>
    <p:cSldViewPr>
      <p:cViewPr varScale="1">
        <p:scale>
          <a:sx n="67" d="100"/>
          <a:sy n="67" d="100"/>
        </p:scale>
        <p:origin x="-1908"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53251"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53252"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53253"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17F54438-4458-49CB-ACA6-994FC09AB409}" type="slidenum">
              <a:rPr lang="en-US"/>
              <a:pPr>
                <a:defRPr/>
              </a:pPr>
              <a:t>‹#›</a:t>
            </a:fld>
            <a:endParaRPr lang="en-US"/>
          </a:p>
        </p:txBody>
      </p:sp>
    </p:spTree>
    <p:extLst>
      <p:ext uri="{BB962C8B-B14F-4D97-AF65-F5344CB8AC3E}">
        <p14:creationId xmlns:p14="http://schemas.microsoft.com/office/powerpoint/2010/main" val="889936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6627"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6631"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A8CF2D7-E6B7-421F-8687-84A7096D4C80}" type="slidenum">
              <a:rPr lang="en-US"/>
              <a:pPr>
                <a:defRPr/>
              </a:pPr>
              <a:t>‹#›</a:t>
            </a:fld>
            <a:endParaRPr lang="en-US"/>
          </a:p>
        </p:txBody>
      </p:sp>
    </p:spTree>
    <p:extLst>
      <p:ext uri="{BB962C8B-B14F-4D97-AF65-F5344CB8AC3E}">
        <p14:creationId xmlns:p14="http://schemas.microsoft.com/office/powerpoint/2010/main" val="15643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28FB1FAD-BEBA-4564-809C-03C522AF5640}" type="slidenum">
              <a:rPr lang="en-US" smtClean="0"/>
              <a:pPr eaLnBrk="1" hangingPunct="1"/>
              <a:t>1</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val="4142895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approach allows processes to start their execution before all of their resources can be</a:t>
            </a:r>
            <a:r>
              <a:rPr lang="en-US" baseline="0" dirty="0" smtClean="0"/>
              <a:t> allocated avoiding the poor resource utilization that occurs with earlier DL avoidance techniques.</a:t>
            </a:r>
            <a:endParaRPr lang="en-US" dirty="0" smtClean="0"/>
          </a:p>
          <a:p>
            <a:endParaRPr lang="en-US" dirty="0" smtClean="0"/>
          </a:p>
          <a:p>
            <a:r>
              <a:rPr lang="en-US" dirty="0" smtClean="0"/>
              <a:t>The</a:t>
            </a:r>
            <a:r>
              <a:rPr lang="en-US" baseline="0" dirty="0" smtClean="0"/>
              <a:t> resource allocation priority may be explicitly coded into the system / application by the developer. </a:t>
            </a:r>
          </a:p>
          <a:p>
            <a:r>
              <a:rPr lang="en-US" baseline="0" dirty="0" smtClean="0"/>
              <a:t>One example is the bank account numbers from the debit account example. If the debit operations lock accounts in ascending (or descending) order, then two debit operations will never enter into a deadlock state.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14</a:t>
            </a:fld>
            <a:endParaRPr lang="en-US"/>
          </a:p>
        </p:txBody>
      </p:sp>
    </p:spTree>
    <p:extLst>
      <p:ext uri="{BB962C8B-B14F-4D97-AF65-F5344CB8AC3E}">
        <p14:creationId xmlns:p14="http://schemas.microsoft.com/office/powerpoint/2010/main" val="4003794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18</a:t>
            </a:fld>
            <a:endParaRPr lang="en-US"/>
          </a:p>
        </p:txBody>
      </p:sp>
    </p:spTree>
    <p:extLst>
      <p:ext uri="{BB962C8B-B14F-4D97-AF65-F5344CB8AC3E}">
        <p14:creationId xmlns:p14="http://schemas.microsoft.com/office/powerpoint/2010/main" val="2997959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19</a:t>
            </a:fld>
            <a:endParaRPr lang="en-US"/>
          </a:p>
        </p:txBody>
      </p:sp>
    </p:spTree>
    <p:extLst>
      <p:ext uri="{BB962C8B-B14F-4D97-AF65-F5344CB8AC3E}">
        <p14:creationId xmlns:p14="http://schemas.microsoft.com/office/powerpoint/2010/main" val="591465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Deadlock occurs when every</a:t>
            </a:r>
            <a:r>
              <a:rPr lang="en-US" baseline="0" dirty="0" smtClean="0"/>
              <a:t> philosopher starts eating at the same time and each picks up their left (or right) fork simultaneously.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22</a:t>
            </a:fld>
            <a:endParaRPr lang="en-US"/>
          </a:p>
        </p:txBody>
      </p:sp>
    </p:spTree>
    <p:extLst>
      <p:ext uri="{BB962C8B-B14F-4D97-AF65-F5344CB8AC3E}">
        <p14:creationId xmlns:p14="http://schemas.microsoft.com/office/powerpoint/2010/main" val="330967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specifics of the solution </a:t>
            </a:r>
            <a:r>
              <a:rPr lang="en-US" baseline="0" smtClean="0"/>
              <a:t>is given as </a:t>
            </a:r>
            <a:r>
              <a:rPr lang="en-US" baseline="0" dirty="0" smtClean="0"/>
              <a:t>an assessment question and not presented here.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24</a:t>
            </a:fld>
            <a:endParaRPr lang="en-US"/>
          </a:p>
        </p:txBody>
      </p:sp>
    </p:spTree>
    <p:extLst>
      <p:ext uri="{BB962C8B-B14F-4D97-AF65-F5344CB8AC3E}">
        <p14:creationId xmlns:p14="http://schemas.microsoft.com/office/powerpoint/2010/main" val="4048009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dot that does not an arrow</a:t>
            </a:r>
            <a:r>
              <a:rPr lang="en-US" baseline="0" dirty="0" smtClean="0"/>
              <a:t> extending from it is not currently allocated.</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a:t>
            </a:fld>
            <a:endParaRPr lang="en-US"/>
          </a:p>
        </p:txBody>
      </p:sp>
    </p:spTree>
    <p:extLst>
      <p:ext uri="{BB962C8B-B14F-4D97-AF65-F5344CB8AC3E}">
        <p14:creationId xmlns:p14="http://schemas.microsoft.com/office/powerpoint/2010/main" val="421241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because P1</a:t>
            </a:r>
            <a:r>
              <a:rPr lang="en-US" baseline="0" dirty="0" smtClean="0"/>
              <a:t> holds its needed instance of </a:t>
            </a:r>
            <a:r>
              <a:rPr lang="en-US" baseline="0" dirty="0" err="1" smtClean="0"/>
              <a:t>Rb</a:t>
            </a:r>
            <a:r>
              <a:rPr lang="en-US" baseline="0" dirty="0" smtClean="0"/>
              <a:t> and there is &gt; 1 Ra.</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5</a:t>
            </a:fld>
            <a:endParaRPr lang="en-US"/>
          </a:p>
        </p:txBody>
      </p:sp>
    </p:spTree>
    <p:extLst>
      <p:ext uri="{BB962C8B-B14F-4D97-AF65-F5344CB8AC3E}">
        <p14:creationId xmlns:p14="http://schemas.microsoft.com/office/powerpoint/2010/main" val="2647272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the first request, there is not enough memory to fulfill either process’s second request. </a:t>
            </a:r>
            <a:endParaRPr lang="en-US" dirty="0" smtClean="0"/>
          </a:p>
          <a:p>
            <a:r>
              <a:rPr lang="en-US" dirty="0" smtClean="0"/>
              <a:t>Is a semaphore</a:t>
            </a:r>
            <a:r>
              <a:rPr lang="en-US" baseline="0" dirty="0" smtClean="0"/>
              <a:t> a resource? While not a permanent resource like a file or device, once a semaphore is created it can be own, released, and owned by a different process.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6</a:t>
            </a:fld>
            <a:endParaRPr lang="en-US"/>
          </a:p>
        </p:txBody>
      </p:sp>
    </p:spTree>
    <p:extLst>
      <p:ext uri="{BB962C8B-B14F-4D97-AF65-F5344CB8AC3E}">
        <p14:creationId xmlns:p14="http://schemas.microsoft.com/office/powerpoint/2010/main" val="3939706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from top-down, each process is</a:t>
            </a:r>
            <a:r>
              <a:rPr lang="en-US" baseline="0" dirty="0" smtClean="0"/>
              <a:t> blocked waiting to receive a message that will not be sent by the other process in the deadlock cycle.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7</a:t>
            </a:fld>
            <a:endParaRPr lang="en-US"/>
          </a:p>
        </p:txBody>
      </p:sp>
    </p:spTree>
    <p:extLst>
      <p:ext uri="{BB962C8B-B14F-4D97-AF65-F5344CB8AC3E}">
        <p14:creationId xmlns:p14="http://schemas.microsoft.com/office/powerpoint/2010/main" val="1460519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8</a:t>
            </a:fld>
            <a:endParaRPr lang="en-US"/>
          </a:p>
        </p:txBody>
      </p:sp>
    </p:spTree>
    <p:extLst>
      <p:ext uri="{BB962C8B-B14F-4D97-AF65-F5344CB8AC3E}">
        <p14:creationId xmlns:p14="http://schemas.microsoft.com/office/powerpoint/2010/main" val="3911880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t>
            </a:r>
            <a:r>
              <a:rPr lang="en-US" baseline="0" dirty="0" smtClean="0"/>
              <a:t>exception to the no-rollback are transactions in DBMS.</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9</a:t>
            </a:fld>
            <a:endParaRPr lang="en-US"/>
          </a:p>
        </p:txBody>
      </p:sp>
    </p:spTree>
    <p:extLst>
      <p:ext uri="{BB962C8B-B14F-4D97-AF65-F5344CB8AC3E}">
        <p14:creationId xmlns:p14="http://schemas.microsoft.com/office/powerpoint/2010/main" val="2454291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the following techniques are largely academic exercises (i.e. with much</a:t>
            </a:r>
            <a:r>
              <a:rPr lang="en-US" baseline="0" dirty="0" smtClean="0"/>
              <a:t> practical application</a:t>
            </a:r>
            <a:r>
              <a:rPr lang="en-US" dirty="0" smtClean="0"/>
              <a:t>)</a:t>
            </a:r>
            <a:r>
              <a:rPr lang="en-US" baseline="0" dirty="0" smtClean="0"/>
              <a:t>, but some techniques can be applied to special cases such as database management systems (DBMS).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10</a:t>
            </a:fld>
            <a:endParaRPr lang="en-US"/>
          </a:p>
        </p:txBody>
      </p:sp>
    </p:spTree>
    <p:extLst>
      <p:ext uri="{BB962C8B-B14F-4D97-AF65-F5344CB8AC3E}">
        <p14:creationId xmlns:p14="http://schemas.microsoft.com/office/powerpoint/2010/main" val="415089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Restarting</a:t>
            </a:r>
            <a:r>
              <a:rPr lang="en-US" baseline="0" dirty="0" smtClean="0"/>
              <a:t> a state is impossible in the general programming case because a process will / might have modified memory or files whose original (pre-allocation) state cannot be recovered.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13</a:t>
            </a:fld>
            <a:endParaRPr lang="en-US"/>
          </a:p>
        </p:txBody>
      </p:sp>
    </p:spTree>
    <p:extLst>
      <p:ext uri="{BB962C8B-B14F-4D97-AF65-F5344CB8AC3E}">
        <p14:creationId xmlns:p14="http://schemas.microsoft.com/office/powerpoint/2010/main" val="4107480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0" name="Rectangle 2"/>
          <p:cNvSpPr>
            <a:spLocks noGrp="1" noChangeArrowheads="1"/>
          </p:cNvSpPr>
          <p:nvPr>
            <p:ph type="ctrTitle"/>
          </p:nvPr>
        </p:nvSpPr>
        <p:spPr>
          <a:xfrm>
            <a:off x="914400" y="1524000"/>
            <a:ext cx="7623175" cy="1752600"/>
          </a:xfrm>
        </p:spPr>
        <p:txBody>
          <a:bodyPr/>
          <a:lstStyle>
            <a:lvl1pPr>
              <a:defRPr sz="3600"/>
            </a:lvl1pPr>
          </a:lstStyle>
          <a:p>
            <a:pPr lvl="0"/>
            <a:r>
              <a:rPr lang="en-US" altLang="en-US" noProof="0" smtClean="0"/>
              <a:t>Click to edit Master title style</a:t>
            </a:r>
          </a:p>
        </p:txBody>
      </p:sp>
      <p:sp>
        <p:nvSpPr>
          <p:cNvPr id="2253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000"/>
            </a:lvl1pPr>
          </a:lstStyle>
          <a:p>
            <a:pPr lvl="0"/>
            <a:r>
              <a:rPr lang="en-US" altLang="en-US" noProof="0" smtClean="0"/>
              <a:t>Click to edit Master subtitle style</a:t>
            </a:r>
          </a:p>
        </p:txBody>
      </p:sp>
      <p:sp>
        <p:nvSpPr>
          <p:cNvPr id="6" name="Rectangle 4"/>
          <p:cNvSpPr>
            <a:spLocks noGrp="1" noChangeArrowheads="1"/>
          </p:cNvSpPr>
          <p:nvPr>
            <p:ph type="dt" sz="half" idx="10"/>
          </p:nvPr>
        </p:nvSpPr>
        <p:spPr>
          <a:xfrm>
            <a:off x="457200" y="6243638"/>
            <a:ext cx="2133600" cy="457200"/>
          </a:xfrm>
        </p:spPr>
        <p:txBody>
          <a:bodyPr/>
          <a:lstStyle>
            <a:lvl1pPr>
              <a:defRPr/>
            </a:lvl1pPr>
          </a:lstStyle>
          <a:p>
            <a:pPr>
              <a:defRPr/>
            </a:pPr>
            <a:r>
              <a:rPr lang="en-US" smtClean="0"/>
              <a:t>CS 5348 OS Concepts</a:t>
            </a: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en-US" smtClean="0"/>
              <a:t>Michael Christiansen</a:t>
            </a: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0C622624-83D5-4A81-8196-A1C6CF3D57A8}" type="slidenum">
              <a:rPr lang="en-US" altLang="en-US"/>
              <a:pPr>
                <a:defRPr/>
              </a:pPr>
              <a:t>‹#›</a:t>
            </a:fld>
            <a:endParaRPr lang="en-US" altLang="en-US"/>
          </a:p>
        </p:txBody>
      </p:sp>
    </p:spTree>
    <p:extLst>
      <p:ext uri="{BB962C8B-B14F-4D97-AF65-F5344CB8AC3E}">
        <p14:creationId xmlns:p14="http://schemas.microsoft.com/office/powerpoint/2010/main" val="2513592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C5DFE30-2598-4C76-A5CC-216B93DE78A2}" type="slidenum">
              <a:rPr lang="en-US" altLang="en-US"/>
              <a:pPr>
                <a:defRPr/>
              </a:pPr>
              <a:t>‹#›</a:t>
            </a:fld>
            <a:endParaRPr lang="en-US" altLang="en-US"/>
          </a:p>
        </p:txBody>
      </p:sp>
    </p:spTree>
    <p:extLst>
      <p:ext uri="{BB962C8B-B14F-4D97-AF65-F5344CB8AC3E}">
        <p14:creationId xmlns:p14="http://schemas.microsoft.com/office/powerpoint/2010/main" val="348618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D7F2297-E78E-4574-A907-BFA0F3AFFA21}" type="slidenum">
              <a:rPr lang="en-US" altLang="en-US"/>
              <a:pPr>
                <a:defRPr/>
              </a:pPr>
              <a:t>‹#›</a:t>
            </a:fld>
            <a:endParaRPr lang="en-US" altLang="en-US"/>
          </a:p>
        </p:txBody>
      </p:sp>
    </p:spTree>
    <p:extLst>
      <p:ext uri="{BB962C8B-B14F-4D97-AF65-F5344CB8AC3E}">
        <p14:creationId xmlns:p14="http://schemas.microsoft.com/office/powerpoint/2010/main" val="2684274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3072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DA51E2B-6842-41FE-A538-B8423A111C7C}" type="slidenum">
              <a:rPr lang="en-US" altLang="en-US"/>
              <a:pPr>
                <a:defRPr/>
              </a:pPr>
              <a:t>‹#›</a:t>
            </a:fld>
            <a:endParaRPr lang="en-US" altLang="en-US"/>
          </a:p>
        </p:txBody>
      </p:sp>
    </p:spTree>
    <p:extLst>
      <p:ext uri="{BB962C8B-B14F-4D97-AF65-F5344CB8AC3E}">
        <p14:creationId xmlns:p14="http://schemas.microsoft.com/office/powerpoint/2010/main" val="248847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6D7330F-AAA1-4F25-B8DC-A6ABCFAB6AFA}" type="slidenum">
              <a:rPr lang="en-US" altLang="en-US"/>
              <a:pPr>
                <a:defRPr/>
              </a:pPr>
              <a:t>‹#›</a:t>
            </a:fld>
            <a:endParaRPr lang="en-US" altLang="en-US"/>
          </a:p>
        </p:txBody>
      </p:sp>
    </p:spTree>
    <p:extLst>
      <p:ext uri="{BB962C8B-B14F-4D97-AF65-F5344CB8AC3E}">
        <p14:creationId xmlns:p14="http://schemas.microsoft.com/office/powerpoint/2010/main" val="3437826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B2314C0-1196-4490-B155-33BC605DA5C6}" type="slidenum">
              <a:rPr lang="en-US" altLang="en-US"/>
              <a:pPr>
                <a:defRPr/>
              </a:pPr>
              <a:t>‹#›</a:t>
            </a:fld>
            <a:endParaRPr lang="en-US" altLang="en-US"/>
          </a:p>
        </p:txBody>
      </p:sp>
    </p:spTree>
    <p:extLst>
      <p:ext uri="{BB962C8B-B14F-4D97-AF65-F5344CB8AC3E}">
        <p14:creationId xmlns:p14="http://schemas.microsoft.com/office/powerpoint/2010/main" val="168745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155D141C-C925-4234-B7B0-1407EE385081}" type="slidenum">
              <a:rPr lang="en-US" altLang="en-US"/>
              <a:pPr>
                <a:defRPr/>
              </a:pPr>
              <a:t>‹#›</a:t>
            </a:fld>
            <a:endParaRPr lang="en-US" altLang="en-US"/>
          </a:p>
        </p:txBody>
      </p:sp>
    </p:spTree>
    <p:extLst>
      <p:ext uri="{BB962C8B-B14F-4D97-AF65-F5344CB8AC3E}">
        <p14:creationId xmlns:p14="http://schemas.microsoft.com/office/powerpoint/2010/main" val="395923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1854CD8-0264-4DC4-A4F5-2AE564753AE1}" type="slidenum">
              <a:rPr lang="en-US" altLang="en-US"/>
              <a:pPr>
                <a:defRPr/>
              </a:pPr>
              <a:t>‹#›</a:t>
            </a:fld>
            <a:endParaRPr lang="en-US" altLang="en-US"/>
          </a:p>
        </p:txBody>
      </p:sp>
    </p:spTree>
    <p:extLst>
      <p:ext uri="{BB962C8B-B14F-4D97-AF65-F5344CB8AC3E}">
        <p14:creationId xmlns:p14="http://schemas.microsoft.com/office/powerpoint/2010/main" val="43965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CC94392F-4439-4664-9A68-B6E507E7BF0C}" type="slidenum">
              <a:rPr lang="en-US" altLang="en-US"/>
              <a:pPr>
                <a:defRPr/>
              </a:pPr>
              <a:t>‹#›</a:t>
            </a:fld>
            <a:endParaRPr lang="en-US" altLang="en-US"/>
          </a:p>
        </p:txBody>
      </p:sp>
    </p:spTree>
    <p:extLst>
      <p:ext uri="{BB962C8B-B14F-4D97-AF65-F5344CB8AC3E}">
        <p14:creationId xmlns:p14="http://schemas.microsoft.com/office/powerpoint/2010/main" val="2016635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4B03E94F-5311-4A95-9D6D-5122C046DDEB}" type="slidenum">
              <a:rPr lang="en-US" altLang="en-US"/>
              <a:pPr>
                <a:defRPr/>
              </a:pPr>
              <a:t>‹#›</a:t>
            </a:fld>
            <a:endParaRPr lang="en-US" altLang="en-US"/>
          </a:p>
        </p:txBody>
      </p:sp>
    </p:spTree>
    <p:extLst>
      <p:ext uri="{BB962C8B-B14F-4D97-AF65-F5344CB8AC3E}">
        <p14:creationId xmlns:p14="http://schemas.microsoft.com/office/powerpoint/2010/main" val="354077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95CA140A-FC2E-4676-9E15-E1ED0A28F32D}" type="slidenum">
              <a:rPr lang="en-US" altLang="en-US"/>
              <a:pPr>
                <a:defRPr/>
              </a:pPr>
              <a:t>‹#›</a:t>
            </a:fld>
            <a:endParaRPr lang="en-US" altLang="en-US"/>
          </a:p>
        </p:txBody>
      </p:sp>
    </p:spTree>
    <p:extLst>
      <p:ext uri="{BB962C8B-B14F-4D97-AF65-F5344CB8AC3E}">
        <p14:creationId xmlns:p14="http://schemas.microsoft.com/office/powerpoint/2010/main" val="95589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61B70BA-DD08-46BB-B6F7-D3F65562A590}" type="slidenum">
              <a:rPr lang="en-US" altLang="en-US"/>
              <a:pPr>
                <a:defRPr/>
              </a:pPr>
              <a:t>‹#›</a:t>
            </a:fld>
            <a:endParaRPr lang="en-US" altLang="en-US"/>
          </a:p>
        </p:txBody>
      </p:sp>
    </p:spTree>
    <p:extLst>
      <p:ext uri="{BB962C8B-B14F-4D97-AF65-F5344CB8AC3E}">
        <p14:creationId xmlns:p14="http://schemas.microsoft.com/office/powerpoint/2010/main" val="1194384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508" name="Rectangle 4"/>
          <p:cNvSpPr>
            <a:spLocks noGrp="1" noChangeArrowheads="1"/>
          </p:cNvSpPr>
          <p:nvPr>
            <p:ph type="dt" sz="half" idx="2"/>
          </p:nvPr>
        </p:nvSpPr>
        <p:spPr bwMode="auto">
          <a:xfrm>
            <a:off x="457200" y="62484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a:defRPr/>
            </a:pPr>
            <a:r>
              <a:rPr lang="en-US" smtClean="0"/>
              <a:t>CS 5348 OS Concepts</a:t>
            </a:r>
            <a:endParaRPr lang="en-US" altLang="en-US"/>
          </a:p>
        </p:txBody>
      </p:sp>
      <p:sp>
        <p:nvSpPr>
          <p:cNvPr id="2150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a:defRPr/>
            </a:pPr>
            <a:r>
              <a:rPr lang="en-US" altLang="en-US" smtClean="0"/>
              <a:t>Michael Christiansen</a:t>
            </a:r>
            <a:endParaRPr lang="en-US" altLang="en-US"/>
          </a:p>
        </p:txBody>
      </p:sp>
      <p:sp>
        <p:nvSpPr>
          <p:cNvPr id="21510"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pPr>
              <a:defRPr/>
            </a:pPr>
            <a:fld id="{B4DACA1C-6806-465D-984B-66621F87169C}" type="slidenum">
              <a:rPr lang="en-US"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2"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Lst>
  <p:timing>
    <p:tnLst>
      <p:par>
        <p:cTn id="1" dur="indefinite" restart="never" nodeType="tmRoot"/>
      </p:par>
    </p:tnLst>
  </p:timing>
  <p:hf hdr="0" ftr="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Arial" charset="0"/>
        </a:defRPr>
      </a:lvl2pPr>
      <a:lvl3pPr algn="l" rtl="0" eaLnBrk="0" fontAlgn="base" hangingPunct="0">
        <a:spcBef>
          <a:spcPct val="0"/>
        </a:spcBef>
        <a:spcAft>
          <a:spcPct val="0"/>
        </a:spcAft>
        <a:defRPr sz="2800">
          <a:solidFill>
            <a:schemeClr val="tx1"/>
          </a:solidFill>
          <a:latin typeface="Arial" charset="0"/>
        </a:defRPr>
      </a:lvl3pPr>
      <a:lvl4pPr algn="l" rtl="0" eaLnBrk="0" fontAlgn="base" hangingPunct="0">
        <a:spcBef>
          <a:spcPct val="0"/>
        </a:spcBef>
        <a:spcAft>
          <a:spcPct val="0"/>
        </a:spcAft>
        <a:defRPr sz="2800">
          <a:solidFill>
            <a:schemeClr val="tx1"/>
          </a:solidFill>
          <a:latin typeface="Arial" charset="0"/>
        </a:defRPr>
      </a:lvl4pPr>
      <a:lvl5pPr algn="l" rtl="0" eaLnBrk="0" fontAlgn="base" hangingPunct="0">
        <a:spcBef>
          <a:spcPct val="0"/>
        </a:spcBef>
        <a:spcAft>
          <a:spcPct val="0"/>
        </a:spcAft>
        <a:defRPr sz="2800">
          <a:solidFill>
            <a:schemeClr val="tx1"/>
          </a:solidFill>
          <a:latin typeface="Arial" charset="0"/>
        </a:defRPr>
      </a:lvl5pPr>
      <a:lvl6pPr marL="457200" algn="l" rtl="0" fontAlgn="base">
        <a:spcBef>
          <a:spcPct val="0"/>
        </a:spcBef>
        <a:spcAft>
          <a:spcPct val="0"/>
        </a:spcAft>
        <a:defRPr sz="2800">
          <a:solidFill>
            <a:schemeClr val="tx1"/>
          </a:solidFill>
          <a:latin typeface="Arial" charset="0"/>
        </a:defRPr>
      </a:lvl6pPr>
      <a:lvl7pPr marL="914400" algn="l" rtl="0" fontAlgn="base">
        <a:spcBef>
          <a:spcPct val="0"/>
        </a:spcBef>
        <a:spcAft>
          <a:spcPct val="0"/>
        </a:spcAft>
        <a:defRPr sz="2800">
          <a:solidFill>
            <a:schemeClr val="tx1"/>
          </a:solidFill>
          <a:latin typeface="Arial" charset="0"/>
        </a:defRPr>
      </a:lvl7pPr>
      <a:lvl8pPr marL="1371600" algn="l" rtl="0" fontAlgn="base">
        <a:spcBef>
          <a:spcPct val="0"/>
        </a:spcBef>
        <a:spcAft>
          <a:spcPct val="0"/>
        </a:spcAft>
        <a:defRPr sz="2800">
          <a:solidFill>
            <a:schemeClr val="tx1"/>
          </a:solidFill>
          <a:latin typeface="Arial" charset="0"/>
        </a:defRPr>
      </a:lvl8pPr>
      <a:lvl9pPr marL="1828800" algn="l" rtl="0" fontAlgn="base">
        <a:spcBef>
          <a:spcPct val="0"/>
        </a:spcBef>
        <a:spcAft>
          <a:spcPct val="0"/>
        </a:spcAft>
        <a:defRPr sz="2800">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0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16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package" Target="../embeddings/Microsoft_Visio_Drawing11.vsdx"/></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dt" sz="quarter" idx="10"/>
          </p:nvPr>
        </p:nvSpPr>
        <p:spPr>
          <a:xfrm>
            <a:off x="457200" y="6243638"/>
            <a:ext cx="2438400" cy="457200"/>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latin typeface="Garamond" pitchFamily="18" charset="0"/>
              </a:rPr>
              <a:t>CS 5348 OS Concepts</a:t>
            </a:r>
            <a:endParaRPr lang="en-US" altLang="en-US" dirty="0" smtClean="0">
              <a:latin typeface="Garamond" pitchFamily="18" charset="0"/>
            </a:endParaRPr>
          </a:p>
        </p:txBody>
      </p:sp>
      <p:sp>
        <p:nvSpPr>
          <p:cNvPr id="3076" name="Rectangle 6"/>
          <p:cNvSpPr>
            <a:spLocks noGrp="1" noChangeArrowheads="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E9386A-A167-4B06-8D35-0C28C629A557}" type="slidenum">
              <a:rPr lang="en-US" altLang="en-US" smtClean="0">
                <a:latin typeface="Garamond" pitchFamily="18" charset="0"/>
              </a:rPr>
              <a:pPr eaLnBrk="1" hangingPunct="1"/>
              <a:t>1</a:t>
            </a:fld>
            <a:endParaRPr lang="en-US" altLang="en-US" smtClean="0">
              <a:latin typeface="Garamond" pitchFamily="18" charset="0"/>
            </a:endParaRPr>
          </a:p>
        </p:txBody>
      </p:sp>
      <p:sp>
        <p:nvSpPr>
          <p:cNvPr id="3077" name="Rectangle 2"/>
          <p:cNvSpPr>
            <a:spLocks noGrp="1" noChangeArrowheads="1"/>
          </p:cNvSpPr>
          <p:nvPr>
            <p:ph type="ctrTitle"/>
          </p:nvPr>
        </p:nvSpPr>
        <p:spPr/>
        <p:txBody>
          <a:bodyPr/>
          <a:lstStyle/>
          <a:p>
            <a:pPr eaLnBrk="1" hangingPunct="1"/>
            <a:r>
              <a:rPr lang="en-US" dirty="0" smtClean="0"/>
              <a:t>Deadlock Prevention and Avoidance</a:t>
            </a:r>
          </a:p>
        </p:txBody>
      </p:sp>
      <p:sp>
        <p:nvSpPr>
          <p:cNvPr id="3078" name="Rectangle 3"/>
          <p:cNvSpPr>
            <a:spLocks noGrp="1" noChangeArrowheads="1"/>
          </p:cNvSpPr>
          <p:nvPr>
            <p:ph type="subTitle" idx="1"/>
          </p:nvPr>
        </p:nvSpPr>
        <p:spPr/>
        <p:txBody>
          <a:bodyPr/>
          <a:lstStyle/>
          <a:p>
            <a:pPr eaLnBrk="1" hangingPunct="1"/>
            <a:r>
              <a:rPr lang="en-US" dirty="0" smtClean="0"/>
              <a:t>Chapter 6</a:t>
            </a:r>
          </a:p>
        </p:txBody>
      </p:sp>
      <p:sp>
        <p:nvSpPr>
          <p:cNvPr id="2" name="TextBox 1"/>
          <p:cNvSpPr txBox="1"/>
          <p:nvPr/>
        </p:nvSpPr>
        <p:spPr>
          <a:xfrm>
            <a:off x="457200" y="6110796"/>
            <a:ext cx="2050561" cy="246221"/>
          </a:xfrm>
          <a:prstGeom prst="rect">
            <a:avLst/>
          </a:prstGeom>
          <a:noFill/>
        </p:spPr>
        <p:txBody>
          <a:bodyPr wrap="none" rtlCol="0">
            <a:spAutoFit/>
          </a:bodyPr>
          <a:lstStyle/>
          <a:p>
            <a:r>
              <a:rPr lang="en-US" sz="1000" dirty="0" smtClean="0"/>
              <a:t>Last Updated </a:t>
            </a:r>
            <a:fld id="{A1AEE2F7-518D-405E-981D-5D5B037B9C32}" type="datetime8">
              <a:rPr lang="en-US" sz="1000" smtClean="0"/>
              <a:t>9/28/2017 12:39 PM</a:t>
            </a:fld>
            <a:endParaRPr 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a:t>
            </a:r>
            <a:r>
              <a:rPr lang="en-US" dirty="0" smtClean="0"/>
              <a:t>Strategies </a:t>
            </a:r>
            <a:r>
              <a:rPr lang="en-US" dirty="0"/>
              <a:t>for </a:t>
            </a:r>
            <a:r>
              <a:rPr lang="en-US" dirty="0" smtClean="0"/>
              <a:t>Addressing Deadlocks</a:t>
            </a:r>
            <a:endParaRPr lang="en-US" dirty="0"/>
          </a:p>
        </p:txBody>
      </p:sp>
      <p:sp>
        <p:nvSpPr>
          <p:cNvPr id="3" name="Content Placeholder 2"/>
          <p:cNvSpPr>
            <a:spLocks noGrp="1"/>
          </p:cNvSpPr>
          <p:nvPr>
            <p:ph idx="1"/>
          </p:nvPr>
        </p:nvSpPr>
        <p:spPr/>
        <p:txBody>
          <a:bodyPr/>
          <a:lstStyle/>
          <a:p>
            <a:r>
              <a:rPr lang="en-US" u="sng" dirty="0" smtClean="0"/>
              <a:t>Deadlock Prevention</a:t>
            </a:r>
            <a:r>
              <a:rPr lang="en-US" dirty="0" smtClean="0"/>
              <a:t>: Prevent deadlocks by adopting policies that exclude the possibility of one of the four deadlock conditions. </a:t>
            </a:r>
          </a:p>
          <a:p>
            <a:pPr lvl="1"/>
            <a:endParaRPr lang="en-US" dirty="0" smtClean="0"/>
          </a:p>
          <a:p>
            <a:r>
              <a:rPr lang="en-US" u="sng" dirty="0" smtClean="0"/>
              <a:t>Deadlock Avoidance</a:t>
            </a:r>
            <a:r>
              <a:rPr lang="en-US" dirty="0" smtClean="0"/>
              <a:t>: Monitor the state of the system and actively guide process execution away from conditions that </a:t>
            </a:r>
            <a:r>
              <a:rPr lang="en-US" u="sng" dirty="0" smtClean="0"/>
              <a:t>may</a:t>
            </a:r>
            <a:r>
              <a:rPr lang="en-US" dirty="0" smtClean="0"/>
              <a:t> result in deadlock. </a:t>
            </a:r>
          </a:p>
          <a:p>
            <a:pPr lvl="1"/>
            <a:r>
              <a:rPr lang="en-US" dirty="0" smtClean="0"/>
              <a:t>Not covering in this section.</a:t>
            </a:r>
          </a:p>
          <a:p>
            <a:pPr lvl="1"/>
            <a:endParaRPr lang="en-US" dirty="0" smtClean="0"/>
          </a:p>
          <a:p>
            <a:r>
              <a:rPr lang="en-US" u="sng" dirty="0" smtClean="0"/>
              <a:t>Deadlock Detection</a:t>
            </a:r>
            <a:r>
              <a:rPr lang="en-US" dirty="0" smtClean="0"/>
              <a:t>: Detect the existence of a deadlock in the system and take actions to recover i.e. break the deadlock.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10</a:t>
            </a:fld>
            <a:endParaRPr lang="en-US" altLang="en-US"/>
          </a:p>
        </p:txBody>
      </p:sp>
    </p:spTree>
    <p:extLst>
      <p:ext uri="{BB962C8B-B14F-4D97-AF65-F5344CB8AC3E}">
        <p14:creationId xmlns:p14="http://schemas.microsoft.com/office/powerpoint/2010/main" val="63386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Deadlock Prevention Techniques</a:t>
            </a:r>
            <a:endParaRPr lang="en-US" dirty="0">
              <a:solidFill>
                <a:srgbClr val="C00000"/>
              </a:solidFill>
            </a:endParaRPr>
          </a:p>
        </p:txBody>
      </p:sp>
      <p:sp>
        <p:nvSpPr>
          <p:cNvPr id="3" name="Content Placeholder 2"/>
          <p:cNvSpPr>
            <a:spLocks noGrp="1"/>
          </p:cNvSpPr>
          <p:nvPr>
            <p:ph idx="1"/>
          </p:nvPr>
        </p:nvSpPr>
        <p:spPr>
          <a:xfrm>
            <a:off x="457200" y="1600200"/>
            <a:ext cx="8382000" cy="4530725"/>
          </a:xfrm>
        </p:spPr>
        <p:txBody>
          <a:bodyPr/>
          <a:lstStyle/>
          <a:p>
            <a:r>
              <a:rPr lang="en-US" dirty="0" smtClean="0"/>
              <a:t>Design the system / program in such a way that the possibility of deadlock </a:t>
            </a:r>
            <a:r>
              <a:rPr lang="en-US" dirty="0" smtClean="0"/>
              <a:t>is impossible. </a:t>
            </a:r>
            <a:endParaRPr lang="en-US" dirty="0" smtClean="0"/>
          </a:p>
          <a:p>
            <a:pPr lvl="1"/>
            <a:r>
              <a:rPr lang="en-US" dirty="0" smtClean="0"/>
              <a:t>This </a:t>
            </a:r>
            <a:r>
              <a:rPr lang="en-US" i="1" dirty="0" smtClean="0"/>
              <a:t>might</a:t>
            </a:r>
            <a:r>
              <a:rPr lang="en-US" dirty="0" smtClean="0"/>
              <a:t> </a:t>
            </a:r>
            <a:r>
              <a:rPr lang="en-US" dirty="0" smtClean="0"/>
              <a:t>accomplished </a:t>
            </a:r>
            <a:r>
              <a:rPr lang="en-US" dirty="0" smtClean="0"/>
              <a:t>by preventing the </a:t>
            </a:r>
            <a:r>
              <a:rPr lang="en-US" u="sng" dirty="0" smtClean="0"/>
              <a:t>occurrence of one of the four conditions</a:t>
            </a:r>
            <a:r>
              <a:rPr lang="en-US" dirty="0" smtClean="0"/>
              <a:t>. </a:t>
            </a:r>
          </a:p>
          <a:p>
            <a:endParaRPr lang="en-US" dirty="0" smtClean="0"/>
          </a:p>
          <a:p>
            <a:r>
              <a:rPr lang="en-US" u="sng" dirty="0" smtClean="0"/>
              <a:t>Mutual Exclusion </a:t>
            </a:r>
            <a:r>
              <a:rPr lang="en-US" dirty="0" smtClean="0"/>
              <a:t>can not be prevented i.e. it must be supported.</a:t>
            </a:r>
          </a:p>
          <a:p>
            <a:pPr lvl="1"/>
            <a:r>
              <a:rPr lang="en-US" dirty="0" smtClean="0"/>
              <a:t>Mutual Exclusion </a:t>
            </a:r>
            <a:r>
              <a:rPr lang="en-US" dirty="0" smtClean="0"/>
              <a:t>is needed to build </a:t>
            </a:r>
            <a:r>
              <a:rPr lang="en-US" dirty="0"/>
              <a:t>C</a:t>
            </a:r>
            <a:r>
              <a:rPr lang="en-US" dirty="0" smtClean="0"/>
              <a:t>ritical Sections and safe multi-threaded </a:t>
            </a:r>
            <a:r>
              <a:rPr lang="en-US" dirty="0" smtClean="0"/>
              <a:t>applications free of race conditions.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11</a:t>
            </a:fld>
            <a:endParaRPr lang="en-US" altLang="en-US"/>
          </a:p>
        </p:txBody>
      </p:sp>
    </p:spTree>
    <p:extLst>
      <p:ext uri="{BB962C8B-B14F-4D97-AF65-F5344CB8AC3E}">
        <p14:creationId xmlns:p14="http://schemas.microsoft.com/office/powerpoint/2010/main" val="14208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a:t>
            </a:r>
            <a:r>
              <a:rPr lang="en-US" dirty="0" smtClean="0"/>
              <a:t>Prevention (Hold &amp; Wait)</a:t>
            </a:r>
            <a:endParaRPr lang="en-US" dirty="0"/>
          </a:p>
        </p:txBody>
      </p:sp>
      <p:sp>
        <p:nvSpPr>
          <p:cNvPr id="3" name="Content Placeholder 2"/>
          <p:cNvSpPr>
            <a:spLocks noGrp="1"/>
          </p:cNvSpPr>
          <p:nvPr>
            <p:ph idx="1"/>
          </p:nvPr>
        </p:nvSpPr>
        <p:spPr>
          <a:xfrm>
            <a:off x="457200" y="1219200"/>
            <a:ext cx="8229600" cy="4911725"/>
          </a:xfrm>
        </p:spPr>
        <p:txBody>
          <a:bodyPr/>
          <a:lstStyle/>
          <a:p>
            <a:r>
              <a:rPr lang="en-US" u="sng" dirty="0" smtClean="0"/>
              <a:t>Hold &amp; Wait </a:t>
            </a:r>
            <a:r>
              <a:rPr lang="en-US" dirty="0" smtClean="0"/>
              <a:t>can be prevented by:</a:t>
            </a:r>
          </a:p>
          <a:p>
            <a:pPr lvl="1"/>
            <a:r>
              <a:rPr lang="en-US" dirty="0" smtClean="0"/>
              <a:t>Requiring every process declare all of its needed resources before execution starts.</a:t>
            </a:r>
          </a:p>
          <a:p>
            <a:pPr lvl="1"/>
            <a:r>
              <a:rPr lang="en-US" dirty="0" smtClean="0"/>
              <a:t>Delay starting the execution of a process until all its resources are available and </a:t>
            </a:r>
            <a:r>
              <a:rPr lang="en-US" u="sng" dirty="0" smtClean="0"/>
              <a:t>has be allocated</a:t>
            </a:r>
            <a:r>
              <a:rPr lang="en-US" u="sng" dirty="0"/>
              <a:t> </a:t>
            </a:r>
            <a:r>
              <a:rPr lang="en-US" u="sng" dirty="0" smtClean="0"/>
              <a:t>to the process</a:t>
            </a:r>
            <a:r>
              <a:rPr lang="en-US" dirty="0" smtClean="0"/>
              <a:t>.</a:t>
            </a:r>
          </a:p>
          <a:p>
            <a:pPr lvl="1"/>
            <a:endParaRPr lang="en-US" dirty="0" smtClean="0"/>
          </a:p>
          <a:p>
            <a:r>
              <a:rPr lang="en-US" dirty="0" smtClean="0"/>
              <a:t>Preventing Hold and Wait is problematic because:</a:t>
            </a:r>
          </a:p>
          <a:p>
            <a:pPr lvl="1"/>
            <a:r>
              <a:rPr lang="en-US" dirty="0" smtClean="0"/>
              <a:t>A process may be waiting for a long time for all of its resources. </a:t>
            </a:r>
          </a:p>
          <a:p>
            <a:pPr lvl="1"/>
            <a:r>
              <a:rPr lang="en-US" dirty="0"/>
              <a:t>A</a:t>
            </a:r>
            <a:r>
              <a:rPr lang="en-US" dirty="0" smtClean="0"/>
              <a:t> </a:t>
            </a:r>
            <a:r>
              <a:rPr lang="en-US" dirty="0"/>
              <a:t>very inefficient use of </a:t>
            </a:r>
            <a:r>
              <a:rPr lang="en-US" dirty="0" smtClean="0"/>
              <a:t>resources. A process may need the resources for a relatively short amount of time compared to its overall execution.</a:t>
            </a:r>
          </a:p>
          <a:p>
            <a:pPr lvl="1"/>
            <a:r>
              <a:rPr lang="en-US" u="sng" dirty="0" smtClean="0"/>
              <a:t>It is </a:t>
            </a:r>
            <a:r>
              <a:rPr lang="en-US" i="1" u="sng" dirty="0" smtClean="0"/>
              <a:t>difficult</a:t>
            </a:r>
            <a:r>
              <a:rPr lang="en-US" u="sng" dirty="0" smtClean="0"/>
              <a:t> for a process to declare the resources it needs before execution starts i.e. it is impossible to predict the amount of memory needed or files that will need to be locked</a:t>
            </a:r>
            <a:r>
              <a:rPr lang="en-US" dirty="0" smtClean="0"/>
              <a:t>.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12</a:t>
            </a:fld>
            <a:endParaRPr lang="en-US" altLang="en-US"/>
          </a:p>
        </p:txBody>
      </p:sp>
    </p:spTree>
    <p:extLst>
      <p:ext uri="{BB962C8B-B14F-4D97-AF65-F5344CB8AC3E}">
        <p14:creationId xmlns:p14="http://schemas.microsoft.com/office/powerpoint/2010/main" val="982617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Prevention </a:t>
            </a:r>
            <a:r>
              <a:rPr lang="en-US" dirty="0" smtClean="0"/>
              <a:t>(No Preemption)</a:t>
            </a:r>
            <a:endParaRPr lang="en-US" dirty="0"/>
          </a:p>
        </p:txBody>
      </p:sp>
      <p:sp>
        <p:nvSpPr>
          <p:cNvPr id="3" name="Content Placeholder 2"/>
          <p:cNvSpPr>
            <a:spLocks noGrp="1"/>
          </p:cNvSpPr>
          <p:nvPr>
            <p:ph idx="1"/>
          </p:nvPr>
        </p:nvSpPr>
        <p:spPr>
          <a:xfrm>
            <a:off x="457200" y="1371600"/>
            <a:ext cx="8382000" cy="4759325"/>
          </a:xfrm>
        </p:spPr>
        <p:txBody>
          <a:bodyPr/>
          <a:lstStyle/>
          <a:p>
            <a:r>
              <a:rPr lang="en-US" u="sng" dirty="0" smtClean="0"/>
              <a:t>No Preemption</a:t>
            </a:r>
            <a:r>
              <a:rPr lang="en-US" dirty="0"/>
              <a:t> </a:t>
            </a:r>
            <a:r>
              <a:rPr lang="en-US" dirty="0" smtClean="0"/>
              <a:t>can be addressed by allowing preemption.</a:t>
            </a:r>
          </a:p>
          <a:p>
            <a:pPr lvl="1"/>
            <a:r>
              <a:rPr lang="en-US" dirty="0" smtClean="0"/>
              <a:t>By requiring a process, who’s resource request cannot be fulfilled, to release all the resources it currently holds. </a:t>
            </a:r>
          </a:p>
          <a:p>
            <a:pPr lvl="1"/>
            <a:r>
              <a:rPr lang="en-US" dirty="0" smtClean="0"/>
              <a:t>When process (P1) requests a resource currently held by another process (P2), the operating system forces P2 to release the resource </a:t>
            </a:r>
            <a:r>
              <a:rPr lang="en-US" dirty="0"/>
              <a:t>(</a:t>
            </a:r>
            <a:r>
              <a:rPr lang="en-US" dirty="0" smtClean="0"/>
              <a:t>maybe because P1 is of a higher priority than P2). </a:t>
            </a:r>
          </a:p>
          <a:p>
            <a:pPr lvl="1"/>
            <a:endParaRPr lang="en-US" dirty="0" smtClean="0"/>
          </a:p>
          <a:p>
            <a:r>
              <a:rPr lang="en-US" dirty="0" smtClean="0"/>
              <a:t>Works if the process’s state can be saved when </a:t>
            </a:r>
            <a:r>
              <a:rPr lang="en-US" dirty="0"/>
              <a:t>making a </a:t>
            </a:r>
            <a:r>
              <a:rPr lang="en-US" dirty="0" smtClean="0"/>
              <a:t>resource request and restored if the resources is released. </a:t>
            </a:r>
          </a:p>
          <a:p>
            <a:pPr lvl="1"/>
            <a:r>
              <a:rPr lang="en-US" dirty="0" smtClean="0"/>
              <a:t>Difficult (impossible) to accomplish in general, but work for DBMS. </a:t>
            </a:r>
          </a:p>
          <a:p>
            <a:pPr lvl="1"/>
            <a:endParaRPr lang="en-US" dirty="0" smtClean="0"/>
          </a:p>
          <a:p>
            <a:r>
              <a:rPr lang="en-US" dirty="0" smtClean="0"/>
              <a:t>A reliable method of releasing a process’s resources is to kill the process.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13</a:t>
            </a:fld>
            <a:endParaRPr lang="en-US" altLang="en-US"/>
          </a:p>
        </p:txBody>
      </p:sp>
    </p:spTree>
    <p:extLst>
      <p:ext uri="{BB962C8B-B14F-4D97-AF65-F5344CB8AC3E}">
        <p14:creationId xmlns:p14="http://schemas.microsoft.com/office/powerpoint/2010/main" val="987107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175" y="0"/>
            <a:ext cx="279082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Deadlock Prevention </a:t>
            </a:r>
            <a:r>
              <a:rPr lang="en-US" dirty="0" smtClean="0"/>
              <a:t>(Circular Wait)</a:t>
            </a:r>
            <a:endParaRPr lang="en-US" dirty="0"/>
          </a:p>
        </p:txBody>
      </p:sp>
      <p:sp>
        <p:nvSpPr>
          <p:cNvPr id="3" name="Content Placeholder 2"/>
          <p:cNvSpPr>
            <a:spLocks noGrp="1"/>
          </p:cNvSpPr>
          <p:nvPr>
            <p:ph idx="1"/>
          </p:nvPr>
        </p:nvSpPr>
        <p:spPr>
          <a:xfrm>
            <a:off x="457200" y="1600200"/>
            <a:ext cx="8229600" cy="4530725"/>
          </a:xfrm>
        </p:spPr>
        <p:txBody>
          <a:bodyPr/>
          <a:lstStyle/>
          <a:p>
            <a:r>
              <a:rPr lang="en-US" u="sng" dirty="0" smtClean="0"/>
              <a:t>Circular Wait</a:t>
            </a:r>
            <a:r>
              <a:rPr lang="en-US" dirty="0"/>
              <a:t> </a:t>
            </a:r>
            <a:r>
              <a:rPr lang="en-US" dirty="0" smtClean="0"/>
              <a:t>can be </a:t>
            </a:r>
            <a:r>
              <a:rPr lang="en-US" dirty="0"/>
              <a:t>prevented by</a:t>
            </a:r>
            <a:r>
              <a:rPr lang="en-US" dirty="0" smtClean="0"/>
              <a:t/>
            </a:r>
            <a:br>
              <a:rPr lang="en-US" dirty="0" smtClean="0"/>
            </a:br>
            <a:r>
              <a:rPr lang="en-US" dirty="0" smtClean="0"/>
              <a:t>ordering the allocation of resources. </a:t>
            </a:r>
          </a:p>
          <a:p>
            <a:pPr lvl="1"/>
            <a:r>
              <a:rPr lang="en-US" dirty="0" smtClean="0"/>
              <a:t>Apply an ordering to resources Ra, </a:t>
            </a:r>
            <a:r>
              <a:rPr lang="en-US" dirty="0" err="1" smtClean="0"/>
              <a:t>Rb</a:t>
            </a:r>
            <a:r>
              <a:rPr lang="en-US" dirty="0" smtClean="0"/>
              <a:t>, </a:t>
            </a:r>
            <a:r>
              <a:rPr lang="en-US" dirty="0" err="1" smtClean="0"/>
              <a:t>Rc</a:t>
            </a:r>
            <a:r>
              <a:rPr lang="en-US" dirty="0" smtClean="0"/>
              <a:t>, etc. </a:t>
            </a:r>
          </a:p>
          <a:p>
            <a:pPr lvl="1"/>
            <a:r>
              <a:rPr lang="en-US" dirty="0" smtClean="0"/>
              <a:t>Each process must request and be allocated</a:t>
            </a:r>
            <a:br>
              <a:rPr lang="en-US" dirty="0" smtClean="0"/>
            </a:br>
            <a:r>
              <a:rPr lang="en-US" dirty="0" smtClean="0"/>
              <a:t>resources in this order. </a:t>
            </a:r>
          </a:p>
          <a:p>
            <a:pPr lvl="1"/>
            <a:r>
              <a:rPr lang="en-US" dirty="0" smtClean="0"/>
              <a:t>All process must request and get access to Ra before requesting </a:t>
            </a:r>
            <a:r>
              <a:rPr lang="en-US" dirty="0" err="1" smtClean="0"/>
              <a:t>Rb</a:t>
            </a:r>
            <a:r>
              <a:rPr lang="en-US" dirty="0" smtClean="0"/>
              <a:t>, before </a:t>
            </a:r>
            <a:r>
              <a:rPr lang="en-US" dirty="0" err="1" smtClean="0"/>
              <a:t>Rc</a:t>
            </a:r>
            <a:r>
              <a:rPr lang="en-US" dirty="0" smtClean="0"/>
              <a:t> etc. i.e. Ra &gt; </a:t>
            </a:r>
            <a:r>
              <a:rPr lang="en-US" dirty="0" err="1" smtClean="0"/>
              <a:t>Rb</a:t>
            </a:r>
            <a:r>
              <a:rPr lang="en-US" dirty="0" smtClean="0"/>
              <a:t> &gt; </a:t>
            </a:r>
            <a:r>
              <a:rPr lang="en-US" dirty="0" err="1" smtClean="0"/>
              <a:t>Rc</a:t>
            </a:r>
            <a:r>
              <a:rPr lang="en-US" dirty="0" smtClean="0"/>
              <a:t> …</a:t>
            </a:r>
          </a:p>
          <a:p>
            <a:pPr lvl="1"/>
            <a:endParaRPr lang="en-US" dirty="0" smtClean="0"/>
          </a:p>
          <a:p>
            <a:r>
              <a:rPr lang="en-US" dirty="0" smtClean="0"/>
              <a:t>The deadlock shown above would be impossible.</a:t>
            </a:r>
          </a:p>
          <a:p>
            <a:pPr lvl="1"/>
            <a:r>
              <a:rPr lang="en-US" dirty="0" smtClean="0"/>
              <a:t>P1 &amp; P2 would have </a:t>
            </a:r>
            <a:r>
              <a:rPr lang="en-US" u="sng" dirty="0" smtClean="0"/>
              <a:t>both</a:t>
            </a:r>
            <a:r>
              <a:rPr lang="en-US" dirty="0" smtClean="0"/>
              <a:t> requested Ra before </a:t>
            </a:r>
            <a:r>
              <a:rPr lang="en-US" dirty="0" err="1" smtClean="0"/>
              <a:t>Rb</a:t>
            </a:r>
            <a:r>
              <a:rPr lang="en-US" dirty="0" smtClean="0"/>
              <a:t>. </a:t>
            </a:r>
          </a:p>
          <a:p>
            <a:pPr lvl="1"/>
            <a:r>
              <a:rPr lang="en-US" dirty="0" smtClean="0"/>
              <a:t>Only one process would gain Ra and other would be blocked.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14</a:t>
            </a:fld>
            <a:endParaRPr lang="en-US" altLang="en-US"/>
          </a:p>
        </p:txBody>
      </p:sp>
    </p:spTree>
    <p:extLst>
      <p:ext uri="{BB962C8B-B14F-4D97-AF65-F5344CB8AC3E}">
        <p14:creationId xmlns:p14="http://schemas.microsoft.com/office/powerpoint/2010/main" val="3776373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Prevention measures are difficult to implement.</a:t>
            </a:r>
          </a:p>
        </p:txBody>
      </p:sp>
      <p:sp>
        <p:nvSpPr>
          <p:cNvPr id="3" name="Content Placeholder 2"/>
          <p:cNvSpPr>
            <a:spLocks noGrp="1"/>
          </p:cNvSpPr>
          <p:nvPr>
            <p:ph idx="1"/>
          </p:nvPr>
        </p:nvSpPr>
        <p:spPr>
          <a:xfrm>
            <a:off x="457200" y="1600200"/>
            <a:ext cx="8229600" cy="4530725"/>
          </a:xfrm>
        </p:spPr>
        <p:txBody>
          <a:bodyPr>
            <a:normAutofit/>
          </a:bodyPr>
          <a:lstStyle/>
          <a:p>
            <a:r>
              <a:rPr lang="en-US" dirty="0" smtClean="0"/>
              <a:t>Generally, a process cannot declare the resources it will need before its execution starts.</a:t>
            </a:r>
          </a:p>
          <a:p>
            <a:pPr lvl="1"/>
            <a:endParaRPr lang="en-US" dirty="0" smtClean="0"/>
          </a:p>
          <a:p>
            <a:r>
              <a:rPr lang="en-US" dirty="0" smtClean="0"/>
              <a:t>Allocating all of a process’s resources for the duration of it’s execution is an inefficient use of those resources. </a:t>
            </a:r>
          </a:p>
          <a:p>
            <a:pPr lvl="1"/>
            <a:r>
              <a:rPr lang="en-US" dirty="0" smtClean="0"/>
              <a:t>Often a process’s resource requirements is short-term i.e. memory or I/O devices are used for brief periods of execution. </a:t>
            </a:r>
          </a:p>
          <a:p>
            <a:pPr lvl="1"/>
            <a:r>
              <a:rPr lang="en-US" dirty="0" smtClean="0"/>
              <a:t>The start of a process’s execution should not delayed waiting for resources that are needed until far into its execution. </a:t>
            </a:r>
          </a:p>
          <a:p>
            <a:pPr lvl="1"/>
            <a:endParaRPr lang="en-US" dirty="0"/>
          </a:p>
          <a:p>
            <a:r>
              <a:rPr lang="en-US" dirty="0" smtClean="0"/>
              <a:t>Generally, programs cannot release its locked resources i.e. to roll-back its state to some previous check-point.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15</a:t>
            </a:fld>
            <a:endParaRPr lang="en-US" altLang="en-US"/>
          </a:p>
        </p:txBody>
      </p:sp>
    </p:spTree>
    <p:extLst>
      <p:ext uri="{BB962C8B-B14F-4D97-AF65-F5344CB8AC3E}">
        <p14:creationId xmlns:p14="http://schemas.microsoft.com/office/powerpoint/2010/main" val="4002403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Effectiveness of Deadlock </a:t>
            </a:r>
            <a:r>
              <a:rPr lang="en-US" sz="2800" dirty="0" smtClean="0"/>
              <a:t>Prevention</a:t>
            </a:r>
            <a:endParaRPr lang="en-US" sz="2800" dirty="0"/>
          </a:p>
        </p:txBody>
      </p:sp>
      <p:sp>
        <p:nvSpPr>
          <p:cNvPr id="3" name="Content Placeholder 2"/>
          <p:cNvSpPr>
            <a:spLocks noGrp="1"/>
          </p:cNvSpPr>
          <p:nvPr>
            <p:ph idx="1"/>
          </p:nvPr>
        </p:nvSpPr>
        <p:spPr>
          <a:xfrm>
            <a:off x="457200" y="1447800"/>
            <a:ext cx="8305800" cy="4683125"/>
          </a:xfrm>
        </p:spPr>
        <p:txBody>
          <a:bodyPr/>
          <a:lstStyle/>
          <a:p>
            <a:r>
              <a:rPr lang="en-US" dirty="0" smtClean="0"/>
              <a:t>While they guarantee the elimination of deadlocks, these techniques are overly </a:t>
            </a:r>
            <a:r>
              <a:rPr lang="en-US" dirty="0"/>
              <a:t>restrictive, </a:t>
            </a:r>
            <a:r>
              <a:rPr lang="en-US" dirty="0" smtClean="0"/>
              <a:t>are often </a:t>
            </a:r>
            <a:r>
              <a:rPr lang="en-US" dirty="0"/>
              <a:t>impossible to </a:t>
            </a:r>
            <a:r>
              <a:rPr lang="en-US" dirty="0" smtClean="0"/>
              <a:t>implement, and result in the inefficient use of resources. </a:t>
            </a:r>
          </a:p>
          <a:p>
            <a:pPr lvl="1"/>
            <a:r>
              <a:rPr lang="en-US" dirty="0"/>
              <a:t>This is especially true when considering that most unsafe allocations very rarely result in a deadlock. </a:t>
            </a:r>
          </a:p>
          <a:p>
            <a:pPr lvl="1"/>
            <a:endParaRPr lang="en-US" dirty="0" smtClean="0"/>
          </a:p>
          <a:p>
            <a:r>
              <a:rPr lang="en-US" dirty="0" smtClean="0"/>
              <a:t>The </a:t>
            </a:r>
            <a:r>
              <a:rPr lang="en-US" dirty="0"/>
              <a:t>practical likelihood of a </a:t>
            </a:r>
            <a:r>
              <a:rPr lang="en-US" dirty="0" smtClean="0"/>
              <a:t>deadlock is usually very small</a:t>
            </a:r>
            <a:r>
              <a:rPr lang="en-US" dirty="0"/>
              <a:t>.</a:t>
            </a:r>
          </a:p>
          <a:p>
            <a:pPr lvl="1"/>
            <a:r>
              <a:rPr lang="en-US" dirty="0"/>
              <a:t>An unfortunate alignment of resource </a:t>
            </a:r>
            <a:r>
              <a:rPr lang="en-US" dirty="0" smtClean="0"/>
              <a:t>allocations and requests </a:t>
            </a:r>
            <a:r>
              <a:rPr lang="en-US" dirty="0"/>
              <a:t>that </a:t>
            </a:r>
            <a:r>
              <a:rPr lang="en-US" dirty="0" smtClean="0"/>
              <a:t>are not likely to occur</a:t>
            </a:r>
            <a:r>
              <a:rPr lang="en-US" dirty="0"/>
              <a:t>. </a:t>
            </a:r>
            <a:endParaRPr lang="en-US" dirty="0" smtClean="0"/>
          </a:p>
          <a:p>
            <a:pPr lvl="1"/>
            <a:endParaRPr lang="en-US" dirty="0" smtClean="0"/>
          </a:p>
          <a:p>
            <a:r>
              <a:rPr lang="en-US" dirty="0" smtClean="0"/>
              <a:t>On the other hand, identifying the processes (threads) involved in a deadlock when one occurs can be difficult.</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16</a:t>
            </a:fld>
            <a:endParaRPr lang="en-US" altLang="en-US"/>
          </a:p>
        </p:txBody>
      </p:sp>
    </p:spTree>
    <p:extLst>
      <p:ext uri="{BB962C8B-B14F-4D97-AF65-F5344CB8AC3E}">
        <p14:creationId xmlns:p14="http://schemas.microsoft.com/office/powerpoint/2010/main" val="3359594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Deadlock Detection</a:t>
            </a:r>
            <a:endParaRPr lang="en-US" dirty="0">
              <a:solidFill>
                <a:srgbClr val="C00000"/>
              </a:solidFill>
            </a:endParaRPr>
          </a:p>
        </p:txBody>
      </p:sp>
      <p:sp>
        <p:nvSpPr>
          <p:cNvPr id="3" name="Content Placeholder 2"/>
          <p:cNvSpPr>
            <a:spLocks noGrp="1"/>
          </p:cNvSpPr>
          <p:nvPr>
            <p:ph idx="1"/>
          </p:nvPr>
        </p:nvSpPr>
        <p:spPr/>
        <p:txBody>
          <a:bodyPr/>
          <a:lstStyle/>
          <a:p>
            <a:r>
              <a:rPr lang="en-US" u="sng" dirty="0" smtClean="0"/>
              <a:t>Deadlock Detection </a:t>
            </a:r>
            <a:r>
              <a:rPr lang="en-US" dirty="0" smtClean="0"/>
              <a:t>strategies rely on detecting deadlocks when they occur and taking action to break the cycle.</a:t>
            </a:r>
          </a:p>
          <a:p>
            <a:pPr lvl="1"/>
            <a:r>
              <a:rPr lang="en-US" dirty="0" smtClean="0"/>
              <a:t>Act only if the a dependency cycle in the currently blocked processes is detected. </a:t>
            </a:r>
          </a:p>
          <a:p>
            <a:pPr lvl="1"/>
            <a:endParaRPr lang="en-US" dirty="0" smtClean="0"/>
          </a:p>
          <a:p>
            <a:r>
              <a:rPr lang="en-US" dirty="0" smtClean="0"/>
              <a:t>Java and other language systems provide tools that can automate the identification of the threads and shared resources involved in a deadlock. </a:t>
            </a:r>
          </a:p>
          <a:p>
            <a:pPr lvl="1"/>
            <a:r>
              <a:rPr lang="en-US" dirty="0" smtClean="0"/>
              <a:t>Java’s Profiler is one such tool.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17</a:t>
            </a:fld>
            <a:endParaRPr lang="en-US" altLang="en-US"/>
          </a:p>
        </p:txBody>
      </p:sp>
    </p:spTree>
    <p:extLst>
      <p:ext uri="{BB962C8B-B14F-4D97-AF65-F5344CB8AC3E}">
        <p14:creationId xmlns:p14="http://schemas.microsoft.com/office/powerpoint/2010/main" val="996398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Deadlock Recovery</a:t>
            </a:r>
            <a:r>
              <a:rPr lang="en-US" dirty="0" smtClean="0"/>
              <a:t>: How to address the situation where a deadlock exists? </a:t>
            </a:r>
            <a:endParaRPr lang="en-US" dirty="0"/>
          </a:p>
        </p:txBody>
      </p:sp>
      <p:sp>
        <p:nvSpPr>
          <p:cNvPr id="3" name="Content Placeholder 2"/>
          <p:cNvSpPr>
            <a:spLocks noGrp="1"/>
          </p:cNvSpPr>
          <p:nvPr>
            <p:ph idx="1"/>
          </p:nvPr>
        </p:nvSpPr>
        <p:spPr>
          <a:xfrm>
            <a:off x="457200" y="1752600"/>
            <a:ext cx="8229600" cy="4378325"/>
          </a:xfrm>
        </p:spPr>
        <p:txBody>
          <a:bodyPr/>
          <a:lstStyle/>
          <a:p>
            <a:r>
              <a:rPr lang="en-US" dirty="0" smtClean="0"/>
              <a:t>What can be done to correct the </a:t>
            </a:r>
            <a:r>
              <a:rPr lang="en-US" dirty="0"/>
              <a:t>situation </a:t>
            </a:r>
            <a:r>
              <a:rPr lang="en-US" dirty="0" smtClean="0"/>
              <a:t>of </a:t>
            </a:r>
            <a:r>
              <a:rPr lang="en-US" dirty="0"/>
              <a:t>two or more deadlocked </a:t>
            </a:r>
            <a:r>
              <a:rPr lang="en-US" dirty="0" smtClean="0"/>
              <a:t>processes? </a:t>
            </a:r>
          </a:p>
          <a:p>
            <a:pPr marL="801687" lvl="1" indent="-457200">
              <a:buSzPct val="100000"/>
              <a:buFont typeface="+mj-lt"/>
              <a:buAutoNum type="arabicPeriod"/>
            </a:pPr>
            <a:r>
              <a:rPr lang="en-US" dirty="0"/>
              <a:t>If possible, </a:t>
            </a:r>
            <a:r>
              <a:rPr lang="en-US" dirty="0" smtClean="0"/>
              <a:t>release </a:t>
            </a:r>
            <a:r>
              <a:rPr lang="en-US" dirty="0"/>
              <a:t>allocated resources until the deadlock is broken. </a:t>
            </a:r>
            <a:r>
              <a:rPr lang="en-US" u="sng" dirty="0" smtClean="0"/>
              <a:t>T</a:t>
            </a:r>
            <a:r>
              <a:rPr lang="en-US" u="sng" dirty="0" smtClean="0"/>
              <a:t>his </a:t>
            </a:r>
            <a:r>
              <a:rPr lang="en-US" u="sng" dirty="0"/>
              <a:t>is </a:t>
            </a:r>
            <a:r>
              <a:rPr lang="en-US" u="sng" dirty="0" smtClean="0"/>
              <a:t>usually </a:t>
            </a:r>
            <a:r>
              <a:rPr lang="en-US" u="sng" dirty="0"/>
              <a:t>not </a:t>
            </a:r>
            <a:r>
              <a:rPr lang="en-US" u="sng" dirty="0" smtClean="0"/>
              <a:t>possible. </a:t>
            </a:r>
            <a:endParaRPr lang="en-US" dirty="0"/>
          </a:p>
          <a:p>
            <a:pPr marL="801687" lvl="1" indent="-457200">
              <a:buSzPct val="100000"/>
              <a:buFont typeface="+mj-lt"/>
              <a:buAutoNum type="arabicPeriod"/>
            </a:pPr>
            <a:r>
              <a:rPr lang="en-US" dirty="0" smtClean="0"/>
              <a:t>Use a Databas</a:t>
            </a:r>
            <a:r>
              <a:rPr lang="en-US" dirty="0" smtClean="0"/>
              <a:t>e Management System to implement the service</a:t>
            </a:r>
            <a:r>
              <a:rPr lang="en-US" dirty="0" smtClean="0"/>
              <a:t>. </a:t>
            </a:r>
            <a:r>
              <a:rPr lang="en-US" dirty="0" smtClean="0"/>
              <a:t>Database t</a:t>
            </a:r>
            <a:r>
              <a:rPr lang="en-US" dirty="0" smtClean="0"/>
              <a:t>ransactions can be ‘rolled back’ </a:t>
            </a:r>
            <a:r>
              <a:rPr lang="en-US" dirty="0" smtClean="0"/>
              <a:t>to </a:t>
            </a:r>
            <a:r>
              <a:rPr lang="en-US" dirty="0"/>
              <a:t>a </a:t>
            </a:r>
            <a:r>
              <a:rPr lang="en-US" dirty="0" smtClean="0"/>
              <a:t>checkpoint. </a:t>
            </a:r>
            <a:endParaRPr lang="en-US" dirty="0"/>
          </a:p>
          <a:p>
            <a:pPr marL="801687" lvl="1" indent="-457200">
              <a:buSzPct val="100000"/>
              <a:buFont typeface="+mj-lt"/>
              <a:buAutoNum type="arabicPeriod"/>
            </a:pPr>
            <a:r>
              <a:rPr lang="en-US" dirty="0" smtClean="0"/>
              <a:t>Successively kill processes until the deadlock is broken. </a:t>
            </a:r>
          </a:p>
          <a:p>
            <a:pPr marL="344487" lvl="1" indent="0">
              <a:buSzPct val="100000"/>
              <a:buNone/>
            </a:pPr>
            <a:endParaRPr lang="en-US" dirty="0" smtClean="0"/>
          </a:p>
          <a:p>
            <a:r>
              <a:rPr lang="en-US" dirty="0" smtClean="0"/>
              <a:t>Options 3 requires a means of quantifying and selecting the process that will have the least negative impact on the system when it is terminated.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18</a:t>
            </a:fld>
            <a:endParaRPr lang="en-US" altLang="en-US"/>
          </a:p>
        </p:txBody>
      </p:sp>
    </p:spTree>
    <p:extLst>
      <p:ext uri="{BB962C8B-B14F-4D97-AF65-F5344CB8AC3E}">
        <p14:creationId xmlns:p14="http://schemas.microsoft.com/office/powerpoint/2010/main" val="3856320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Kill-Process Selection Criteria</a:t>
            </a:r>
            <a:endParaRPr lang="en-US" dirty="0"/>
          </a:p>
        </p:txBody>
      </p:sp>
      <p:sp>
        <p:nvSpPr>
          <p:cNvPr id="3" name="Content Placeholder 2"/>
          <p:cNvSpPr>
            <a:spLocks noGrp="1"/>
          </p:cNvSpPr>
          <p:nvPr>
            <p:ph idx="1"/>
          </p:nvPr>
        </p:nvSpPr>
        <p:spPr>
          <a:xfrm>
            <a:off x="457200" y="1371600"/>
            <a:ext cx="8229600" cy="4759325"/>
          </a:xfrm>
        </p:spPr>
        <p:txBody>
          <a:bodyPr/>
          <a:lstStyle/>
          <a:p>
            <a:r>
              <a:rPr lang="en-US" dirty="0" smtClean="0"/>
              <a:t>These are just a few of the criteria that may be used to determine which process </a:t>
            </a:r>
            <a:r>
              <a:rPr lang="en-US" dirty="0" smtClean="0"/>
              <a:t>in the deadlock set to </a:t>
            </a:r>
            <a:r>
              <a:rPr lang="en-US" dirty="0" smtClean="0"/>
              <a:t>kill. </a:t>
            </a:r>
          </a:p>
          <a:p>
            <a:pPr lvl="1"/>
            <a:r>
              <a:rPr lang="en-US" dirty="0" smtClean="0"/>
              <a:t>The amount of processor time i.e. the amount of time spent in a running state. </a:t>
            </a:r>
          </a:p>
          <a:p>
            <a:pPr lvl="1"/>
            <a:r>
              <a:rPr lang="en-US" dirty="0"/>
              <a:t>The number of allocated resources. </a:t>
            </a:r>
          </a:p>
          <a:p>
            <a:pPr lvl="1"/>
            <a:r>
              <a:rPr lang="en-US" dirty="0" smtClean="0"/>
              <a:t>The amount of I/O i.e. the number of I/O requests or the number of bytes transferred. </a:t>
            </a:r>
          </a:p>
          <a:p>
            <a:pPr lvl="1"/>
            <a:r>
              <a:rPr lang="en-US" dirty="0" smtClean="0"/>
              <a:t>The amount of estimated time remaining (assuming that such an estimate is available). </a:t>
            </a:r>
          </a:p>
          <a:p>
            <a:pPr lvl="1"/>
            <a:r>
              <a:rPr lang="en-US" dirty="0" smtClean="0"/>
              <a:t>The process’s priority as assigned by the operating system. </a:t>
            </a:r>
          </a:p>
          <a:p>
            <a:pPr lvl="1"/>
            <a:endParaRPr lang="en-US" dirty="0" smtClean="0"/>
          </a:p>
          <a:p>
            <a:r>
              <a:rPr lang="en-US" dirty="0" smtClean="0"/>
              <a:t>Again, we are interested in identifying the process that will cause the least damage to the system when terminated.</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19</a:t>
            </a:fld>
            <a:endParaRPr lang="en-US" altLang="en-US"/>
          </a:p>
        </p:txBody>
      </p:sp>
    </p:spTree>
    <p:extLst>
      <p:ext uri="{BB962C8B-B14F-4D97-AF65-F5344CB8AC3E}">
        <p14:creationId xmlns:p14="http://schemas.microsoft.com/office/powerpoint/2010/main" val="1740066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Deadlock?</a:t>
            </a:r>
            <a:endParaRPr lang="en-US" dirty="0"/>
          </a:p>
        </p:txBody>
      </p:sp>
      <p:sp>
        <p:nvSpPr>
          <p:cNvPr id="3" name="Content Placeholder 2"/>
          <p:cNvSpPr>
            <a:spLocks noGrp="1"/>
          </p:cNvSpPr>
          <p:nvPr>
            <p:ph idx="1"/>
          </p:nvPr>
        </p:nvSpPr>
        <p:spPr>
          <a:xfrm>
            <a:off x="457200" y="1600200"/>
            <a:ext cx="8305800" cy="4530725"/>
          </a:xfrm>
        </p:spPr>
        <p:txBody>
          <a:bodyPr/>
          <a:lstStyle/>
          <a:p>
            <a:r>
              <a:rPr lang="en-US" dirty="0" smtClean="0"/>
              <a:t>The permanent blocking of a </a:t>
            </a:r>
            <a:r>
              <a:rPr lang="en-US" u="sng" dirty="0" smtClean="0"/>
              <a:t>set </a:t>
            </a:r>
            <a:r>
              <a:rPr lang="en-US" u="sng" smtClean="0"/>
              <a:t>of threads or processes </a:t>
            </a:r>
            <a:r>
              <a:rPr lang="en-US" dirty="0" smtClean="0"/>
              <a:t>that are competing for a common set of system resources. </a:t>
            </a:r>
          </a:p>
          <a:p>
            <a:pPr lvl="1"/>
            <a:r>
              <a:rPr lang="en-US" dirty="0" smtClean="0"/>
              <a:t>A set of processes is deadlocked when </a:t>
            </a:r>
            <a:r>
              <a:rPr lang="en-US" u="sng" dirty="0" smtClean="0"/>
              <a:t>every</a:t>
            </a:r>
            <a:r>
              <a:rPr lang="en-US" dirty="0" smtClean="0"/>
              <a:t> process in the set is blocked awaiting an event that can only be triggered by a blocked process in the same set. </a:t>
            </a:r>
          </a:p>
          <a:p>
            <a:pPr lvl="1"/>
            <a:r>
              <a:rPr lang="en-US" dirty="0" smtClean="0"/>
              <a:t>Deadlock is permanent because every process is blocked and unable to produce the event needed by another process in the set to proceed. </a:t>
            </a:r>
          </a:p>
          <a:p>
            <a:pPr lvl="1"/>
            <a:endParaRPr lang="en-US" dirty="0" smtClean="0"/>
          </a:p>
          <a:p>
            <a:r>
              <a:rPr lang="en-US" dirty="0" smtClean="0"/>
              <a:t>Most often deadlock is caused when processes are blocked by a request for a resource held by another process in the set.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a:t>
            </a:fld>
            <a:endParaRPr lang="en-US" altLang="en-US"/>
          </a:p>
        </p:txBody>
      </p:sp>
    </p:spTree>
    <p:extLst>
      <p:ext uri="{BB962C8B-B14F-4D97-AF65-F5344CB8AC3E}">
        <p14:creationId xmlns:p14="http://schemas.microsoft.com/office/powerpoint/2010/main" val="90290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Programming Tips </a:t>
            </a:r>
            <a:endParaRPr lang="en-US" dirty="0"/>
          </a:p>
        </p:txBody>
      </p:sp>
      <p:sp>
        <p:nvSpPr>
          <p:cNvPr id="7" name="Content Placeholder 6"/>
          <p:cNvSpPr>
            <a:spLocks noGrp="1"/>
          </p:cNvSpPr>
          <p:nvPr>
            <p:ph idx="1"/>
          </p:nvPr>
        </p:nvSpPr>
        <p:spPr>
          <a:xfrm>
            <a:off x="457200" y="1447800"/>
            <a:ext cx="8305800" cy="4683125"/>
          </a:xfrm>
        </p:spPr>
        <p:txBody>
          <a:bodyPr/>
          <a:lstStyle/>
          <a:p>
            <a:r>
              <a:rPr lang="en-US" dirty="0" smtClean="0"/>
              <a:t>Always keep the amount of time that resources are locked as short as possible. </a:t>
            </a:r>
          </a:p>
          <a:p>
            <a:pPr lvl="1"/>
            <a:r>
              <a:rPr lang="en-US" dirty="0" smtClean="0"/>
              <a:t>Minimize the number of statements executed in a critical section. </a:t>
            </a:r>
          </a:p>
          <a:p>
            <a:pPr lvl="1"/>
            <a:r>
              <a:rPr lang="en-US" dirty="0" smtClean="0"/>
              <a:t>Avoid making I/O requests or other blocking system calls inside critical sections. </a:t>
            </a:r>
          </a:p>
          <a:p>
            <a:pPr lvl="1"/>
            <a:endParaRPr lang="en-US" dirty="0" smtClean="0"/>
          </a:p>
          <a:p>
            <a:r>
              <a:rPr lang="en-US" dirty="0" smtClean="0"/>
              <a:t>Lock &amp; unlock objects in the same region / block of code. </a:t>
            </a:r>
          </a:p>
          <a:p>
            <a:pPr lvl="1"/>
            <a:r>
              <a:rPr lang="en-US" dirty="0" smtClean="0"/>
              <a:t>Avoid locking resources in different methods / code blocks as this makes it difficult to see where the circular dependencies arise. </a:t>
            </a:r>
          </a:p>
          <a:p>
            <a:pPr lvl="1"/>
            <a:endParaRPr lang="en-US" dirty="0" smtClean="0"/>
          </a:p>
          <a:p>
            <a:r>
              <a:rPr lang="en-US" dirty="0" smtClean="0"/>
              <a:t>Acquire locks in the same order</a:t>
            </a:r>
            <a:r>
              <a:rPr lang="en-US" dirty="0"/>
              <a:t> </a:t>
            </a:r>
            <a:r>
              <a:rPr lang="en-US" dirty="0" smtClean="0"/>
              <a:t>in separate threads.</a:t>
            </a:r>
          </a:p>
          <a:p>
            <a:pPr lvl="1"/>
            <a:r>
              <a:rPr lang="en-US" dirty="0" smtClean="0"/>
              <a:t>That is, Resource Ordering Deadlock Prevention</a:t>
            </a:r>
          </a:p>
        </p:txBody>
      </p:sp>
      <p:sp>
        <p:nvSpPr>
          <p:cNvPr id="3" name="Date Placeholder 2"/>
          <p:cNvSpPr>
            <a:spLocks noGrp="1"/>
          </p:cNvSpPr>
          <p:nvPr>
            <p:ph type="dt" sz="half" idx="10"/>
          </p:nvPr>
        </p:nvSpPr>
        <p:spPr/>
        <p:txBody>
          <a:bodyPr/>
          <a:lstStyle/>
          <a:p>
            <a:pPr>
              <a:defRPr/>
            </a:pPr>
            <a:r>
              <a:rPr lang="en-US" smtClean="0"/>
              <a:t>CS 5348 OS Concepts</a:t>
            </a:r>
            <a:endParaRPr lang="en-US" altLang="en-US"/>
          </a:p>
        </p:txBody>
      </p:sp>
      <p:sp>
        <p:nvSpPr>
          <p:cNvPr id="5" name="Slide Number Placeholder 4"/>
          <p:cNvSpPr>
            <a:spLocks noGrp="1"/>
          </p:cNvSpPr>
          <p:nvPr>
            <p:ph type="sldNum" sz="quarter" idx="12"/>
          </p:nvPr>
        </p:nvSpPr>
        <p:spPr/>
        <p:txBody>
          <a:bodyPr/>
          <a:lstStyle/>
          <a:p>
            <a:pPr>
              <a:defRPr/>
            </a:pPr>
            <a:fld id="{CC94392F-4439-4664-9A68-B6E507E7BF0C}" type="slidenum">
              <a:rPr lang="en-US" altLang="en-US" smtClean="0"/>
              <a:pPr>
                <a:defRPr/>
              </a:pPr>
              <a:t>20</a:t>
            </a:fld>
            <a:endParaRPr lang="en-US" altLang="en-US"/>
          </a:p>
        </p:txBody>
      </p:sp>
    </p:spTree>
    <p:extLst>
      <p:ext uri="{BB962C8B-B14F-4D97-AF65-F5344CB8AC3E}">
        <p14:creationId xmlns:p14="http://schemas.microsoft.com/office/powerpoint/2010/main" val="2479059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Tips </a:t>
            </a:r>
          </a:p>
        </p:txBody>
      </p:sp>
      <p:sp>
        <p:nvSpPr>
          <p:cNvPr id="3" name="Content Placeholder 2"/>
          <p:cNvSpPr>
            <a:spLocks noGrp="1"/>
          </p:cNvSpPr>
          <p:nvPr>
            <p:ph idx="1"/>
          </p:nvPr>
        </p:nvSpPr>
        <p:spPr/>
        <p:txBody>
          <a:bodyPr/>
          <a:lstStyle/>
          <a:p>
            <a:r>
              <a:rPr lang="en-US" dirty="0"/>
              <a:t>To help with identifying deadlocks some language systems (e.g. Java) provide a means of generating a “Thread Dump” </a:t>
            </a:r>
          </a:p>
          <a:p>
            <a:pPr lvl="1"/>
            <a:r>
              <a:rPr lang="en-US" dirty="0"/>
              <a:t>Writes the state of all threads in the VM (including the thread’s state and object the thread is blocked on) to a file that can be read and analyzed by a profiler or debugging tool. </a:t>
            </a:r>
          </a:p>
          <a:p>
            <a:pPr lvl="1"/>
            <a:r>
              <a:rPr lang="en-US" dirty="0"/>
              <a:t>Java Profiler tools have the capability to detect the threads involved in a deadlock, but detection is not automatic</a:t>
            </a:r>
            <a:r>
              <a:rPr lang="en-US" dirty="0" smtClean="0"/>
              <a:t>.</a:t>
            </a:r>
          </a:p>
          <a:p>
            <a:pPr lvl="1"/>
            <a:r>
              <a:rPr lang="en-US" dirty="0" smtClean="0"/>
              <a:t>DBMS are able to automatically detect and can roll-back transactions involved in a deadlock.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21</a:t>
            </a:fld>
            <a:endParaRPr lang="en-US" altLang="en-US"/>
          </a:p>
        </p:txBody>
      </p:sp>
    </p:spTree>
    <p:extLst>
      <p:ext uri="{BB962C8B-B14F-4D97-AF65-F5344CB8AC3E}">
        <p14:creationId xmlns:p14="http://schemas.microsoft.com/office/powerpoint/2010/main" val="3635078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Dining Philosophers Problem</a:t>
            </a:r>
            <a:endParaRPr lang="en-US" dirty="0"/>
          </a:p>
        </p:txBody>
      </p:sp>
      <p:sp>
        <p:nvSpPr>
          <p:cNvPr id="6" name="Content Placeholder 5"/>
          <p:cNvSpPr>
            <a:spLocks noGrp="1"/>
          </p:cNvSpPr>
          <p:nvPr>
            <p:ph idx="1"/>
          </p:nvPr>
        </p:nvSpPr>
        <p:spPr/>
        <p:txBody>
          <a:bodyPr/>
          <a:lstStyle/>
          <a:p>
            <a:r>
              <a:rPr lang="en-US" dirty="0" smtClean="0"/>
              <a:t>The Dining Philosophers is a classic study in mutual exclusion and deadlock prevention. </a:t>
            </a:r>
          </a:p>
          <a:p>
            <a:pPr lvl="1"/>
            <a:r>
              <a:rPr lang="en-US" dirty="0" smtClean="0"/>
              <a:t>There are seats for N philosophers at a round table. </a:t>
            </a:r>
          </a:p>
          <a:p>
            <a:pPr lvl="1"/>
            <a:r>
              <a:rPr lang="en-US" dirty="0" smtClean="0"/>
              <a:t>Each philosopher enters the room, eats, and leaves. </a:t>
            </a:r>
          </a:p>
          <a:p>
            <a:pPr lvl="1"/>
            <a:r>
              <a:rPr lang="en-US" dirty="0" smtClean="0"/>
              <a:t>When a philosopher begins to eat, they pickup (lock) the two forks on either side of their seat. </a:t>
            </a:r>
          </a:p>
          <a:p>
            <a:pPr lvl="2"/>
            <a:r>
              <a:rPr lang="en-US" dirty="0" smtClean="0"/>
              <a:t>If the fork </a:t>
            </a:r>
            <a:r>
              <a:rPr lang="en-US" dirty="0"/>
              <a:t>(resource)</a:t>
            </a:r>
            <a:r>
              <a:rPr lang="en-US" dirty="0" smtClean="0"/>
              <a:t> is held by an adjacent philosopher, the </a:t>
            </a:r>
            <a:r>
              <a:rPr lang="en-US" dirty="0"/>
              <a:t>requesting philosopher </a:t>
            </a:r>
            <a:r>
              <a:rPr lang="en-US" dirty="0" smtClean="0"/>
              <a:t>waits until the fork is released. </a:t>
            </a:r>
          </a:p>
          <a:p>
            <a:pPr lvl="1"/>
            <a:r>
              <a:rPr lang="en-US" dirty="0" smtClean="0"/>
              <a:t>When finished eating, they return (release) their forks to the table. </a:t>
            </a:r>
          </a:p>
          <a:p>
            <a:pPr lvl="1"/>
            <a:endParaRPr lang="en-US" dirty="0"/>
          </a:p>
          <a:p>
            <a:r>
              <a:rPr lang="en-US" dirty="0" smtClean="0"/>
              <a:t>How can a deadlock occur? </a:t>
            </a:r>
            <a:endParaRPr lang="en-US" dirty="0"/>
          </a:p>
        </p:txBody>
      </p:sp>
      <p:sp>
        <p:nvSpPr>
          <p:cNvPr id="3" name="Date Placeholder 2"/>
          <p:cNvSpPr>
            <a:spLocks noGrp="1"/>
          </p:cNvSpPr>
          <p:nvPr>
            <p:ph type="dt" sz="half" idx="10"/>
          </p:nvPr>
        </p:nvSpPr>
        <p:spPr/>
        <p:txBody>
          <a:bodyPr/>
          <a:lstStyle/>
          <a:p>
            <a:pPr>
              <a:defRPr/>
            </a:pPr>
            <a:r>
              <a:rPr lang="en-US" smtClean="0"/>
              <a:t>CS 5348 OS Concepts</a:t>
            </a:r>
            <a:endParaRPr lang="en-US" altLang="en-US"/>
          </a:p>
        </p:txBody>
      </p:sp>
      <p:sp>
        <p:nvSpPr>
          <p:cNvPr id="5" name="Slide Number Placeholder 4"/>
          <p:cNvSpPr>
            <a:spLocks noGrp="1"/>
          </p:cNvSpPr>
          <p:nvPr>
            <p:ph type="sldNum" sz="quarter" idx="12"/>
          </p:nvPr>
        </p:nvSpPr>
        <p:spPr/>
        <p:txBody>
          <a:bodyPr/>
          <a:lstStyle/>
          <a:p>
            <a:pPr>
              <a:defRPr/>
            </a:pPr>
            <a:fld id="{CC94392F-4439-4664-9A68-B6E507E7BF0C}" type="slidenum">
              <a:rPr lang="en-US" altLang="en-US" smtClean="0"/>
              <a:pPr>
                <a:defRPr/>
              </a:pPr>
              <a:t>22</a:t>
            </a:fld>
            <a:endParaRPr lang="en-US" altLang="en-US"/>
          </a:p>
        </p:txBody>
      </p:sp>
    </p:spTree>
    <p:extLst>
      <p:ext uri="{BB962C8B-B14F-4D97-AF65-F5344CB8AC3E}">
        <p14:creationId xmlns:p14="http://schemas.microsoft.com/office/powerpoint/2010/main" val="41304725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Philosophers Table</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23</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954464"/>
            <a:ext cx="4953000" cy="5065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7417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to Dining Philosophers </a:t>
            </a:r>
            <a:endParaRPr lang="en-US" dirty="0"/>
          </a:p>
        </p:txBody>
      </p:sp>
      <p:sp>
        <p:nvSpPr>
          <p:cNvPr id="3" name="Content Placeholder 2"/>
          <p:cNvSpPr>
            <a:spLocks noGrp="1"/>
          </p:cNvSpPr>
          <p:nvPr>
            <p:ph idx="1"/>
          </p:nvPr>
        </p:nvSpPr>
        <p:spPr/>
        <p:txBody>
          <a:bodyPr/>
          <a:lstStyle/>
          <a:p>
            <a:r>
              <a:rPr lang="en-US" dirty="0" smtClean="0"/>
              <a:t>We need a solution that both prevents deadlock and doesn’t starve </a:t>
            </a:r>
            <a:r>
              <a:rPr lang="en-US" smtClean="0"/>
              <a:t>any one philosopher.</a:t>
            </a:r>
            <a:endParaRPr lang="en-US" dirty="0" smtClean="0"/>
          </a:p>
          <a:p>
            <a:r>
              <a:rPr lang="en-US" dirty="0" smtClean="0"/>
              <a:t>The book offers two solutions:</a:t>
            </a:r>
          </a:p>
          <a:p>
            <a:pPr lvl="1"/>
            <a:r>
              <a:rPr lang="en-US" dirty="0" smtClean="0"/>
              <a:t>Using Semaphores</a:t>
            </a:r>
          </a:p>
          <a:p>
            <a:pPr lvl="1"/>
            <a:r>
              <a:rPr lang="en-US" dirty="0" smtClean="0"/>
              <a:t>Using Monitors</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24</a:t>
            </a:fld>
            <a:endParaRPr lang="en-US" altLang="en-US"/>
          </a:p>
        </p:txBody>
      </p:sp>
    </p:spTree>
    <p:extLst>
      <p:ext uri="{BB962C8B-B14F-4D97-AF65-F5344CB8AC3E}">
        <p14:creationId xmlns:p14="http://schemas.microsoft.com/office/powerpoint/2010/main" val="1006205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Allocation Graph</a:t>
            </a:r>
            <a:endParaRPr lang="en-US" dirty="0"/>
          </a:p>
        </p:txBody>
      </p:sp>
      <p:sp>
        <p:nvSpPr>
          <p:cNvPr id="11" name="Content Placeholder 10"/>
          <p:cNvSpPr>
            <a:spLocks noGrp="1"/>
          </p:cNvSpPr>
          <p:nvPr>
            <p:ph idx="1"/>
          </p:nvPr>
        </p:nvSpPr>
        <p:spPr/>
        <p:txBody>
          <a:bodyPr/>
          <a:lstStyle/>
          <a:p>
            <a:r>
              <a:rPr lang="en-US" dirty="0" smtClean="0"/>
              <a:t>A method of illustrating resource allocation … </a:t>
            </a:r>
          </a:p>
          <a:p>
            <a:pPr lvl="1"/>
            <a:r>
              <a:rPr lang="en-US" dirty="0"/>
              <a:t>A</a:t>
            </a:r>
            <a:r>
              <a:rPr lang="en-US" dirty="0" smtClean="0"/>
              <a:t> process that is making a request to own a resource. </a:t>
            </a:r>
          </a:p>
          <a:p>
            <a:pPr lvl="1"/>
            <a:r>
              <a:rPr lang="en-US" dirty="0"/>
              <a:t>A</a:t>
            </a:r>
            <a:r>
              <a:rPr lang="en-US" dirty="0" smtClean="0"/>
              <a:t> process currently owns i.e. has </a:t>
            </a:r>
            <a:r>
              <a:rPr lang="en-US" u="sng" dirty="0" smtClean="0"/>
              <a:t>exclusive access</a:t>
            </a:r>
            <a:r>
              <a:rPr lang="en-US" dirty="0" smtClean="0"/>
              <a:t> to a resource.</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r>
              <a:rPr lang="en-US" dirty="0"/>
              <a:t>D</a:t>
            </a:r>
            <a:r>
              <a:rPr lang="en-US" dirty="0" smtClean="0"/>
              <a:t>ots indicate the number of instances of the resource the system has made available. </a:t>
            </a:r>
          </a:p>
        </p:txBody>
      </p:sp>
      <p:sp>
        <p:nvSpPr>
          <p:cNvPr id="4" name="Date Placeholder 3"/>
          <p:cNvSpPr>
            <a:spLocks noGrp="1"/>
          </p:cNvSpPr>
          <p:nvPr>
            <p:ph type="dt" sz="half" idx="10"/>
          </p:nvPr>
        </p:nvSpPr>
        <p:spPr/>
        <p:txBody>
          <a:bodyPr/>
          <a:lstStyle/>
          <a:p>
            <a:r>
              <a:rPr lang="en-US" smtClean="0"/>
              <a:t>CS 5348 OS Concepts</a:t>
            </a:r>
            <a:endParaRPr lang="en-US" altLang="en-US"/>
          </a:p>
        </p:txBody>
      </p:sp>
      <p:sp>
        <p:nvSpPr>
          <p:cNvPr id="6" name="Slide Number Placeholder 5"/>
          <p:cNvSpPr>
            <a:spLocks noGrp="1"/>
          </p:cNvSpPr>
          <p:nvPr>
            <p:ph type="sldNum" sz="quarter" idx="12"/>
          </p:nvPr>
        </p:nvSpPr>
        <p:spPr/>
        <p:txBody>
          <a:bodyPr/>
          <a:lstStyle/>
          <a:p>
            <a:fld id="{46D7330F-AAA1-4F25-B8DC-A6ABCFAB6AFA}" type="slidenum">
              <a:rPr lang="en-US" altLang="en-US" smtClean="0"/>
              <a:pPr/>
              <a:t>3</a:t>
            </a:fld>
            <a:endParaRPr lang="en-US"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3181350"/>
            <a:ext cx="7850187"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9077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in a Resource Allocation Graph</a:t>
            </a:r>
            <a:endParaRPr lang="en-US" dirty="0"/>
          </a:p>
        </p:txBody>
      </p:sp>
      <p:sp>
        <p:nvSpPr>
          <p:cNvPr id="3" name="Content Placeholder 2"/>
          <p:cNvSpPr>
            <a:spLocks noGrp="1"/>
          </p:cNvSpPr>
          <p:nvPr>
            <p:ph idx="1"/>
          </p:nvPr>
        </p:nvSpPr>
        <p:spPr>
          <a:xfrm>
            <a:off x="457200" y="1219200"/>
            <a:ext cx="8229600" cy="4911725"/>
          </a:xfrm>
        </p:spPr>
        <p:txBody>
          <a:bodyPr/>
          <a:lstStyle/>
          <a:p>
            <a:r>
              <a:rPr lang="en-US" dirty="0" smtClean="0"/>
              <a:t>The left graph indicates that </a:t>
            </a:r>
            <a:r>
              <a:rPr lang="en-US" u="sng" dirty="0" smtClean="0"/>
              <a:t>all instances </a:t>
            </a:r>
            <a:r>
              <a:rPr lang="en-US" dirty="0" smtClean="0"/>
              <a:t>of required resources Ra and </a:t>
            </a:r>
            <a:r>
              <a:rPr lang="en-US" dirty="0" err="1" smtClean="0"/>
              <a:t>Rb</a:t>
            </a:r>
            <a:r>
              <a:rPr lang="en-US" dirty="0" smtClean="0"/>
              <a:t> are held by two processes in the set. </a:t>
            </a:r>
          </a:p>
          <a:p>
            <a:r>
              <a:rPr lang="en-US" dirty="0" smtClean="0"/>
              <a:t>With a circular dependency between owning/requesting processes.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a:t>
            </a:fld>
            <a:endParaRPr lang="en-US" altLang="en-US"/>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64069"/>
            <a:ext cx="291465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429000"/>
            <a:ext cx="4536980" cy="2514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49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37690" y="2133600"/>
            <a:ext cx="3134710" cy="334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No Deadlock Here</a:t>
            </a:r>
            <a:endParaRPr lang="en-US" dirty="0"/>
          </a:p>
        </p:txBody>
      </p:sp>
      <p:sp>
        <p:nvSpPr>
          <p:cNvPr id="3" name="Content Placeholder 2"/>
          <p:cNvSpPr>
            <a:spLocks noGrp="1"/>
          </p:cNvSpPr>
          <p:nvPr>
            <p:ph idx="1"/>
          </p:nvPr>
        </p:nvSpPr>
        <p:spPr/>
        <p:txBody>
          <a:bodyPr/>
          <a:lstStyle/>
          <a:p>
            <a:r>
              <a:rPr lang="en-US" dirty="0" smtClean="0"/>
              <a:t>In this graph, there exists sufficient resources to supply processes P1 &amp; P2’s requirements.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Would deadlock exist with only a single instance of </a:t>
            </a:r>
            <a:r>
              <a:rPr lang="en-US" dirty="0" err="1" smtClean="0"/>
              <a:t>Rb</a:t>
            </a:r>
            <a:r>
              <a:rPr lang="en-US" dirty="0" smtClean="0"/>
              <a:t>?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5</a:t>
            </a:fld>
            <a:endParaRPr lang="en-US" altLang="en-US"/>
          </a:p>
        </p:txBody>
      </p:sp>
    </p:spTree>
    <p:extLst>
      <p:ext uri="{BB962C8B-B14F-4D97-AF65-F5344CB8AC3E}">
        <p14:creationId xmlns:p14="http://schemas.microsoft.com/office/powerpoint/2010/main" val="2811873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Resource?</a:t>
            </a:r>
            <a:endParaRPr lang="en-US" dirty="0"/>
          </a:p>
        </p:txBody>
      </p:sp>
      <p:sp>
        <p:nvSpPr>
          <p:cNvPr id="3" name="Content Placeholder 2"/>
          <p:cNvSpPr>
            <a:spLocks noGrp="1"/>
          </p:cNvSpPr>
          <p:nvPr>
            <p:ph idx="1"/>
          </p:nvPr>
        </p:nvSpPr>
        <p:spPr/>
        <p:txBody>
          <a:bodyPr/>
          <a:lstStyle/>
          <a:p>
            <a:r>
              <a:rPr lang="en-US" dirty="0" smtClean="0"/>
              <a:t>A Resource…</a:t>
            </a:r>
          </a:p>
          <a:p>
            <a:pPr lvl="1"/>
            <a:r>
              <a:rPr lang="en-US" dirty="0" smtClean="0"/>
              <a:t>Can be allocated to (owned) by </a:t>
            </a:r>
            <a:r>
              <a:rPr lang="en-US" u="sng" dirty="0" smtClean="0"/>
              <a:t>at most a single process</a:t>
            </a:r>
            <a:r>
              <a:rPr lang="en-US" dirty="0" smtClean="0"/>
              <a:t>.</a:t>
            </a:r>
          </a:p>
          <a:p>
            <a:pPr lvl="1"/>
            <a:r>
              <a:rPr lang="en-US" dirty="0" smtClean="0"/>
              <a:t>Can be allocated to a different process when released. </a:t>
            </a:r>
          </a:p>
          <a:p>
            <a:pPr lvl="1"/>
            <a:r>
              <a:rPr lang="en-US" dirty="0" smtClean="0"/>
              <a:t>Examples include Memory, Devices, Files, Semaphores &amp; others. </a:t>
            </a:r>
          </a:p>
          <a:p>
            <a:endParaRPr lang="en-US" dirty="0" smtClean="0"/>
          </a:p>
          <a:p>
            <a:r>
              <a:rPr lang="en-US" dirty="0" smtClean="0"/>
              <a:t>Example of memory as a deadlock resource:</a:t>
            </a:r>
          </a:p>
          <a:p>
            <a:pPr lvl="1"/>
            <a:r>
              <a:rPr lang="en-US" dirty="0" smtClean="0"/>
              <a:t>The system maintain a total of 200 Kbytes of memory.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6</a:t>
            </a:fld>
            <a:endParaRPr lang="en-US" alt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572000"/>
            <a:ext cx="4883804"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1774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Among Communicating Processes</a:t>
            </a:r>
            <a:endParaRPr lang="en-US" dirty="0"/>
          </a:p>
        </p:txBody>
      </p:sp>
      <p:sp>
        <p:nvSpPr>
          <p:cNvPr id="3" name="Content Placeholder 2"/>
          <p:cNvSpPr>
            <a:spLocks noGrp="1"/>
          </p:cNvSpPr>
          <p:nvPr>
            <p:ph idx="1"/>
          </p:nvPr>
        </p:nvSpPr>
        <p:spPr/>
        <p:txBody>
          <a:bodyPr/>
          <a:lstStyle/>
          <a:p>
            <a:r>
              <a:rPr lang="en-US" dirty="0" smtClean="0"/>
              <a:t>Communicating processes that block for received messages can also enter into deadlock. </a:t>
            </a:r>
          </a:p>
          <a:p>
            <a:r>
              <a:rPr lang="en-US" dirty="0" smtClean="0"/>
              <a:t>P1 and P2 block waiting to receive </a:t>
            </a:r>
            <a:br>
              <a:rPr lang="en-US" dirty="0" smtClean="0"/>
            </a:br>
            <a:r>
              <a:rPr lang="en-US" dirty="0" smtClean="0"/>
              <a:t>a message from the other before </a:t>
            </a:r>
            <a:br>
              <a:rPr lang="en-US" dirty="0" smtClean="0"/>
            </a:br>
            <a:r>
              <a:rPr lang="en-US" dirty="0" smtClean="0"/>
              <a:t>sending their message.</a:t>
            </a:r>
          </a:p>
          <a:p>
            <a:endParaRPr lang="en-US" dirty="0"/>
          </a:p>
          <a:p>
            <a:endParaRPr lang="en-US" dirty="0" smtClean="0"/>
          </a:p>
          <a:p>
            <a:r>
              <a:rPr lang="en-US" dirty="0" smtClean="0"/>
              <a:t>In practical terms, an actual deadlock scenario may be far more subtle and involve several processes. </a:t>
            </a:r>
          </a:p>
          <a:p>
            <a:r>
              <a:rPr lang="en-US" dirty="0" smtClean="0"/>
              <a:t>But in any case, there will be a set of dependencies that form a cycle between the processes in the deadlock.</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7</a:t>
            </a:fld>
            <a:endParaRPr lang="en-US"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3408996162"/>
              </p:ext>
            </p:extLst>
          </p:nvPr>
        </p:nvGraphicFramePr>
        <p:xfrm>
          <a:off x="5559425" y="2206625"/>
          <a:ext cx="2541588" cy="2255838"/>
        </p:xfrm>
        <a:graphic>
          <a:graphicData uri="http://schemas.openxmlformats.org/presentationml/2006/ole">
            <mc:AlternateContent xmlns:mc="http://schemas.openxmlformats.org/markup-compatibility/2006">
              <mc:Choice xmlns:v="urn:schemas-microsoft-com:vml" Requires="v">
                <p:oleObj spid="_x0000_s1312" name="Visio" r:id="rId4" imgW="2541240" imgH="2255400" progId="Visio.Drawing.15">
                  <p:embed/>
                </p:oleObj>
              </mc:Choice>
              <mc:Fallback>
                <p:oleObj name="Visio" r:id="rId4" imgW="2541240" imgH="2255400" progId="Visio.Drawing.15">
                  <p:embed/>
                  <p:pic>
                    <p:nvPicPr>
                      <p:cNvPr id="0" name=""/>
                      <p:cNvPicPr/>
                      <p:nvPr/>
                    </p:nvPicPr>
                    <p:blipFill>
                      <a:blip r:embed="rId5"/>
                      <a:stretch>
                        <a:fillRect/>
                      </a:stretch>
                    </p:blipFill>
                    <p:spPr>
                      <a:xfrm>
                        <a:off x="5559425" y="2206625"/>
                        <a:ext cx="2541588" cy="2255838"/>
                      </a:xfrm>
                      <a:prstGeom prst="rect">
                        <a:avLst/>
                      </a:prstGeom>
                    </p:spPr>
                  </p:pic>
                </p:oleObj>
              </mc:Fallback>
            </mc:AlternateContent>
          </a:graphicData>
        </a:graphic>
      </p:graphicFrame>
    </p:spTree>
    <p:extLst>
      <p:ext uri="{BB962C8B-B14F-4D97-AF65-F5344CB8AC3E}">
        <p14:creationId xmlns:p14="http://schemas.microsoft.com/office/powerpoint/2010/main" val="3046691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The Conditions for Deadlock</a:t>
            </a:r>
            <a:endParaRPr lang="en-US" dirty="0">
              <a:solidFill>
                <a:srgbClr val="C00000"/>
              </a:solidFill>
            </a:endParaRPr>
          </a:p>
        </p:txBody>
      </p:sp>
      <p:sp>
        <p:nvSpPr>
          <p:cNvPr id="4" name="Date Placeholder 3"/>
          <p:cNvSpPr>
            <a:spLocks noGrp="1"/>
          </p:cNvSpPr>
          <p:nvPr>
            <p:ph type="dt" sz="half" idx="10"/>
          </p:nvPr>
        </p:nvSpPr>
        <p:spPr/>
        <p:txBody>
          <a:bodyPr/>
          <a:lstStyle/>
          <a:p>
            <a:r>
              <a:rPr lang="en-US" smtClean="0"/>
              <a:t>CS 5348 OS Concepts</a:t>
            </a:r>
            <a:endParaRPr lang="en-US" altLang="en-US"/>
          </a:p>
        </p:txBody>
      </p:sp>
      <p:sp>
        <p:nvSpPr>
          <p:cNvPr id="6" name="Slide Number Placeholder 5"/>
          <p:cNvSpPr>
            <a:spLocks noGrp="1"/>
          </p:cNvSpPr>
          <p:nvPr>
            <p:ph type="sldNum" sz="quarter" idx="12"/>
          </p:nvPr>
        </p:nvSpPr>
        <p:spPr/>
        <p:txBody>
          <a:bodyPr/>
          <a:lstStyle/>
          <a:p>
            <a:fld id="{46D7330F-AAA1-4F25-B8DC-A6ABCFAB6AFA}" type="slidenum">
              <a:rPr lang="en-US" altLang="en-US" smtClean="0"/>
              <a:pPr/>
              <a:t>8</a:t>
            </a:fld>
            <a:endParaRPr lang="en-US" altLang="en-US"/>
          </a:p>
        </p:txBody>
      </p:sp>
      <p:sp>
        <p:nvSpPr>
          <p:cNvPr id="19" name="Content Placeholder 18"/>
          <p:cNvSpPr>
            <a:spLocks noGrp="1"/>
          </p:cNvSpPr>
          <p:nvPr>
            <p:ph idx="1"/>
          </p:nvPr>
        </p:nvSpPr>
        <p:spPr>
          <a:xfrm>
            <a:off x="457200" y="1295400"/>
            <a:ext cx="8229600" cy="4835525"/>
          </a:xfrm>
        </p:spPr>
        <p:txBody>
          <a:bodyPr>
            <a:normAutofit lnSpcReduction="10000"/>
          </a:bodyPr>
          <a:lstStyle/>
          <a:p>
            <a:r>
              <a:rPr lang="en-US" dirty="0" smtClean="0"/>
              <a:t>There are four conditions that must hold for a deadlock to exist.</a:t>
            </a:r>
          </a:p>
          <a:p>
            <a:pPr marL="625475" lvl="1" indent="-282575">
              <a:buSzPct val="100000"/>
              <a:buFont typeface="+mj-lt"/>
              <a:buAutoNum type="arabicPeriod"/>
            </a:pPr>
            <a:r>
              <a:rPr lang="en-US" u="sng" dirty="0" smtClean="0"/>
              <a:t>Mutual Exclusion</a:t>
            </a:r>
            <a:r>
              <a:rPr lang="en-US" dirty="0" smtClean="0"/>
              <a:t>: Only a single process can hold a resource while other requesting processes are blocked while waiting. </a:t>
            </a:r>
          </a:p>
          <a:p>
            <a:pPr marL="977900" lvl="2" indent="-282575">
              <a:buSzPct val="100000"/>
              <a:buFont typeface="+mj-lt"/>
              <a:buAutoNum type="arabicPeriod"/>
            </a:pPr>
            <a:endParaRPr lang="en-US" dirty="0" smtClean="0"/>
          </a:p>
          <a:p>
            <a:pPr marL="625475" lvl="1" indent="-282575">
              <a:buSzPct val="100000"/>
              <a:buFont typeface="+mj-lt"/>
              <a:buAutoNum type="arabicPeriod"/>
            </a:pPr>
            <a:r>
              <a:rPr lang="en-US" u="sng" dirty="0" smtClean="0"/>
              <a:t>Hold &amp; Wait</a:t>
            </a:r>
            <a:r>
              <a:rPr lang="en-US" dirty="0" smtClean="0"/>
              <a:t>: A process will hold allocated resources while also blocked waiting for other requested resources to be allocated. </a:t>
            </a:r>
          </a:p>
          <a:p>
            <a:pPr marL="977900" lvl="2" indent="-282575">
              <a:buSzPct val="100000"/>
              <a:buFont typeface="+mj-lt"/>
              <a:buAutoNum type="arabicPeriod"/>
            </a:pPr>
            <a:endParaRPr lang="en-US" dirty="0" smtClean="0"/>
          </a:p>
          <a:p>
            <a:pPr marL="625475" lvl="1" indent="-282575">
              <a:buSzPct val="100000"/>
              <a:buFont typeface="+mj-lt"/>
              <a:buAutoNum type="arabicPeriod"/>
            </a:pPr>
            <a:r>
              <a:rPr lang="en-US" u="sng" dirty="0" smtClean="0"/>
              <a:t>No Preemption</a:t>
            </a:r>
            <a:r>
              <a:rPr lang="en-US" dirty="0" smtClean="0"/>
              <a:t>: A process cannot be asked to release the resources it holds. </a:t>
            </a:r>
          </a:p>
          <a:p>
            <a:pPr marL="977900" lvl="2" indent="-282575">
              <a:buSzPct val="100000"/>
              <a:buFont typeface="+mj-lt"/>
              <a:buAutoNum type="arabicPeriod"/>
            </a:pPr>
            <a:endParaRPr lang="en-US" dirty="0" smtClean="0"/>
          </a:p>
          <a:p>
            <a:pPr marL="625475" lvl="1" indent="-282575">
              <a:buSzPct val="100000"/>
              <a:buFont typeface="+mj-lt"/>
              <a:buAutoNum type="arabicPeriod"/>
            </a:pPr>
            <a:r>
              <a:rPr lang="en-US" u="sng" dirty="0" smtClean="0"/>
              <a:t>Circular Dependency</a:t>
            </a:r>
            <a:r>
              <a:rPr lang="en-US" dirty="0" smtClean="0"/>
              <a:t>: There exist a set of blocked processes </a:t>
            </a:r>
            <a:r>
              <a:rPr lang="en-US" u="sng" dirty="0" smtClean="0"/>
              <a:t>where each process</a:t>
            </a:r>
            <a:r>
              <a:rPr lang="en-US" dirty="0" smtClean="0"/>
              <a:t>:</a:t>
            </a:r>
            <a:br>
              <a:rPr lang="en-US" dirty="0" smtClean="0"/>
            </a:br>
            <a:r>
              <a:rPr lang="en-US" dirty="0" smtClean="0"/>
              <a:t>1) </a:t>
            </a:r>
            <a:r>
              <a:rPr lang="en-US" sz="1900" dirty="0" smtClean="0"/>
              <a:t>Holds a resources needed by another process in the set.</a:t>
            </a:r>
            <a:br>
              <a:rPr lang="en-US" sz="1900" dirty="0" smtClean="0"/>
            </a:br>
            <a:r>
              <a:rPr lang="en-US" sz="1900" dirty="0" smtClean="0"/>
              <a:t>2) Requires a resource held by another process in the set. </a:t>
            </a:r>
            <a:endParaRPr lang="en-US" sz="1900" dirty="0"/>
          </a:p>
        </p:txBody>
      </p:sp>
    </p:spTree>
    <p:extLst>
      <p:ext uri="{BB962C8B-B14F-4D97-AF65-F5344CB8AC3E}">
        <p14:creationId xmlns:p14="http://schemas.microsoft.com/office/powerpoint/2010/main" val="2617296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Deadlocks</a:t>
            </a:r>
            <a:endParaRPr lang="en-US" dirty="0"/>
          </a:p>
        </p:txBody>
      </p:sp>
      <p:sp>
        <p:nvSpPr>
          <p:cNvPr id="3" name="Content Placeholder 2"/>
          <p:cNvSpPr>
            <a:spLocks noGrp="1"/>
          </p:cNvSpPr>
          <p:nvPr>
            <p:ph idx="1"/>
          </p:nvPr>
        </p:nvSpPr>
        <p:spPr>
          <a:xfrm>
            <a:off x="457200" y="1295400"/>
            <a:ext cx="8229600" cy="4835525"/>
          </a:xfrm>
        </p:spPr>
        <p:txBody>
          <a:bodyPr/>
          <a:lstStyle/>
          <a:p>
            <a:r>
              <a:rPr lang="en-US" u="sng" dirty="0"/>
              <a:t>C</a:t>
            </a:r>
            <a:r>
              <a:rPr lang="en-US" u="sng" dirty="0" smtClean="0"/>
              <a:t>an we avoid or eliminate deadlocks from our systems?</a:t>
            </a:r>
          </a:p>
          <a:p>
            <a:endParaRPr lang="en-US" dirty="0" smtClean="0"/>
          </a:p>
          <a:p>
            <a:r>
              <a:rPr lang="en-US" dirty="0" smtClean="0"/>
              <a:t>Mutual Exclusion is an important principle for the safe execution of concurrent threads and processes. </a:t>
            </a:r>
          </a:p>
          <a:p>
            <a:pPr lvl="1"/>
            <a:r>
              <a:rPr lang="en-US" dirty="0" smtClean="0"/>
              <a:t>Mutual exclusion is needed to build Critical Sections to protected against Race Conditions. </a:t>
            </a:r>
          </a:p>
          <a:p>
            <a:pPr lvl="1"/>
            <a:endParaRPr lang="en-US" dirty="0" smtClean="0"/>
          </a:p>
          <a:p>
            <a:r>
              <a:rPr lang="en-US" dirty="0" smtClean="0"/>
              <a:t>Relaxing the second or third condition requires processes that allow resources to be released after they are allocated. </a:t>
            </a:r>
          </a:p>
          <a:p>
            <a:pPr lvl="1"/>
            <a:r>
              <a:rPr lang="en-US" dirty="0" smtClean="0"/>
              <a:t>The ability to ‘rollback’ a process’s to its state before it allocated any of the resources it holds i.e. roll back either process execution as shown in the progress diagrams earlier. </a:t>
            </a:r>
          </a:p>
          <a:p>
            <a:pPr lvl="1"/>
            <a:r>
              <a:rPr lang="en-US" dirty="0" smtClean="0"/>
              <a:t>This ‘rollback’ is hard, if not impossible, in most general cases.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9</a:t>
            </a:fld>
            <a:endParaRPr lang="en-US" altLang="en-US"/>
          </a:p>
        </p:txBody>
      </p:sp>
    </p:spTree>
    <p:extLst>
      <p:ext uri="{BB962C8B-B14F-4D97-AF65-F5344CB8AC3E}">
        <p14:creationId xmlns:p14="http://schemas.microsoft.com/office/powerpoint/2010/main" val="1805643946"/>
      </p:ext>
    </p:extLst>
  </p:cSld>
  <p:clrMapOvr>
    <a:masterClrMapping/>
  </p:clrMapOvr>
</p:sld>
</file>

<file path=ppt/theme/theme1.xml><?xml version="1.0" encoding="utf-8"?>
<a:theme xmlns:a="http://schemas.openxmlformats.org/drawingml/2006/main" name="Cousrse Template">
  <a:themeElements>
    <a:clrScheme name="Cousrse Templa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Cous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usrse Templat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ousrse Templat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ousrse Templat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ousrse Templat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Cousrse Templat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Cousrse Templat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Cousrse Templa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Cousrse Templat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Cousrse Templat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Cousrse Template</Template>
  <TotalTime>20330</TotalTime>
  <Words>2184</Words>
  <Application>Microsoft Office PowerPoint</Application>
  <PresentationFormat>On-screen Show (4:3)</PresentationFormat>
  <Paragraphs>251</Paragraphs>
  <Slides>24</Slides>
  <Notes>14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9" baseType="lpstr">
      <vt:lpstr>Arial</vt:lpstr>
      <vt:lpstr>Garamond</vt:lpstr>
      <vt:lpstr>Wingdings</vt:lpstr>
      <vt:lpstr>Cousrse Template</vt:lpstr>
      <vt:lpstr>Visio</vt:lpstr>
      <vt:lpstr>Deadlock Prevention and Avoidance</vt:lpstr>
      <vt:lpstr>What is Deadlock?</vt:lpstr>
      <vt:lpstr>Resource Allocation Graph</vt:lpstr>
      <vt:lpstr>Deadlock in a Resource Allocation Graph</vt:lpstr>
      <vt:lpstr>No Deadlock Here</vt:lpstr>
      <vt:lpstr>What is a Resource?</vt:lpstr>
      <vt:lpstr>Deadlock Among Communicating Processes</vt:lpstr>
      <vt:lpstr>The Conditions for Deadlock</vt:lpstr>
      <vt:lpstr>Addressing Deadlocks</vt:lpstr>
      <vt:lpstr>Three Strategies for Addressing Deadlocks</vt:lpstr>
      <vt:lpstr>Deadlock Prevention Techniques</vt:lpstr>
      <vt:lpstr>Deadlock Prevention (Hold &amp; Wait)</vt:lpstr>
      <vt:lpstr>Deadlock Prevention (No Preemption)</vt:lpstr>
      <vt:lpstr>Deadlock Prevention (Circular Wait)</vt:lpstr>
      <vt:lpstr>Deadlock Prevention measures are difficult to implement.</vt:lpstr>
      <vt:lpstr>Effectiveness of Deadlock Prevention</vt:lpstr>
      <vt:lpstr>Deadlock Detection</vt:lpstr>
      <vt:lpstr>Deadlock Recovery: How to address the situation where a deadlock exists? </vt:lpstr>
      <vt:lpstr>Kill-Process Selection Criteria</vt:lpstr>
      <vt:lpstr>Programming Tips </vt:lpstr>
      <vt:lpstr>Programming Tips </vt:lpstr>
      <vt:lpstr>The Dining Philosophers Problem</vt:lpstr>
      <vt:lpstr>The Philosophers Table</vt:lpstr>
      <vt:lpstr>Solution to Dining Philosophers </vt:lpstr>
    </vt:vector>
  </TitlesOfParts>
  <Company>RBSGI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Michael Christiansen</dc:creator>
  <cp:lastModifiedBy>Michael Christiansen</cp:lastModifiedBy>
  <cp:revision>2238</cp:revision>
  <dcterms:created xsi:type="dcterms:W3CDTF">2006-08-26T13:52:02Z</dcterms:created>
  <dcterms:modified xsi:type="dcterms:W3CDTF">2017-09-28T19:10:04Z</dcterms:modified>
</cp:coreProperties>
</file>