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58" r:id="rId4"/>
    <p:sldId id="295" r:id="rId5"/>
    <p:sldId id="259" r:id="rId6"/>
    <p:sldId id="260" r:id="rId7"/>
    <p:sldId id="263" r:id="rId8"/>
    <p:sldId id="264" r:id="rId9"/>
    <p:sldId id="296" r:id="rId10"/>
    <p:sldId id="294" r:id="rId11"/>
    <p:sldId id="298" r:id="rId12"/>
    <p:sldId id="290" r:id="rId13"/>
    <p:sldId id="265" r:id="rId14"/>
    <p:sldId id="302" r:id="rId15"/>
    <p:sldId id="266" r:id="rId16"/>
    <p:sldId id="269" r:id="rId17"/>
    <p:sldId id="270" r:id="rId18"/>
    <p:sldId id="292" r:id="rId19"/>
    <p:sldId id="271" r:id="rId20"/>
    <p:sldId id="273" r:id="rId21"/>
    <p:sldId id="279" r:id="rId22"/>
    <p:sldId id="281" r:id="rId23"/>
    <p:sldId id="299" r:id="rId24"/>
    <p:sldId id="282" r:id="rId25"/>
    <p:sldId id="286" r:id="rId26"/>
    <p:sldId id="284" r:id="rId27"/>
    <p:sldId id="287" r:id="rId28"/>
    <p:sldId id="283" r:id="rId29"/>
    <p:sldId id="303" r:id="rId30"/>
    <p:sldId id="304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69" autoAdjust="0"/>
    <p:restoredTop sz="82071" autoAdjust="0"/>
  </p:normalViewPr>
  <p:slideViewPr>
    <p:cSldViewPr>
      <p:cViewPr varScale="1">
        <p:scale>
          <a:sx n="81" d="100"/>
          <a:sy n="81" d="100"/>
        </p:scale>
        <p:origin x="636" y="90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0812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example on next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large a free memory region will be created when H is compacted? (16m)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7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size is typically 4096 (2</a:t>
            </a:r>
            <a:r>
              <a:rPr lang="en-US" baseline="30000" dirty="0" smtClean="0"/>
              <a:t>12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memory frame</a:t>
            </a:r>
            <a:r>
              <a:rPr lang="en-US" baseline="0" dirty="0" smtClean="0"/>
              <a:t> is either empty or contains a page from one of four processes.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1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page tables show above</a:t>
            </a:r>
            <a:r>
              <a:rPr lang="en-US" baseline="0" dirty="0" smtClean="0"/>
              <a:t> correspond to the memory map on slide 30 highlighted in 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Virtual Memory makes use of fixed length partitions (typically 4096 bytes).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7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difference between ‘shared memory’ between</a:t>
            </a:r>
            <a:r>
              <a:rPr lang="en-US" baseline="0" dirty="0" smtClean="0"/>
              <a:t> processes and between threads?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MMU is located</a:t>
            </a:r>
            <a:r>
              <a:rPr lang="en-US" baseline="0" dirty="0" smtClean="0"/>
              <a:t> on Intel’s Northbridge chip / controller.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4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.so</a:t>
            </a:r>
            <a:r>
              <a:rPr lang="en-US" baseline="0" dirty="0" smtClean="0"/>
              <a:t> – shared object library.</a:t>
            </a:r>
          </a:p>
          <a:p>
            <a:r>
              <a:rPr lang="en-US" baseline="0" dirty="0" smtClean="0"/>
              <a:t>(1) The actual process of sharing (or not) a library is discussed in </a:t>
            </a:r>
            <a:r>
              <a:rPr lang="en-US" dirty="0" smtClean="0"/>
              <a:t>http://unix.stackexchange.com/questions/116327/loading-of-shared-libraries-and-ram-usage</a:t>
            </a:r>
          </a:p>
          <a:p>
            <a:r>
              <a:rPr lang="en-US" dirty="0" smtClean="0"/>
              <a:t>Also…the_inside_story_on_shared_libraries_and_dynamic_loading.pdf in supplemental materials</a:t>
            </a:r>
            <a:r>
              <a:rPr lang="en-US" baseline="0" dirty="0" smtClean="0"/>
              <a:t>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P1 is</a:t>
            </a:r>
            <a:r>
              <a:rPr lang="en-US" baseline="0" dirty="0" smtClean="0"/>
              <a:t> relocated from one memory region to another. </a:t>
            </a:r>
          </a:p>
          <a:p>
            <a:r>
              <a:rPr lang="en-US" baseline="0" dirty="0" smtClean="0"/>
              <a:t>Also note how the free regions in the last diagram are combined (compacted) into a single free region.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8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point: The</a:t>
            </a:r>
            <a:r>
              <a:rPr lang="en-US" baseline="0" dirty="0" smtClean="0"/>
              <a:t> process image ‘logically’ starts at address zero and extends to the size of the image (N).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0" dirty="0" smtClean="0"/>
              <a:t>he </a:t>
            </a:r>
            <a:r>
              <a:rPr lang="en-US" dirty="0" smtClean="0"/>
              <a:t>same module (e.g.</a:t>
            </a:r>
            <a:r>
              <a:rPr lang="en-US" baseline="0" dirty="0" smtClean="0"/>
              <a:t> DLL / SO) may be located at different addresses in each processes image accessing the shared module.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process maintains the Base and Bounds register contents in its process control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these partitioning techniques are obsolete but form the basis for modern virtual memory management.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operator needs to configure the OS to produce fixed size partitions large enough to fit the largest program / process needed by the enterprise and so exasperating the problem of internal fragmentation.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4384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Garamond" pitchFamily="18" charset="0"/>
              </a:rPr>
              <a:t>CS 5348 OS Concepts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Management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6110796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2/28/2018 1:59 PM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Unit (MMU)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Memory Management is a hardware solution that :</a:t>
            </a:r>
          </a:p>
          <a:p>
            <a:pPr lvl="1"/>
            <a:r>
              <a:rPr lang="en-US" dirty="0" smtClean="0"/>
              <a:t>Calculates a physical address from the process’s logical address. </a:t>
            </a:r>
          </a:p>
          <a:p>
            <a:pPr lvl="1"/>
            <a:r>
              <a:rPr lang="en-US" dirty="0" smtClean="0"/>
              <a:t>Ensures that the physical address belongs to the process.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08" y="3352800"/>
            <a:ext cx="63452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6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Memory </a:t>
            </a:r>
            <a:r>
              <a:rPr lang="en-US" dirty="0"/>
              <a:t>Management Unit Hardware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73455"/>
            <a:ext cx="6477000" cy="52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Recall the </a:t>
            </a:r>
            <a:r>
              <a:rPr lang="en-US" u="sng" dirty="0" smtClean="0"/>
              <a:t>two tiers</a:t>
            </a:r>
            <a:r>
              <a:rPr lang="en-US" dirty="0" smtClean="0"/>
              <a:t> of memory:</a:t>
            </a:r>
          </a:p>
          <a:p>
            <a:pPr lvl="1"/>
            <a:r>
              <a:rPr lang="en-US" u="sng" dirty="0" smtClean="0"/>
              <a:t>Main memory (RAM) </a:t>
            </a:r>
            <a:r>
              <a:rPr lang="en-US" dirty="0" smtClean="0"/>
              <a:t>is fast but expensive so has limited capacity. </a:t>
            </a:r>
          </a:p>
          <a:p>
            <a:pPr lvl="1"/>
            <a:r>
              <a:rPr lang="en-US" u="sng" dirty="0" smtClean="0"/>
              <a:t>Secondary memory (Disk) </a:t>
            </a:r>
            <a:r>
              <a:rPr lang="en-US" dirty="0" smtClean="0"/>
              <a:t>is cheap but slow so it is not practical for the processor to execute directly from secondary memory.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Recall that a process image is built and maintained on the system drive. </a:t>
            </a:r>
          </a:p>
          <a:p>
            <a:r>
              <a:rPr lang="en-US" dirty="0" smtClean="0"/>
              <a:t>But the</a:t>
            </a:r>
            <a:r>
              <a:rPr lang="en-US" dirty="0" smtClean="0"/>
              <a:t> </a:t>
            </a:r>
            <a:r>
              <a:rPr lang="en-US" dirty="0" smtClean="0"/>
              <a:t>image </a:t>
            </a:r>
            <a:r>
              <a:rPr lang="en-US" dirty="0" smtClean="0"/>
              <a:t>must be copied </a:t>
            </a:r>
            <a:r>
              <a:rPr lang="en-US" dirty="0" smtClean="0"/>
              <a:t>into </a:t>
            </a:r>
            <a:r>
              <a:rPr lang="en-US" dirty="0" smtClean="0"/>
              <a:t>main memory before </a:t>
            </a:r>
            <a:r>
              <a:rPr lang="en-US" dirty="0" smtClean="0"/>
              <a:t>it can be executed. </a:t>
            </a:r>
          </a:p>
          <a:p>
            <a:pPr lvl="1"/>
            <a:r>
              <a:rPr lang="en-US" dirty="0" smtClean="0"/>
              <a:t>For example, a suspended process will not occupy </a:t>
            </a:r>
            <a:r>
              <a:rPr lang="en-US" dirty="0" smtClean="0"/>
              <a:t>memory.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1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Memory Partitioning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9325"/>
          </a:xfrm>
        </p:spPr>
        <p:txBody>
          <a:bodyPr>
            <a:normAutofit/>
          </a:bodyPr>
          <a:lstStyle/>
          <a:p>
            <a:r>
              <a:rPr lang="en-US" dirty="0" smtClean="0"/>
              <a:t>The remainder of this section describes techniques of placing process images into physical memory.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/>
              <a:t>P</a:t>
            </a:r>
            <a:r>
              <a:rPr lang="en-US" i="1" u="sng" dirty="0" smtClean="0"/>
              <a:t>artition</a:t>
            </a:r>
            <a:r>
              <a:rPr lang="en-US" dirty="0" smtClean="0"/>
              <a:t> is the block of physical memory into which a process image has be loaded for execution.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system’s physical memory is divided into multiple partitions:</a:t>
            </a:r>
          </a:p>
          <a:p>
            <a:pPr lvl="1"/>
            <a:r>
              <a:rPr lang="en-US" u="sng" dirty="0" smtClean="0"/>
              <a:t>Fixed Partition </a:t>
            </a:r>
            <a:r>
              <a:rPr lang="en-US" dirty="0" smtClean="0"/>
              <a:t>whose size does not change</a:t>
            </a:r>
            <a:r>
              <a:rPr lang="en-US" dirty="0"/>
              <a:t> </a:t>
            </a:r>
            <a:r>
              <a:rPr lang="en-US" dirty="0" smtClean="0"/>
              <a:t>after its are created.</a:t>
            </a:r>
          </a:p>
          <a:p>
            <a:pPr lvl="1"/>
            <a:r>
              <a:rPr lang="en-US" u="sng" dirty="0" smtClean="0"/>
              <a:t>Dynamic Partition </a:t>
            </a:r>
            <a:r>
              <a:rPr lang="en-US" dirty="0" smtClean="0"/>
              <a:t>whose size changes according to image size.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Both partition types require a </a:t>
            </a:r>
            <a:r>
              <a:rPr lang="en-US" u="sng" dirty="0" smtClean="0"/>
              <a:t>placement algorithm</a:t>
            </a:r>
            <a:r>
              <a:rPr lang="en-US" dirty="0" smtClean="0"/>
              <a:t> that determines which memory partition a process is assigned to.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0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earliest operating systems single process</a:t>
            </a:r>
            <a:br>
              <a:rPr lang="en-US" dirty="0" smtClean="0"/>
            </a:br>
            <a:r>
              <a:rPr lang="en-US" dirty="0" smtClean="0"/>
              <a:t>(not multi-process).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a single process / image can be executed at a time. </a:t>
            </a:r>
          </a:p>
          <a:p>
            <a:r>
              <a:rPr lang="en-US" dirty="0" smtClean="0"/>
              <a:t>An image is loaded, executed to completion, and replaced with the next process / image to be executed.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38" y="685800"/>
            <a:ext cx="155279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04800"/>
            <a:ext cx="1552575" cy="584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0"/>
            <a:ext cx="6705600" cy="4835525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emory is divided into N fixed and equally sized partitions </a:t>
            </a:r>
            <a:r>
              <a:rPr lang="en-US" u="sng" dirty="0" smtClean="0"/>
              <a:t>during system initialization.</a:t>
            </a:r>
          </a:p>
          <a:p>
            <a:r>
              <a:rPr lang="en-US" dirty="0" smtClean="0"/>
              <a:t>Process images are loaded into one of these partitions for execution.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Problems with fixed partitioning:</a:t>
            </a:r>
          </a:p>
          <a:p>
            <a:pPr lvl="1"/>
            <a:r>
              <a:rPr lang="en-US" dirty="0" smtClean="0"/>
              <a:t>A process image may be too large to fit into a partition making it impossible to load.</a:t>
            </a:r>
          </a:p>
          <a:p>
            <a:pPr lvl="1"/>
            <a:r>
              <a:rPr lang="en-US" dirty="0" smtClean="0"/>
              <a:t>When a process image is smaller than the fixed partition, there is unused, wasted memory.</a:t>
            </a:r>
          </a:p>
          <a:p>
            <a:endParaRPr lang="en-US" dirty="0" smtClean="0"/>
          </a:p>
          <a:p>
            <a:r>
              <a:rPr lang="en-US" dirty="0" smtClean="0"/>
              <a:t>The unused memory inside the partition is called </a:t>
            </a:r>
            <a:r>
              <a:rPr lang="en-US" u="sng" dirty="0" smtClean="0"/>
              <a:t>Internal Fragmentation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1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30725"/>
          </a:xfrm>
        </p:spPr>
        <p:txBody>
          <a:bodyPr/>
          <a:lstStyle/>
          <a:p>
            <a:r>
              <a:rPr lang="en-US" u="sng" dirty="0" smtClean="0"/>
              <a:t>Memory Partitions are dynamically created</a:t>
            </a:r>
            <a:r>
              <a:rPr lang="en-US" dirty="0" smtClean="0"/>
              <a:t> with a size determined by the process image being loaded. </a:t>
            </a:r>
          </a:p>
          <a:p>
            <a:r>
              <a:rPr lang="en-US" u="sng" dirty="0" smtClean="0"/>
              <a:t>Partitions are released</a:t>
            </a:r>
            <a:r>
              <a:rPr lang="en-US" dirty="0" smtClean="0"/>
              <a:t> (unallocated) when the process exits.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Internal Fragmentation is Eliminate</a:t>
            </a:r>
            <a:r>
              <a:rPr lang="en-US" dirty="0" smtClean="0"/>
              <a:t>d because partition sizes are determined by the size of the loaded process image.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the creation and removal of processes can create regions of </a:t>
            </a:r>
            <a:r>
              <a:rPr lang="en-US" u="sng" dirty="0" smtClean="0"/>
              <a:t>unallocated memory </a:t>
            </a:r>
            <a:r>
              <a:rPr lang="en-US" dirty="0" smtClean="0"/>
              <a:t>too small to load ready processes. </a:t>
            </a:r>
          </a:p>
          <a:p>
            <a:r>
              <a:rPr lang="en-US" dirty="0"/>
              <a:t>T</a:t>
            </a:r>
            <a:r>
              <a:rPr lang="en-US" dirty="0" smtClean="0"/>
              <a:t>hese unusable regions are called </a:t>
            </a:r>
            <a:r>
              <a:rPr lang="en-US" u="sng" dirty="0" smtClean="0"/>
              <a:t>External Fragmentation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External Fragmentation is the unusable space </a:t>
            </a:r>
            <a:r>
              <a:rPr lang="en-US" u="sng" dirty="0" smtClean="0"/>
              <a:t>between processes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48" y="304800"/>
            <a:ext cx="5510896" cy="588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Compacting Dynamic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Fragments </a:t>
            </a:r>
            <a:r>
              <a:rPr lang="en-US" dirty="0"/>
              <a:t>can be ‘compacted’.</a:t>
            </a:r>
          </a:p>
          <a:p>
            <a:pPr lvl="1"/>
            <a:r>
              <a:rPr lang="en-US" dirty="0"/>
              <a:t>Resident processes are shifted up (or down) to consolidate the small regions into a single large, usable region. </a:t>
            </a:r>
            <a:endParaRPr lang="en-US" dirty="0" smtClean="0"/>
          </a:p>
          <a:p>
            <a:pPr lvl="1"/>
            <a:r>
              <a:rPr lang="en-US" dirty="0" smtClean="0"/>
              <a:t>Compacting involves moving large blocks of memory and </a:t>
            </a:r>
            <a:r>
              <a:rPr lang="en-US" u="sng" dirty="0" smtClean="0"/>
              <a:t>so is very expensive in terms of processing overhead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Partitioning 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These are algorithms used to determine which </a:t>
            </a:r>
            <a:r>
              <a:rPr lang="en-US" u="sng" dirty="0" smtClean="0"/>
              <a:t>free region</a:t>
            </a:r>
            <a:r>
              <a:rPr lang="en-US" dirty="0" smtClean="0"/>
              <a:t> to load a ready </a:t>
            </a:r>
            <a:r>
              <a:rPr lang="en-US" dirty="0"/>
              <a:t>P</a:t>
            </a:r>
            <a:r>
              <a:rPr lang="en-US" dirty="0" smtClean="0"/>
              <a:t>rocess into. </a:t>
            </a:r>
          </a:p>
          <a:p>
            <a:endParaRPr lang="en-US" dirty="0" smtClean="0"/>
          </a:p>
          <a:p>
            <a:r>
              <a:rPr lang="en-US" u="sng" dirty="0" smtClean="0"/>
              <a:t>Best-Fit</a:t>
            </a:r>
            <a:r>
              <a:rPr lang="en-US" dirty="0" smtClean="0"/>
              <a:t>: The OS picks the smallest of all the free region that </a:t>
            </a:r>
            <a:r>
              <a:rPr lang="en-US" dirty="0"/>
              <a:t>is large </a:t>
            </a:r>
            <a:r>
              <a:rPr lang="en-US" dirty="0" smtClean="0"/>
              <a:t>enough to contain the process. </a:t>
            </a:r>
          </a:p>
          <a:p>
            <a:r>
              <a:rPr lang="en-US" u="sng" dirty="0" smtClean="0"/>
              <a:t>First-Fit</a:t>
            </a:r>
            <a:r>
              <a:rPr lang="en-US" dirty="0" smtClean="0"/>
              <a:t>: The OS picks the first region starting from the top of memory that is large enough to hold the process. </a:t>
            </a:r>
          </a:p>
          <a:p>
            <a:pPr lvl="1"/>
            <a:r>
              <a:rPr lang="en-US" dirty="0" smtClean="0"/>
              <a:t>There may be free regions that are a better fit (i.e. with less external fragmentation) lower in memory, but they are ignored.</a:t>
            </a:r>
          </a:p>
          <a:p>
            <a:r>
              <a:rPr lang="en-US" u="sng" dirty="0" smtClean="0"/>
              <a:t>Next-Fit</a:t>
            </a:r>
            <a:r>
              <a:rPr lang="en-US" dirty="0" smtClean="0"/>
              <a:t>: The OS picks the first region starting from the previously allocated region that is large enough to hold the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9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Management </a:t>
            </a:r>
            <a:r>
              <a:rPr lang="en-US" dirty="0" smtClean="0"/>
              <a:t>is responsible for...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Relocation</a:t>
            </a:r>
            <a:r>
              <a:rPr lang="en-US" dirty="0" smtClean="0"/>
              <a:t> of a process image in physical memory.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Protection</a:t>
            </a:r>
            <a:r>
              <a:rPr lang="en-US" dirty="0" smtClean="0"/>
              <a:t> of a process image from access by other processes and from accessing the kernel’s memory. </a:t>
            </a:r>
          </a:p>
          <a:p>
            <a:pPr lvl="1"/>
            <a:r>
              <a:rPr lang="en-US" dirty="0" smtClean="0"/>
              <a:t>Providing every process exclusive access to a region of memory.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Shared Memory</a:t>
            </a:r>
            <a:r>
              <a:rPr lang="en-US" dirty="0" smtClean="0"/>
              <a:t> i.e. the deliberate sharing of blocks of memory between two or more processes.</a:t>
            </a:r>
          </a:p>
          <a:p>
            <a:pPr lvl="1"/>
            <a:r>
              <a:rPr lang="en-US" dirty="0" smtClean="0"/>
              <a:t>Defining ‘special’ physical memory which is available to two or more processes.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Partitioning </a:t>
            </a:r>
            <a:r>
              <a:rPr lang="en-US" u="sng" dirty="0" smtClean="0"/>
              <a:t>eliminates internal fragmentation</a:t>
            </a:r>
            <a:r>
              <a:rPr lang="en-US" dirty="0" smtClean="0"/>
              <a:t>, but </a:t>
            </a:r>
            <a:r>
              <a:rPr lang="en-US" u="sng" dirty="0" smtClean="0"/>
              <a:t>introduces external fragmentation </a:t>
            </a:r>
            <a:r>
              <a:rPr lang="en-US" dirty="0" smtClean="0"/>
              <a:t>between partitions. </a:t>
            </a:r>
          </a:p>
          <a:p>
            <a:pPr lvl="1"/>
            <a:r>
              <a:rPr lang="en-US" dirty="0" smtClean="0"/>
              <a:t>Requires a placement algorithm to identify suitable regions. </a:t>
            </a:r>
          </a:p>
          <a:p>
            <a:pPr lvl="1"/>
            <a:r>
              <a:rPr lang="en-US" dirty="0" smtClean="0"/>
              <a:t>Requires regular partition compaction which is wasteful of processor resources and reduces system performance.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Paged Memory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ixed and variable sized partitioning results in wasted memory due to internal or external fragmentation.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Paging is a memory management scheme that has…</a:t>
            </a:r>
          </a:p>
          <a:p>
            <a:pPr lvl="1"/>
            <a:r>
              <a:rPr lang="en-US" dirty="0" smtClean="0"/>
              <a:t>Memory divided into small </a:t>
            </a:r>
            <a:r>
              <a:rPr lang="en-US" u="sng" dirty="0" smtClean="0"/>
              <a:t>equally sized</a:t>
            </a:r>
            <a:r>
              <a:rPr lang="en-US" dirty="0" smtClean="0"/>
              <a:t> partitions called </a:t>
            </a:r>
            <a:r>
              <a:rPr lang="en-US" u="sng" dirty="0"/>
              <a:t>F</a:t>
            </a:r>
            <a:r>
              <a:rPr lang="en-US" u="sng" dirty="0" smtClean="0"/>
              <a:t>rames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Process Image divided into equally sized regions called </a:t>
            </a:r>
            <a:r>
              <a:rPr lang="en-US" u="sng" dirty="0" smtClean="0"/>
              <a:t>Pages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process’s pages are placed into unoccupied (free) memory frames.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6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0999"/>
            <a:ext cx="5562600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3581400" cy="1139825"/>
          </a:xfrm>
        </p:spPr>
        <p:txBody>
          <a:bodyPr/>
          <a:lstStyle/>
          <a:p>
            <a:r>
              <a:rPr lang="en-US" sz="2400" dirty="0" smtClean="0"/>
              <a:t>The Layout of </a:t>
            </a:r>
            <a:br>
              <a:rPr lang="en-US" sz="2400" dirty="0" smtClean="0"/>
            </a:br>
            <a:r>
              <a:rPr lang="en-US" sz="2400" dirty="0" smtClean="0"/>
              <a:t>Multiple Processes</a:t>
            </a:r>
            <a:br>
              <a:rPr lang="en-US" sz="2400" dirty="0" smtClean="0"/>
            </a:br>
            <a:r>
              <a:rPr lang="en-US" sz="2400" dirty="0" smtClean="0"/>
              <a:t>into Memory Frames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30725"/>
          </a:xfrm>
        </p:spPr>
        <p:txBody>
          <a:bodyPr/>
          <a:lstStyle/>
          <a:p>
            <a:r>
              <a:rPr lang="en-US" sz="1800" dirty="0" smtClean="0"/>
              <a:t>Process pages are placed into memory frames.</a:t>
            </a:r>
          </a:p>
          <a:p>
            <a:pPr lvl="1"/>
            <a:endParaRPr lang="en-US" sz="1600" dirty="0" smtClean="0"/>
          </a:p>
          <a:p>
            <a:r>
              <a:rPr lang="en-US" sz="1800" dirty="0"/>
              <a:t>Note that Process D’s pages </a:t>
            </a:r>
            <a:r>
              <a:rPr lang="en-US" sz="1800" dirty="0" smtClean="0"/>
              <a:t>are </a:t>
            </a:r>
            <a:r>
              <a:rPr lang="en-US" sz="1800" dirty="0"/>
              <a:t>not placed into </a:t>
            </a:r>
            <a:r>
              <a:rPr lang="en-US" sz="1800" dirty="0" smtClean="0"/>
              <a:t>contiguous memory frames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/>
            <a:endParaRPr lang="en-US" sz="1600" dirty="0"/>
          </a:p>
          <a:p>
            <a:r>
              <a:rPr lang="en-US" sz="1800" dirty="0"/>
              <a:t>Paging allows </a:t>
            </a:r>
            <a:r>
              <a:rPr lang="en-US" sz="1800" dirty="0" smtClean="0"/>
              <a:t>an image </a:t>
            </a:r>
            <a:r>
              <a:rPr lang="en-US" sz="1800" dirty="0"/>
              <a:t>to be spread throughout main memory.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1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421448"/>
            <a:ext cx="8459381" cy="3915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Memory Mapping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Maintaining the Logical to Physical Mapping for Process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330F-AAA1-4F25-B8DC-A6ABCFAB6AFA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3762375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5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Process’s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Every Process maintains a Page Table of </a:t>
            </a:r>
            <a:r>
              <a:rPr lang="en-US" u="sng" dirty="0" smtClean="0"/>
              <a:t>Frame Addresses </a:t>
            </a:r>
            <a:r>
              <a:rPr lang="en-US" dirty="0" smtClean="0"/>
              <a:t>allocated to the process. </a:t>
            </a:r>
          </a:p>
          <a:p>
            <a:pPr lvl="1"/>
            <a:r>
              <a:rPr lang="en-US" dirty="0" smtClean="0"/>
              <a:t>The Page Table maintains the Base Address of every Frame.</a:t>
            </a:r>
          </a:p>
          <a:p>
            <a:pPr lvl="1"/>
            <a:r>
              <a:rPr lang="en-US" dirty="0" smtClean="0"/>
              <a:t>The Logical Page </a:t>
            </a:r>
            <a:r>
              <a:rPr lang="en-US" dirty="0"/>
              <a:t>N</a:t>
            </a:r>
            <a:r>
              <a:rPr lang="en-US" dirty="0" smtClean="0"/>
              <a:t>umber is used to index the page table to identify the Page Table Entry with the physical base address of the memory frame the page is loaded into.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000" dirty="0" smtClean="0"/>
              <a:t>A Process’s Page Table is maintained in its Process Control Block.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3705225"/>
            <a:ext cx="7191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8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Hardware</a:t>
            </a:r>
            <a:br>
              <a:rPr lang="en-US" dirty="0" smtClean="0"/>
            </a:br>
            <a:r>
              <a:rPr lang="en-US" sz="2400" dirty="0"/>
              <a:t>Logical to Physical Address </a:t>
            </a:r>
            <a:r>
              <a:rPr lang="en-US" sz="2400" dirty="0" smtClean="0"/>
              <a:t>Translation</a:t>
            </a:r>
            <a:r>
              <a:rPr lang="en-US" sz="2400" dirty="0"/>
              <a:t> N = 6; M = 10;</a:t>
            </a:r>
            <a:br>
              <a:rPr lang="en-US" sz="2400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9325"/>
          </a:xfrm>
        </p:spPr>
        <p:txBody>
          <a:bodyPr/>
          <a:lstStyle/>
          <a:p>
            <a:r>
              <a:rPr lang="en-US" sz="1800" dirty="0"/>
              <a:t>The linker produces </a:t>
            </a:r>
            <a:r>
              <a:rPr lang="en-US" sz="1800" dirty="0" smtClean="0"/>
              <a:t>the </a:t>
            </a:r>
            <a:r>
              <a:rPr lang="en-US" sz="1800" dirty="0"/>
              <a:t>process image as a </a:t>
            </a:r>
            <a:r>
              <a:rPr lang="en-US" sz="1800" dirty="0" smtClean="0"/>
              <a:t>contiguous </a:t>
            </a:r>
            <a:r>
              <a:rPr lang="en-US" sz="1800" dirty="0"/>
              <a:t>block of memory and paging redirects every logical address to the correct physical </a:t>
            </a:r>
            <a:r>
              <a:rPr lang="en-US" sz="1800" dirty="0" smtClean="0"/>
              <a:t>address anywhere in physical memory.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1447800"/>
            <a:ext cx="733527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 Physical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en-US" dirty="0" smtClean="0"/>
              <a:t>To simplify translation, the page size is a power of 2.</a:t>
            </a:r>
          </a:p>
          <a:p>
            <a:pPr lvl="1"/>
            <a:r>
              <a:rPr lang="en-US" dirty="0" smtClean="0"/>
              <a:t>Allowing the offset to be wholly maintained by M bits. </a:t>
            </a:r>
          </a:p>
          <a:p>
            <a:pPr lvl="1"/>
            <a:r>
              <a:rPr lang="en-US" dirty="0" smtClean="0"/>
              <a:t>The page size is fixed by hardware. For example, the Intel Memory Management Unit (MMU): M=12 or 4096).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Translating logical address to physical address: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high-order N bits of the </a:t>
            </a:r>
            <a:r>
              <a:rPr lang="en-US" u="sng" dirty="0" smtClean="0"/>
              <a:t>logical address </a:t>
            </a:r>
            <a:r>
              <a:rPr lang="en-US" dirty="0" smtClean="0"/>
              <a:t>is an offset into the process’s page table</a:t>
            </a:r>
            <a:r>
              <a:rPr lang="en-US" dirty="0"/>
              <a:t> </a:t>
            </a:r>
            <a:r>
              <a:rPr lang="en-US" dirty="0" smtClean="0"/>
              <a:t>identifying </a:t>
            </a:r>
            <a:r>
              <a:rPr lang="en-US" u="sng" dirty="0" smtClean="0"/>
              <a:t>the frame’s base address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low order M bits of the </a:t>
            </a:r>
            <a:r>
              <a:rPr lang="en-US" u="sng" dirty="0" smtClean="0"/>
              <a:t>logical address </a:t>
            </a:r>
            <a:r>
              <a:rPr lang="en-US" dirty="0" smtClean="0"/>
              <a:t>is a frame offset into the frame identified by the page table entry.</a:t>
            </a:r>
          </a:p>
          <a:p>
            <a:pPr lvl="1"/>
            <a:r>
              <a:rPr lang="en-US" dirty="0" smtClean="0"/>
              <a:t>Producing the </a:t>
            </a:r>
            <a:r>
              <a:rPr lang="en-US" u="sng" dirty="0" smtClean="0"/>
              <a:t>physical address</a:t>
            </a:r>
            <a:r>
              <a:rPr lang="en-US" dirty="0" smtClean="0"/>
              <a:t> by concatenating the frame’s base address with the frame offset.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12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 Powers of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page size that is a </a:t>
            </a:r>
            <a:r>
              <a:rPr lang="en-US" i="1" dirty="0" smtClean="0"/>
              <a:t>power of two</a:t>
            </a:r>
            <a:r>
              <a:rPr lang="en-US" dirty="0" smtClean="0"/>
              <a:t> illustrates how physical address are generated.</a:t>
            </a:r>
          </a:p>
          <a:p>
            <a:pPr lvl="1"/>
            <a:r>
              <a:rPr lang="en-US" dirty="0" smtClean="0"/>
              <a:t>The </a:t>
            </a:r>
            <a:r>
              <a:rPr lang="en-US" u="sng" dirty="0" smtClean="0"/>
              <a:t>Base Address</a:t>
            </a:r>
            <a:r>
              <a:rPr lang="en-US" dirty="0" smtClean="0"/>
              <a:t> of the allocated frame. (2</a:t>
            </a:r>
            <a:r>
              <a:rPr lang="en-US" baseline="30000" dirty="0" smtClean="0"/>
              <a:t>6</a:t>
            </a:r>
            <a:r>
              <a:rPr lang="en-US" dirty="0" smtClean="0"/>
              <a:t> = 64 frames). </a:t>
            </a:r>
          </a:p>
          <a:p>
            <a:pPr lvl="1"/>
            <a:r>
              <a:rPr lang="en-US" dirty="0" smtClean="0"/>
              <a:t>An </a:t>
            </a:r>
            <a:r>
              <a:rPr lang="en-US" u="sng" dirty="0" smtClean="0"/>
              <a:t>Offset</a:t>
            </a:r>
            <a:r>
              <a:rPr lang="en-US" dirty="0" smtClean="0"/>
              <a:t> within the frame.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1024 byte frame). </a:t>
            </a:r>
          </a:p>
          <a:p>
            <a:r>
              <a:rPr lang="en-US" dirty="0" smtClean="0"/>
              <a:t>Concatenating these two values into a single N-bit physical address </a:t>
            </a:r>
            <a:r>
              <a:rPr lang="en-US" smtClean="0"/>
              <a:t>is simply (quickly</a:t>
            </a:r>
            <a:r>
              <a:rPr lang="en-US" dirty="0" smtClean="0"/>
              <a:t>) accomplished in hardware.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3762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734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The qualities of Simple Paging:</a:t>
            </a:r>
          </a:p>
          <a:p>
            <a:pPr lvl="1"/>
            <a:r>
              <a:rPr lang="en-US" dirty="0" smtClean="0"/>
              <a:t>The partitions (frames) are very small.</a:t>
            </a:r>
          </a:p>
          <a:p>
            <a:pPr lvl="1"/>
            <a:r>
              <a:rPr lang="en-US" dirty="0" smtClean="0"/>
              <a:t>Each frame’s location is maintained in the process’s page table.</a:t>
            </a:r>
          </a:p>
          <a:p>
            <a:pPr lvl="1"/>
            <a:r>
              <a:rPr lang="en-US" dirty="0" smtClean="0"/>
              <a:t>A process image occupies </a:t>
            </a:r>
            <a:r>
              <a:rPr lang="en-US" u="sng" dirty="0" smtClean="0"/>
              <a:t>multiple frames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frames occupied by the image need not be contiguous.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Paging produces:</a:t>
            </a:r>
          </a:p>
          <a:p>
            <a:pPr lvl="1"/>
            <a:r>
              <a:rPr lang="en-US" dirty="0" smtClean="0"/>
              <a:t>No external fragmentation.</a:t>
            </a:r>
          </a:p>
          <a:p>
            <a:pPr lvl="1"/>
            <a:r>
              <a:rPr lang="en-US" dirty="0" smtClean="0"/>
              <a:t>A small amount of internal fragmentation for some frames.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Pages can be added or removed allowing a process’s memory footprint to dynamically grow or shrink in size.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620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Pages of memory shared between two or more processes.</a:t>
            </a:r>
          </a:p>
          <a:p>
            <a:pPr lvl="1"/>
            <a:r>
              <a:rPr lang="en-US" dirty="0" smtClean="0"/>
              <a:t>Each process has the same pages mapped into their process image.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kernel region is included in each process image. </a:t>
            </a:r>
          </a:p>
          <a:p>
            <a:pPr lvl="1"/>
            <a:r>
              <a:rPr lang="en-US" dirty="0" smtClean="0"/>
              <a:t>Although still protected, the same kernel memory pages are mapped into every process.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Shared memory is also used when:</a:t>
            </a:r>
          </a:p>
          <a:p>
            <a:pPr lvl="1"/>
            <a:r>
              <a:rPr lang="en-US" dirty="0" smtClean="0"/>
              <a:t>The memory contains data regions (buffers, arrays, etc.) which two or more processes are cooperatively manipulating i.e. for the purposes of inter-process communication. </a:t>
            </a:r>
          </a:p>
          <a:p>
            <a:pPr lvl="1"/>
            <a:r>
              <a:rPr lang="en-US" dirty="0" smtClean="0"/>
              <a:t>The memory containing program or library instructions are referenced by two or more processes</a:t>
            </a:r>
            <a:r>
              <a:rPr lang="en-US" dirty="0"/>
              <a:t> </a:t>
            </a:r>
            <a:r>
              <a:rPr lang="en-US" dirty="0" smtClean="0"/>
              <a:t>e.g. .</a:t>
            </a:r>
            <a:r>
              <a:rPr lang="en-US" dirty="0" err="1" smtClean="0"/>
              <a:t>dll</a:t>
            </a:r>
            <a:r>
              <a:rPr lang="en-US" dirty="0" smtClean="0"/>
              <a:t> and .so files.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0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Image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Relocation occurs when a process is loaded, suspended, and then reloaded back in to memory at a different address. </a:t>
            </a:r>
          </a:p>
          <a:p>
            <a:pPr lvl="1"/>
            <a:r>
              <a:rPr lang="en-US" dirty="0" smtClean="0"/>
              <a:t>The image is ‘relocated’ to different location in physical memory.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2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Shared libraries are loaded from disk into frames. </a:t>
            </a:r>
          </a:p>
          <a:p>
            <a:pPr lvl="1"/>
            <a:r>
              <a:rPr lang="en-US" dirty="0" smtClean="0"/>
              <a:t>A library is only loaded once into memory (saving significant memory). </a:t>
            </a:r>
          </a:p>
          <a:p>
            <a:pPr lvl="1"/>
            <a:r>
              <a:rPr lang="en-US" dirty="0" smtClean="0"/>
              <a:t>The library’s frames will be shared with processes that use the library.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During process initialization, the executable file is examined and the shared libraries it uses are identified. </a:t>
            </a:r>
          </a:p>
          <a:p>
            <a:pPr lvl="1"/>
            <a:r>
              <a:rPr lang="en-US" dirty="0"/>
              <a:t>Some libraries (e.g. libc.so) are needed by every process.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library’s frames are mapped to every process that links with the library</a:t>
            </a:r>
            <a:r>
              <a:rPr lang="en-US" baseline="30000" dirty="0" smtClean="0"/>
              <a:t>(1)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2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0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A process cannot reference the memory that has been loaded with the memory pages (instructions or data) of a different process. </a:t>
            </a:r>
          </a:p>
          <a:p>
            <a:r>
              <a:rPr lang="en-US" dirty="0" smtClean="0"/>
              <a:t>A process cannot reference the memory that maintains the operating system’s instructions and data (buffers, etc.) i.e. the kernel space.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Because a process image can be relocated anywhere in memory, enforcing memory protection becomes an extension of the same mechanisms that allows relocation.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8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Review: The Organization of a Process Image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66800"/>
            <a:ext cx="595423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Logical View </a:t>
            </a:r>
            <a:r>
              <a:rPr lang="en-US" dirty="0" smtClean="0"/>
              <a:t>of Process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Logically (from the programmer’s perspective) the process image appears as a single </a:t>
            </a:r>
            <a:r>
              <a:rPr lang="en-US" dirty="0"/>
              <a:t>block of continuous </a:t>
            </a:r>
            <a:r>
              <a:rPr lang="en-US" dirty="0" smtClean="0"/>
              <a:t>memory.</a:t>
            </a:r>
          </a:p>
          <a:p>
            <a:pPr lvl="1"/>
            <a:r>
              <a:rPr lang="en-US" dirty="0" smtClean="0"/>
              <a:t>Containing </a:t>
            </a:r>
            <a:r>
              <a:rPr lang="en-US" dirty="0"/>
              <a:t>the regions </a:t>
            </a:r>
            <a:r>
              <a:rPr lang="en-US" dirty="0" smtClean="0"/>
              <a:t>shown on the previous slide, more </a:t>
            </a:r>
            <a:r>
              <a:rPr lang="en-US" dirty="0"/>
              <a:t>or less as </a:t>
            </a:r>
            <a:r>
              <a:rPr lang="en-US" dirty="0" smtClean="0"/>
              <a:t>generated by the OS loader.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logical view maintains the illusion that every process has an address space that is separate from all other processes. </a:t>
            </a:r>
          </a:p>
          <a:p>
            <a:pPr lvl="1"/>
            <a:r>
              <a:rPr lang="en-US" dirty="0" smtClean="0"/>
              <a:t>Every process is provided with a </a:t>
            </a:r>
            <a:r>
              <a:rPr lang="en-US" u="sng" dirty="0" smtClean="0"/>
              <a:t>logical address range</a:t>
            </a:r>
            <a:r>
              <a:rPr lang="en-US" dirty="0" smtClean="0"/>
              <a:t> 0-N although each is located at different </a:t>
            </a:r>
            <a:r>
              <a:rPr lang="en-US" u="sng" dirty="0" smtClean="0"/>
              <a:t>physical address ranges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example, each processes can read data the same logical address, but </a:t>
            </a:r>
            <a:r>
              <a:rPr lang="en-US" u="sng" dirty="0" smtClean="0"/>
              <a:t>accesses two different physical addresses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Physical View </a:t>
            </a:r>
            <a:r>
              <a:rPr lang="en-US" dirty="0" smtClean="0"/>
              <a:t>of Process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9325"/>
          </a:xfrm>
        </p:spPr>
        <p:txBody>
          <a:bodyPr/>
          <a:lstStyle/>
          <a:p>
            <a:r>
              <a:rPr lang="en-US" dirty="0" smtClean="0"/>
              <a:t>The process image is installed at a location in physical memory.</a:t>
            </a:r>
          </a:p>
          <a:p>
            <a:pPr lvl="1"/>
            <a:r>
              <a:rPr lang="en-US" dirty="0" smtClean="0"/>
              <a:t>The actual address depends on the memory regions that were free (unoccupied) when the process was started.</a:t>
            </a:r>
          </a:p>
          <a:p>
            <a:pPr lvl="1"/>
            <a:r>
              <a:rPr lang="en-US" dirty="0" smtClean="0"/>
              <a:t>Paged memory management can spread an image across </a:t>
            </a:r>
            <a:r>
              <a:rPr lang="en-US" dirty="0"/>
              <a:t>many </a:t>
            </a:r>
            <a:r>
              <a:rPr lang="en-US" dirty="0" smtClean="0"/>
              <a:t>non-contiguous pages (sections) of physical memory.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process can be </a:t>
            </a:r>
            <a:r>
              <a:rPr lang="en-US" dirty="0"/>
              <a:t>relocated </a:t>
            </a:r>
            <a:r>
              <a:rPr lang="en-US" dirty="0" smtClean="0"/>
              <a:t>into several physical locations throughout its lifetime e.g. swap out and swap back 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management </a:t>
            </a:r>
            <a:r>
              <a:rPr lang="en-US" dirty="0" smtClean="0"/>
              <a:t>maintains a </a:t>
            </a:r>
            <a:r>
              <a:rPr lang="en-US" u="sng" dirty="0" smtClean="0"/>
              <a:t>separate logical </a:t>
            </a:r>
            <a:r>
              <a:rPr lang="en-US" u="sng" dirty="0"/>
              <a:t>view</a:t>
            </a:r>
            <a:r>
              <a:rPr lang="en-US" dirty="0"/>
              <a:t> </a:t>
            </a:r>
            <a:r>
              <a:rPr lang="en-US" dirty="0" smtClean="0"/>
              <a:t>for every process when </a:t>
            </a:r>
            <a:r>
              <a:rPr lang="en-US" dirty="0"/>
              <a:t>in reality the </a:t>
            </a:r>
            <a:r>
              <a:rPr lang="en-US" dirty="0" smtClean="0"/>
              <a:t>processes are loaded into different regions </a:t>
            </a:r>
            <a:r>
              <a:rPr lang="en-US" dirty="0"/>
              <a:t>of </a:t>
            </a:r>
            <a:r>
              <a:rPr lang="en-US" u="sng" dirty="0" smtClean="0"/>
              <a:t>common</a:t>
            </a:r>
            <a:r>
              <a:rPr lang="en-US" dirty="0" smtClean="0"/>
              <a:t> physical </a:t>
            </a:r>
            <a:r>
              <a:rPr lang="en-US" dirty="0"/>
              <a:t>memory.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2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</a:t>
            </a:r>
            <a:r>
              <a:rPr lang="en-US" dirty="0" smtClean="0"/>
              <a:t>Logical Addresses of a Relocated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000" dirty="0" smtClean="0"/>
              <a:t>P1 can be physically relocated </a:t>
            </a:r>
            <a:r>
              <a:rPr lang="en-US" sz="2000" dirty="0" smtClean="0"/>
              <a:t>to a new locations </a:t>
            </a:r>
            <a:r>
              <a:rPr lang="en-US" sz="2000" dirty="0" smtClean="0"/>
              <a:t>in the </a:t>
            </a:r>
            <a:r>
              <a:rPr lang="en-US" sz="2000" u="sng" dirty="0" smtClean="0"/>
              <a:t>Physical Address </a:t>
            </a:r>
            <a:r>
              <a:rPr lang="en-US" sz="2000" u="sng" dirty="0"/>
              <a:t>Space </a:t>
            </a:r>
            <a:r>
              <a:rPr lang="en-US" sz="2000" dirty="0" smtClean="0"/>
              <a:t>, but retains the illusion of a </a:t>
            </a:r>
            <a:r>
              <a:rPr lang="en-US" sz="2000" u="sng" dirty="0" smtClean="0"/>
              <a:t>Logical Address Space</a:t>
            </a:r>
            <a:r>
              <a:rPr lang="en-US" sz="2000" dirty="0" smtClean="0"/>
              <a:t> that starts with location 0</a:t>
            </a:r>
            <a:r>
              <a:rPr lang="en-US" sz="2000" dirty="0"/>
              <a:t> </a:t>
            </a:r>
            <a:r>
              <a:rPr lang="en-US" sz="2000" dirty="0" smtClean="0"/>
              <a:t>with a length of 350K bytes.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399"/>
            <a:ext cx="2846750" cy="331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667000"/>
            <a:ext cx="2743200" cy="33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4924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20549</TotalTime>
  <Words>2154</Words>
  <Application>Microsoft Office PowerPoint</Application>
  <PresentationFormat>On-screen Show (4:3)</PresentationFormat>
  <Paragraphs>269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Garamond</vt:lpstr>
      <vt:lpstr>Wingdings</vt:lpstr>
      <vt:lpstr>Cousrse Template</vt:lpstr>
      <vt:lpstr>Memory Management</vt:lpstr>
      <vt:lpstr>Memory Management is responsible for...</vt:lpstr>
      <vt:lpstr>Process Image Relocation</vt:lpstr>
      <vt:lpstr>PowerPoint Presentation</vt:lpstr>
      <vt:lpstr>Protection </vt:lpstr>
      <vt:lpstr>Review: The Organization of a Process Image</vt:lpstr>
      <vt:lpstr>Logical View of Process Memory</vt:lpstr>
      <vt:lpstr>Physical View of Process Memory</vt:lpstr>
      <vt:lpstr>Physical and Logical Addresses of a Relocated Process</vt:lpstr>
      <vt:lpstr>Memory Management Unit (MMU)</vt:lpstr>
      <vt:lpstr>Primitive Memory Management Unit Hardware</vt:lpstr>
      <vt:lpstr>Two Types of Memory</vt:lpstr>
      <vt:lpstr>Memory Partitioning</vt:lpstr>
      <vt:lpstr>No Partitioning</vt:lpstr>
      <vt:lpstr>Fixed Partitioning</vt:lpstr>
      <vt:lpstr>Dynamic Partitioning</vt:lpstr>
      <vt:lpstr>PowerPoint Presentation</vt:lpstr>
      <vt:lpstr>Compacting Dynamic Partitions</vt:lpstr>
      <vt:lpstr>Dynamic Partitioning Placement Algorithms</vt:lpstr>
      <vt:lpstr>Dynamic Partitioning</vt:lpstr>
      <vt:lpstr>Paged Memory</vt:lpstr>
      <vt:lpstr>The Layout of  Multiple Processes into Memory Frames</vt:lpstr>
      <vt:lpstr>Paged Memory Mapping Maintaining the Logical to Physical Mapping for Process A</vt:lpstr>
      <vt:lpstr>The Process’s Page Table</vt:lpstr>
      <vt:lpstr>Paging Hardware Logical to Physical Address Translation N = 6; M = 10;  </vt:lpstr>
      <vt:lpstr>Logical to Physical Address Translation</vt:lpstr>
      <vt:lpstr>Importance of  Powers of Two</vt:lpstr>
      <vt:lpstr>Simple Paging</vt:lpstr>
      <vt:lpstr>Shared Memory</vt:lpstr>
      <vt:lpstr>Linux Shared Libraries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2432</cp:revision>
  <dcterms:created xsi:type="dcterms:W3CDTF">2006-08-26T13:52:02Z</dcterms:created>
  <dcterms:modified xsi:type="dcterms:W3CDTF">2018-02-28T20:13:10Z</dcterms:modified>
</cp:coreProperties>
</file>