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49"/>
  </p:notesMasterIdLst>
  <p:handoutMasterIdLst>
    <p:handoutMasterId r:id="rId50"/>
  </p:handoutMasterIdLst>
  <p:sldIdLst>
    <p:sldId id="256" r:id="rId2"/>
    <p:sldId id="304" r:id="rId3"/>
    <p:sldId id="301" r:id="rId4"/>
    <p:sldId id="310" r:id="rId5"/>
    <p:sldId id="258" r:id="rId6"/>
    <p:sldId id="308" r:id="rId7"/>
    <p:sldId id="259" r:id="rId8"/>
    <p:sldId id="260" r:id="rId9"/>
    <p:sldId id="307" r:id="rId10"/>
    <p:sldId id="261" r:id="rId11"/>
    <p:sldId id="296" r:id="rId12"/>
    <p:sldId id="262" r:id="rId13"/>
    <p:sldId id="299" r:id="rId14"/>
    <p:sldId id="305" r:id="rId15"/>
    <p:sldId id="265" r:id="rId16"/>
    <p:sldId id="263" r:id="rId17"/>
    <p:sldId id="264" r:id="rId18"/>
    <p:sldId id="266" r:id="rId19"/>
    <p:sldId id="309" r:id="rId20"/>
    <p:sldId id="267" r:id="rId21"/>
    <p:sldId id="295" r:id="rId22"/>
    <p:sldId id="269" r:id="rId23"/>
    <p:sldId id="270" r:id="rId24"/>
    <p:sldId id="272" r:id="rId25"/>
    <p:sldId id="273" r:id="rId26"/>
    <p:sldId id="274" r:id="rId27"/>
    <p:sldId id="275" r:id="rId28"/>
    <p:sldId id="281" r:id="rId29"/>
    <p:sldId id="277" r:id="rId30"/>
    <p:sldId id="285" r:id="rId31"/>
    <p:sldId id="302" r:id="rId32"/>
    <p:sldId id="282" r:id="rId33"/>
    <p:sldId id="283" r:id="rId34"/>
    <p:sldId id="286" r:id="rId35"/>
    <p:sldId id="289" r:id="rId36"/>
    <p:sldId id="287" r:id="rId37"/>
    <p:sldId id="288" r:id="rId38"/>
    <p:sldId id="297" r:id="rId39"/>
    <p:sldId id="303" r:id="rId40"/>
    <p:sldId id="278" r:id="rId41"/>
    <p:sldId id="306" r:id="rId42"/>
    <p:sldId id="290" r:id="rId43"/>
    <p:sldId id="291" r:id="rId44"/>
    <p:sldId id="292" r:id="rId45"/>
    <p:sldId id="293" r:id="rId46"/>
    <p:sldId id="279" r:id="rId47"/>
    <p:sldId id="280" r:id="rId48"/>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008">
          <p15:clr>
            <a:srgbClr val="A4A3A4"/>
          </p15:clr>
        </p15:guide>
        <p15:guide id="2" pos="288">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87" autoAdjust="0"/>
    <p:restoredTop sz="86651" autoAdjust="0"/>
  </p:normalViewPr>
  <p:slideViewPr>
    <p:cSldViewPr>
      <p:cViewPr varScale="1">
        <p:scale>
          <a:sx n="89" d="100"/>
          <a:sy n="89" d="100"/>
        </p:scale>
        <p:origin x="1494" y="78"/>
      </p:cViewPr>
      <p:guideLst>
        <p:guide orient="horz" pos="1008"/>
        <p:guide pos="288"/>
      </p:guideLst>
    </p:cSldViewPr>
  </p:slideViewPr>
  <p:outlineViewPr>
    <p:cViewPr>
      <p:scale>
        <a:sx n="33" d="100"/>
        <a:sy n="33" d="100"/>
      </p:scale>
      <p:origin x="0" y="15288"/>
    </p:cViewPr>
  </p:outlineViewPr>
  <p:notesTextViewPr>
    <p:cViewPr>
      <p:scale>
        <a:sx n="100" d="100"/>
        <a:sy n="100" d="100"/>
      </p:scale>
      <p:origin x="0" y="0"/>
    </p:cViewPr>
  </p:notesTextViewPr>
  <p:sorterViewPr>
    <p:cViewPr>
      <p:scale>
        <a:sx n="150" d="100"/>
        <a:sy n="150" d="100"/>
      </p:scale>
      <p:origin x="0" y="2886"/>
    </p:cViewPr>
  </p:sorterViewPr>
  <p:notesViewPr>
    <p:cSldViewPr>
      <p:cViewPr varScale="1">
        <p:scale>
          <a:sx n="75" d="100"/>
          <a:sy n="75" d="100"/>
        </p:scale>
        <p:origin x="-2280" y="-9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a:defRPr sz="1300"/>
            </a:lvl1pPr>
          </a:lstStyle>
          <a:p>
            <a:pPr>
              <a:defRPr/>
            </a:pPr>
            <a:endParaRPr lang="en-US"/>
          </a:p>
        </p:txBody>
      </p:sp>
      <p:sp>
        <p:nvSpPr>
          <p:cNvPr id="53251" name="Rectangle 3"/>
          <p:cNvSpPr>
            <a:spLocks noGrp="1" noChangeArrowheads="1"/>
          </p:cNvSpPr>
          <p:nvPr>
            <p:ph type="dt" sz="quarter"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a:defRPr sz="1300"/>
            </a:lvl1pPr>
          </a:lstStyle>
          <a:p>
            <a:pPr>
              <a:defRPr/>
            </a:pPr>
            <a:endParaRPr lang="en-US"/>
          </a:p>
        </p:txBody>
      </p:sp>
      <p:sp>
        <p:nvSpPr>
          <p:cNvPr id="53252" name="Rectangle 4"/>
          <p:cNvSpPr>
            <a:spLocks noGrp="1" noChangeArrowheads="1"/>
          </p:cNvSpPr>
          <p:nvPr>
            <p:ph type="ftr" sz="quarter" idx="2"/>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a:defRPr sz="1300"/>
            </a:lvl1pPr>
          </a:lstStyle>
          <a:p>
            <a:pPr>
              <a:defRPr/>
            </a:pPr>
            <a:endParaRPr lang="en-US"/>
          </a:p>
        </p:txBody>
      </p:sp>
      <p:sp>
        <p:nvSpPr>
          <p:cNvPr id="53253" name="Rectangle 5"/>
          <p:cNvSpPr>
            <a:spLocks noGrp="1" noChangeArrowheads="1"/>
          </p:cNvSpPr>
          <p:nvPr>
            <p:ph type="sldNum" sz="quarter" idx="3"/>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17F54438-4458-49CB-ACA6-994FC09AB409}" type="slidenum">
              <a:rPr lang="en-US"/>
              <a:pPr>
                <a:defRPr/>
              </a:pPr>
              <a:t>‹#›</a:t>
            </a:fld>
            <a:endParaRPr lang="en-US"/>
          </a:p>
        </p:txBody>
      </p:sp>
    </p:spTree>
    <p:extLst>
      <p:ext uri="{BB962C8B-B14F-4D97-AF65-F5344CB8AC3E}">
        <p14:creationId xmlns:p14="http://schemas.microsoft.com/office/powerpoint/2010/main" val="8899369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a:defRPr sz="1300"/>
            </a:lvl1pPr>
          </a:lstStyle>
          <a:p>
            <a:pPr>
              <a:defRPr/>
            </a:pPr>
            <a:endParaRPr lang="en-US"/>
          </a:p>
        </p:txBody>
      </p:sp>
      <p:sp>
        <p:nvSpPr>
          <p:cNvPr id="26627" name="Rectangle 3"/>
          <p:cNvSpPr>
            <a:spLocks noGrp="1" noChangeArrowheads="1"/>
          </p:cNvSpPr>
          <p:nvPr>
            <p:ph type="dt"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a:defRPr sz="1300"/>
            </a:lvl1pPr>
          </a:lstStyle>
          <a:p>
            <a:pPr>
              <a:defRPr/>
            </a:pPr>
            <a:endParaRPr lang="en-US"/>
          </a:p>
        </p:txBody>
      </p:sp>
      <p:sp>
        <p:nvSpPr>
          <p:cNvPr id="3482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629" name="Rectangle 5"/>
          <p:cNvSpPr>
            <a:spLocks noGrp="1" noChangeArrowheads="1"/>
          </p:cNvSpPr>
          <p:nvPr>
            <p:ph type="body" sz="quarter" idx="3"/>
          </p:nvPr>
        </p:nvSpPr>
        <p:spPr bwMode="auto">
          <a:xfrm>
            <a:off x="731838" y="4560888"/>
            <a:ext cx="5851525"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6630" name="Rectangle 6"/>
          <p:cNvSpPr>
            <a:spLocks noGrp="1" noChangeArrowheads="1"/>
          </p:cNvSpPr>
          <p:nvPr>
            <p:ph type="ftr" sz="quarter" idx="4"/>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a:defRPr sz="1300"/>
            </a:lvl1pPr>
          </a:lstStyle>
          <a:p>
            <a:pPr>
              <a:defRPr/>
            </a:pPr>
            <a:endParaRPr lang="en-US"/>
          </a:p>
        </p:txBody>
      </p:sp>
      <p:sp>
        <p:nvSpPr>
          <p:cNvPr id="26631" name="Rectangle 7"/>
          <p:cNvSpPr>
            <a:spLocks noGrp="1" noChangeArrowheads="1"/>
          </p:cNvSpPr>
          <p:nvPr>
            <p:ph type="sldNum" sz="quarter" idx="5"/>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5A8CF2D7-E6B7-421F-8687-84A7096D4C80}" type="slidenum">
              <a:rPr lang="en-US"/>
              <a:pPr>
                <a:defRPr/>
              </a:pPr>
              <a:t>‹#›</a:t>
            </a:fld>
            <a:endParaRPr lang="en-US"/>
          </a:p>
        </p:txBody>
      </p:sp>
    </p:spTree>
    <p:extLst>
      <p:ext uri="{BB962C8B-B14F-4D97-AF65-F5344CB8AC3E}">
        <p14:creationId xmlns:p14="http://schemas.microsoft.com/office/powerpoint/2010/main" val="156434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eaLnBrk="1" hangingPunct="1"/>
            <a:fld id="{28FB1FAD-BEBA-4564-809C-03C522AF5640}" type="slidenum">
              <a:rPr lang="en-US" smtClean="0"/>
              <a:pPr eaLnBrk="1" hangingPunct="1"/>
              <a:t>1</a:t>
            </a:fld>
            <a:endParaRPr lang="en-US"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endParaRPr lang="en-US" dirty="0" smtClean="0"/>
          </a:p>
        </p:txBody>
      </p:sp>
    </p:spTree>
    <p:extLst>
      <p:ext uri="{BB962C8B-B14F-4D97-AF65-F5344CB8AC3E}">
        <p14:creationId xmlns:p14="http://schemas.microsoft.com/office/powerpoint/2010/main" val="41428959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process page table is maintained in main memory. </a:t>
            </a:r>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15</a:t>
            </a:fld>
            <a:endParaRPr lang="en-US"/>
          </a:p>
        </p:txBody>
      </p:sp>
    </p:spTree>
    <p:extLst>
      <p:ext uri="{BB962C8B-B14F-4D97-AF65-F5344CB8AC3E}">
        <p14:creationId xmlns:p14="http://schemas.microsoft.com/office/powerpoint/2010/main" val="19035313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Key point: Only a few of the second</a:t>
            </a:r>
            <a:r>
              <a:rPr lang="en-US" baseline="0" dirty="0" smtClean="0"/>
              <a:t> level page table entries will be used (loaded into memory). </a:t>
            </a:r>
            <a:endParaRPr lang="en-US" dirty="0" smtClean="0"/>
          </a:p>
          <a:p>
            <a:r>
              <a:rPr lang="en-US" dirty="0" smtClean="0"/>
              <a:t>This example is for a 32</a:t>
            </a:r>
            <a:r>
              <a:rPr lang="en-US" baseline="0" dirty="0" smtClean="0"/>
              <a:t> bit physical address range. </a:t>
            </a:r>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20</a:t>
            </a:fld>
            <a:endParaRPr lang="en-US"/>
          </a:p>
        </p:txBody>
      </p:sp>
    </p:spTree>
    <p:extLst>
      <p:ext uri="{BB962C8B-B14F-4D97-AF65-F5344CB8AC3E}">
        <p14:creationId xmlns:p14="http://schemas.microsoft.com/office/powerpoint/2010/main" val="5487241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Frame# can be obtained from the TLB</a:t>
            </a:r>
            <a:r>
              <a:rPr lang="en-US" baseline="0" dirty="0" smtClean="0"/>
              <a:t> (if present) or from the Page Table which resides in memory. </a:t>
            </a:r>
          </a:p>
          <a:p>
            <a:r>
              <a:rPr lang="en-US" baseline="0" dirty="0" smtClean="0"/>
              <a:t>The page table entry includes a ‘present in memory’ to indicate whether the page table frame is in memory. </a:t>
            </a:r>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23</a:t>
            </a:fld>
            <a:endParaRPr lang="en-US"/>
          </a:p>
        </p:txBody>
      </p:sp>
    </p:spTree>
    <p:extLst>
      <p:ext uri="{BB962C8B-B14F-4D97-AF65-F5344CB8AC3E}">
        <p14:creationId xmlns:p14="http://schemas.microsoft.com/office/powerpoint/2010/main" val="29350520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have two cache lookups 1) the TBL cache for the page table entry 2) the system’s memory cache. </a:t>
            </a:r>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24</a:t>
            </a:fld>
            <a:endParaRPr lang="en-US"/>
          </a:p>
        </p:txBody>
      </p:sp>
    </p:spTree>
    <p:extLst>
      <p:ext uri="{BB962C8B-B14F-4D97-AF65-F5344CB8AC3E}">
        <p14:creationId xmlns:p14="http://schemas.microsoft.com/office/powerpoint/2010/main" val="4563765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the table shows, most modern operating systems use a page size of 4K.</a:t>
            </a:r>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25</a:t>
            </a:fld>
            <a:endParaRPr lang="en-US"/>
          </a:p>
        </p:txBody>
      </p:sp>
    </p:spTree>
    <p:extLst>
      <p:ext uri="{BB962C8B-B14F-4D97-AF65-F5344CB8AC3E}">
        <p14:creationId xmlns:p14="http://schemas.microsoft.com/office/powerpoint/2010/main" val="15848313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This adjacent</a:t>
            </a:r>
            <a:r>
              <a:rPr lang="en-US" baseline="0" dirty="0" smtClean="0"/>
              <a:t> block concept only applies to Hard Disk Drives (Not Solid State Drives).</a:t>
            </a:r>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28</a:t>
            </a:fld>
            <a:endParaRPr lang="en-US"/>
          </a:p>
        </p:txBody>
      </p:sp>
    </p:spTree>
    <p:extLst>
      <p:ext uri="{BB962C8B-B14F-4D97-AF65-F5344CB8AC3E}">
        <p14:creationId xmlns:p14="http://schemas.microsoft.com/office/powerpoint/2010/main" val="31671653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29</a:t>
            </a:fld>
            <a:endParaRPr lang="en-US"/>
          </a:p>
        </p:txBody>
      </p:sp>
    </p:spTree>
    <p:extLst>
      <p:ext uri="{BB962C8B-B14F-4D97-AF65-F5344CB8AC3E}">
        <p14:creationId xmlns:p14="http://schemas.microsoft.com/office/powerpoint/2010/main" val="13268965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30</a:t>
            </a:fld>
            <a:endParaRPr lang="en-US"/>
          </a:p>
        </p:txBody>
      </p:sp>
    </p:spTree>
    <p:extLst>
      <p:ext uri="{BB962C8B-B14F-4D97-AF65-F5344CB8AC3E}">
        <p14:creationId xmlns:p14="http://schemas.microsoft.com/office/powerpoint/2010/main" val="8078480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smtClean="0"/>
              <a:t>The optimal solution can not be implemented in practice (it is a simulated</a:t>
            </a:r>
            <a:r>
              <a:rPr lang="en-US" baseline="0" dirty="0" smtClean="0"/>
              <a:t> </a:t>
            </a:r>
            <a:r>
              <a:rPr lang="en-US" dirty="0" smtClean="0"/>
              <a:t>result)</a:t>
            </a:r>
            <a:r>
              <a:rPr lang="en-US" baseline="0" dirty="0" smtClean="0"/>
              <a:t> but</a:t>
            </a:r>
            <a:r>
              <a:rPr lang="en-US" dirty="0" smtClean="0"/>
              <a:t> the performance of an optimal replacement policy provides a benchmark against which other algorithms are evaluated.</a:t>
            </a:r>
          </a:p>
          <a:p>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31</a:t>
            </a:fld>
            <a:endParaRPr lang="en-US"/>
          </a:p>
        </p:txBody>
      </p:sp>
    </p:spTree>
    <p:extLst>
      <p:ext uri="{BB962C8B-B14F-4D97-AF65-F5344CB8AC3E}">
        <p14:creationId xmlns:p14="http://schemas.microsoft.com/office/powerpoint/2010/main" val="13905680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Cover stack for homework question.</a:t>
            </a:r>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32</a:t>
            </a:fld>
            <a:endParaRPr lang="en-US"/>
          </a:p>
        </p:txBody>
      </p:sp>
    </p:spTree>
    <p:extLst>
      <p:ext uri="{BB962C8B-B14F-4D97-AF65-F5344CB8AC3E}">
        <p14:creationId xmlns:p14="http://schemas.microsoft.com/office/powerpoint/2010/main" val="885438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process logical view of memory (addresses 0-N) is dynamically translated into physical addresses</a:t>
            </a:r>
            <a:r>
              <a:rPr lang="en-US" baseline="0" dirty="0" smtClean="0"/>
              <a:t> by the system’s memory management unit hardware.</a:t>
            </a:r>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2</a:t>
            </a:fld>
            <a:endParaRPr lang="en-US"/>
          </a:p>
        </p:txBody>
      </p:sp>
    </p:spTree>
    <p:extLst>
      <p:ext uri="{BB962C8B-B14F-4D97-AF65-F5344CB8AC3E}">
        <p14:creationId xmlns:p14="http://schemas.microsoft.com/office/powerpoint/2010/main" val="31445917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34</a:t>
            </a:fld>
            <a:endParaRPr lang="en-US"/>
          </a:p>
        </p:txBody>
      </p:sp>
    </p:spTree>
    <p:extLst>
      <p:ext uri="{BB962C8B-B14F-4D97-AF65-F5344CB8AC3E}">
        <p14:creationId xmlns:p14="http://schemas.microsoft.com/office/powerpoint/2010/main" val="12688604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37</a:t>
            </a:fld>
            <a:endParaRPr lang="en-US"/>
          </a:p>
        </p:txBody>
      </p:sp>
    </p:spTree>
    <p:extLst>
      <p:ext uri="{BB962C8B-B14F-4D97-AF65-F5344CB8AC3E}">
        <p14:creationId xmlns:p14="http://schemas.microsoft.com/office/powerpoint/2010/main" val="19157678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key is setting u=0 during second pass, and selecting the first m=0 on the third pass. </a:t>
            </a:r>
            <a:endParaRPr lang="en-US" dirty="0" smtClean="0"/>
          </a:p>
          <a:p>
            <a:r>
              <a:rPr lang="en-US" dirty="0" smtClean="0"/>
              <a:t>See page 268</a:t>
            </a:r>
          </a:p>
          <a:p>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38</a:t>
            </a:fld>
            <a:endParaRPr lang="en-US"/>
          </a:p>
        </p:txBody>
      </p:sp>
    </p:spTree>
    <p:extLst>
      <p:ext uri="{BB962C8B-B14F-4D97-AF65-F5344CB8AC3E}">
        <p14:creationId xmlns:p14="http://schemas.microsoft.com/office/powerpoint/2010/main" val="15427284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40</a:t>
            </a:fld>
            <a:endParaRPr lang="en-US"/>
          </a:p>
        </p:txBody>
      </p:sp>
    </p:spTree>
    <p:extLst>
      <p:ext uri="{BB962C8B-B14F-4D97-AF65-F5344CB8AC3E}">
        <p14:creationId xmlns:p14="http://schemas.microsoft.com/office/powerpoint/2010/main" val="3630371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According to the book (</a:t>
            </a:r>
            <a:r>
              <a:rPr lang="en-US" dirty="0" err="1" smtClean="0"/>
              <a:t>pg</a:t>
            </a:r>
            <a:r>
              <a:rPr lang="en-US" dirty="0" smtClean="0"/>
              <a:t> 374), delta</a:t>
            </a:r>
            <a:r>
              <a:rPr lang="en-US" baseline="0" dirty="0" smtClean="0"/>
              <a:t> represents the surge in the WS size during the transient periods when pages from the old and new resident set are being accessed (and the pages that bridge the two regions). </a:t>
            </a:r>
          </a:p>
          <a:p>
            <a:r>
              <a:rPr lang="en-US" baseline="0" smtClean="0"/>
              <a:t>The </a:t>
            </a:r>
            <a:r>
              <a:rPr lang="en-US" baseline="0" dirty="0" smtClean="0"/>
              <a:t>difference between the old WS size and the new size.</a:t>
            </a:r>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44</a:t>
            </a:fld>
            <a:endParaRPr lang="en-US"/>
          </a:p>
        </p:txBody>
      </p:sp>
    </p:spTree>
    <p:extLst>
      <p:ext uri="{BB962C8B-B14F-4D97-AF65-F5344CB8AC3E}">
        <p14:creationId xmlns:p14="http://schemas.microsoft.com/office/powerpoint/2010/main" val="22971023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a:t>
            </a:r>
            <a:r>
              <a:rPr lang="en-US" baseline="0" dirty="0" smtClean="0"/>
              <a:t> two methods are complementary. Gathering the working set determines which pages to remove from the resident set and the PF frequency can be used to determine when to clean the resident set. </a:t>
            </a:r>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45</a:t>
            </a:fld>
            <a:endParaRPr lang="en-US"/>
          </a:p>
        </p:txBody>
      </p:sp>
    </p:spTree>
    <p:extLst>
      <p:ext uri="{BB962C8B-B14F-4D97-AF65-F5344CB8AC3E}">
        <p14:creationId xmlns:p14="http://schemas.microsoft.com/office/powerpoint/2010/main" val="1718745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memory frame</a:t>
            </a:r>
            <a:r>
              <a:rPr lang="en-US" baseline="0" dirty="0" smtClean="0"/>
              <a:t> is either empty or contains a page from one of four processes. </a:t>
            </a:r>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3</a:t>
            </a:fld>
            <a:endParaRPr lang="en-US"/>
          </a:p>
        </p:txBody>
      </p:sp>
    </p:spTree>
    <p:extLst>
      <p:ext uri="{BB962C8B-B14F-4D97-AF65-F5344CB8AC3E}">
        <p14:creationId xmlns:p14="http://schemas.microsoft.com/office/powerpoint/2010/main" val="2051831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4</a:t>
            </a:fld>
            <a:endParaRPr lang="en-US"/>
          </a:p>
        </p:txBody>
      </p:sp>
    </p:spTree>
    <p:extLst>
      <p:ext uri="{BB962C8B-B14F-4D97-AF65-F5344CB8AC3E}">
        <p14:creationId xmlns:p14="http://schemas.microsoft.com/office/powerpoint/2010/main" val="2244742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new process’s</a:t>
            </a:r>
            <a:r>
              <a:rPr lang="en-US" baseline="0" dirty="0" smtClean="0"/>
              <a:t> image is created and maintained on the system’s swap drive. As the process executes, the pages it references are copied from the drive into memory. </a:t>
            </a:r>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6</a:t>
            </a:fld>
            <a:endParaRPr lang="en-US"/>
          </a:p>
        </p:txBody>
      </p:sp>
    </p:spTree>
    <p:extLst>
      <p:ext uri="{BB962C8B-B14F-4D97-AF65-F5344CB8AC3E}">
        <p14:creationId xmlns:p14="http://schemas.microsoft.com/office/powerpoint/2010/main" val="23761720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principles of process blocking for I/O applies to page swapping.</a:t>
            </a:r>
            <a:r>
              <a:rPr lang="en-US" baseline="0" dirty="0" smtClean="0"/>
              <a:t> </a:t>
            </a:r>
            <a:r>
              <a:rPr lang="en-US" dirty="0" smtClean="0"/>
              <a:t>The process is blocked while an I/O operation moves the needed page from disk to memory. </a:t>
            </a:r>
          </a:p>
          <a:p>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7</a:t>
            </a:fld>
            <a:endParaRPr lang="en-US"/>
          </a:p>
        </p:txBody>
      </p:sp>
    </p:spTree>
    <p:extLst>
      <p:ext uri="{BB962C8B-B14F-4D97-AF65-F5344CB8AC3E}">
        <p14:creationId xmlns:p14="http://schemas.microsoft.com/office/powerpoint/2010/main" val="41052356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|RS| – |WS| means the size of the resident set minus the size of the working set. Any</a:t>
            </a:r>
            <a:r>
              <a:rPr lang="en-US" baseline="0" dirty="0" smtClean="0"/>
              <a:t> pages in the resident set not in the working set is essentially wasted space. </a:t>
            </a:r>
          </a:p>
          <a:p>
            <a:r>
              <a:rPr lang="en-US" baseline="0" dirty="0" smtClean="0"/>
              <a:t>In Linux the ‘top’ command can show us the process image size (VERT), the resident set size (RES), and the Shared Memory size (SHR). </a:t>
            </a:r>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10</a:t>
            </a:fld>
            <a:endParaRPr lang="en-US"/>
          </a:p>
        </p:txBody>
      </p:sp>
    </p:spTree>
    <p:extLst>
      <p:ext uri="{BB962C8B-B14F-4D97-AF65-F5344CB8AC3E}">
        <p14:creationId xmlns:p14="http://schemas.microsoft.com/office/powerpoint/2010/main" val="30758782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Later we will see that if a process</a:t>
            </a:r>
            <a:r>
              <a:rPr lang="en-US" baseline="0" dirty="0" smtClean="0"/>
              <a:t> starts to thrash, its resident set size can be increased to hold the new working set. </a:t>
            </a:r>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11</a:t>
            </a:fld>
            <a:endParaRPr lang="en-US"/>
          </a:p>
        </p:txBody>
      </p:sp>
    </p:spTree>
    <p:extLst>
      <p:ext uri="{BB962C8B-B14F-4D97-AF65-F5344CB8AC3E}">
        <p14:creationId xmlns:p14="http://schemas.microsoft.com/office/powerpoint/2010/main" val="17679187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t>
            </a:r>
            <a:r>
              <a:rPr lang="en-US" baseline="0" dirty="0" smtClean="0"/>
              <a:t> represents a resident set size that is a trade off between PF rate and allocating too many pages to the process.</a:t>
            </a:r>
            <a:endParaRPr lang="en-US" dirty="0" smtClean="0"/>
          </a:p>
          <a:p>
            <a:r>
              <a:rPr lang="en-US" dirty="0" smtClean="0"/>
              <a:t>Remember that number of ready processes is tied to the system’s Processor Utilization.</a:t>
            </a:r>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13</a:t>
            </a:fld>
            <a:endParaRPr lang="en-US"/>
          </a:p>
        </p:txBody>
      </p:sp>
    </p:spTree>
    <p:extLst>
      <p:ext uri="{BB962C8B-B14F-4D97-AF65-F5344CB8AC3E}">
        <p14:creationId xmlns:p14="http://schemas.microsoft.com/office/powerpoint/2010/main" val="3444140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0" name="Rectangle 2"/>
          <p:cNvSpPr>
            <a:spLocks noGrp="1" noChangeArrowheads="1"/>
          </p:cNvSpPr>
          <p:nvPr>
            <p:ph type="ctrTitle"/>
          </p:nvPr>
        </p:nvSpPr>
        <p:spPr>
          <a:xfrm>
            <a:off x="914400" y="1524000"/>
            <a:ext cx="7623175" cy="1752600"/>
          </a:xfrm>
        </p:spPr>
        <p:txBody>
          <a:bodyPr/>
          <a:lstStyle>
            <a:lvl1pPr>
              <a:defRPr sz="3600"/>
            </a:lvl1pPr>
          </a:lstStyle>
          <a:p>
            <a:pPr lvl="0"/>
            <a:r>
              <a:rPr lang="en-US" altLang="en-US" noProof="0" smtClean="0"/>
              <a:t>Click to edit Master title style</a:t>
            </a:r>
          </a:p>
        </p:txBody>
      </p:sp>
      <p:sp>
        <p:nvSpPr>
          <p:cNvPr id="2253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000"/>
            </a:lvl1pPr>
          </a:lstStyle>
          <a:p>
            <a:pPr lvl="0"/>
            <a:r>
              <a:rPr lang="en-US" altLang="en-US" noProof="0" smtClean="0"/>
              <a:t>Click to edit Master subtitle style</a:t>
            </a:r>
          </a:p>
        </p:txBody>
      </p:sp>
      <p:sp>
        <p:nvSpPr>
          <p:cNvPr id="6" name="Rectangle 4"/>
          <p:cNvSpPr>
            <a:spLocks noGrp="1" noChangeArrowheads="1"/>
          </p:cNvSpPr>
          <p:nvPr>
            <p:ph type="dt" sz="half" idx="10"/>
          </p:nvPr>
        </p:nvSpPr>
        <p:spPr>
          <a:xfrm>
            <a:off x="457200" y="6243638"/>
            <a:ext cx="2133600" cy="457200"/>
          </a:xfrm>
        </p:spPr>
        <p:txBody>
          <a:bodyPr/>
          <a:lstStyle>
            <a:lvl1pPr>
              <a:defRPr/>
            </a:lvl1pPr>
          </a:lstStyle>
          <a:p>
            <a:pPr>
              <a:defRPr/>
            </a:pPr>
            <a:r>
              <a:rPr lang="en-US" smtClean="0"/>
              <a:t>CS 5348 OS Concepts</a:t>
            </a:r>
            <a:endParaRPr lang="en-US" altLang="en-US"/>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r>
              <a:rPr lang="en-US" altLang="en-US" smtClean="0"/>
              <a:t>Michael Christiansen</a:t>
            </a:r>
            <a:endParaRPr lang="en-US" altLang="en-US"/>
          </a:p>
        </p:txBody>
      </p:sp>
      <p:sp>
        <p:nvSpPr>
          <p:cNvPr id="8" name="Rectangle 6"/>
          <p:cNvSpPr>
            <a:spLocks noGrp="1" noChangeArrowheads="1"/>
          </p:cNvSpPr>
          <p:nvPr>
            <p:ph type="sldNum" sz="quarter" idx="12"/>
          </p:nvPr>
        </p:nvSpPr>
        <p:spPr/>
        <p:txBody>
          <a:bodyPr/>
          <a:lstStyle>
            <a:lvl1pPr>
              <a:defRPr/>
            </a:lvl1pPr>
          </a:lstStyle>
          <a:p>
            <a:pPr>
              <a:defRPr/>
            </a:pPr>
            <a:fld id="{0C622624-83D5-4A81-8196-A1C6CF3D57A8}" type="slidenum">
              <a:rPr lang="en-US" altLang="en-US"/>
              <a:pPr>
                <a:defRPr/>
              </a:pPr>
              <a:t>‹#›</a:t>
            </a:fld>
            <a:endParaRPr lang="en-US" altLang="en-US"/>
          </a:p>
        </p:txBody>
      </p:sp>
    </p:spTree>
    <p:extLst>
      <p:ext uri="{BB962C8B-B14F-4D97-AF65-F5344CB8AC3E}">
        <p14:creationId xmlns:p14="http://schemas.microsoft.com/office/powerpoint/2010/main" val="2513592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CS 5348 OS Concepts</a:t>
            </a: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smtClean="0"/>
              <a:t>Michael Christiansen</a:t>
            </a: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6C5DFE30-2598-4C76-A5CC-216B93DE78A2}" type="slidenum">
              <a:rPr lang="en-US" altLang="en-US"/>
              <a:pPr>
                <a:defRPr/>
              </a:pPr>
              <a:t>‹#›</a:t>
            </a:fld>
            <a:endParaRPr lang="en-US" altLang="en-US"/>
          </a:p>
        </p:txBody>
      </p:sp>
    </p:spTree>
    <p:extLst>
      <p:ext uri="{BB962C8B-B14F-4D97-AF65-F5344CB8AC3E}">
        <p14:creationId xmlns:p14="http://schemas.microsoft.com/office/powerpoint/2010/main" val="3486182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CS 5348 OS Concepts</a:t>
            </a: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smtClean="0"/>
              <a:t>Michael Christiansen</a:t>
            </a: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6D7F2297-E78E-4574-A907-BFA0F3AFFA21}" type="slidenum">
              <a:rPr lang="en-US" altLang="en-US"/>
              <a:pPr>
                <a:defRPr/>
              </a:pPr>
              <a:t>‹#›</a:t>
            </a:fld>
            <a:endParaRPr lang="en-US" altLang="en-US"/>
          </a:p>
        </p:txBody>
      </p:sp>
    </p:spTree>
    <p:extLst>
      <p:ext uri="{BB962C8B-B14F-4D97-AF65-F5344CB8AC3E}">
        <p14:creationId xmlns:p14="http://schemas.microsoft.com/office/powerpoint/2010/main" val="26842742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457200" y="1600200"/>
            <a:ext cx="8229600" cy="4530725"/>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CS 5348 OS Concepts</a:t>
            </a: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smtClean="0"/>
              <a:t>Michael Christiansen</a:t>
            </a: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9DA51E2B-6842-41FE-A538-B8423A111C7C}" type="slidenum">
              <a:rPr lang="en-US" altLang="en-US"/>
              <a:pPr>
                <a:defRPr/>
              </a:pPr>
              <a:t>‹#›</a:t>
            </a:fld>
            <a:endParaRPr lang="en-US" altLang="en-US"/>
          </a:p>
        </p:txBody>
      </p:sp>
    </p:spTree>
    <p:extLst>
      <p:ext uri="{BB962C8B-B14F-4D97-AF65-F5344CB8AC3E}">
        <p14:creationId xmlns:p14="http://schemas.microsoft.com/office/powerpoint/2010/main" val="2488472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CS 5348 OS Concepts</a:t>
            </a: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smtClean="0"/>
              <a:t>Michael Christiansen</a:t>
            </a: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46D7330F-AAA1-4F25-B8DC-A6ABCFAB6AFA}" type="slidenum">
              <a:rPr lang="en-US" altLang="en-US"/>
              <a:pPr>
                <a:defRPr/>
              </a:pPr>
              <a:t>‹#›</a:t>
            </a:fld>
            <a:endParaRPr lang="en-US" altLang="en-US"/>
          </a:p>
        </p:txBody>
      </p:sp>
    </p:spTree>
    <p:extLst>
      <p:ext uri="{BB962C8B-B14F-4D97-AF65-F5344CB8AC3E}">
        <p14:creationId xmlns:p14="http://schemas.microsoft.com/office/powerpoint/2010/main" val="3437826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CS 5348 OS Concepts</a:t>
            </a: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smtClean="0"/>
              <a:t>Michael Christiansen</a:t>
            </a: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5B2314C0-1196-4490-B155-33BC605DA5C6}" type="slidenum">
              <a:rPr lang="en-US" altLang="en-US"/>
              <a:pPr>
                <a:defRPr/>
              </a:pPr>
              <a:t>‹#›</a:t>
            </a:fld>
            <a:endParaRPr lang="en-US" altLang="en-US"/>
          </a:p>
        </p:txBody>
      </p:sp>
    </p:spTree>
    <p:extLst>
      <p:ext uri="{BB962C8B-B14F-4D97-AF65-F5344CB8AC3E}">
        <p14:creationId xmlns:p14="http://schemas.microsoft.com/office/powerpoint/2010/main" val="1687455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CS 5348 OS Concepts</a:t>
            </a: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smtClean="0"/>
              <a:t>Michael Christiansen</a:t>
            </a: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155D141C-C925-4234-B7B0-1407EE385081}" type="slidenum">
              <a:rPr lang="en-US" altLang="en-US"/>
              <a:pPr>
                <a:defRPr/>
              </a:pPr>
              <a:t>‹#›</a:t>
            </a:fld>
            <a:endParaRPr lang="en-US" altLang="en-US"/>
          </a:p>
        </p:txBody>
      </p:sp>
    </p:spTree>
    <p:extLst>
      <p:ext uri="{BB962C8B-B14F-4D97-AF65-F5344CB8AC3E}">
        <p14:creationId xmlns:p14="http://schemas.microsoft.com/office/powerpoint/2010/main" val="3959230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r>
              <a:rPr lang="en-US" smtClean="0"/>
              <a:t>CS 5348 OS Concepts</a:t>
            </a: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en-US" smtClean="0"/>
              <a:t>Michael Christiansen</a:t>
            </a: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F1854CD8-0264-4DC4-A4F5-2AE564753AE1}" type="slidenum">
              <a:rPr lang="en-US" altLang="en-US"/>
              <a:pPr>
                <a:defRPr/>
              </a:pPr>
              <a:t>‹#›</a:t>
            </a:fld>
            <a:endParaRPr lang="en-US" altLang="en-US"/>
          </a:p>
        </p:txBody>
      </p:sp>
    </p:spTree>
    <p:extLst>
      <p:ext uri="{BB962C8B-B14F-4D97-AF65-F5344CB8AC3E}">
        <p14:creationId xmlns:p14="http://schemas.microsoft.com/office/powerpoint/2010/main" val="439652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r>
              <a:rPr lang="en-US" smtClean="0"/>
              <a:t>CS 5348 OS Concepts</a:t>
            </a: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en-US" smtClean="0"/>
              <a:t>Michael Christiansen</a:t>
            </a: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CC94392F-4439-4664-9A68-B6E507E7BF0C}" type="slidenum">
              <a:rPr lang="en-US" altLang="en-US"/>
              <a:pPr>
                <a:defRPr/>
              </a:pPr>
              <a:t>‹#›</a:t>
            </a:fld>
            <a:endParaRPr lang="en-US" altLang="en-US"/>
          </a:p>
        </p:txBody>
      </p:sp>
    </p:spTree>
    <p:extLst>
      <p:ext uri="{BB962C8B-B14F-4D97-AF65-F5344CB8AC3E}">
        <p14:creationId xmlns:p14="http://schemas.microsoft.com/office/powerpoint/2010/main" val="2016635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CS 5348 OS Concepts</a:t>
            </a: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en-US" smtClean="0"/>
              <a:t>Michael Christiansen</a:t>
            </a: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4B03E94F-5311-4A95-9D6D-5122C046DDEB}" type="slidenum">
              <a:rPr lang="en-US" altLang="en-US"/>
              <a:pPr>
                <a:defRPr/>
              </a:pPr>
              <a:t>‹#›</a:t>
            </a:fld>
            <a:endParaRPr lang="en-US" altLang="en-US"/>
          </a:p>
        </p:txBody>
      </p:sp>
    </p:spTree>
    <p:extLst>
      <p:ext uri="{BB962C8B-B14F-4D97-AF65-F5344CB8AC3E}">
        <p14:creationId xmlns:p14="http://schemas.microsoft.com/office/powerpoint/2010/main" val="3540773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CS 5348 OS Concepts</a:t>
            </a: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smtClean="0"/>
              <a:t>Michael Christiansen</a:t>
            </a: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95CA140A-FC2E-4676-9E15-E1ED0A28F32D}" type="slidenum">
              <a:rPr lang="en-US" altLang="en-US"/>
              <a:pPr>
                <a:defRPr/>
              </a:pPr>
              <a:t>‹#›</a:t>
            </a:fld>
            <a:endParaRPr lang="en-US" altLang="en-US"/>
          </a:p>
        </p:txBody>
      </p:sp>
    </p:spTree>
    <p:extLst>
      <p:ext uri="{BB962C8B-B14F-4D97-AF65-F5344CB8AC3E}">
        <p14:creationId xmlns:p14="http://schemas.microsoft.com/office/powerpoint/2010/main" val="955894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CS 5348 OS Concepts</a:t>
            </a: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smtClean="0"/>
              <a:t>Michael Christiansen</a:t>
            </a: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061B70BA-DD08-46BB-B6F7-D3F65562A590}" type="slidenum">
              <a:rPr lang="en-US" altLang="en-US"/>
              <a:pPr>
                <a:defRPr/>
              </a:pPr>
              <a:t>‹#›</a:t>
            </a:fld>
            <a:endParaRPr lang="en-US" altLang="en-US"/>
          </a:p>
        </p:txBody>
      </p:sp>
    </p:spTree>
    <p:extLst>
      <p:ext uri="{BB962C8B-B14F-4D97-AF65-F5344CB8AC3E}">
        <p14:creationId xmlns:p14="http://schemas.microsoft.com/office/powerpoint/2010/main" val="1194384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1508" name="Rectangle 4"/>
          <p:cNvSpPr>
            <a:spLocks noGrp="1" noChangeArrowheads="1"/>
          </p:cNvSpPr>
          <p:nvPr>
            <p:ph type="dt" sz="half" idx="2"/>
          </p:nvPr>
        </p:nvSpPr>
        <p:spPr bwMode="auto">
          <a:xfrm>
            <a:off x="457200" y="6248400"/>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Garamond" pitchFamily="18" charset="0"/>
              </a:defRPr>
            </a:lvl1pPr>
          </a:lstStyle>
          <a:p>
            <a:pPr>
              <a:defRPr/>
            </a:pPr>
            <a:r>
              <a:rPr lang="en-US" smtClean="0"/>
              <a:t>CS 5348 OS Concepts</a:t>
            </a:r>
            <a:endParaRPr lang="en-US" altLang="en-US"/>
          </a:p>
        </p:txBody>
      </p:sp>
      <p:sp>
        <p:nvSpPr>
          <p:cNvPr id="2150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200">
                <a:latin typeface="Garamond" pitchFamily="18" charset="0"/>
              </a:defRPr>
            </a:lvl1pPr>
          </a:lstStyle>
          <a:p>
            <a:pPr>
              <a:defRPr/>
            </a:pPr>
            <a:r>
              <a:rPr lang="en-US" altLang="en-US" smtClean="0"/>
              <a:t>Michael Christiansen</a:t>
            </a:r>
            <a:endParaRPr lang="en-US" altLang="en-US"/>
          </a:p>
        </p:txBody>
      </p:sp>
      <p:sp>
        <p:nvSpPr>
          <p:cNvPr id="21510" name="Rectangle 6"/>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Garamond" pitchFamily="18" charset="0"/>
              </a:defRPr>
            </a:lvl1pPr>
          </a:lstStyle>
          <a:p>
            <a:pPr>
              <a:defRPr/>
            </a:pPr>
            <a:fld id="{B4DACA1C-6806-465D-984B-66621F87169C}" type="slidenum">
              <a:rPr lang="en-US" altLang="en-US"/>
              <a:pPr>
                <a:defRPr/>
              </a:pPr>
              <a:t>‹#›</a:t>
            </a:fld>
            <a:endParaRPr lang="en-US" altLang="en-US"/>
          </a:p>
        </p:txBody>
      </p:sp>
      <p:sp>
        <p:nvSpPr>
          <p:cNvPr id="1031" name="Freeform 7"/>
          <p:cNvSpPr>
            <a:spLocks noChangeArrowheads="1"/>
          </p:cNvSpPr>
          <p:nvPr/>
        </p:nvSpPr>
        <p:spPr bwMode="auto">
          <a:xfrm>
            <a:off x="381000" y="228600"/>
            <a:ext cx="8229600" cy="6096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42"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Lst>
  <p:timing>
    <p:tnLst>
      <p:par>
        <p:cTn id="1" dur="indefinite" restart="never" nodeType="tmRoot"/>
      </p:par>
    </p:tnLst>
  </p:timing>
  <p:hf hdr="0" ftr="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Arial" charset="0"/>
        </a:defRPr>
      </a:lvl2pPr>
      <a:lvl3pPr algn="l" rtl="0" eaLnBrk="0" fontAlgn="base" hangingPunct="0">
        <a:spcBef>
          <a:spcPct val="0"/>
        </a:spcBef>
        <a:spcAft>
          <a:spcPct val="0"/>
        </a:spcAft>
        <a:defRPr sz="2800">
          <a:solidFill>
            <a:schemeClr val="tx1"/>
          </a:solidFill>
          <a:latin typeface="Arial" charset="0"/>
        </a:defRPr>
      </a:lvl3pPr>
      <a:lvl4pPr algn="l" rtl="0" eaLnBrk="0" fontAlgn="base" hangingPunct="0">
        <a:spcBef>
          <a:spcPct val="0"/>
        </a:spcBef>
        <a:spcAft>
          <a:spcPct val="0"/>
        </a:spcAft>
        <a:defRPr sz="2800">
          <a:solidFill>
            <a:schemeClr val="tx1"/>
          </a:solidFill>
          <a:latin typeface="Arial" charset="0"/>
        </a:defRPr>
      </a:lvl4pPr>
      <a:lvl5pPr algn="l" rtl="0" eaLnBrk="0" fontAlgn="base" hangingPunct="0">
        <a:spcBef>
          <a:spcPct val="0"/>
        </a:spcBef>
        <a:spcAft>
          <a:spcPct val="0"/>
        </a:spcAft>
        <a:defRPr sz="2800">
          <a:solidFill>
            <a:schemeClr val="tx1"/>
          </a:solidFill>
          <a:latin typeface="Arial" charset="0"/>
        </a:defRPr>
      </a:lvl5pPr>
      <a:lvl6pPr marL="457200" algn="l" rtl="0" fontAlgn="base">
        <a:spcBef>
          <a:spcPct val="0"/>
        </a:spcBef>
        <a:spcAft>
          <a:spcPct val="0"/>
        </a:spcAft>
        <a:defRPr sz="2800">
          <a:solidFill>
            <a:schemeClr val="tx1"/>
          </a:solidFill>
          <a:latin typeface="Arial" charset="0"/>
        </a:defRPr>
      </a:lvl6pPr>
      <a:lvl7pPr marL="914400" algn="l" rtl="0" fontAlgn="base">
        <a:spcBef>
          <a:spcPct val="0"/>
        </a:spcBef>
        <a:spcAft>
          <a:spcPct val="0"/>
        </a:spcAft>
        <a:defRPr sz="2800">
          <a:solidFill>
            <a:schemeClr val="tx1"/>
          </a:solidFill>
          <a:latin typeface="Arial" charset="0"/>
        </a:defRPr>
      </a:lvl7pPr>
      <a:lvl8pPr marL="1371600" algn="l" rtl="0" fontAlgn="base">
        <a:spcBef>
          <a:spcPct val="0"/>
        </a:spcBef>
        <a:spcAft>
          <a:spcPct val="0"/>
        </a:spcAft>
        <a:defRPr sz="2800">
          <a:solidFill>
            <a:schemeClr val="tx1"/>
          </a:solidFill>
          <a:latin typeface="Arial" charset="0"/>
        </a:defRPr>
      </a:lvl8pPr>
      <a:lvl9pPr marL="1828800" algn="l" rtl="0" fontAlgn="base">
        <a:spcBef>
          <a:spcPct val="0"/>
        </a:spcBef>
        <a:spcAft>
          <a:spcPct val="0"/>
        </a:spcAft>
        <a:defRPr sz="2800">
          <a:solidFill>
            <a:schemeClr val="tx1"/>
          </a:solidFill>
          <a:latin typeface="Arial"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0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16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package" Target="../embeddings/Microsoft_Visio_Drawing11111.vsd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0.emf"/></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en.wikipedia.org/wiki/Page_table"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dt" sz="quarter" idx="10"/>
          </p:nvPr>
        </p:nvSpPr>
        <p:spPr>
          <a:xfrm>
            <a:off x="457200" y="6243638"/>
            <a:ext cx="2438400" cy="457200"/>
          </a:xfr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latin typeface="Garamond" pitchFamily="18" charset="0"/>
              </a:rPr>
              <a:t>CS 5348 OS Concepts</a:t>
            </a:r>
            <a:endParaRPr lang="en-US" altLang="en-US" dirty="0" smtClean="0">
              <a:latin typeface="Garamond" pitchFamily="18" charset="0"/>
            </a:endParaRPr>
          </a:p>
        </p:txBody>
      </p:sp>
      <p:sp>
        <p:nvSpPr>
          <p:cNvPr id="3076" name="Rectangle 6"/>
          <p:cNvSpPr>
            <a:spLocks noGrp="1" noChangeArrowheads="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FE9386A-A167-4B06-8D35-0C28C629A557}" type="slidenum">
              <a:rPr lang="en-US" altLang="en-US" smtClean="0">
                <a:latin typeface="Garamond" pitchFamily="18" charset="0"/>
              </a:rPr>
              <a:pPr eaLnBrk="1" hangingPunct="1"/>
              <a:t>1</a:t>
            </a:fld>
            <a:endParaRPr lang="en-US" altLang="en-US" smtClean="0">
              <a:latin typeface="Garamond" pitchFamily="18" charset="0"/>
            </a:endParaRPr>
          </a:p>
        </p:txBody>
      </p:sp>
      <p:sp>
        <p:nvSpPr>
          <p:cNvPr id="3077" name="Rectangle 2"/>
          <p:cNvSpPr>
            <a:spLocks noGrp="1" noChangeArrowheads="1"/>
          </p:cNvSpPr>
          <p:nvPr>
            <p:ph type="ctrTitle"/>
          </p:nvPr>
        </p:nvSpPr>
        <p:spPr/>
        <p:txBody>
          <a:bodyPr/>
          <a:lstStyle/>
          <a:p>
            <a:pPr eaLnBrk="1" hangingPunct="1"/>
            <a:r>
              <a:rPr lang="en-US" dirty="0" smtClean="0"/>
              <a:t>Virtual Memory</a:t>
            </a:r>
          </a:p>
        </p:txBody>
      </p:sp>
      <p:sp>
        <p:nvSpPr>
          <p:cNvPr id="3078" name="Rectangle 3"/>
          <p:cNvSpPr>
            <a:spLocks noGrp="1" noChangeArrowheads="1"/>
          </p:cNvSpPr>
          <p:nvPr>
            <p:ph type="subTitle" idx="1"/>
          </p:nvPr>
        </p:nvSpPr>
        <p:spPr/>
        <p:txBody>
          <a:bodyPr/>
          <a:lstStyle/>
          <a:p>
            <a:pPr eaLnBrk="1" hangingPunct="1"/>
            <a:r>
              <a:rPr lang="en-US" dirty="0" smtClean="0"/>
              <a:t>Chapter </a:t>
            </a:r>
            <a:r>
              <a:rPr lang="en-US" dirty="0"/>
              <a:t>8</a:t>
            </a:r>
            <a:endParaRPr lang="en-US" dirty="0" smtClean="0"/>
          </a:p>
        </p:txBody>
      </p:sp>
      <p:sp>
        <p:nvSpPr>
          <p:cNvPr id="2" name="TextBox 1"/>
          <p:cNvSpPr txBox="1"/>
          <p:nvPr/>
        </p:nvSpPr>
        <p:spPr>
          <a:xfrm>
            <a:off x="457200" y="6110796"/>
            <a:ext cx="2050561" cy="246221"/>
          </a:xfrm>
          <a:prstGeom prst="rect">
            <a:avLst/>
          </a:prstGeom>
          <a:noFill/>
        </p:spPr>
        <p:txBody>
          <a:bodyPr wrap="none" rtlCol="0">
            <a:spAutoFit/>
          </a:bodyPr>
          <a:lstStyle/>
          <a:p>
            <a:r>
              <a:rPr lang="en-US" sz="1000" dirty="0" smtClean="0"/>
              <a:t>Last Updated </a:t>
            </a:r>
            <a:fld id="{A1AEE2F7-518D-405E-981D-5D5B037B9C32}" type="datetime8">
              <a:rPr lang="en-US" sz="1000" smtClean="0"/>
              <a:t>10/24/2017 1:44 PM</a:t>
            </a:fld>
            <a:endParaRPr lang="en-US" sz="1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Memory Definitions</a:t>
            </a:r>
            <a:br>
              <a:rPr lang="en-US" dirty="0" smtClean="0"/>
            </a:br>
            <a:r>
              <a:rPr lang="en-US" sz="2400" dirty="0" smtClean="0"/>
              <a:t>Resident and Working Sets</a:t>
            </a:r>
            <a:endParaRPr lang="en-US" sz="2400" dirty="0"/>
          </a:p>
        </p:txBody>
      </p:sp>
      <p:sp>
        <p:nvSpPr>
          <p:cNvPr id="3" name="Content Placeholder 2"/>
          <p:cNvSpPr>
            <a:spLocks noGrp="1"/>
          </p:cNvSpPr>
          <p:nvPr>
            <p:ph idx="1"/>
          </p:nvPr>
        </p:nvSpPr>
        <p:spPr>
          <a:xfrm>
            <a:off x="457200" y="1600200"/>
            <a:ext cx="8305800" cy="4530725"/>
          </a:xfrm>
        </p:spPr>
        <p:txBody>
          <a:bodyPr/>
          <a:lstStyle/>
          <a:p>
            <a:r>
              <a:rPr lang="en-US" dirty="0" smtClean="0"/>
              <a:t>The process pages that are located (resident) in memory frames are the process's </a:t>
            </a:r>
            <a:r>
              <a:rPr lang="en-US" u="sng" dirty="0" smtClean="0"/>
              <a:t>Resident Set</a:t>
            </a:r>
            <a:r>
              <a:rPr lang="en-US" dirty="0" smtClean="0"/>
              <a:t>. </a:t>
            </a:r>
          </a:p>
          <a:p>
            <a:pPr lvl="1"/>
            <a:r>
              <a:rPr lang="en-US" dirty="0" smtClean="0"/>
              <a:t>Initially, we will assume that the resident set size is fixed i.e. each process is allowed a fixed number of frames.</a:t>
            </a:r>
          </a:p>
          <a:p>
            <a:pPr lvl="1"/>
            <a:endParaRPr lang="en-US" dirty="0" smtClean="0"/>
          </a:p>
          <a:p>
            <a:r>
              <a:rPr lang="en-US" dirty="0" smtClean="0"/>
              <a:t>The process pages that are required to be in memory for the process to execute is the process's </a:t>
            </a:r>
            <a:r>
              <a:rPr lang="en-US" u="sng" dirty="0" smtClean="0"/>
              <a:t>Working Set</a:t>
            </a:r>
            <a:r>
              <a:rPr lang="en-US" dirty="0" smtClean="0"/>
              <a:t>.</a:t>
            </a:r>
          </a:p>
          <a:p>
            <a:pPr lvl="1"/>
            <a:r>
              <a:rPr lang="en-US" dirty="0" smtClean="0"/>
              <a:t>A process’s resident set should include its working set. </a:t>
            </a:r>
          </a:p>
          <a:p>
            <a:pPr lvl="1"/>
            <a:endParaRPr lang="en-US" dirty="0" smtClean="0"/>
          </a:p>
          <a:p>
            <a:r>
              <a:rPr lang="en-US" dirty="0" smtClean="0"/>
              <a:t>Pages in the Resident Set that are not in the Working Set are frames that could be used to maintain other processes.</a:t>
            </a:r>
          </a:p>
          <a:p>
            <a:pPr lvl="1"/>
            <a:r>
              <a:rPr lang="en-US" dirty="0" smtClean="0"/>
              <a:t>So, a goal of the OS is to keep |RS| – |WS| to a minimum. </a:t>
            </a:r>
          </a:p>
        </p:txBody>
      </p:sp>
      <p:sp>
        <p:nvSpPr>
          <p:cNvPr id="4" name="Date Placeholder 3"/>
          <p:cNvSpPr>
            <a:spLocks noGrp="1"/>
          </p:cNvSpPr>
          <p:nvPr>
            <p:ph type="dt" sz="half" idx="10"/>
          </p:nvPr>
        </p:nvSpPr>
        <p:spPr/>
        <p:txBody>
          <a:bodyPr/>
          <a:lstStyle/>
          <a:p>
            <a:r>
              <a:rPr lang="en-US" smtClean="0"/>
              <a:t>CS 5348 OS Concepts</a:t>
            </a:r>
            <a:endParaRPr lang="en-US" altLang="en-US"/>
          </a:p>
        </p:txBody>
      </p:sp>
      <p:sp>
        <p:nvSpPr>
          <p:cNvPr id="6" name="Slide Number Placeholder 5"/>
          <p:cNvSpPr>
            <a:spLocks noGrp="1"/>
          </p:cNvSpPr>
          <p:nvPr>
            <p:ph type="sldNum" sz="quarter" idx="12"/>
          </p:nvPr>
        </p:nvSpPr>
        <p:spPr/>
        <p:txBody>
          <a:bodyPr/>
          <a:lstStyle/>
          <a:p>
            <a:fld id="{46D7330F-AAA1-4F25-B8DC-A6ABCFAB6AFA}" type="slidenum">
              <a:rPr lang="en-US" altLang="en-US" smtClean="0"/>
              <a:pPr/>
              <a:t>10</a:t>
            </a:fld>
            <a:endParaRPr lang="en-US" altLang="en-US"/>
          </a:p>
        </p:txBody>
      </p:sp>
    </p:spTree>
    <p:extLst>
      <p:ext uri="{BB962C8B-B14F-4D97-AF65-F5344CB8AC3E}">
        <p14:creationId xmlns:p14="http://schemas.microsoft.com/office/powerpoint/2010/main" val="2935436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Memory Definitions </a:t>
            </a:r>
            <a:r>
              <a:rPr lang="en-US" dirty="0" smtClean="0"/>
              <a:t>Continued</a:t>
            </a:r>
            <a:br>
              <a:rPr lang="en-US" dirty="0" smtClean="0"/>
            </a:br>
            <a:r>
              <a:rPr lang="en-US" sz="2400" dirty="0" smtClean="0"/>
              <a:t>Page Faults and Thrashing</a:t>
            </a:r>
            <a:endParaRPr lang="en-US" sz="2400" dirty="0"/>
          </a:p>
        </p:txBody>
      </p:sp>
      <p:sp>
        <p:nvSpPr>
          <p:cNvPr id="3" name="Content Placeholder 2"/>
          <p:cNvSpPr>
            <a:spLocks noGrp="1"/>
          </p:cNvSpPr>
          <p:nvPr>
            <p:ph idx="1"/>
          </p:nvPr>
        </p:nvSpPr>
        <p:spPr/>
        <p:txBody>
          <a:bodyPr/>
          <a:lstStyle/>
          <a:p>
            <a:r>
              <a:rPr lang="en-US" dirty="0"/>
              <a:t>A </a:t>
            </a:r>
            <a:r>
              <a:rPr lang="en-US" u="sng" dirty="0"/>
              <a:t>Page Fault </a:t>
            </a:r>
            <a:r>
              <a:rPr lang="en-US" dirty="0"/>
              <a:t>occurs when a process </a:t>
            </a:r>
            <a:r>
              <a:rPr lang="en-US" dirty="0" smtClean="0"/>
              <a:t>access a </a:t>
            </a:r>
            <a:r>
              <a:rPr lang="en-US" dirty="0"/>
              <a:t>non-resident </a:t>
            </a:r>
            <a:r>
              <a:rPr lang="en-US" dirty="0" smtClean="0"/>
              <a:t>page i.e. the newly access page must be loaded into a frame. </a:t>
            </a:r>
          </a:p>
          <a:p>
            <a:pPr lvl="1"/>
            <a:endParaRPr lang="en-US" dirty="0"/>
          </a:p>
          <a:p>
            <a:r>
              <a:rPr lang="en-US" dirty="0"/>
              <a:t>The number of times a process page faults over some period of time is its </a:t>
            </a:r>
            <a:r>
              <a:rPr lang="en-US" u="sng" dirty="0"/>
              <a:t>Page Fault Rate</a:t>
            </a:r>
            <a:r>
              <a:rPr lang="en-US" dirty="0"/>
              <a:t>. </a:t>
            </a:r>
            <a:endParaRPr lang="en-US" dirty="0" smtClean="0"/>
          </a:p>
          <a:p>
            <a:pPr lvl="1"/>
            <a:endParaRPr lang="en-US" dirty="0"/>
          </a:p>
          <a:p>
            <a:r>
              <a:rPr lang="en-US" dirty="0" smtClean="0"/>
              <a:t>A </a:t>
            </a:r>
            <a:r>
              <a:rPr lang="en-US" dirty="0"/>
              <a:t>process that can’t sustain </a:t>
            </a:r>
            <a:r>
              <a:rPr lang="en-US" dirty="0" smtClean="0"/>
              <a:t>its execution </a:t>
            </a:r>
            <a:r>
              <a:rPr lang="en-US" dirty="0"/>
              <a:t>because its page fault rate is too high is said to be T</a:t>
            </a:r>
            <a:r>
              <a:rPr lang="en-US" u="sng" dirty="0"/>
              <a:t>hrashing</a:t>
            </a:r>
            <a:r>
              <a:rPr lang="en-US" dirty="0"/>
              <a:t>. </a:t>
            </a:r>
          </a:p>
          <a:p>
            <a:pPr lvl="1"/>
            <a:r>
              <a:rPr lang="en-US" dirty="0"/>
              <a:t>Due to the fact that </a:t>
            </a:r>
            <a:r>
              <a:rPr lang="en-US" dirty="0" smtClean="0"/>
              <a:t>the process’s resident </a:t>
            </a:r>
            <a:r>
              <a:rPr lang="en-US" dirty="0"/>
              <a:t>set is too small to </a:t>
            </a:r>
            <a:r>
              <a:rPr lang="en-US" dirty="0" smtClean="0"/>
              <a:t>hold its needed working set. </a:t>
            </a:r>
          </a:p>
          <a:p>
            <a:pPr lvl="1"/>
            <a:r>
              <a:rPr lang="en-US" dirty="0" smtClean="0"/>
              <a:t>Again, assuming that the resident set size is limited to a maximize size. </a:t>
            </a:r>
            <a:endParaRPr lang="en-US" dirty="0"/>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dirty="0"/>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11</a:t>
            </a:fld>
            <a:endParaRPr lang="en-US" altLang="en-US"/>
          </a:p>
        </p:txBody>
      </p:sp>
    </p:spTree>
    <p:extLst>
      <p:ext uri="{BB962C8B-B14F-4D97-AF65-F5344CB8AC3E}">
        <p14:creationId xmlns:p14="http://schemas.microsoft.com/office/powerpoint/2010/main" val="2109466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 of Locality</a:t>
            </a:r>
            <a:endParaRPr lang="en-US" dirty="0"/>
          </a:p>
        </p:txBody>
      </p:sp>
      <p:sp>
        <p:nvSpPr>
          <p:cNvPr id="3" name="Content Placeholder 2"/>
          <p:cNvSpPr>
            <a:spLocks noGrp="1"/>
          </p:cNvSpPr>
          <p:nvPr>
            <p:ph idx="1"/>
          </p:nvPr>
        </p:nvSpPr>
        <p:spPr>
          <a:xfrm>
            <a:off x="457200" y="1600200"/>
            <a:ext cx="8458200" cy="4530725"/>
          </a:xfrm>
        </p:spPr>
        <p:txBody>
          <a:bodyPr>
            <a:normAutofit/>
          </a:bodyPr>
          <a:lstStyle/>
          <a:p>
            <a:r>
              <a:rPr lang="en-US" i="1" dirty="0" smtClean="0"/>
              <a:t>At any time, the pages that a process’s execution references will tend to cluster</a:t>
            </a:r>
            <a:r>
              <a:rPr lang="en-US" i="1" dirty="0"/>
              <a:t> </a:t>
            </a:r>
            <a:r>
              <a:rPr lang="en-US" i="1" dirty="0" smtClean="0"/>
              <a:t>into a working set much smaller than the total process’s size. </a:t>
            </a:r>
          </a:p>
          <a:p>
            <a:pPr lvl="1"/>
            <a:endParaRPr lang="en-US" dirty="0" smtClean="0"/>
          </a:p>
          <a:p>
            <a:r>
              <a:rPr lang="en-US" dirty="0" smtClean="0"/>
              <a:t>Once the resident set encompass the </a:t>
            </a:r>
            <a:r>
              <a:rPr lang="en-US" i="1" dirty="0" smtClean="0"/>
              <a:t>current</a:t>
            </a:r>
            <a:r>
              <a:rPr lang="en-US" dirty="0" smtClean="0"/>
              <a:t> working set, a process will execute for a relatively long time without faulting. </a:t>
            </a:r>
          </a:p>
          <a:p>
            <a:pPr lvl="1"/>
            <a:endParaRPr lang="en-US" dirty="0" smtClean="0"/>
          </a:p>
          <a:p>
            <a:r>
              <a:rPr lang="en-US" dirty="0" smtClean="0"/>
              <a:t>The goal of virtual memory design is to maintain in the resident set those pages a process will reference in the near future.</a:t>
            </a:r>
          </a:p>
          <a:p>
            <a:pPr lvl="1"/>
            <a:r>
              <a:rPr lang="en-US" dirty="0" smtClean="0"/>
              <a:t>That is, to </a:t>
            </a:r>
            <a:r>
              <a:rPr lang="en-US" u="sng" dirty="0" smtClean="0"/>
              <a:t>minimize page faults</a:t>
            </a:r>
            <a:r>
              <a:rPr lang="en-US" dirty="0" smtClean="0"/>
              <a:t>. </a:t>
            </a:r>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12</a:t>
            </a:fld>
            <a:endParaRPr lang="en-US" altLang="en-US"/>
          </a:p>
        </p:txBody>
      </p:sp>
    </p:spTree>
    <p:extLst>
      <p:ext uri="{BB962C8B-B14F-4D97-AF65-F5344CB8AC3E}">
        <p14:creationId xmlns:p14="http://schemas.microsoft.com/office/powerpoint/2010/main" val="1606287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Resident vs Working Set vs Page Faults</a:t>
            </a:r>
            <a:endParaRPr lang="en-US" dirty="0"/>
          </a:p>
        </p:txBody>
      </p:sp>
      <p:sp>
        <p:nvSpPr>
          <p:cNvPr id="3" name="Content Placeholder 2"/>
          <p:cNvSpPr>
            <a:spLocks noGrp="1"/>
          </p:cNvSpPr>
          <p:nvPr>
            <p:ph idx="1"/>
          </p:nvPr>
        </p:nvSpPr>
        <p:spPr>
          <a:xfrm>
            <a:off x="457200" y="1219200"/>
            <a:ext cx="8229600" cy="4911725"/>
          </a:xfrm>
        </p:spPr>
        <p:txBody>
          <a:bodyPr/>
          <a:lstStyle/>
          <a:p>
            <a:r>
              <a:rPr lang="en-US" dirty="0" smtClean="0"/>
              <a:t>The size of the resident set determines the page fault rate. </a:t>
            </a:r>
          </a:p>
          <a:p>
            <a:pPr lvl="1"/>
            <a:r>
              <a:rPr lang="en-US" dirty="0" smtClean="0"/>
              <a:t>Too small a </a:t>
            </a:r>
            <a:r>
              <a:rPr lang="en-US" dirty="0"/>
              <a:t>resident set causes </a:t>
            </a:r>
            <a:r>
              <a:rPr lang="en-US" dirty="0" smtClean="0"/>
              <a:t>the Page Fault Rate increases. </a:t>
            </a:r>
          </a:p>
          <a:p>
            <a:pPr lvl="1"/>
            <a:r>
              <a:rPr lang="en-US" dirty="0" smtClean="0"/>
              <a:t>Too large a </a:t>
            </a:r>
            <a:r>
              <a:rPr lang="en-US" dirty="0"/>
              <a:t>resident set results </a:t>
            </a:r>
            <a:r>
              <a:rPr lang="en-US" dirty="0" smtClean="0"/>
              <a:t>in the number of pages exceeding the working set and reducing the number of ready processes that can be supported.</a:t>
            </a:r>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13</a:t>
            </a:fld>
            <a:endParaRPr lang="en-US" altLang="en-US"/>
          </a:p>
        </p:txBody>
      </p:sp>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9158" y="2819401"/>
            <a:ext cx="4627642" cy="3652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6916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Table</a:t>
            </a:r>
            <a:endParaRPr lang="en-US" dirty="0"/>
          </a:p>
        </p:txBody>
      </p:sp>
      <p:sp>
        <p:nvSpPr>
          <p:cNvPr id="3" name="Content Placeholder 2"/>
          <p:cNvSpPr>
            <a:spLocks noGrp="1"/>
          </p:cNvSpPr>
          <p:nvPr>
            <p:ph idx="1"/>
          </p:nvPr>
        </p:nvSpPr>
        <p:spPr>
          <a:xfrm>
            <a:off x="457200" y="1295400"/>
            <a:ext cx="8229600" cy="4835525"/>
          </a:xfrm>
        </p:spPr>
        <p:txBody>
          <a:bodyPr/>
          <a:lstStyle/>
          <a:p>
            <a:r>
              <a:rPr lang="en-US" dirty="0" smtClean="0"/>
              <a:t>The system’s Memory Management hardware utilizes a lookup table (map) that translates a virtual (logical) address into a physical address.</a:t>
            </a:r>
          </a:p>
          <a:p>
            <a:pPr lvl="1"/>
            <a:r>
              <a:rPr lang="en-US" dirty="0" smtClean="0"/>
              <a:t>Remember that the logical address describes the process’s address space.</a:t>
            </a:r>
          </a:p>
          <a:p>
            <a:pPr lvl="1"/>
            <a:endParaRPr lang="en-US" dirty="0"/>
          </a:p>
          <a:p>
            <a:r>
              <a:rPr lang="en-US" dirty="0" smtClean="0"/>
              <a:t>Every process is assigned its own page table…</a:t>
            </a:r>
          </a:p>
          <a:p>
            <a:r>
              <a:rPr lang="en-US" dirty="0" smtClean="0"/>
              <a:t>And the process page table is maintained in main memory.</a:t>
            </a:r>
          </a:p>
          <a:p>
            <a:pPr lvl="1"/>
            <a:endParaRPr lang="en-US" dirty="0"/>
          </a:p>
          <a:p>
            <a:r>
              <a:rPr lang="en-US" dirty="0" smtClean="0"/>
              <a:t>One of the activities of a process context switch (ready → running) is to initialize the MMU hardware with the base address of process’s page table in memory.</a:t>
            </a:r>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14</a:t>
            </a:fld>
            <a:endParaRPr lang="en-US" altLang="en-US"/>
          </a:p>
        </p:txBody>
      </p:sp>
    </p:spTree>
    <p:extLst>
      <p:ext uri="{BB962C8B-B14F-4D97-AF65-F5344CB8AC3E}">
        <p14:creationId xmlns:p14="http://schemas.microsoft.com/office/powerpoint/2010/main" val="3490288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3200" dirty="0" smtClean="0"/>
              <a:t>Single Level Page Table</a:t>
            </a:r>
            <a:endParaRPr lang="en-US" sz="3200" dirty="0"/>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15</a:t>
            </a:fld>
            <a:endParaRPr lang="en-US" alt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572" y="1371600"/>
            <a:ext cx="7773987" cy="456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43810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Table Entries</a:t>
            </a:r>
            <a:endParaRPr lang="en-US" dirty="0"/>
          </a:p>
        </p:txBody>
      </p:sp>
      <p:sp>
        <p:nvSpPr>
          <p:cNvPr id="3" name="Content Placeholder 2"/>
          <p:cNvSpPr>
            <a:spLocks noGrp="1"/>
          </p:cNvSpPr>
          <p:nvPr>
            <p:ph idx="1"/>
          </p:nvPr>
        </p:nvSpPr>
        <p:spPr>
          <a:xfrm>
            <a:off x="457200" y="1417638"/>
            <a:ext cx="8229600" cy="4713287"/>
          </a:xfrm>
        </p:spPr>
        <p:txBody>
          <a:bodyPr/>
          <a:lstStyle/>
          <a:p>
            <a:r>
              <a:rPr lang="en-US" dirty="0" smtClean="0"/>
              <a:t>A Page Table containing multiple entries. </a:t>
            </a:r>
          </a:p>
          <a:p>
            <a:pPr lvl="1"/>
            <a:r>
              <a:rPr lang="en-US" dirty="0" smtClean="0"/>
              <a:t>Each entry references a memory frame allocated to the process.</a:t>
            </a:r>
          </a:p>
          <a:p>
            <a:pPr lvl="1"/>
            <a:r>
              <a:rPr lang="en-US" dirty="0" smtClean="0"/>
              <a:t>Each entry maintains a “present in memory” bit. </a:t>
            </a:r>
          </a:p>
          <a:p>
            <a:pPr lvl="1"/>
            <a:r>
              <a:rPr lang="en-US" dirty="0" smtClean="0"/>
              <a:t>Each entry maintains a “modified” or dirty bit. </a:t>
            </a:r>
          </a:p>
          <a:p>
            <a:pPr lvl="1"/>
            <a:endParaRPr lang="en-US" dirty="0" smtClean="0"/>
          </a:p>
          <a:p>
            <a:pPr lvl="1"/>
            <a:endParaRPr lang="en-US" dirty="0" smtClean="0"/>
          </a:p>
          <a:p>
            <a:pPr marL="344487" lvl="1" indent="0">
              <a:buNone/>
            </a:pPr>
            <a:endParaRPr lang="en-US" dirty="0" smtClean="0"/>
          </a:p>
          <a:p>
            <a:r>
              <a:rPr lang="en-US" sz="2000" dirty="0" smtClean="0"/>
              <a:t>The Present Bit indicates whether the page is loaded into a frame. </a:t>
            </a:r>
          </a:p>
          <a:p>
            <a:r>
              <a:rPr lang="en-US" sz="2000" dirty="0" smtClean="0"/>
              <a:t>The Modified Bit indicates whether it is necessary to write the page contents back to disk when it is swapped out. </a:t>
            </a:r>
          </a:p>
          <a:p>
            <a:r>
              <a:rPr lang="en-US" sz="2000" dirty="0" smtClean="0"/>
              <a:t>Other control bits may control Read-Write vs Read-Only, and information used to by a Page Replacement Policy. </a:t>
            </a:r>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16</a:t>
            </a:fld>
            <a:endParaRPr lang="en-US" altLang="en-US"/>
          </a:p>
        </p:txBody>
      </p:sp>
      <p:pic>
        <p:nvPicPr>
          <p:cNvPr id="5" name="Picture 4"/>
          <p:cNvPicPr>
            <a:picLocks noChangeAspect="1"/>
          </p:cNvPicPr>
          <p:nvPr/>
        </p:nvPicPr>
        <p:blipFill>
          <a:blip r:embed="rId2"/>
          <a:stretch>
            <a:fillRect/>
          </a:stretch>
        </p:blipFill>
        <p:spPr>
          <a:xfrm>
            <a:off x="616446" y="3124200"/>
            <a:ext cx="3943900" cy="905001"/>
          </a:xfrm>
          <a:prstGeom prst="rect">
            <a:avLst/>
          </a:prstGeom>
        </p:spPr>
      </p:pic>
    </p:spTree>
    <p:extLst>
      <p:ext uri="{BB962C8B-B14F-4D97-AF65-F5344CB8AC3E}">
        <p14:creationId xmlns:p14="http://schemas.microsoft.com/office/powerpoint/2010/main" val="1725688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Table Size</a:t>
            </a:r>
            <a:endParaRPr lang="en-US" dirty="0"/>
          </a:p>
        </p:txBody>
      </p:sp>
      <p:sp>
        <p:nvSpPr>
          <p:cNvPr id="3" name="Content Placeholder 2"/>
          <p:cNvSpPr>
            <a:spLocks noGrp="1"/>
          </p:cNvSpPr>
          <p:nvPr>
            <p:ph idx="1"/>
          </p:nvPr>
        </p:nvSpPr>
        <p:spPr>
          <a:xfrm>
            <a:off x="457200" y="1600200"/>
            <a:ext cx="8229600" cy="4530725"/>
          </a:xfrm>
        </p:spPr>
        <p:txBody>
          <a:bodyPr/>
          <a:lstStyle/>
          <a:p>
            <a:r>
              <a:rPr lang="en-US" dirty="0"/>
              <a:t>The potential number </a:t>
            </a:r>
            <a:r>
              <a:rPr lang="en-US" dirty="0" smtClean="0"/>
              <a:t>of pages that can be allocated to a process is very large.</a:t>
            </a:r>
          </a:p>
          <a:p>
            <a:pPr lvl="1"/>
            <a:r>
              <a:rPr lang="en-US" dirty="0" smtClean="0"/>
              <a:t>2</a:t>
            </a:r>
            <a:r>
              <a:rPr lang="en-US" baseline="30000" dirty="0" smtClean="0"/>
              <a:t>32</a:t>
            </a:r>
            <a:r>
              <a:rPr lang="en-US" dirty="0" smtClean="0"/>
              <a:t> address range with a page size of 2</a:t>
            </a:r>
            <a:r>
              <a:rPr lang="en-US" baseline="30000" dirty="0" smtClean="0"/>
              <a:t>12</a:t>
            </a:r>
            <a:r>
              <a:rPr lang="en-US" dirty="0" smtClean="0"/>
              <a:t>(4096) = 2</a:t>
            </a:r>
            <a:r>
              <a:rPr lang="en-US" baseline="30000" dirty="0" smtClean="0"/>
              <a:t>20</a:t>
            </a:r>
            <a:r>
              <a:rPr lang="en-US" dirty="0" smtClean="0"/>
              <a:t> PT entries.</a:t>
            </a:r>
          </a:p>
          <a:p>
            <a:pPr lvl="2"/>
            <a:r>
              <a:rPr lang="en-US" dirty="0" smtClean="0"/>
              <a:t>A Page Table Entry of 4 bytes requires a 2</a:t>
            </a:r>
            <a:r>
              <a:rPr lang="en-US" baseline="30000" dirty="0" smtClean="0"/>
              <a:t>22</a:t>
            </a:r>
            <a:r>
              <a:rPr lang="en-US" dirty="0"/>
              <a:t> (</a:t>
            </a:r>
            <a:r>
              <a:rPr lang="en-US" dirty="0" smtClean="0"/>
              <a:t>4 </a:t>
            </a:r>
            <a:r>
              <a:rPr lang="en-US" dirty="0" err="1" smtClean="0"/>
              <a:t>mB</a:t>
            </a:r>
            <a:r>
              <a:rPr lang="en-US" dirty="0" smtClean="0"/>
              <a:t>) page table. </a:t>
            </a:r>
          </a:p>
          <a:p>
            <a:pPr lvl="2"/>
            <a:endParaRPr lang="en-US" dirty="0" smtClean="0"/>
          </a:p>
          <a:p>
            <a:pPr lvl="1"/>
            <a:r>
              <a:rPr lang="en-US" dirty="0"/>
              <a:t>2</a:t>
            </a:r>
            <a:r>
              <a:rPr lang="en-US" baseline="30000" dirty="0"/>
              <a:t>64</a:t>
            </a:r>
            <a:r>
              <a:rPr lang="en-US" dirty="0"/>
              <a:t> address range </a:t>
            </a:r>
            <a:r>
              <a:rPr lang="en-US" dirty="0" smtClean="0"/>
              <a:t>with </a:t>
            </a:r>
            <a:r>
              <a:rPr lang="en-US" dirty="0"/>
              <a:t>a page size of 2</a:t>
            </a:r>
            <a:r>
              <a:rPr lang="en-US" baseline="30000" dirty="0"/>
              <a:t>12</a:t>
            </a:r>
            <a:r>
              <a:rPr lang="en-US" dirty="0"/>
              <a:t>(4096) = 2</a:t>
            </a:r>
            <a:r>
              <a:rPr lang="en-US" baseline="30000" dirty="0"/>
              <a:t>52</a:t>
            </a:r>
            <a:r>
              <a:rPr lang="en-US" dirty="0"/>
              <a:t> PT entries</a:t>
            </a:r>
            <a:r>
              <a:rPr lang="en-US" dirty="0" smtClean="0"/>
              <a:t>!</a:t>
            </a:r>
          </a:p>
          <a:p>
            <a:pPr lvl="2"/>
            <a:r>
              <a:rPr lang="en-US" dirty="0"/>
              <a:t>A </a:t>
            </a:r>
            <a:r>
              <a:rPr lang="en-US" dirty="0" smtClean="0"/>
              <a:t>Page Table Entry of 4 bytes require a 1.8e16 byte page table.</a:t>
            </a:r>
          </a:p>
          <a:p>
            <a:pPr lvl="2"/>
            <a:endParaRPr lang="en-US" dirty="0" smtClean="0"/>
          </a:p>
          <a:p>
            <a:r>
              <a:rPr lang="en-US" dirty="0" smtClean="0"/>
              <a:t>An entire 64-bit process’s page table cannot be held in physical memory. </a:t>
            </a:r>
            <a:endParaRPr lang="en-US" dirty="0"/>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17</a:t>
            </a:fld>
            <a:endParaRPr lang="en-US" altLang="en-US"/>
          </a:p>
        </p:txBody>
      </p:sp>
    </p:spTree>
    <p:extLst>
      <p:ext uri="{BB962C8B-B14F-4D97-AF65-F5344CB8AC3E}">
        <p14:creationId xmlns:p14="http://schemas.microsoft.com/office/powerpoint/2010/main" val="174237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Two Level Page Table</a:t>
            </a:r>
            <a:endParaRPr lang="en-US" dirty="0"/>
          </a:p>
        </p:txBody>
      </p:sp>
      <p:sp>
        <p:nvSpPr>
          <p:cNvPr id="8" name="Content Placeholder 7"/>
          <p:cNvSpPr>
            <a:spLocks noGrp="1"/>
          </p:cNvSpPr>
          <p:nvPr>
            <p:ph idx="1"/>
          </p:nvPr>
        </p:nvSpPr>
        <p:spPr>
          <a:xfrm>
            <a:off x="457199" y="1295400"/>
            <a:ext cx="8382001" cy="4835525"/>
          </a:xfrm>
        </p:spPr>
        <p:txBody>
          <a:bodyPr/>
          <a:lstStyle/>
          <a:p>
            <a:r>
              <a:rPr lang="en-US" dirty="0"/>
              <a:t>A</a:t>
            </a:r>
            <a:r>
              <a:rPr lang="en-US" dirty="0" smtClean="0"/>
              <a:t> two levels page table uses a tree-like structure of page table entries to maintain the process’s page table. </a:t>
            </a:r>
          </a:p>
          <a:p>
            <a:pPr lvl="1"/>
            <a:r>
              <a:rPr lang="en-US" dirty="0" smtClean="0"/>
              <a:t>The 1</a:t>
            </a:r>
            <a:r>
              <a:rPr lang="en-US" baseline="30000" dirty="0" smtClean="0"/>
              <a:t>st</a:t>
            </a:r>
            <a:r>
              <a:rPr lang="en-US" dirty="0" smtClean="0"/>
              <a:t> page table maintains the addresses of </a:t>
            </a:r>
            <a:r>
              <a:rPr lang="en-US" u="sng" dirty="0" smtClean="0"/>
              <a:t>needed</a:t>
            </a:r>
            <a:r>
              <a:rPr lang="en-US" dirty="0" smtClean="0"/>
              <a:t> 2</a:t>
            </a:r>
            <a:r>
              <a:rPr lang="en-US" baseline="30000" dirty="0" smtClean="0"/>
              <a:t>ed</a:t>
            </a:r>
            <a:r>
              <a:rPr lang="en-US" dirty="0" smtClean="0"/>
              <a:t> level entries or null. </a:t>
            </a:r>
          </a:p>
          <a:p>
            <a:pPr lvl="1"/>
            <a:r>
              <a:rPr lang="en-US" dirty="0"/>
              <a:t>S</a:t>
            </a:r>
            <a:r>
              <a:rPr lang="en-US" dirty="0" smtClean="0"/>
              <a:t>econd level page tables entries are allocated as needed by the size of the process image. </a:t>
            </a:r>
            <a:endParaRPr lang="en-US" dirty="0"/>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18</a:t>
            </a:fld>
            <a:endParaRPr lang="en-US" alt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657600"/>
            <a:ext cx="8610600" cy="25505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94151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Two-Level 32bit Page Table Addressing</a:t>
            </a:r>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19</a:t>
            </a:fld>
            <a:endParaRPr lang="en-US" altLang="en-US"/>
          </a:p>
        </p:txBody>
      </p:sp>
      <p:graphicFrame>
        <p:nvGraphicFramePr>
          <p:cNvPr id="7" name="Content Placeholder 6"/>
          <p:cNvGraphicFramePr>
            <a:graphicFrameLocks noGrp="1" noChangeAspect="1"/>
          </p:cNvGraphicFramePr>
          <p:nvPr>
            <p:ph idx="1"/>
            <p:extLst>
              <p:ext uri="{D42A27DB-BD31-4B8C-83A1-F6EECF244321}">
                <p14:modId xmlns:p14="http://schemas.microsoft.com/office/powerpoint/2010/main" val="3603464323"/>
              </p:ext>
            </p:extLst>
          </p:nvPr>
        </p:nvGraphicFramePr>
        <p:xfrm>
          <a:off x="914400" y="711200"/>
          <a:ext cx="7162800" cy="5426075"/>
        </p:xfrm>
        <a:graphic>
          <a:graphicData uri="http://schemas.openxmlformats.org/presentationml/2006/ole">
            <mc:AlternateContent xmlns:mc="http://schemas.openxmlformats.org/markup-compatibility/2006">
              <mc:Choice xmlns:v="urn:schemas-microsoft-com:vml" Requires="v">
                <p:oleObj spid="_x0000_s1124" name="Visio" r:id="rId3" imgW="4476643" imgH="3390930" progId="Visio.Drawing.15">
                  <p:embed/>
                </p:oleObj>
              </mc:Choice>
              <mc:Fallback>
                <p:oleObj name="Visio" r:id="rId3" imgW="4476643" imgH="3390930" progId="Visio.Drawing.15">
                  <p:embed/>
                  <p:pic>
                    <p:nvPicPr>
                      <p:cNvPr id="0" name=""/>
                      <p:cNvPicPr/>
                      <p:nvPr/>
                    </p:nvPicPr>
                    <p:blipFill>
                      <a:blip r:embed="rId4"/>
                      <a:stretch>
                        <a:fillRect/>
                      </a:stretch>
                    </p:blipFill>
                    <p:spPr>
                      <a:xfrm>
                        <a:off x="914400" y="711200"/>
                        <a:ext cx="7162800" cy="5426075"/>
                      </a:xfrm>
                      <a:prstGeom prst="rect">
                        <a:avLst/>
                      </a:prstGeom>
                    </p:spPr>
                  </p:pic>
                </p:oleObj>
              </mc:Fallback>
            </mc:AlternateContent>
          </a:graphicData>
        </a:graphic>
      </p:graphicFrame>
    </p:spTree>
    <p:extLst>
      <p:ext uri="{BB962C8B-B14F-4D97-AF65-F5344CB8AC3E}">
        <p14:creationId xmlns:p14="http://schemas.microsoft.com/office/powerpoint/2010/main" val="280642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to Physical Address Translation</a:t>
            </a:r>
            <a:endParaRPr lang="en-US" dirty="0"/>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2</a:t>
            </a:fld>
            <a:endParaRPr lang="en-US" altLang="en-US"/>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883734"/>
            <a:ext cx="7696200" cy="2853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97081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Two-Level 32bit Page Table Addressing</a:t>
            </a:r>
            <a:endParaRPr lang="en-US" dirty="0"/>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20</a:t>
            </a:fld>
            <a:endParaRPr lang="en-US" altLang="en-US"/>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50" y="1219200"/>
            <a:ext cx="8191500" cy="466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003632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Level Page Table</a:t>
            </a:r>
            <a:endParaRPr lang="en-US" dirty="0"/>
          </a:p>
        </p:txBody>
      </p:sp>
      <p:sp>
        <p:nvSpPr>
          <p:cNvPr id="3" name="Content Placeholder 2"/>
          <p:cNvSpPr>
            <a:spLocks noGrp="1"/>
          </p:cNvSpPr>
          <p:nvPr>
            <p:ph idx="1"/>
          </p:nvPr>
        </p:nvSpPr>
        <p:spPr>
          <a:xfrm>
            <a:off x="457200" y="1371600"/>
            <a:ext cx="8229600" cy="4759325"/>
          </a:xfrm>
        </p:spPr>
        <p:txBody>
          <a:bodyPr/>
          <a:lstStyle/>
          <a:p>
            <a:r>
              <a:rPr lang="en-US" dirty="0" smtClean="0"/>
              <a:t>A flat, single level </a:t>
            </a:r>
            <a:r>
              <a:rPr lang="en-US" dirty="0"/>
              <a:t>page table requires that all PT entries be allocated in the </a:t>
            </a:r>
            <a:r>
              <a:rPr lang="en-US" dirty="0" smtClean="0"/>
              <a:t>memory </a:t>
            </a:r>
            <a:r>
              <a:rPr lang="en-US" dirty="0"/>
              <a:t>even if most </a:t>
            </a:r>
            <a:r>
              <a:rPr lang="en-US" dirty="0" smtClean="0"/>
              <a:t>PT entries </a:t>
            </a:r>
            <a:r>
              <a:rPr lang="en-US" dirty="0"/>
              <a:t>are empty. </a:t>
            </a:r>
            <a:endParaRPr lang="en-US" dirty="0" smtClean="0"/>
          </a:p>
          <a:p>
            <a:pPr lvl="1"/>
            <a:r>
              <a:rPr lang="en-US" dirty="0" smtClean="0"/>
              <a:t>Most processes will utilize a few hundred PT Entries.</a:t>
            </a:r>
          </a:p>
          <a:p>
            <a:pPr lvl="1"/>
            <a:endParaRPr lang="en-US" dirty="0"/>
          </a:p>
          <a:p>
            <a:r>
              <a:rPr lang="en-US" dirty="0" smtClean="0"/>
              <a:t>A </a:t>
            </a:r>
            <a:r>
              <a:rPr lang="en-US" dirty="0"/>
              <a:t>two level page table </a:t>
            </a:r>
            <a:r>
              <a:rPr lang="en-US" dirty="0" smtClean="0"/>
              <a:t>allocates </a:t>
            </a:r>
            <a:r>
              <a:rPr lang="en-US" dirty="0"/>
              <a:t>only those second level entries that are needed by the process.</a:t>
            </a:r>
          </a:p>
          <a:p>
            <a:pPr lvl="1"/>
            <a:r>
              <a:rPr lang="en-US" u="sng" dirty="0"/>
              <a:t>Greatly reducing</a:t>
            </a:r>
            <a:r>
              <a:rPr lang="en-US" dirty="0"/>
              <a:t> </a:t>
            </a:r>
            <a:r>
              <a:rPr lang="en-US" dirty="0" smtClean="0"/>
              <a:t>the total amount of memory needed to maintain </a:t>
            </a:r>
            <a:r>
              <a:rPr lang="en-US" dirty="0"/>
              <a:t>a</a:t>
            </a:r>
            <a:r>
              <a:rPr lang="en-US" dirty="0" smtClean="0"/>
              <a:t> process’s page table. </a:t>
            </a:r>
          </a:p>
          <a:p>
            <a:pPr lvl="1"/>
            <a:endParaRPr lang="en-US" dirty="0"/>
          </a:p>
          <a:p>
            <a:r>
              <a:rPr lang="en-US" dirty="0" smtClean="0">
                <a:hlinkClick r:id="rId2"/>
              </a:rPr>
              <a:t>WIKI Entry for Page Tables</a:t>
            </a:r>
            <a:r>
              <a:rPr lang="en-US" dirty="0" smtClean="0"/>
              <a:t> </a:t>
            </a:r>
            <a:endParaRPr lang="en-US" dirty="0"/>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21</a:t>
            </a:fld>
            <a:endParaRPr lang="en-US" altLang="en-US"/>
          </a:p>
        </p:txBody>
      </p:sp>
    </p:spTree>
    <p:extLst>
      <p:ext uri="{BB962C8B-B14F-4D97-AF65-F5344CB8AC3E}">
        <p14:creationId xmlns:p14="http://schemas.microsoft.com/office/powerpoint/2010/main" val="29149687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Translation Lookaside Buffer</a:t>
            </a:r>
            <a:br>
              <a:rPr lang="en-US" dirty="0" smtClean="0"/>
            </a:br>
            <a:r>
              <a:rPr lang="en-US" sz="2400" dirty="0" smtClean="0"/>
              <a:t>AKA Page Table Cache</a:t>
            </a:r>
            <a:endParaRPr lang="en-US" dirty="0"/>
          </a:p>
        </p:txBody>
      </p:sp>
      <p:sp>
        <p:nvSpPr>
          <p:cNvPr id="3" name="Content Placeholder 2"/>
          <p:cNvSpPr>
            <a:spLocks noGrp="1"/>
          </p:cNvSpPr>
          <p:nvPr>
            <p:ph idx="1"/>
          </p:nvPr>
        </p:nvSpPr>
        <p:spPr>
          <a:xfrm>
            <a:off x="457200" y="1600200"/>
            <a:ext cx="8382000" cy="4530725"/>
          </a:xfrm>
        </p:spPr>
        <p:txBody>
          <a:bodyPr>
            <a:normAutofit fontScale="92500" lnSpcReduction="10000"/>
          </a:bodyPr>
          <a:lstStyle/>
          <a:p>
            <a:r>
              <a:rPr lang="en-US" dirty="0" smtClean="0"/>
              <a:t>Recall that a process’s page table is maintained in kernel memory i.e. in physical memory.</a:t>
            </a:r>
          </a:p>
          <a:p>
            <a:pPr lvl="1"/>
            <a:endParaRPr lang="en-US" dirty="0" smtClean="0"/>
          </a:p>
          <a:p>
            <a:r>
              <a:rPr lang="en-US" dirty="0" smtClean="0"/>
              <a:t>With </a:t>
            </a:r>
            <a:r>
              <a:rPr lang="en-US" dirty="0"/>
              <a:t>a </a:t>
            </a:r>
            <a:r>
              <a:rPr lang="en-US" dirty="0" smtClean="0"/>
              <a:t>one-level </a:t>
            </a:r>
            <a:r>
              <a:rPr lang="en-US" dirty="0"/>
              <a:t>page </a:t>
            </a:r>
            <a:r>
              <a:rPr lang="en-US" dirty="0" smtClean="0"/>
              <a:t>table, every logical memory </a:t>
            </a:r>
            <a:r>
              <a:rPr lang="en-US" dirty="0"/>
              <a:t>reference </a:t>
            </a:r>
            <a:r>
              <a:rPr lang="en-US" dirty="0" smtClean="0"/>
              <a:t>made by the processor requires 2 </a:t>
            </a:r>
            <a:r>
              <a:rPr lang="en-US" dirty="0"/>
              <a:t>physical memory references</a:t>
            </a:r>
          </a:p>
          <a:p>
            <a:pPr lvl="1"/>
            <a:r>
              <a:rPr lang="en-US" dirty="0" smtClean="0"/>
              <a:t>1 </a:t>
            </a:r>
            <a:r>
              <a:rPr lang="en-US" dirty="0"/>
              <a:t>to access the page table </a:t>
            </a:r>
            <a:r>
              <a:rPr lang="en-US" dirty="0" smtClean="0"/>
              <a:t>entry and </a:t>
            </a:r>
            <a:r>
              <a:rPr lang="en-US" dirty="0"/>
              <a:t>1 for the </a:t>
            </a:r>
            <a:r>
              <a:rPr lang="en-US" dirty="0" smtClean="0"/>
              <a:t>memory reference</a:t>
            </a:r>
            <a:r>
              <a:rPr lang="en-US" dirty="0"/>
              <a:t>. </a:t>
            </a:r>
            <a:endParaRPr lang="en-US" dirty="0" smtClean="0"/>
          </a:p>
          <a:p>
            <a:pPr lvl="1"/>
            <a:endParaRPr lang="en-US" dirty="0"/>
          </a:p>
          <a:p>
            <a:r>
              <a:rPr lang="en-US" dirty="0" smtClean="0"/>
              <a:t>A two-level page table requires </a:t>
            </a:r>
            <a:r>
              <a:rPr lang="en-US" u="sng" dirty="0" smtClean="0"/>
              <a:t>3 physical memory accesses</a:t>
            </a:r>
            <a:r>
              <a:rPr lang="en-US" dirty="0" smtClean="0"/>
              <a:t>. </a:t>
            </a:r>
          </a:p>
          <a:p>
            <a:pPr lvl="1"/>
            <a:r>
              <a:rPr lang="en-US" dirty="0" smtClean="0"/>
              <a:t>2 to access the page table and 1 for the memory reference. </a:t>
            </a:r>
          </a:p>
          <a:p>
            <a:pPr lvl="1"/>
            <a:endParaRPr lang="en-US" dirty="0" smtClean="0"/>
          </a:p>
          <a:p>
            <a:r>
              <a:rPr lang="en-US" dirty="0" smtClean="0"/>
              <a:t>One approach to reducing physical memory access is a cache mechanism called the </a:t>
            </a:r>
            <a:r>
              <a:rPr lang="en-US" u="sng" dirty="0" smtClean="0"/>
              <a:t>Translation Lookaside Buffer</a:t>
            </a:r>
            <a:r>
              <a:rPr lang="en-US" dirty="0" smtClean="0"/>
              <a:t>. </a:t>
            </a:r>
          </a:p>
          <a:p>
            <a:pPr lvl="1"/>
            <a:r>
              <a:rPr lang="en-US" dirty="0" smtClean="0"/>
              <a:t>Also known as the </a:t>
            </a:r>
            <a:r>
              <a:rPr lang="en-US" u="sng" dirty="0" smtClean="0"/>
              <a:t>Page Table Cache.</a:t>
            </a:r>
          </a:p>
          <a:p>
            <a:pPr lvl="1"/>
            <a:r>
              <a:rPr lang="en-US" dirty="0" smtClean="0"/>
              <a:t>This is a cache of the N most recent page table accesses. </a:t>
            </a:r>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22</a:t>
            </a:fld>
            <a:endParaRPr lang="en-US" altLang="en-US"/>
          </a:p>
        </p:txBody>
      </p:sp>
    </p:spTree>
    <p:extLst>
      <p:ext uri="{BB962C8B-B14F-4D97-AF65-F5344CB8AC3E}">
        <p14:creationId xmlns:p14="http://schemas.microsoft.com/office/powerpoint/2010/main" val="32167977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Translation Lookaside Buffer w/ Single-Level PT</a:t>
            </a:r>
            <a:endParaRPr lang="en-US" sz="2000" dirty="0"/>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23</a:t>
            </a:fld>
            <a:endParaRPr lang="en-US" altLang="en-US"/>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3" y="785813"/>
            <a:ext cx="7850187" cy="528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41642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Table and Main Memory Cache</a:t>
            </a:r>
            <a:br>
              <a:rPr lang="en-US" dirty="0" smtClean="0"/>
            </a:br>
            <a:r>
              <a:rPr lang="en-US" sz="2200" dirty="0" smtClean="0"/>
              <a:t>Recall that main memory provides its own L1 – L2 cache.</a:t>
            </a:r>
            <a:endParaRPr lang="en-US" sz="2200" dirty="0"/>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24</a:t>
            </a:fld>
            <a:endParaRPr lang="en-US" alt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261241"/>
            <a:ext cx="6390850" cy="5063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71939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That Determine the Page Size</a:t>
            </a:r>
            <a:endParaRPr lang="en-US" dirty="0"/>
          </a:p>
        </p:txBody>
      </p:sp>
      <p:sp>
        <p:nvSpPr>
          <p:cNvPr id="3" name="Content Placeholder 2"/>
          <p:cNvSpPr>
            <a:spLocks noGrp="1"/>
          </p:cNvSpPr>
          <p:nvPr>
            <p:ph idx="1"/>
          </p:nvPr>
        </p:nvSpPr>
        <p:spPr>
          <a:xfrm>
            <a:off x="457200" y="1219201"/>
            <a:ext cx="8458200" cy="3810000"/>
          </a:xfrm>
        </p:spPr>
        <p:txBody>
          <a:bodyPr>
            <a:normAutofit fontScale="92500" lnSpcReduction="10000"/>
          </a:bodyPr>
          <a:lstStyle/>
          <a:p>
            <a:r>
              <a:rPr lang="en-US" dirty="0" smtClean="0"/>
              <a:t>Smaller page sizes reduces Internal Fragmentation.</a:t>
            </a:r>
          </a:p>
          <a:p>
            <a:pPr lvl="1"/>
            <a:r>
              <a:rPr lang="en-US" dirty="0" smtClean="0"/>
              <a:t>Smaller the page, the more efficient the memory utilization.</a:t>
            </a:r>
          </a:p>
          <a:p>
            <a:pPr lvl="1"/>
            <a:endParaRPr lang="en-US" dirty="0" smtClean="0"/>
          </a:p>
          <a:p>
            <a:r>
              <a:rPr lang="en-US" dirty="0" smtClean="0"/>
              <a:t>Smaller page sizes increases the size of the Page Table, TLB, and other support hardware (</a:t>
            </a:r>
            <a:r>
              <a:rPr lang="en-US" dirty="0" smtClean="0">
                <a:solidFill>
                  <a:srgbClr val="FF0000"/>
                </a:solidFill>
              </a:rPr>
              <a:t>Bad</a:t>
            </a:r>
            <a:r>
              <a:rPr lang="en-US" dirty="0" smtClean="0"/>
              <a:t>).</a:t>
            </a:r>
          </a:p>
          <a:p>
            <a:pPr lvl="1"/>
            <a:r>
              <a:rPr lang="en-US" dirty="0" smtClean="0"/>
              <a:t>Larger page sizes </a:t>
            </a:r>
            <a:r>
              <a:rPr lang="en-US" smtClean="0"/>
              <a:t>decrease complexity of MMU designs </a:t>
            </a:r>
            <a:r>
              <a:rPr lang="en-US" dirty="0" smtClean="0"/>
              <a:t>(</a:t>
            </a:r>
            <a:r>
              <a:rPr lang="en-US" dirty="0" smtClean="0">
                <a:solidFill>
                  <a:srgbClr val="00B050"/>
                </a:solidFill>
              </a:rPr>
              <a:t>Good</a:t>
            </a:r>
            <a:r>
              <a:rPr lang="en-US" dirty="0" smtClean="0"/>
              <a:t>).</a:t>
            </a:r>
          </a:p>
          <a:p>
            <a:pPr lvl="1"/>
            <a:endParaRPr lang="en-US" dirty="0" smtClean="0"/>
          </a:p>
          <a:p>
            <a:r>
              <a:rPr lang="en-US" dirty="0" smtClean="0"/>
              <a:t>The efficiency of swapping I/O operations. Larger page size produces more efficient disk transfers (</a:t>
            </a:r>
            <a:r>
              <a:rPr lang="en-US" dirty="0" smtClean="0">
                <a:solidFill>
                  <a:srgbClr val="00B050"/>
                </a:solidFill>
              </a:rPr>
              <a:t>Good</a:t>
            </a:r>
            <a:r>
              <a:rPr lang="en-US" dirty="0" smtClean="0"/>
              <a:t>). </a:t>
            </a:r>
          </a:p>
          <a:p>
            <a:pPr lvl="1"/>
            <a:endParaRPr lang="en-US" dirty="0"/>
          </a:p>
          <a:p>
            <a:r>
              <a:rPr lang="en-US" u="sng" dirty="0" smtClean="0"/>
              <a:t>The size of the page is equal to the size of the disk block.</a:t>
            </a:r>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25</a:t>
            </a:fld>
            <a:endParaRPr lang="en-US" altLang="en-US"/>
          </a:p>
        </p:txBody>
      </p:sp>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5101999"/>
            <a:ext cx="3714750" cy="1381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625742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Operating System Support for VM</a:t>
            </a:r>
            <a:endParaRPr lang="en-US" dirty="0"/>
          </a:p>
        </p:txBody>
      </p:sp>
      <p:sp>
        <p:nvSpPr>
          <p:cNvPr id="3" name="Content Placeholder 2"/>
          <p:cNvSpPr>
            <a:spLocks noGrp="1"/>
          </p:cNvSpPr>
          <p:nvPr>
            <p:ph idx="1"/>
          </p:nvPr>
        </p:nvSpPr>
        <p:spPr/>
        <p:txBody>
          <a:bodyPr/>
          <a:lstStyle/>
          <a:p>
            <a:r>
              <a:rPr lang="en-US" dirty="0" smtClean="0"/>
              <a:t>The operating system implements policies, or algorithms, that controls how pages are allocated and managed on behalf of the resident processes. </a:t>
            </a:r>
            <a:endParaRPr lang="en-US" dirty="0"/>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26</a:t>
            </a:fld>
            <a:endParaRPr lang="en-US" altLang="en-US"/>
          </a:p>
        </p:txBody>
      </p:sp>
      <p:pic>
        <p:nvPicPr>
          <p:cNvPr id="5" name="Picture 4"/>
          <p:cNvPicPr>
            <a:picLocks noChangeAspect="1"/>
          </p:cNvPicPr>
          <p:nvPr/>
        </p:nvPicPr>
        <p:blipFill>
          <a:blip r:embed="rId2"/>
          <a:stretch>
            <a:fillRect/>
          </a:stretch>
        </p:blipFill>
        <p:spPr>
          <a:xfrm>
            <a:off x="1675996" y="2743200"/>
            <a:ext cx="5792008" cy="3172268"/>
          </a:xfrm>
          <a:prstGeom prst="rect">
            <a:avLst/>
          </a:prstGeom>
        </p:spPr>
      </p:pic>
    </p:spTree>
    <p:extLst>
      <p:ext uri="{BB962C8B-B14F-4D97-AF65-F5344CB8AC3E}">
        <p14:creationId xmlns:p14="http://schemas.microsoft.com/office/powerpoint/2010/main" val="12769689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Fetch Policy</a:t>
            </a:r>
            <a:endParaRPr lang="en-US" dirty="0">
              <a:solidFill>
                <a:srgbClr val="C00000"/>
              </a:solidFill>
            </a:endParaRPr>
          </a:p>
        </p:txBody>
      </p:sp>
      <p:sp>
        <p:nvSpPr>
          <p:cNvPr id="3" name="Content Placeholder 2"/>
          <p:cNvSpPr>
            <a:spLocks noGrp="1"/>
          </p:cNvSpPr>
          <p:nvPr>
            <p:ph idx="1"/>
          </p:nvPr>
        </p:nvSpPr>
        <p:spPr>
          <a:xfrm>
            <a:off x="457200" y="1600200"/>
            <a:ext cx="8382000" cy="4530725"/>
          </a:xfrm>
        </p:spPr>
        <p:txBody>
          <a:bodyPr/>
          <a:lstStyle/>
          <a:p>
            <a:r>
              <a:rPr lang="en-US" dirty="0" smtClean="0"/>
              <a:t>Fetch Policy determines when a page is made resident i.e. moved (swapped) from disk into memory.</a:t>
            </a:r>
          </a:p>
          <a:p>
            <a:pPr lvl="1"/>
            <a:endParaRPr lang="en-US" dirty="0" smtClean="0"/>
          </a:p>
          <a:p>
            <a:r>
              <a:rPr lang="en-US" u="sng" dirty="0" smtClean="0"/>
              <a:t>Demand  Paging</a:t>
            </a:r>
            <a:r>
              <a:rPr lang="en-US" dirty="0" smtClean="0"/>
              <a:t>: Copies pages from swap into memory as they are accessed by the process i.e. on demand. </a:t>
            </a:r>
          </a:p>
          <a:p>
            <a:endParaRPr lang="en-US" dirty="0" smtClean="0"/>
          </a:p>
          <a:p>
            <a:r>
              <a:rPr lang="en-US" dirty="0" smtClean="0"/>
              <a:t>Note that when a process first starts, there is a flurry of page faults as pages from program and data segments are copied into memory.</a:t>
            </a:r>
          </a:p>
          <a:p>
            <a:pPr lvl="1"/>
            <a:r>
              <a:rPr lang="en-US" dirty="0" smtClean="0"/>
              <a:t>But as a working set is established, the fault rate will drop and the process will execute for extended periods without faults.</a:t>
            </a:r>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27</a:t>
            </a:fld>
            <a:endParaRPr lang="en-US" altLang="en-US"/>
          </a:p>
        </p:txBody>
      </p:sp>
    </p:spTree>
    <p:extLst>
      <p:ext uri="{BB962C8B-B14F-4D97-AF65-F5344CB8AC3E}">
        <p14:creationId xmlns:p14="http://schemas.microsoft.com/office/powerpoint/2010/main" val="7467801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Prepaging Fetch </a:t>
            </a:r>
            <a:r>
              <a:rPr lang="en-US" dirty="0"/>
              <a:t>Policy</a:t>
            </a:r>
          </a:p>
        </p:txBody>
      </p:sp>
      <p:sp>
        <p:nvSpPr>
          <p:cNvPr id="3" name="Content Placeholder 2"/>
          <p:cNvSpPr>
            <a:spLocks noGrp="1"/>
          </p:cNvSpPr>
          <p:nvPr>
            <p:ph idx="1"/>
          </p:nvPr>
        </p:nvSpPr>
        <p:spPr>
          <a:xfrm>
            <a:off x="457200" y="1600200"/>
            <a:ext cx="8229600" cy="4530725"/>
          </a:xfrm>
        </p:spPr>
        <p:txBody>
          <a:bodyPr/>
          <a:lstStyle/>
          <a:p>
            <a:r>
              <a:rPr lang="en-US" u="sng" dirty="0"/>
              <a:t>Prepaging</a:t>
            </a:r>
            <a:r>
              <a:rPr lang="en-US" dirty="0"/>
              <a:t>: Swaps in the referenced (demanded) page and pages </a:t>
            </a:r>
            <a:r>
              <a:rPr lang="en-US" dirty="0" smtClean="0"/>
              <a:t>in the image adjacent </a:t>
            </a:r>
            <a:r>
              <a:rPr lang="en-US" dirty="0"/>
              <a:t>to the demanded page. </a:t>
            </a:r>
          </a:p>
          <a:p>
            <a:pPr lvl="1"/>
            <a:endParaRPr lang="en-US" dirty="0"/>
          </a:p>
          <a:p>
            <a:r>
              <a:rPr lang="en-US" dirty="0" smtClean="0"/>
              <a:t>Prepaging makes </a:t>
            </a:r>
            <a:r>
              <a:rPr lang="en-US" dirty="0"/>
              <a:t>efficient use of the slowest device </a:t>
            </a:r>
            <a:r>
              <a:rPr lang="en-US" dirty="0" smtClean="0"/>
              <a:t>in </a:t>
            </a:r>
            <a:r>
              <a:rPr lang="en-US" dirty="0"/>
              <a:t>the memory hierarchy i.e. retrieval of blocks from disk. </a:t>
            </a:r>
            <a:endParaRPr lang="en-US" dirty="0" smtClean="0"/>
          </a:p>
          <a:p>
            <a:pPr lvl="1"/>
            <a:r>
              <a:rPr lang="en-US" dirty="0" smtClean="0"/>
              <a:t>If </a:t>
            </a:r>
            <a:r>
              <a:rPr lang="en-US" dirty="0"/>
              <a:t>the process image is stored contiguously on disk (on adjacent </a:t>
            </a:r>
            <a:r>
              <a:rPr lang="en-US" dirty="0" smtClean="0"/>
              <a:t>disk blocks</a:t>
            </a:r>
            <a:r>
              <a:rPr lang="en-US" dirty="0"/>
              <a:t>), </a:t>
            </a:r>
            <a:r>
              <a:rPr lang="en-US" u="sng" dirty="0"/>
              <a:t>the cost of bringing in </a:t>
            </a:r>
            <a:r>
              <a:rPr lang="en-US" u="sng" dirty="0" smtClean="0"/>
              <a:t>an adjacent </a:t>
            </a:r>
            <a:r>
              <a:rPr lang="en-US" u="sng" dirty="0"/>
              <a:t>disk block is insignificant compared to bringing in the first block</a:t>
            </a:r>
            <a:r>
              <a:rPr lang="en-US" dirty="0" smtClean="0"/>
              <a:t>.</a:t>
            </a:r>
          </a:p>
          <a:p>
            <a:pPr lvl="1"/>
            <a:endParaRPr lang="en-US" dirty="0" smtClean="0"/>
          </a:p>
          <a:p>
            <a:r>
              <a:rPr lang="en-US" dirty="0" smtClean="0"/>
              <a:t>Although there is the possibility that additional swapped-in pages will never be accessed. </a:t>
            </a:r>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28</a:t>
            </a:fld>
            <a:endParaRPr lang="en-US" altLang="en-US"/>
          </a:p>
        </p:txBody>
      </p:sp>
    </p:spTree>
    <p:extLst>
      <p:ext uri="{BB962C8B-B14F-4D97-AF65-F5344CB8AC3E}">
        <p14:creationId xmlns:p14="http://schemas.microsoft.com/office/powerpoint/2010/main" val="7219223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Replacement Policy</a:t>
            </a:r>
            <a:endParaRPr lang="en-US" dirty="0">
              <a:solidFill>
                <a:srgbClr val="C00000"/>
              </a:solidFill>
            </a:endParaRPr>
          </a:p>
        </p:txBody>
      </p:sp>
      <p:sp>
        <p:nvSpPr>
          <p:cNvPr id="3" name="Content Placeholder 2"/>
          <p:cNvSpPr>
            <a:spLocks noGrp="1"/>
          </p:cNvSpPr>
          <p:nvPr>
            <p:ph idx="1"/>
          </p:nvPr>
        </p:nvSpPr>
        <p:spPr>
          <a:xfrm>
            <a:off x="457200" y="1600200"/>
            <a:ext cx="8458200" cy="4530725"/>
          </a:xfrm>
        </p:spPr>
        <p:txBody>
          <a:bodyPr/>
          <a:lstStyle/>
          <a:p>
            <a:r>
              <a:rPr lang="en-US" dirty="0" smtClean="0"/>
              <a:t>The selection of which </a:t>
            </a:r>
            <a:r>
              <a:rPr lang="en-US" u="sng" dirty="0" smtClean="0"/>
              <a:t>resident page </a:t>
            </a:r>
            <a:r>
              <a:rPr lang="en-US" dirty="0" smtClean="0"/>
              <a:t>to replace when no free frames exist in memory and a new page is required. </a:t>
            </a:r>
          </a:p>
          <a:p>
            <a:pPr lvl="1"/>
            <a:endParaRPr lang="en-US" dirty="0" smtClean="0"/>
          </a:p>
          <a:p>
            <a:r>
              <a:rPr lang="en-US" dirty="0" smtClean="0"/>
              <a:t>The goal is to pick the frame whose resident page will not be accessed by its process in the near future (if at all). </a:t>
            </a:r>
          </a:p>
          <a:p>
            <a:pPr lvl="1"/>
            <a:r>
              <a:rPr lang="en-US" dirty="0" smtClean="0"/>
              <a:t>If a page is removed and is immediately accessed when its process runs, we have wasted at least one, possibly two I/O operations.</a:t>
            </a:r>
          </a:p>
          <a:p>
            <a:pPr lvl="1"/>
            <a:endParaRPr lang="en-US" dirty="0" smtClean="0"/>
          </a:p>
          <a:p>
            <a:r>
              <a:rPr lang="en-US" u="sng" dirty="0" smtClean="0"/>
              <a:t>Note</a:t>
            </a:r>
            <a:r>
              <a:rPr lang="en-US" dirty="0" smtClean="0"/>
              <a:t>: An unmodified page does not need to be copied back to disk when it is replaced. </a:t>
            </a:r>
          </a:p>
          <a:p>
            <a:pPr lvl="1"/>
            <a:r>
              <a:rPr lang="en-US" dirty="0" smtClean="0"/>
              <a:t>Conversely, replacing a modified page requires </a:t>
            </a:r>
            <a:r>
              <a:rPr lang="en-US" u="sng" dirty="0" smtClean="0"/>
              <a:t>two I/O operations</a:t>
            </a:r>
            <a:r>
              <a:rPr lang="en-US" dirty="0" smtClean="0"/>
              <a:t>.</a:t>
            </a:r>
          </a:p>
          <a:p>
            <a:pPr lvl="1"/>
            <a:endParaRPr lang="en-US" dirty="0" smtClean="0"/>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29</a:t>
            </a:fld>
            <a:endParaRPr lang="en-US" altLang="en-US"/>
          </a:p>
        </p:txBody>
      </p:sp>
    </p:spTree>
    <p:extLst>
      <p:ext uri="{BB962C8B-B14F-4D97-AF65-F5344CB8AC3E}">
        <p14:creationId xmlns:p14="http://schemas.microsoft.com/office/powerpoint/2010/main" val="1641685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304800"/>
            <a:ext cx="5562600" cy="57703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itle 6"/>
          <p:cNvSpPr>
            <a:spLocks noGrp="1"/>
          </p:cNvSpPr>
          <p:nvPr>
            <p:ph type="title"/>
          </p:nvPr>
        </p:nvSpPr>
        <p:spPr>
          <a:xfrm>
            <a:off x="457200" y="277813"/>
            <a:ext cx="3733800" cy="1139825"/>
          </a:xfrm>
        </p:spPr>
        <p:txBody>
          <a:bodyPr/>
          <a:lstStyle/>
          <a:p>
            <a:r>
              <a:rPr lang="en-US" sz="2400" dirty="0" smtClean="0"/>
              <a:t>The Layout of </a:t>
            </a:r>
            <a:br>
              <a:rPr lang="en-US" sz="2400" dirty="0" smtClean="0"/>
            </a:br>
            <a:r>
              <a:rPr lang="en-US" sz="2400" dirty="0" smtClean="0"/>
              <a:t>Process Pages</a:t>
            </a:r>
            <a:br>
              <a:rPr lang="en-US" sz="2400" dirty="0" smtClean="0"/>
            </a:br>
            <a:r>
              <a:rPr lang="en-US" sz="2400" dirty="0" smtClean="0"/>
              <a:t>into Memory Frames</a:t>
            </a:r>
            <a:endParaRPr lang="en-US" sz="2400" dirty="0"/>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3</a:t>
            </a:fld>
            <a:endParaRPr lang="en-US" altLang="en-US"/>
          </a:p>
        </p:txBody>
      </p:sp>
    </p:spTree>
    <p:extLst>
      <p:ext uri="{BB962C8B-B14F-4D97-AF65-F5344CB8AC3E}">
        <p14:creationId xmlns:p14="http://schemas.microsoft.com/office/powerpoint/2010/main" val="11667864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Replacement Policies</a:t>
            </a:r>
            <a:endParaRPr lang="en-US" dirty="0"/>
          </a:p>
        </p:txBody>
      </p:sp>
      <p:sp>
        <p:nvSpPr>
          <p:cNvPr id="3" name="Content Placeholder 2"/>
          <p:cNvSpPr>
            <a:spLocks noGrp="1"/>
          </p:cNvSpPr>
          <p:nvPr>
            <p:ph idx="1"/>
          </p:nvPr>
        </p:nvSpPr>
        <p:spPr>
          <a:xfrm>
            <a:off x="457200" y="1600200"/>
            <a:ext cx="8382000" cy="4530725"/>
          </a:xfrm>
        </p:spPr>
        <p:txBody>
          <a:bodyPr/>
          <a:lstStyle/>
          <a:p>
            <a:r>
              <a:rPr lang="en-US" dirty="0" smtClean="0"/>
              <a:t>Five Replacement </a:t>
            </a:r>
            <a:r>
              <a:rPr lang="en-US" dirty="0"/>
              <a:t>Policies will be discussed that differ </a:t>
            </a:r>
            <a:r>
              <a:rPr lang="en-US" dirty="0" smtClean="0"/>
              <a:t>…</a:t>
            </a:r>
          </a:p>
          <a:p>
            <a:endParaRPr lang="en-US" dirty="0"/>
          </a:p>
          <a:p>
            <a:r>
              <a:rPr lang="en-US" dirty="0"/>
              <a:t>In the accuracy each has in selecting the best page for replacement </a:t>
            </a:r>
            <a:endParaRPr lang="en-US" dirty="0" smtClean="0"/>
          </a:p>
          <a:p>
            <a:pPr lvl="1"/>
            <a:r>
              <a:rPr lang="en-US" dirty="0" smtClean="0"/>
              <a:t>i.e</a:t>
            </a:r>
            <a:r>
              <a:rPr lang="en-US" dirty="0"/>
              <a:t>. the page which will provide the best return on the time needed to replace it. </a:t>
            </a:r>
            <a:endParaRPr lang="en-US" dirty="0" smtClean="0"/>
          </a:p>
          <a:p>
            <a:endParaRPr lang="en-US" dirty="0"/>
          </a:p>
          <a:p>
            <a:r>
              <a:rPr lang="en-US" dirty="0"/>
              <a:t>The hardware and processor overhead needed to implement a policy. </a:t>
            </a:r>
            <a:endParaRPr lang="en-US" dirty="0" smtClean="0"/>
          </a:p>
          <a:p>
            <a:pPr lvl="1"/>
            <a:r>
              <a:rPr lang="en-US" dirty="0" smtClean="0"/>
              <a:t>An </a:t>
            </a:r>
            <a:r>
              <a:rPr lang="en-US" dirty="0"/>
              <a:t>algorithm that provides fractionally better memory utilization but requires more resources may not be the best choice. </a:t>
            </a:r>
          </a:p>
        </p:txBody>
      </p:sp>
      <p:sp>
        <p:nvSpPr>
          <p:cNvPr id="4" name="Date Placeholder 3"/>
          <p:cNvSpPr>
            <a:spLocks noGrp="1"/>
          </p:cNvSpPr>
          <p:nvPr>
            <p:ph type="dt" sz="half" idx="10"/>
          </p:nvPr>
        </p:nvSpPr>
        <p:spPr/>
        <p:txBody>
          <a:bodyPr/>
          <a:lstStyle/>
          <a:p>
            <a:r>
              <a:rPr lang="en-US" smtClean="0"/>
              <a:t>CS 5348 OS Concepts</a:t>
            </a:r>
            <a:endParaRPr lang="en-US" altLang="en-US"/>
          </a:p>
        </p:txBody>
      </p:sp>
      <p:sp>
        <p:nvSpPr>
          <p:cNvPr id="6" name="Slide Number Placeholder 5"/>
          <p:cNvSpPr>
            <a:spLocks noGrp="1"/>
          </p:cNvSpPr>
          <p:nvPr>
            <p:ph type="sldNum" sz="quarter" idx="12"/>
          </p:nvPr>
        </p:nvSpPr>
        <p:spPr/>
        <p:txBody>
          <a:bodyPr/>
          <a:lstStyle/>
          <a:p>
            <a:fld id="{46D7330F-AAA1-4F25-B8DC-A6ABCFAB6AFA}" type="slidenum">
              <a:rPr lang="en-US" altLang="en-US" smtClean="0"/>
              <a:pPr/>
              <a:t>30</a:t>
            </a:fld>
            <a:endParaRPr lang="en-US" altLang="en-US"/>
          </a:p>
        </p:txBody>
      </p:sp>
    </p:spTree>
    <p:extLst>
      <p:ext uri="{BB962C8B-B14F-4D97-AF65-F5344CB8AC3E}">
        <p14:creationId xmlns:p14="http://schemas.microsoft.com/office/powerpoint/2010/main" val="20799428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Optimal Replacement</a:t>
            </a:r>
            <a:endParaRPr lang="en-US" dirty="0"/>
          </a:p>
        </p:txBody>
      </p:sp>
      <p:sp>
        <p:nvSpPr>
          <p:cNvPr id="3" name="Content Placeholder 2"/>
          <p:cNvSpPr>
            <a:spLocks noGrp="1"/>
          </p:cNvSpPr>
          <p:nvPr>
            <p:ph idx="1"/>
          </p:nvPr>
        </p:nvSpPr>
        <p:spPr/>
        <p:txBody>
          <a:bodyPr/>
          <a:lstStyle/>
          <a:p>
            <a:r>
              <a:rPr lang="en-US" dirty="0"/>
              <a:t>Optimal: A hypothetical solution that always selects the pages that will not be access for the longest amount of time. </a:t>
            </a:r>
            <a:endParaRPr lang="en-US" dirty="0" smtClean="0"/>
          </a:p>
          <a:p>
            <a:pPr lvl="1"/>
            <a:endParaRPr lang="en-US" dirty="0"/>
          </a:p>
          <a:p>
            <a:r>
              <a:rPr lang="en-US" dirty="0"/>
              <a:t>If </a:t>
            </a:r>
            <a:r>
              <a:rPr lang="en-US" dirty="0" smtClean="0"/>
              <a:t>optimal could </a:t>
            </a:r>
            <a:r>
              <a:rPr lang="en-US" dirty="0"/>
              <a:t>be implemented, it would </a:t>
            </a:r>
            <a:r>
              <a:rPr lang="en-US" dirty="0" smtClean="0"/>
              <a:t>minimize the process’s fault </a:t>
            </a:r>
            <a:r>
              <a:rPr lang="en-US" dirty="0"/>
              <a:t>rate and </a:t>
            </a:r>
            <a:r>
              <a:rPr lang="en-US" dirty="0" smtClean="0"/>
              <a:t>provide the </a:t>
            </a:r>
            <a:r>
              <a:rPr lang="en-US" dirty="0"/>
              <a:t>most efficient utilization of </a:t>
            </a:r>
            <a:r>
              <a:rPr lang="en-US" dirty="0" smtClean="0"/>
              <a:t>the assigned physical </a:t>
            </a:r>
            <a:r>
              <a:rPr lang="en-US" dirty="0"/>
              <a:t>memory. </a:t>
            </a:r>
            <a:endParaRPr lang="en-US" dirty="0" smtClean="0"/>
          </a:p>
          <a:p>
            <a:pPr lvl="1"/>
            <a:endParaRPr lang="en-US" dirty="0"/>
          </a:p>
          <a:p>
            <a:r>
              <a:rPr lang="en-US" u="sng" dirty="0"/>
              <a:t>The optimal solution can not be implemented</a:t>
            </a:r>
            <a:r>
              <a:rPr lang="en-US" dirty="0"/>
              <a:t> but it provides a benchmark against which other policies are evaluated</a:t>
            </a:r>
            <a:r>
              <a:rPr lang="en-US" dirty="0" smtClean="0"/>
              <a:t>.</a:t>
            </a:r>
            <a:endParaRPr lang="en-US" dirty="0"/>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31</a:t>
            </a:fld>
            <a:endParaRPr lang="en-US" altLang="en-US"/>
          </a:p>
        </p:txBody>
      </p:sp>
    </p:spTree>
    <p:extLst>
      <p:ext uri="{BB962C8B-B14F-4D97-AF65-F5344CB8AC3E}">
        <p14:creationId xmlns:p14="http://schemas.microsoft.com/office/powerpoint/2010/main" val="5127740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Least Recently Used (LRU) Replacement</a:t>
            </a:r>
            <a:endParaRPr lang="en-US" dirty="0"/>
          </a:p>
        </p:txBody>
      </p:sp>
      <p:sp>
        <p:nvSpPr>
          <p:cNvPr id="3" name="Content Placeholder 2"/>
          <p:cNvSpPr>
            <a:spLocks noGrp="1"/>
          </p:cNvSpPr>
          <p:nvPr>
            <p:ph idx="1"/>
          </p:nvPr>
        </p:nvSpPr>
        <p:spPr/>
        <p:txBody>
          <a:bodyPr/>
          <a:lstStyle/>
          <a:p>
            <a:r>
              <a:rPr lang="en-US" dirty="0" smtClean="0"/>
              <a:t>Select for replacement the page that has not been referenced for the longest time.</a:t>
            </a:r>
          </a:p>
          <a:p>
            <a:pPr lvl="1"/>
            <a:endParaRPr lang="en-US" dirty="0" smtClean="0"/>
          </a:p>
          <a:p>
            <a:r>
              <a:rPr lang="en-US" i="1" dirty="0" smtClean="0"/>
              <a:t>Locality of Reference </a:t>
            </a:r>
            <a:r>
              <a:rPr lang="en-US" dirty="0" smtClean="0"/>
              <a:t>suggests that the </a:t>
            </a:r>
            <a:r>
              <a:rPr lang="en-US" dirty="0"/>
              <a:t>Least Recently Used page </a:t>
            </a:r>
            <a:r>
              <a:rPr lang="en-US" dirty="0" smtClean="0"/>
              <a:t>is </a:t>
            </a:r>
            <a:r>
              <a:rPr lang="en-US" i="1" dirty="0" smtClean="0"/>
              <a:t>unlikely</a:t>
            </a:r>
            <a:r>
              <a:rPr lang="en-US" dirty="0" smtClean="0"/>
              <a:t> to referenced in the near future.</a:t>
            </a:r>
          </a:p>
          <a:p>
            <a:pPr lvl="1"/>
            <a:endParaRPr lang="en-US" dirty="0" smtClean="0"/>
          </a:p>
          <a:p>
            <a:r>
              <a:rPr lang="en-US" dirty="0" smtClean="0"/>
              <a:t>Simulation shows that LRU is almost as efficient as Optimal. </a:t>
            </a:r>
          </a:p>
          <a:p>
            <a:pPr lvl="1"/>
            <a:endParaRPr lang="en-US" dirty="0" smtClean="0"/>
          </a:p>
          <a:p>
            <a:r>
              <a:rPr lang="en-US" dirty="0" smtClean="0"/>
              <a:t>LRU is too expensive to implement</a:t>
            </a:r>
            <a:r>
              <a:rPr lang="en-US" dirty="0"/>
              <a:t> </a:t>
            </a:r>
            <a:r>
              <a:rPr lang="en-US" dirty="0" smtClean="0"/>
              <a:t>for virtual memory. </a:t>
            </a:r>
          </a:p>
          <a:p>
            <a:pPr lvl="1"/>
            <a:r>
              <a:rPr lang="en-US" dirty="0" smtClean="0"/>
              <a:t>Needs to attach a last-accessed timestamp to every PT entry and search for the oldest page during each replacement operation</a:t>
            </a:r>
            <a:r>
              <a:rPr lang="en-US" dirty="0"/>
              <a:t>.</a:t>
            </a:r>
            <a:endParaRPr lang="en-US" dirty="0" smtClean="0"/>
          </a:p>
          <a:p>
            <a:pPr lvl="1"/>
            <a:r>
              <a:rPr lang="en-US" dirty="0" smtClean="0"/>
              <a:t>Maintain page accesses in a stack</a:t>
            </a:r>
            <a:r>
              <a:rPr lang="en-US" dirty="0"/>
              <a:t> </a:t>
            </a:r>
            <a:r>
              <a:rPr lang="en-US" dirty="0" smtClean="0"/>
              <a:t>and pick from the bottom.</a:t>
            </a:r>
            <a:endParaRPr lang="en-US" dirty="0"/>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32</a:t>
            </a:fld>
            <a:endParaRPr lang="en-US" altLang="en-US"/>
          </a:p>
        </p:txBody>
      </p:sp>
    </p:spTree>
    <p:extLst>
      <p:ext uri="{BB962C8B-B14F-4D97-AF65-F5344CB8AC3E}">
        <p14:creationId xmlns:p14="http://schemas.microsoft.com/office/powerpoint/2010/main" val="10812345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First-In First-Out (FIFO) Replacement</a:t>
            </a:r>
            <a:endParaRPr lang="en-US" dirty="0"/>
          </a:p>
        </p:txBody>
      </p:sp>
      <p:sp>
        <p:nvSpPr>
          <p:cNvPr id="3" name="Content Placeholder 2"/>
          <p:cNvSpPr>
            <a:spLocks noGrp="1"/>
          </p:cNvSpPr>
          <p:nvPr>
            <p:ph idx="1"/>
          </p:nvPr>
        </p:nvSpPr>
        <p:spPr/>
        <p:txBody>
          <a:bodyPr/>
          <a:lstStyle/>
          <a:p>
            <a:r>
              <a:rPr lang="en-US" dirty="0" smtClean="0"/>
              <a:t>Replace the page that has been resident the longest. </a:t>
            </a:r>
          </a:p>
          <a:p>
            <a:pPr lvl="1"/>
            <a:endParaRPr lang="en-US" dirty="0" smtClean="0"/>
          </a:p>
          <a:p>
            <a:r>
              <a:rPr lang="en-US" dirty="0" smtClean="0"/>
              <a:t>Easy to implement by treating the frame table as a circular buffer. </a:t>
            </a:r>
          </a:p>
          <a:p>
            <a:pPr lvl="1"/>
            <a:r>
              <a:rPr lang="en-US" dirty="0"/>
              <a:t>W</a:t>
            </a:r>
            <a:r>
              <a:rPr lang="en-US" dirty="0" smtClean="0"/>
              <a:t>hen all frames are occupied, remove the first, second, etc</a:t>
            </a:r>
            <a:r>
              <a:rPr lang="en-US" dirty="0"/>
              <a:t>.</a:t>
            </a:r>
            <a:r>
              <a:rPr lang="en-US" dirty="0" smtClean="0"/>
              <a:t> pages that were made resident. </a:t>
            </a:r>
          </a:p>
          <a:p>
            <a:pPr lvl="2"/>
            <a:endParaRPr lang="en-US" dirty="0" smtClean="0"/>
          </a:p>
          <a:p>
            <a:r>
              <a:rPr lang="en-US" dirty="0" smtClean="0"/>
              <a:t>FIFO is an ineffective page replace policy. </a:t>
            </a:r>
          </a:p>
          <a:p>
            <a:pPr lvl="1"/>
            <a:r>
              <a:rPr lang="en-US" dirty="0" smtClean="0"/>
              <a:t>Removes pages regardless of whether they are in use or not. </a:t>
            </a:r>
          </a:p>
          <a:p>
            <a:pPr lvl="1"/>
            <a:r>
              <a:rPr lang="en-US" dirty="0" smtClean="0"/>
              <a:t>Can remove pages that are constantly referenced causing these pages to fault soon after having been removed.</a:t>
            </a:r>
            <a:endParaRPr lang="en-US" dirty="0"/>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33</a:t>
            </a:fld>
            <a:endParaRPr lang="en-US" altLang="en-US"/>
          </a:p>
        </p:txBody>
      </p:sp>
    </p:spTree>
    <p:extLst>
      <p:ext uri="{BB962C8B-B14F-4D97-AF65-F5344CB8AC3E}">
        <p14:creationId xmlns:p14="http://schemas.microsoft.com/office/powerpoint/2010/main" val="8534364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Clock Replacement Policy</a:t>
            </a:r>
            <a:endParaRPr lang="en-US" dirty="0"/>
          </a:p>
        </p:txBody>
      </p:sp>
      <p:sp>
        <p:nvSpPr>
          <p:cNvPr id="3" name="Content Placeholder 2"/>
          <p:cNvSpPr>
            <a:spLocks noGrp="1"/>
          </p:cNvSpPr>
          <p:nvPr>
            <p:ph idx="1"/>
          </p:nvPr>
        </p:nvSpPr>
        <p:spPr>
          <a:xfrm>
            <a:off x="457200" y="1219200"/>
            <a:ext cx="8382000" cy="4911725"/>
          </a:xfrm>
        </p:spPr>
        <p:txBody>
          <a:bodyPr>
            <a:normAutofit/>
          </a:bodyPr>
          <a:lstStyle/>
          <a:p>
            <a:r>
              <a:rPr lang="en-US" dirty="0" smtClean="0"/>
              <a:t>Clock Replacement is an efficient method of approximately identifying the LRU page. </a:t>
            </a:r>
          </a:p>
          <a:p>
            <a:pPr lvl="1"/>
            <a:endParaRPr lang="en-US" dirty="0" smtClean="0"/>
          </a:p>
          <a:p>
            <a:r>
              <a:rPr lang="en-US" dirty="0" smtClean="0"/>
              <a:t>Each </a:t>
            </a:r>
            <a:r>
              <a:rPr lang="en-US" u="sng" dirty="0" smtClean="0"/>
              <a:t>frame table entry</a:t>
            </a:r>
            <a:r>
              <a:rPr lang="en-US" dirty="0" smtClean="0"/>
              <a:t> maintains a </a:t>
            </a:r>
            <a:r>
              <a:rPr lang="en-US" i="1" dirty="0" smtClean="0"/>
              <a:t>use-bit</a:t>
            </a:r>
            <a:r>
              <a:rPr lang="en-US" dirty="0" smtClean="0"/>
              <a:t> that indicates when a page is accessed. </a:t>
            </a:r>
          </a:p>
          <a:p>
            <a:pPr lvl="1"/>
            <a:r>
              <a:rPr lang="en-US" dirty="0" smtClean="0"/>
              <a:t>The use-bit is set 1 when the </a:t>
            </a:r>
            <a:r>
              <a:rPr lang="en-US" u="sng" dirty="0" smtClean="0"/>
              <a:t>frame is first loaded with a new page</a:t>
            </a:r>
            <a:r>
              <a:rPr lang="en-US" dirty="0" smtClean="0"/>
              <a:t>. </a:t>
            </a:r>
          </a:p>
          <a:p>
            <a:pPr lvl="1"/>
            <a:r>
              <a:rPr lang="en-US" dirty="0" smtClean="0"/>
              <a:t>The use-bit is set 1 </a:t>
            </a:r>
            <a:r>
              <a:rPr lang="en-US" u="sng" dirty="0" smtClean="0"/>
              <a:t>each time the frame is accessed</a:t>
            </a:r>
            <a:r>
              <a:rPr lang="en-US" dirty="0" smtClean="0"/>
              <a:t>. </a:t>
            </a:r>
          </a:p>
          <a:p>
            <a:pPr lvl="1"/>
            <a:endParaRPr lang="en-US" dirty="0" smtClean="0"/>
          </a:p>
          <a:p>
            <a:r>
              <a:rPr lang="en-US" dirty="0" smtClean="0"/>
              <a:t>The algorithm is to:</a:t>
            </a:r>
          </a:p>
          <a:p>
            <a:pPr lvl="1"/>
            <a:r>
              <a:rPr lang="en-US" dirty="0" smtClean="0"/>
              <a:t>Starting with the last frame selected for replacement. </a:t>
            </a:r>
          </a:p>
          <a:p>
            <a:pPr lvl="1"/>
            <a:r>
              <a:rPr lang="en-US" dirty="0" smtClean="0"/>
              <a:t>Move though the frame table in a </a:t>
            </a:r>
            <a:r>
              <a:rPr lang="en-US" smtClean="0"/>
              <a:t>circular fashion (top to bottom).</a:t>
            </a:r>
            <a:endParaRPr lang="en-US" dirty="0" smtClean="0"/>
          </a:p>
          <a:p>
            <a:pPr lvl="1"/>
            <a:r>
              <a:rPr lang="en-US" dirty="0" smtClean="0"/>
              <a:t>Select for replacement the first frame whose use-bit is 0.</a:t>
            </a:r>
          </a:p>
          <a:p>
            <a:pPr lvl="1"/>
            <a:r>
              <a:rPr lang="en-US" dirty="0" smtClean="0"/>
              <a:t>As each entry is visited, </a:t>
            </a:r>
            <a:r>
              <a:rPr lang="en-US" u="sng" dirty="0" smtClean="0"/>
              <a:t>if the use-bit is 1, set it to 0</a:t>
            </a:r>
            <a:r>
              <a:rPr lang="en-US" dirty="0" smtClean="0"/>
              <a:t>. </a:t>
            </a:r>
            <a:endParaRPr lang="en-US" dirty="0"/>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34</a:t>
            </a:fld>
            <a:endParaRPr lang="en-US" altLang="en-US"/>
          </a:p>
        </p:txBody>
      </p:sp>
    </p:spTree>
    <p:extLst>
      <p:ext uri="{BB962C8B-B14F-4D97-AF65-F5344CB8AC3E}">
        <p14:creationId xmlns:p14="http://schemas.microsoft.com/office/powerpoint/2010/main" val="14271111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799" y="1349935"/>
            <a:ext cx="4096349" cy="4390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6"/>
          <p:cNvSpPr>
            <a:spLocks noGrp="1"/>
          </p:cNvSpPr>
          <p:nvPr>
            <p:ph type="title"/>
          </p:nvPr>
        </p:nvSpPr>
        <p:spPr/>
        <p:txBody>
          <a:bodyPr/>
          <a:lstStyle/>
          <a:p>
            <a:r>
              <a:rPr lang="en-US" dirty="0"/>
              <a:t>Clock </a:t>
            </a:r>
            <a:r>
              <a:rPr lang="en-US" dirty="0" smtClean="0"/>
              <a:t>Replacement Frame Table</a:t>
            </a:r>
            <a:endParaRPr lang="en-US" dirty="0"/>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35</a:t>
            </a:fld>
            <a:endParaRPr lang="en-US" altLang="en-US"/>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994" y="1260933"/>
            <a:ext cx="5498805" cy="4479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165633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3497642"/>
            <a:ext cx="5143726" cy="28269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Clock Replacement Policy</a:t>
            </a:r>
          </a:p>
        </p:txBody>
      </p:sp>
      <p:sp>
        <p:nvSpPr>
          <p:cNvPr id="3" name="Content Placeholder 2"/>
          <p:cNvSpPr>
            <a:spLocks noGrp="1"/>
          </p:cNvSpPr>
          <p:nvPr>
            <p:ph idx="1"/>
          </p:nvPr>
        </p:nvSpPr>
        <p:spPr>
          <a:xfrm>
            <a:off x="457200" y="1600200"/>
            <a:ext cx="8420326" cy="4530725"/>
          </a:xfrm>
        </p:spPr>
        <p:txBody>
          <a:bodyPr/>
          <a:lstStyle/>
          <a:p>
            <a:r>
              <a:rPr lang="en-US" dirty="0" smtClean="0"/>
              <a:t>During the first pass though the frame table, the first frame / page that has not been accessed (use-bit = 0) will be replaced. </a:t>
            </a:r>
          </a:p>
          <a:p>
            <a:pPr lvl="1"/>
            <a:r>
              <a:rPr lang="en-US" dirty="0" smtClean="0"/>
              <a:t>This is an approximation of LRU. </a:t>
            </a:r>
          </a:p>
          <a:p>
            <a:r>
              <a:rPr lang="en-US" dirty="0" smtClean="0"/>
              <a:t>If all use-bits are 1 during the first pass, the second pass will select first frame set to 0 in the first pass for replacement. </a:t>
            </a:r>
          </a:p>
          <a:p>
            <a:endParaRPr lang="en-US" sz="1050" dirty="0"/>
          </a:p>
          <a:p>
            <a:r>
              <a:rPr lang="en-US" sz="2000" dirty="0" smtClean="0"/>
              <a:t>A comparison study </a:t>
            </a:r>
            <a:br>
              <a:rPr lang="en-US" sz="2000" dirty="0" smtClean="0"/>
            </a:br>
            <a:r>
              <a:rPr lang="en-US" sz="2000" dirty="0" smtClean="0"/>
              <a:t>presented in the book </a:t>
            </a:r>
            <a:br>
              <a:rPr lang="en-US" sz="2000" dirty="0" smtClean="0"/>
            </a:br>
            <a:r>
              <a:rPr lang="en-US" sz="2000" dirty="0" smtClean="0"/>
              <a:t>indicates that </a:t>
            </a:r>
            <a:br>
              <a:rPr lang="en-US" sz="2000" dirty="0" smtClean="0"/>
            </a:br>
            <a:r>
              <a:rPr lang="en-US" sz="2000" dirty="0" smtClean="0"/>
              <a:t>Clock replacement </a:t>
            </a:r>
            <a:br>
              <a:rPr lang="en-US" sz="2000" dirty="0" smtClean="0"/>
            </a:br>
            <a:r>
              <a:rPr lang="en-US" sz="2000" dirty="0" smtClean="0"/>
              <a:t>produces fewer </a:t>
            </a:r>
            <a:br>
              <a:rPr lang="en-US" sz="2000" dirty="0" smtClean="0"/>
            </a:br>
            <a:r>
              <a:rPr lang="en-US" sz="2000" dirty="0" smtClean="0"/>
              <a:t>page faults than FIFO.</a:t>
            </a:r>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36</a:t>
            </a:fld>
            <a:endParaRPr lang="en-US" altLang="en-US"/>
          </a:p>
        </p:txBody>
      </p:sp>
    </p:spTree>
    <p:extLst>
      <p:ext uri="{BB962C8B-B14F-4D97-AF65-F5344CB8AC3E}">
        <p14:creationId xmlns:p14="http://schemas.microsoft.com/office/powerpoint/2010/main" val="21696033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Clock Replacement with Modified Bit</a:t>
            </a:r>
            <a:endParaRPr lang="en-US" dirty="0"/>
          </a:p>
        </p:txBody>
      </p:sp>
      <p:sp>
        <p:nvSpPr>
          <p:cNvPr id="3" name="Content Placeholder 2"/>
          <p:cNvSpPr>
            <a:spLocks noGrp="1"/>
          </p:cNvSpPr>
          <p:nvPr>
            <p:ph idx="1"/>
          </p:nvPr>
        </p:nvSpPr>
        <p:spPr>
          <a:xfrm>
            <a:off x="457200" y="1600200"/>
            <a:ext cx="8458200" cy="4530725"/>
          </a:xfrm>
        </p:spPr>
        <p:txBody>
          <a:bodyPr/>
          <a:lstStyle/>
          <a:p>
            <a:r>
              <a:rPr lang="en-US" dirty="0" smtClean="0"/>
              <a:t>A variation that uses an additional </a:t>
            </a:r>
            <a:r>
              <a:rPr lang="en-US" i="1" dirty="0" smtClean="0"/>
              <a:t>modified-bit</a:t>
            </a:r>
            <a:r>
              <a:rPr lang="en-US" dirty="0" smtClean="0"/>
              <a:t> to avoid selecting pages that need to be written back to disk if replaced.</a:t>
            </a:r>
          </a:p>
          <a:p>
            <a:pPr lvl="1"/>
            <a:r>
              <a:rPr lang="en-US" dirty="0" smtClean="0"/>
              <a:t>The strategy is to initially avoid replacing pages that have been modified and will require </a:t>
            </a:r>
            <a:r>
              <a:rPr lang="en-US" u="sng" dirty="0" smtClean="0"/>
              <a:t>two I/O operations </a:t>
            </a:r>
            <a:r>
              <a:rPr lang="en-US" dirty="0" smtClean="0"/>
              <a:t>to replace. </a:t>
            </a:r>
          </a:p>
          <a:p>
            <a:pPr lvl="1"/>
            <a:endParaRPr lang="en-US" dirty="0" smtClean="0"/>
          </a:p>
          <a:p>
            <a:r>
              <a:rPr lang="en-US" dirty="0" smtClean="0"/>
              <a:t>Each frame can be marked with 2 bits </a:t>
            </a:r>
            <a:r>
              <a:rPr lang="en-US" sz="1800" dirty="0" smtClean="0"/>
              <a:t>(u = use-bit, m = modified-bit).</a:t>
            </a:r>
          </a:p>
          <a:p>
            <a:pPr marL="687387" lvl="1" indent="-342900">
              <a:buSzPct val="100000"/>
              <a:buFont typeface="+mj-lt"/>
              <a:buAutoNum type="arabicPeriod"/>
            </a:pPr>
            <a:r>
              <a:rPr lang="en-US" sz="1800" dirty="0" smtClean="0"/>
              <a:t>Not recently used, not modified (u=0, m=0)</a:t>
            </a:r>
          </a:p>
          <a:p>
            <a:pPr marL="687387" lvl="1" indent="-342900">
              <a:buSzPct val="100000"/>
              <a:buFont typeface="+mj-lt"/>
              <a:buAutoNum type="arabicPeriod"/>
            </a:pPr>
            <a:r>
              <a:rPr lang="en-US" sz="1800" dirty="0"/>
              <a:t>Not recently used, modified (u=0, m=1)</a:t>
            </a:r>
          </a:p>
          <a:p>
            <a:pPr marL="687387" lvl="1" indent="-342900">
              <a:buSzPct val="100000"/>
              <a:buFont typeface="+mj-lt"/>
              <a:buAutoNum type="arabicPeriod"/>
            </a:pPr>
            <a:r>
              <a:rPr lang="en-US" sz="1800" dirty="0" smtClean="0"/>
              <a:t>Recently used, not modified (u=1, m=0)</a:t>
            </a:r>
          </a:p>
          <a:p>
            <a:pPr marL="687387" lvl="1" indent="-342900">
              <a:buSzPct val="100000"/>
              <a:buFont typeface="+mj-lt"/>
              <a:buAutoNum type="arabicPeriod"/>
            </a:pPr>
            <a:r>
              <a:rPr lang="en-US" sz="1800" dirty="0" smtClean="0"/>
              <a:t>Recently used, modified </a:t>
            </a:r>
            <a:r>
              <a:rPr lang="en-US" sz="1800" dirty="0"/>
              <a:t>(u=1, </a:t>
            </a:r>
            <a:r>
              <a:rPr lang="en-US" sz="1800" dirty="0" smtClean="0"/>
              <a:t>m=1)</a:t>
            </a:r>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37</a:t>
            </a:fld>
            <a:endParaRPr lang="en-US" altLang="en-US"/>
          </a:p>
        </p:txBody>
      </p:sp>
    </p:spTree>
    <p:extLst>
      <p:ext uri="{BB962C8B-B14F-4D97-AF65-F5344CB8AC3E}">
        <p14:creationId xmlns:p14="http://schemas.microsoft.com/office/powerpoint/2010/main" val="29223617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Clock Replacement with Modified Bit</a:t>
            </a:r>
          </a:p>
        </p:txBody>
      </p:sp>
      <p:sp>
        <p:nvSpPr>
          <p:cNvPr id="3" name="Content Placeholder 2"/>
          <p:cNvSpPr>
            <a:spLocks noGrp="1"/>
          </p:cNvSpPr>
          <p:nvPr>
            <p:ph idx="1"/>
          </p:nvPr>
        </p:nvSpPr>
        <p:spPr>
          <a:xfrm>
            <a:off x="457200" y="1600200"/>
            <a:ext cx="8382000" cy="4530725"/>
          </a:xfrm>
        </p:spPr>
        <p:txBody>
          <a:bodyPr/>
          <a:lstStyle/>
          <a:p>
            <a:r>
              <a:rPr lang="en-US" dirty="0" smtClean="0"/>
              <a:t>As many as </a:t>
            </a:r>
            <a:r>
              <a:rPr lang="en-US" u="sng" dirty="0" smtClean="0"/>
              <a:t>four passes may be made </a:t>
            </a:r>
            <a:r>
              <a:rPr lang="en-US" u="sng" dirty="0"/>
              <a:t>though the </a:t>
            </a:r>
            <a:r>
              <a:rPr lang="en-US" u="sng" dirty="0" smtClean="0"/>
              <a:t>frame table</a:t>
            </a:r>
            <a:r>
              <a:rPr lang="en-US" dirty="0" smtClean="0"/>
              <a:t>.</a:t>
            </a:r>
            <a:endParaRPr lang="en-US" dirty="0"/>
          </a:p>
          <a:p>
            <a:pPr lvl="1"/>
            <a:r>
              <a:rPr lang="en-US" u="sng" dirty="0" smtClean="0"/>
              <a:t>Pass 1</a:t>
            </a:r>
            <a:r>
              <a:rPr lang="en-US" dirty="0" smtClean="0"/>
              <a:t>: The first page with </a:t>
            </a:r>
            <a:r>
              <a:rPr lang="en-US" dirty="0"/>
              <a:t>(u=0, m=0</a:t>
            </a:r>
            <a:r>
              <a:rPr lang="en-US" dirty="0" smtClean="0"/>
              <a:t>) is selected. </a:t>
            </a:r>
            <a:r>
              <a:rPr lang="en-US" u="sng" dirty="0" smtClean="0"/>
              <a:t>Makes no changes to the use bit. </a:t>
            </a:r>
          </a:p>
          <a:p>
            <a:pPr lvl="2"/>
            <a:r>
              <a:rPr lang="en-US" dirty="0" smtClean="0"/>
              <a:t>Fails when no unused, unmodified pages are found. </a:t>
            </a:r>
          </a:p>
          <a:p>
            <a:pPr lvl="1"/>
            <a:r>
              <a:rPr lang="en-US" u="sng" dirty="0" smtClean="0"/>
              <a:t>Pass 2</a:t>
            </a:r>
            <a:r>
              <a:rPr lang="en-US" dirty="0" smtClean="0"/>
              <a:t>: </a:t>
            </a:r>
            <a:r>
              <a:rPr lang="en-US" dirty="0"/>
              <a:t>The first page with (u=0, </a:t>
            </a:r>
            <a:r>
              <a:rPr lang="en-US" dirty="0" smtClean="0"/>
              <a:t>m=1) </a:t>
            </a:r>
            <a:r>
              <a:rPr lang="en-US" dirty="0"/>
              <a:t>is selected. </a:t>
            </a:r>
            <a:r>
              <a:rPr lang="en-US" u="sng" dirty="0" smtClean="0"/>
              <a:t>The </a:t>
            </a:r>
            <a:r>
              <a:rPr lang="en-US" u="sng" dirty="0"/>
              <a:t>use-bit is set </a:t>
            </a:r>
            <a:r>
              <a:rPr lang="en-US" u="sng" dirty="0" smtClean="0"/>
              <a:t>from 1 to 0 </a:t>
            </a:r>
            <a:r>
              <a:rPr lang="en-US" u="sng" dirty="0"/>
              <a:t>during </a:t>
            </a:r>
            <a:r>
              <a:rPr lang="en-US" u="sng" dirty="0" smtClean="0"/>
              <a:t>Pass 2</a:t>
            </a:r>
            <a:r>
              <a:rPr lang="en-US" dirty="0" smtClean="0"/>
              <a:t>.</a:t>
            </a:r>
          </a:p>
          <a:p>
            <a:pPr lvl="2"/>
            <a:r>
              <a:rPr lang="en-US" dirty="0" smtClean="0"/>
              <a:t>Fails when no unused, modified pages found. </a:t>
            </a:r>
          </a:p>
          <a:p>
            <a:pPr lvl="1"/>
            <a:r>
              <a:rPr lang="en-US" u="sng" dirty="0" smtClean="0"/>
              <a:t>Pass 3</a:t>
            </a:r>
            <a:r>
              <a:rPr lang="en-US" dirty="0" smtClean="0"/>
              <a:t>: </a:t>
            </a:r>
            <a:r>
              <a:rPr lang="en-US" dirty="0"/>
              <a:t>The first page with (u=0, m=0) is selected. </a:t>
            </a:r>
            <a:r>
              <a:rPr lang="en-US" dirty="0" smtClean="0"/>
              <a:t>This pass fails if all pages have been modified.</a:t>
            </a:r>
          </a:p>
          <a:p>
            <a:pPr lvl="2"/>
            <a:r>
              <a:rPr lang="en-US" dirty="0" smtClean="0"/>
              <a:t>Fails when all the used pages are modified. </a:t>
            </a:r>
          </a:p>
          <a:p>
            <a:pPr lvl="1"/>
            <a:r>
              <a:rPr lang="en-US" u="sng" dirty="0" smtClean="0"/>
              <a:t>Pass 4</a:t>
            </a:r>
            <a:r>
              <a:rPr lang="en-US" dirty="0" smtClean="0"/>
              <a:t>: </a:t>
            </a:r>
            <a:r>
              <a:rPr lang="en-US" dirty="0"/>
              <a:t>The first page with (u=0, m=1) is selected. </a:t>
            </a:r>
            <a:endParaRPr lang="en-US" dirty="0" smtClean="0"/>
          </a:p>
          <a:p>
            <a:pPr lvl="2"/>
            <a:r>
              <a:rPr lang="en-US" dirty="0" smtClean="0"/>
              <a:t>All the original pages were used and modified. </a:t>
            </a:r>
            <a:endParaRPr lang="en-US" dirty="0"/>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38</a:t>
            </a:fld>
            <a:endParaRPr lang="en-US" altLang="en-US"/>
          </a:p>
        </p:txBody>
      </p:sp>
    </p:spTree>
    <p:extLst>
      <p:ext uri="{BB962C8B-B14F-4D97-AF65-F5344CB8AC3E}">
        <p14:creationId xmlns:p14="http://schemas.microsoft.com/office/powerpoint/2010/main" val="26400399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Replacement </a:t>
            </a:r>
            <a:r>
              <a:rPr lang="en-US" dirty="0"/>
              <a:t>Policy</a:t>
            </a:r>
          </a:p>
        </p:txBody>
      </p:sp>
      <p:sp>
        <p:nvSpPr>
          <p:cNvPr id="3" name="Content Placeholder 2"/>
          <p:cNvSpPr>
            <a:spLocks noGrp="1"/>
          </p:cNvSpPr>
          <p:nvPr>
            <p:ph idx="1"/>
          </p:nvPr>
        </p:nvSpPr>
        <p:spPr/>
        <p:txBody>
          <a:bodyPr/>
          <a:lstStyle/>
          <a:p>
            <a:r>
              <a:rPr lang="en-US" dirty="0" smtClean="0"/>
              <a:t>Randomly select a resident page for replacement.</a:t>
            </a:r>
          </a:p>
          <a:p>
            <a:r>
              <a:rPr lang="en-US" dirty="0" smtClean="0"/>
              <a:t>Can be implemented very efficiently. </a:t>
            </a:r>
          </a:p>
          <a:p>
            <a:pPr lvl="1"/>
            <a:r>
              <a:rPr lang="en-US" dirty="0" smtClean="0"/>
              <a:t>Requires a fast pseudo random number generator. </a:t>
            </a:r>
          </a:p>
          <a:p>
            <a:pPr lvl="1"/>
            <a:r>
              <a:rPr lang="en-US" dirty="0" smtClean="0"/>
              <a:t>No sweeping of the frame table looking for acceptable page. </a:t>
            </a:r>
          </a:p>
          <a:p>
            <a:pPr lvl="1"/>
            <a:endParaRPr lang="en-US" dirty="0" smtClean="0"/>
          </a:p>
          <a:p>
            <a:r>
              <a:rPr lang="en-US" dirty="0" smtClean="0"/>
              <a:t>The text reports that random replacement policy performs better </a:t>
            </a:r>
            <a:r>
              <a:rPr lang="en-US" dirty="0"/>
              <a:t>than </a:t>
            </a:r>
            <a:r>
              <a:rPr lang="en-US" dirty="0" smtClean="0"/>
              <a:t>FIFO in practice. </a:t>
            </a:r>
            <a:endParaRPr lang="en-US" dirty="0"/>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39</a:t>
            </a:fld>
            <a:endParaRPr lang="en-US" altLang="en-US"/>
          </a:p>
        </p:txBody>
      </p:sp>
    </p:spTree>
    <p:extLst>
      <p:ext uri="{BB962C8B-B14F-4D97-AF65-F5344CB8AC3E}">
        <p14:creationId xmlns:p14="http://schemas.microsoft.com/office/powerpoint/2010/main" val="4178326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313" y="1473200"/>
            <a:ext cx="8459787" cy="391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Paged Memory Mapping</a:t>
            </a:r>
            <a:r>
              <a:rPr lang="en-US" dirty="0"/>
              <a:t/>
            </a:r>
            <a:br>
              <a:rPr lang="en-US" dirty="0"/>
            </a:br>
            <a:r>
              <a:rPr lang="en-US" sz="2000" dirty="0"/>
              <a:t>Maintaining the Logical to Physical </a:t>
            </a:r>
            <a:r>
              <a:rPr lang="en-US" sz="2000" dirty="0" smtClean="0"/>
              <a:t>Mapping for Process A</a:t>
            </a:r>
            <a:endParaRPr lang="en-US" sz="2000" dirty="0"/>
          </a:p>
        </p:txBody>
      </p:sp>
      <p:sp>
        <p:nvSpPr>
          <p:cNvPr id="4" name="Date Placeholder 3"/>
          <p:cNvSpPr>
            <a:spLocks noGrp="1"/>
          </p:cNvSpPr>
          <p:nvPr>
            <p:ph type="dt" sz="half" idx="10"/>
          </p:nvPr>
        </p:nvSpPr>
        <p:spPr/>
        <p:txBody>
          <a:bodyPr/>
          <a:lstStyle/>
          <a:p>
            <a:r>
              <a:rPr lang="en-US" smtClean="0"/>
              <a:t>CS 5348 OS Concepts</a:t>
            </a:r>
            <a:endParaRPr lang="en-US" altLang="en-US"/>
          </a:p>
        </p:txBody>
      </p:sp>
      <p:sp>
        <p:nvSpPr>
          <p:cNvPr id="6" name="Slide Number Placeholder 5"/>
          <p:cNvSpPr>
            <a:spLocks noGrp="1"/>
          </p:cNvSpPr>
          <p:nvPr>
            <p:ph type="sldNum" sz="quarter" idx="12"/>
          </p:nvPr>
        </p:nvSpPr>
        <p:spPr/>
        <p:txBody>
          <a:bodyPr/>
          <a:lstStyle/>
          <a:p>
            <a:fld id="{46D7330F-AAA1-4F25-B8DC-A6ABCFAB6AFA}" type="slidenum">
              <a:rPr lang="en-US" altLang="en-US" smtClean="0"/>
              <a:pPr/>
              <a:t>4</a:t>
            </a:fld>
            <a:endParaRPr lang="en-US" altLang="en-US"/>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4419600"/>
            <a:ext cx="3762375" cy="1676400"/>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70374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Resident </a:t>
            </a:r>
            <a:r>
              <a:rPr lang="en-US" smtClean="0">
                <a:solidFill>
                  <a:srgbClr val="C00000"/>
                </a:solidFill>
              </a:rPr>
              <a:t>Set Size Management</a:t>
            </a:r>
            <a:endParaRPr lang="en-US" dirty="0">
              <a:solidFill>
                <a:srgbClr val="C00000"/>
              </a:solidFill>
            </a:endParaRPr>
          </a:p>
        </p:txBody>
      </p:sp>
      <p:sp>
        <p:nvSpPr>
          <p:cNvPr id="3" name="Content Placeholder 2"/>
          <p:cNvSpPr>
            <a:spLocks noGrp="1"/>
          </p:cNvSpPr>
          <p:nvPr>
            <p:ph idx="1"/>
          </p:nvPr>
        </p:nvSpPr>
        <p:spPr>
          <a:xfrm>
            <a:off x="457200" y="1600200"/>
            <a:ext cx="8229600" cy="4530725"/>
          </a:xfrm>
        </p:spPr>
        <p:txBody>
          <a:bodyPr>
            <a:normAutofit/>
          </a:bodyPr>
          <a:lstStyle/>
          <a:p>
            <a:r>
              <a:rPr lang="en-US" dirty="0" smtClean="0"/>
              <a:t>Determine how many frames of memory to allocate to each process i.e. the size of the process’s </a:t>
            </a:r>
            <a:r>
              <a:rPr lang="en-US" i="1" dirty="0" smtClean="0"/>
              <a:t>resident set</a:t>
            </a:r>
            <a:r>
              <a:rPr lang="en-US" dirty="0" smtClean="0"/>
              <a:t>.</a:t>
            </a:r>
          </a:p>
          <a:p>
            <a:pPr lvl="1"/>
            <a:endParaRPr lang="en-US" dirty="0" smtClean="0"/>
          </a:p>
          <a:p>
            <a:r>
              <a:rPr lang="en-US" dirty="0" smtClean="0"/>
              <a:t>The goal is to select a resident set size just large enough to keep the process’s page fault rate at an </a:t>
            </a:r>
            <a:r>
              <a:rPr lang="en-US" u="sng" dirty="0" smtClean="0"/>
              <a:t>acceptable minimum</a:t>
            </a:r>
            <a:r>
              <a:rPr lang="en-US" dirty="0" smtClean="0"/>
              <a:t>.</a:t>
            </a:r>
          </a:p>
          <a:p>
            <a:pPr lvl="1"/>
            <a:r>
              <a:rPr lang="en-US" dirty="0" smtClean="0"/>
              <a:t>Smaller resident sets, allow more processes to fit into memory and increase the chance of the OS finding a ‘ready’ process. </a:t>
            </a:r>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40</a:t>
            </a:fld>
            <a:endParaRPr lang="en-US" altLang="en-US"/>
          </a:p>
        </p:txBody>
      </p:sp>
    </p:spTree>
    <p:extLst>
      <p:ext uri="{BB962C8B-B14F-4D97-AF65-F5344CB8AC3E}">
        <p14:creationId xmlns:p14="http://schemas.microsoft.com/office/powerpoint/2010/main" val="290439195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3124200"/>
            <a:ext cx="4114800" cy="324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Resident Set Size</a:t>
            </a:r>
            <a:endParaRPr lang="en-US" dirty="0"/>
          </a:p>
        </p:txBody>
      </p:sp>
      <p:sp>
        <p:nvSpPr>
          <p:cNvPr id="3" name="Content Placeholder 2"/>
          <p:cNvSpPr>
            <a:spLocks noGrp="1"/>
          </p:cNvSpPr>
          <p:nvPr>
            <p:ph idx="1"/>
          </p:nvPr>
        </p:nvSpPr>
        <p:spPr/>
        <p:txBody>
          <a:bodyPr/>
          <a:lstStyle/>
          <a:p>
            <a:r>
              <a:rPr lang="en-US" dirty="0"/>
              <a:t>Too small a resident set and the process’s page fault rate will </a:t>
            </a:r>
            <a:r>
              <a:rPr lang="en-US" dirty="0" smtClean="0"/>
              <a:t>increase as the working set can not be maintained. </a:t>
            </a:r>
            <a:endParaRPr lang="en-US" dirty="0"/>
          </a:p>
          <a:p>
            <a:r>
              <a:rPr lang="en-US" dirty="0"/>
              <a:t>Past a certain point, increasing the resident set size will have </a:t>
            </a:r>
            <a:r>
              <a:rPr lang="en-US" u="sng" dirty="0"/>
              <a:t>little effect on decreasing fault rates </a:t>
            </a:r>
            <a:r>
              <a:rPr lang="en-US" dirty="0"/>
              <a:t>because of locality of reference.</a:t>
            </a:r>
          </a:p>
          <a:p>
            <a:endParaRPr lang="en-US" dirty="0"/>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41</a:t>
            </a:fld>
            <a:endParaRPr lang="en-US" altLang="en-US"/>
          </a:p>
        </p:txBody>
      </p:sp>
    </p:spTree>
    <p:extLst>
      <p:ext uri="{BB962C8B-B14F-4D97-AF65-F5344CB8AC3E}">
        <p14:creationId xmlns:p14="http://schemas.microsoft.com/office/powerpoint/2010/main" val="15711419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 Assignment Policies</a:t>
            </a:r>
            <a:endParaRPr lang="en-US" dirty="0"/>
          </a:p>
        </p:txBody>
      </p:sp>
      <p:sp>
        <p:nvSpPr>
          <p:cNvPr id="3" name="Content Placeholder 2"/>
          <p:cNvSpPr>
            <a:spLocks noGrp="1"/>
          </p:cNvSpPr>
          <p:nvPr>
            <p:ph idx="1"/>
          </p:nvPr>
        </p:nvSpPr>
        <p:spPr>
          <a:xfrm>
            <a:off x="457200" y="1600200"/>
            <a:ext cx="8229600" cy="4530725"/>
          </a:xfrm>
        </p:spPr>
        <p:txBody>
          <a:bodyPr>
            <a:normAutofit/>
          </a:bodyPr>
          <a:lstStyle/>
          <a:p>
            <a:r>
              <a:rPr lang="en-US" u="sng" dirty="0" smtClean="0"/>
              <a:t>Variable </a:t>
            </a:r>
            <a:r>
              <a:rPr lang="en-US" u="sng" dirty="0" smtClean="0"/>
              <a:t>Allocation</a:t>
            </a:r>
            <a:r>
              <a:rPr lang="en-US" dirty="0" smtClean="0"/>
              <a:t>: </a:t>
            </a:r>
            <a:r>
              <a:rPr lang="en-US" dirty="0"/>
              <a:t>The number of frames allocated to the process varies over its lifetime. </a:t>
            </a:r>
          </a:p>
          <a:p>
            <a:pPr lvl="1"/>
            <a:r>
              <a:rPr lang="en-US" dirty="0"/>
              <a:t>The number of </a:t>
            </a:r>
            <a:r>
              <a:rPr lang="en-US" dirty="0" smtClean="0"/>
              <a:t>frames can </a:t>
            </a:r>
            <a:r>
              <a:rPr lang="en-US" dirty="0"/>
              <a:t>be increased / decreased based on runtime criteria such as </a:t>
            </a:r>
            <a:r>
              <a:rPr lang="en-US" dirty="0" smtClean="0"/>
              <a:t>the process’s page </a:t>
            </a:r>
            <a:r>
              <a:rPr lang="en-US" dirty="0"/>
              <a:t>fault rate. </a:t>
            </a:r>
            <a:endParaRPr lang="en-US" dirty="0" smtClean="0"/>
          </a:p>
          <a:p>
            <a:pPr lvl="1"/>
            <a:r>
              <a:rPr lang="en-US" dirty="0" smtClean="0"/>
              <a:t>However, monitoring the page fault rate and adjusting the number of frames requires additional OS overhead on the system. </a:t>
            </a:r>
            <a:endParaRPr lang="en-US" dirty="0"/>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42</a:t>
            </a:fld>
            <a:endParaRPr lang="en-US" altLang="en-US"/>
          </a:p>
        </p:txBody>
      </p:sp>
    </p:spTree>
    <p:extLst>
      <p:ext uri="{BB962C8B-B14F-4D97-AF65-F5344CB8AC3E}">
        <p14:creationId xmlns:p14="http://schemas.microsoft.com/office/powerpoint/2010/main" val="371042381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Process’s Working Set</a:t>
            </a:r>
            <a:endParaRPr lang="en-US" dirty="0"/>
          </a:p>
        </p:txBody>
      </p:sp>
      <p:sp>
        <p:nvSpPr>
          <p:cNvPr id="3" name="Content Placeholder 2"/>
          <p:cNvSpPr>
            <a:spLocks noGrp="1"/>
          </p:cNvSpPr>
          <p:nvPr>
            <p:ph idx="1"/>
          </p:nvPr>
        </p:nvSpPr>
        <p:spPr>
          <a:xfrm>
            <a:off x="457200" y="1371600"/>
            <a:ext cx="8229600" cy="4759325"/>
          </a:xfrm>
        </p:spPr>
        <p:txBody>
          <a:bodyPr>
            <a:normAutofit lnSpcReduction="10000"/>
          </a:bodyPr>
          <a:lstStyle/>
          <a:p>
            <a:r>
              <a:rPr lang="en-US" dirty="0" smtClean="0"/>
              <a:t>A process’s </a:t>
            </a:r>
            <a:r>
              <a:rPr lang="en-US" u="sng" dirty="0" smtClean="0"/>
              <a:t>working set </a:t>
            </a:r>
            <a:r>
              <a:rPr lang="en-US" dirty="0" smtClean="0"/>
              <a:t>is defined as the pages that are currently </a:t>
            </a:r>
            <a:r>
              <a:rPr lang="en-US" u="sng" dirty="0" smtClean="0"/>
              <a:t>needed by the process to execute</a:t>
            </a:r>
            <a:r>
              <a:rPr lang="en-US" dirty="0" smtClean="0"/>
              <a:t>.</a:t>
            </a:r>
          </a:p>
          <a:p>
            <a:pPr lvl="1"/>
            <a:r>
              <a:rPr lang="en-US" dirty="0" smtClean="0"/>
              <a:t>The process is ‘runnable’ only if its resident set includes its working set. </a:t>
            </a:r>
          </a:p>
          <a:p>
            <a:pPr lvl="1"/>
            <a:endParaRPr lang="en-US" dirty="0" smtClean="0"/>
          </a:p>
          <a:p>
            <a:r>
              <a:rPr lang="en-US" dirty="0" smtClean="0"/>
              <a:t>Working set is collected over a time period. </a:t>
            </a:r>
          </a:p>
          <a:p>
            <a:pPr lvl="1"/>
            <a:r>
              <a:rPr lang="en-US" dirty="0" smtClean="0"/>
              <a:t>Record the pages visited during a time range [</a:t>
            </a:r>
            <a:r>
              <a:rPr lang="en-US" i="1" dirty="0" smtClean="0"/>
              <a:t>t</a:t>
            </a:r>
            <a:r>
              <a:rPr lang="en-US" dirty="0" smtClean="0"/>
              <a:t>, </a:t>
            </a:r>
            <a:r>
              <a:rPr lang="en-US" i="1" dirty="0" err="1"/>
              <a:t>t</a:t>
            </a:r>
            <a:r>
              <a:rPr lang="en-US" dirty="0" err="1" smtClean="0"/>
              <a:t>+i</a:t>
            </a:r>
            <a:r>
              <a:rPr lang="en-US" dirty="0" smtClean="0"/>
              <a:t>].</a:t>
            </a:r>
          </a:p>
          <a:p>
            <a:pPr lvl="1"/>
            <a:r>
              <a:rPr lang="en-US" dirty="0" smtClean="0"/>
              <a:t>Too small a time range may lead to thrashing. </a:t>
            </a:r>
          </a:p>
          <a:p>
            <a:pPr lvl="1"/>
            <a:r>
              <a:rPr lang="en-US" dirty="0" smtClean="0"/>
              <a:t>Too large a range may lead to including pages no longer in the process’s current region of locality. </a:t>
            </a:r>
          </a:p>
          <a:p>
            <a:pPr lvl="1"/>
            <a:endParaRPr lang="en-US" dirty="0"/>
          </a:p>
          <a:p>
            <a:r>
              <a:rPr lang="en-US" dirty="0" smtClean="0"/>
              <a:t>Over time, a process’s working set will </a:t>
            </a:r>
            <a:r>
              <a:rPr lang="en-US" u="sng" dirty="0" smtClean="0"/>
              <a:t>vary in size</a:t>
            </a:r>
            <a:r>
              <a:rPr lang="en-US" dirty="0" smtClean="0"/>
              <a:t> as its execution moves from one region of locality to another. </a:t>
            </a:r>
          </a:p>
          <a:p>
            <a:pPr lvl="1"/>
            <a:r>
              <a:rPr lang="en-US" dirty="0" smtClean="0"/>
              <a:t>See next slide.</a:t>
            </a:r>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43</a:t>
            </a:fld>
            <a:endParaRPr lang="en-US" altLang="en-US"/>
          </a:p>
        </p:txBody>
      </p:sp>
    </p:spTree>
    <p:extLst>
      <p:ext uri="{BB962C8B-B14F-4D97-AF65-F5344CB8AC3E}">
        <p14:creationId xmlns:p14="http://schemas.microsoft.com/office/powerpoint/2010/main" val="233378587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105400"/>
            <a:ext cx="8229600" cy="1025525"/>
          </a:xfrm>
        </p:spPr>
        <p:txBody>
          <a:bodyPr/>
          <a:lstStyle/>
          <a:p>
            <a:r>
              <a:rPr lang="en-US" sz="1800" dirty="0"/>
              <a:t>This behavior indicates that a process’s resident set should </a:t>
            </a:r>
            <a:r>
              <a:rPr lang="en-US" sz="1800" dirty="0" smtClean="0"/>
              <a:t>grow </a:t>
            </a:r>
            <a:r>
              <a:rPr lang="en-US" sz="1800" dirty="0"/>
              <a:t>during periods of </a:t>
            </a:r>
            <a:r>
              <a:rPr lang="en-US" sz="1800" dirty="0" smtClean="0"/>
              <a:t>transition and </a:t>
            </a:r>
            <a:r>
              <a:rPr lang="en-US" sz="1800" dirty="0"/>
              <a:t>shrink during periods of stability freeing memory for other processes. </a:t>
            </a:r>
          </a:p>
          <a:p>
            <a:endParaRPr lang="en-US" sz="1800" dirty="0"/>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44</a:t>
            </a:fld>
            <a:endParaRPr lang="en-US" altLang="en-US"/>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38125"/>
            <a:ext cx="6934200" cy="4825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837667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Methods of </a:t>
            </a:r>
            <a:br>
              <a:rPr lang="en-US" dirty="0" smtClean="0"/>
            </a:br>
            <a:r>
              <a:rPr lang="en-US" dirty="0" smtClean="0"/>
              <a:t>Determining </a:t>
            </a:r>
            <a:r>
              <a:rPr lang="en-US" smtClean="0"/>
              <a:t>the Resident </a:t>
            </a:r>
            <a:r>
              <a:rPr lang="en-US" dirty="0" smtClean="0"/>
              <a:t>Set Size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752600"/>
                <a:ext cx="8458200" cy="4378325"/>
              </a:xfrm>
            </p:spPr>
            <p:txBody>
              <a:bodyPr/>
              <a:lstStyle/>
              <a:p>
                <a:r>
                  <a:rPr lang="en-US" dirty="0" smtClean="0"/>
                  <a:t>The working set can be used to determine the process’s resident set size. </a:t>
                </a:r>
              </a:p>
              <a:p>
                <a:pPr marL="801687" lvl="1" indent="-457200">
                  <a:buSzPct val="100000"/>
                  <a:buFont typeface="+mj-lt"/>
                  <a:buAutoNum type="arabicPeriod"/>
                </a:pPr>
                <a:r>
                  <a:rPr lang="en-US" dirty="0" smtClean="0"/>
                  <a:t>Record the processes working set over some time delta</a:t>
                </a:r>
                <a:r>
                  <a:rPr lang="en-US" dirty="0"/>
                  <a:t>. Accomplished by marking </a:t>
                </a:r>
                <a:r>
                  <a:rPr lang="en-US" dirty="0" smtClean="0"/>
                  <a:t>pages as </a:t>
                </a:r>
                <a:r>
                  <a:rPr lang="en-US" dirty="0"/>
                  <a:t>they are </a:t>
                </a:r>
                <a:r>
                  <a:rPr lang="en-US" dirty="0" smtClean="0"/>
                  <a:t>accessed.</a:t>
                </a:r>
              </a:p>
              <a:p>
                <a:pPr marL="801687" lvl="1" indent="-457200">
                  <a:buSzPct val="100000"/>
                  <a:buFont typeface="+mj-lt"/>
                  <a:buAutoNum type="arabicPeriod"/>
                </a:pPr>
                <a:r>
                  <a:rPr lang="en-US" dirty="0" smtClean="0"/>
                  <a:t>Adjust the resident set size to just over the size of the working set. </a:t>
                </a:r>
              </a:p>
              <a:p>
                <a:pPr marL="801687" lvl="1" indent="-457200">
                  <a:buSzPct val="100000"/>
                  <a:buFont typeface="+mj-lt"/>
                  <a:buAutoNum type="arabicPeriod"/>
                </a:pPr>
                <a:endParaRPr lang="en-US" dirty="0" smtClean="0"/>
              </a:p>
              <a:p>
                <a:pPr>
                  <a:buSzPct val="66000"/>
                </a:pPr>
                <a:r>
                  <a:rPr lang="en-US" dirty="0" smtClean="0"/>
                  <a:t>The page fault frequency can be used to determine the optimal size of the resident set.</a:t>
                </a:r>
              </a:p>
              <a:p>
                <a:pPr lvl="1">
                  <a:buSzPct val="66000"/>
                </a:pPr>
                <a:r>
                  <a:rPr lang="en-US" dirty="0" smtClean="0"/>
                  <a:t>The resident set should grow in proportion to the PF frequency. </a:t>
                </a:r>
              </a:p>
              <a:p>
                <a:pPr lvl="1">
                  <a:buSzPct val="66000"/>
                </a:pPr>
                <a:r>
                  <a:rPr lang="en-US" dirty="0" smtClean="0"/>
                  <a:t>Book suggests a maintaining a PF frequency equal to the amount of time needed to move a page from  the swap drive.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a:rPr>
                          <m:t>1</m:t>
                        </m:r>
                      </m:num>
                      <m:den>
                        <m:r>
                          <a:rPr lang="en-US" b="0" i="1" smtClean="0">
                            <a:latin typeface="Cambria Math"/>
                          </a:rPr>
                          <m:t>𝐹</m:t>
                        </m:r>
                      </m:den>
                    </m:f>
                    <m:r>
                      <a:rPr lang="en-US" b="0" i="1" smtClean="0">
                        <a:latin typeface="Cambria Math"/>
                      </a:rPr>
                      <m:t>=</m:t>
                    </m:r>
                    <m:r>
                      <a:rPr lang="en-US" b="0" i="1" smtClean="0">
                        <a:latin typeface="Cambria Math"/>
                      </a:rPr>
                      <m:t>𝑇</m:t>
                    </m:r>
                  </m:oMath>
                </a14:m>
                <a:r>
                  <a:rPr lang="en-US" dirty="0" smtClean="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752600"/>
                <a:ext cx="8458200" cy="4378325"/>
              </a:xfrm>
              <a:blipFill rotWithShape="1">
                <a:blip r:embed="rId3"/>
                <a:stretch>
                  <a:fillRect l="-72" t="-696" r="-793"/>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45</a:t>
            </a:fld>
            <a:endParaRPr lang="en-US" altLang="en-US"/>
          </a:p>
        </p:txBody>
      </p:sp>
    </p:spTree>
    <p:extLst>
      <p:ext uri="{BB962C8B-B14F-4D97-AF65-F5344CB8AC3E}">
        <p14:creationId xmlns:p14="http://schemas.microsoft.com/office/powerpoint/2010/main" val="55009607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Cleaning Policy</a:t>
            </a: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t>The cleaning policy is concerned with determining when a modified page should be written to disk. </a:t>
            </a:r>
          </a:p>
          <a:p>
            <a:pPr lvl="1"/>
            <a:endParaRPr lang="en-US" dirty="0" smtClean="0"/>
          </a:p>
          <a:p>
            <a:r>
              <a:rPr lang="en-US" dirty="0" smtClean="0"/>
              <a:t>With </a:t>
            </a:r>
            <a:r>
              <a:rPr lang="en-US" u="sng" dirty="0" smtClean="0"/>
              <a:t>Demand Paging</a:t>
            </a:r>
            <a:r>
              <a:rPr lang="en-US" dirty="0" smtClean="0"/>
              <a:t>, a modified page will be written when it has been selected for replacement. </a:t>
            </a:r>
          </a:p>
          <a:p>
            <a:pPr lvl="1"/>
            <a:endParaRPr lang="en-US" dirty="0" smtClean="0"/>
          </a:p>
          <a:p>
            <a:r>
              <a:rPr lang="en-US" dirty="0" smtClean="0"/>
              <a:t>A </a:t>
            </a:r>
            <a:r>
              <a:rPr lang="en-US" u="sng" dirty="0" err="1" smtClean="0"/>
              <a:t>Precleaning</a:t>
            </a:r>
            <a:r>
              <a:rPr lang="en-US" u="sng" dirty="0" smtClean="0"/>
              <a:t> Policy</a:t>
            </a:r>
            <a:r>
              <a:rPr lang="en-US" dirty="0" smtClean="0"/>
              <a:t> will write dirty pages before they are selected for replacement to increase efficiency by batching page writes into a single I/O operation. </a:t>
            </a:r>
          </a:p>
          <a:p>
            <a:pPr lvl="1"/>
            <a:r>
              <a:rPr lang="en-US" dirty="0" smtClean="0"/>
              <a:t>Taking advantage of the location of the disk drive heads to write dirty pages when the disk operation is most efficient.</a:t>
            </a:r>
            <a:endParaRPr lang="en-US" dirty="0"/>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46</a:t>
            </a:fld>
            <a:endParaRPr lang="en-US" altLang="en-US"/>
          </a:p>
        </p:txBody>
      </p:sp>
    </p:spTree>
    <p:extLst>
      <p:ext uri="{BB962C8B-B14F-4D97-AF65-F5344CB8AC3E}">
        <p14:creationId xmlns:p14="http://schemas.microsoft.com/office/powerpoint/2010/main" val="128741558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0803" y="3429000"/>
            <a:ext cx="3420797" cy="263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solidFill>
                  <a:srgbClr val="C00000"/>
                </a:solidFill>
              </a:rPr>
              <a:t>Load Control</a:t>
            </a:r>
            <a:endParaRPr lang="en-US" dirty="0">
              <a:solidFill>
                <a:srgbClr val="C00000"/>
              </a:solidFill>
            </a:endParaRPr>
          </a:p>
        </p:txBody>
      </p:sp>
      <p:sp>
        <p:nvSpPr>
          <p:cNvPr id="3" name="Content Placeholder 2"/>
          <p:cNvSpPr>
            <a:spLocks noGrp="1"/>
          </p:cNvSpPr>
          <p:nvPr>
            <p:ph idx="1"/>
          </p:nvPr>
        </p:nvSpPr>
        <p:spPr>
          <a:xfrm>
            <a:off x="457200" y="1447800"/>
            <a:ext cx="8229600" cy="4683125"/>
          </a:xfrm>
        </p:spPr>
        <p:txBody>
          <a:bodyPr/>
          <a:lstStyle/>
          <a:p>
            <a:r>
              <a:rPr lang="en-US" dirty="0" smtClean="0"/>
              <a:t>Load Control determines which processes are maintained in memory and which are suspended. </a:t>
            </a:r>
          </a:p>
          <a:p>
            <a:pPr lvl="1"/>
            <a:r>
              <a:rPr lang="en-US" dirty="0" smtClean="0"/>
              <a:t>Too few processes and the processor will be idle when all processes are blocked. </a:t>
            </a:r>
          </a:p>
          <a:p>
            <a:pPr lvl="1"/>
            <a:r>
              <a:rPr lang="en-US" dirty="0" smtClean="0"/>
              <a:t>Too many processes and </a:t>
            </a:r>
            <a:r>
              <a:rPr lang="en-US" dirty="0" smtClean="0"/>
              <a:t>combined working sets </a:t>
            </a:r>
            <a:r>
              <a:rPr lang="en-US" dirty="0" smtClean="0"/>
              <a:t>will be too </a:t>
            </a:r>
            <a:r>
              <a:rPr lang="en-US" dirty="0" smtClean="0"/>
              <a:t>large to </a:t>
            </a:r>
            <a:r>
              <a:rPr lang="en-US" smtClean="0"/>
              <a:t>load into memory </a:t>
            </a:r>
            <a:r>
              <a:rPr lang="en-US" dirty="0" smtClean="0"/>
              <a:t>i.e</a:t>
            </a:r>
            <a:r>
              <a:rPr lang="en-US" dirty="0" smtClean="0"/>
              <a:t>. thrashing. </a:t>
            </a:r>
          </a:p>
          <a:p>
            <a:pPr lvl="1"/>
            <a:endParaRPr lang="en-US" dirty="0" smtClean="0"/>
          </a:p>
          <a:p>
            <a:r>
              <a:rPr lang="en-US" sz="2000" dirty="0"/>
              <a:t>The chapter describes two methods </a:t>
            </a:r>
            <a:r>
              <a:rPr lang="en-US" sz="2000" dirty="0" smtClean="0"/>
              <a:t/>
            </a:r>
            <a:br>
              <a:rPr lang="en-US" sz="2000" dirty="0" smtClean="0"/>
            </a:br>
            <a:r>
              <a:rPr lang="en-US" sz="2000" dirty="0" smtClean="0"/>
              <a:t>of  </a:t>
            </a:r>
            <a:r>
              <a:rPr lang="en-US" sz="2000" dirty="0"/>
              <a:t>approximating processor utilization </a:t>
            </a:r>
            <a:r>
              <a:rPr lang="en-US" sz="2000" dirty="0" smtClean="0"/>
              <a:t/>
            </a:r>
            <a:br>
              <a:rPr lang="en-US" sz="2000" dirty="0" smtClean="0"/>
            </a:br>
            <a:r>
              <a:rPr lang="en-US" sz="2000" dirty="0" smtClean="0"/>
              <a:t>that </a:t>
            </a:r>
            <a:r>
              <a:rPr lang="en-US" sz="2000" dirty="0"/>
              <a:t>can be used to determine which </a:t>
            </a:r>
            <a:r>
              <a:rPr lang="en-US" sz="2000" dirty="0" smtClean="0"/>
              <a:t/>
            </a:r>
            <a:br>
              <a:rPr lang="en-US" sz="2000" dirty="0" smtClean="0"/>
            </a:br>
            <a:r>
              <a:rPr lang="en-US" sz="2000" dirty="0" smtClean="0"/>
              <a:t>processes </a:t>
            </a:r>
            <a:r>
              <a:rPr lang="en-US" sz="2000" dirty="0"/>
              <a:t>to suspend process</a:t>
            </a:r>
            <a:r>
              <a:rPr lang="en-US" sz="2000" dirty="0" smtClean="0"/>
              <a:t>.</a:t>
            </a:r>
          </a:p>
          <a:p>
            <a:pPr lvl="1"/>
            <a:r>
              <a:rPr lang="en-US" sz="1800" dirty="0" smtClean="0"/>
              <a:t>Given as assessment questions.</a:t>
            </a:r>
            <a:endParaRPr lang="en-US" sz="1800" dirty="0"/>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47</a:t>
            </a:fld>
            <a:endParaRPr lang="en-US" altLang="en-US"/>
          </a:p>
        </p:txBody>
      </p:sp>
    </p:spTree>
    <p:extLst>
      <p:ext uri="{BB962C8B-B14F-4D97-AF65-F5344CB8AC3E}">
        <p14:creationId xmlns:p14="http://schemas.microsoft.com/office/powerpoint/2010/main" val="37641879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Simple Paging</a:t>
            </a:r>
          </a:p>
        </p:txBody>
      </p:sp>
      <p:sp>
        <p:nvSpPr>
          <p:cNvPr id="3" name="Content Placeholder 2"/>
          <p:cNvSpPr>
            <a:spLocks noGrp="1"/>
          </p:cNvSpPr>
          <p:nvPr>
            <p:ph idx="1"/>
          </p:nvPr>
        </p:nvSpPr>
        <p:spPr>
          <a:xfrm>
            <a:off x="457200" y="1600200"/>
            <a:ext cx="8458200" cy="4530725"/>
          </a:xfrm>
        </p:spPr>
        <p:txBody>
          <a:bodyPr/>
          <a:lstStyle/>
          <a:p>
            <a:r>
              <a:rPr lang="en-US" u="sng" dirty="0" smtClean="0"/>
              <a:t>Because of the indirection between logical and physical addresses, a process’s pages can be located anywhere in memory and can be moved (relocated).</a:t>
            </a:r>
          </a:p>
          <a:p>
            <a:pPr lvl="1"/>
            <a:r>
              <a:rPr lang="en-US" dirty="0" smtClean="0"/>
              <a:t>A process’s pages can swapped out and restored at a different frame in physical memory and the process’s page table updated to reflect the relocated page’s new frame address.</a:t>
            </a:r>
          </a:p>
          <a:p>
            <a:pPr lvl="1"/>
            <a:endParaRPr lang="en-US" dirty="0" smtClean="0"/>
          </a:p>
          <a:p>
            <a:r>
              <a:rPr lang="en-US" u="sng" dirty="0" smtClean="0"/>
              <a:t>The frames occupied by a process’s pages do not need to be contiguous</a:t>
            </a:r>
            <a:r>
              <a:rPr lang="en-US" dirty="0" smtClean="0"/>
              <a:t> i.e. they can be spread throughout physical memory.</a:t>
            </a:r>
            <a:endParaRPr lang="en-US" dirty="0"/>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5</a:t>
            </a:fld>
            <a:endParaRPr lang="en-US" altLang="en-US"/>
          </a:p>
        </p:txBody>
      </p:sp>
    </p:spTree>
    <p:extLst>
      <p:ext uri="{BB962C8B-B14F-4D97-AF65-F5344CB8AC3E}">
        <p14:creationId xmlns:p14="http://schemas.microsoft.com/office/powerpoint/2010/main" val="19861778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Virtual Memory Paging</a:t>
            </a:r>
            <a:endParaRPr lang="en-US" dirty="0"/>
          </a:p>
        </p:txBody>
      </p:sp>
      <p:sp>
        <p:nvSpPr>
          <p:cNvPr id="6" name="Content Placeholder 5"/>
          <p:cNvSpPr>
            <a:spLocks noGrp="1"/>
          </p:cNvSpPr>
          <p:nvPr>
            <p:ph idx="1"/>
          </p:nvPr>
        </p:nvSpPr>
        <p:spPr>
          <a:xfrm>
            <a:off x="457200" y="1295400"/>
            <a:ext cx="8229600" cy="4835525"/>
          </a:xfrm>
        </p:spPr>
        <p:txBody>
          <a:bodyPr/>
          <a:lstStyle/>
          <a:p>
            <a:r>
              <a:rPr lang="en-US" dirty="0" smtClean="0"/>
              <a:t>The process image is maintained on the system drive.</a:t>
            </a:r>
          </a:p>
          <a:p>
            <a:r>
              <a:rPr lang="en-US" dirty="0" smtClean="0"/>
              <a:t>Needed pages are ‘paged into’ main memory as they are referenced by the executing program.</a:t>
            </a:r>
            <a:endParaRPr lang="en-US" dirty="0"/>
          </a:p>
        </p:txBody>
      </p:sp>
      <p:sp>
        <p:nvSpPr>
          <p:cNvPr id="2" name="Date Placeholder 1"/>
          <p:cNvSpPr>
            <a:spLocks noGrp="1"/>
          </p:cNvSpPr>
          <p:nvPr>
            <p:ph type="dt" sz="half" idx="10"/>
          </p:nvPr>
        </p:nvSpPr>
        <p:spPr/>
        <p:txBody>
          <a:bodyPr/>
          <a:lstStyle/>
          <a:p>
            <a:r>
              <a:rPr lang="en-US" smtClean="0"/>
              <a:t>CS 5348 OS Concepts</a:t>
            </a:r>
            <a:endParaRPr lang="en-US" altLang="en-US"/>
          </a:p>
        </p:txBody>
      </p:sp>
      <p:sp>
        <p:nvSpPr>
          <p:cNvPr id="4" name="Slide Number Placeholder 3"/>
          <p:cNvSpPr>
            <a:spLocks noGrp="1"/>
          </p:cNvSpPr>
          <p:nvPr>
            <p:ph type="sldNum" sz="quarter" idx="12"/>
          </p:nvPr>
        </p:nvSpPr>
        <p:spPr/>
        <p:txBody>
          <a:bodyPr/>
          <a:lstStyle/>
          <a:p>
            <a:fld id="{4B03E94F-5311-4A95-9D6D-5122C046DDEB}" type="slidenum">
              <a:rPr lang="en-US" altLang="en-US" smtClean="0"/>
              <a:pPr/>
              <a:t>6</a:t>
            </a:fld>
            <a:endParaRPr lang="en-US" altLang="en-US"/>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743200"/>
            <a:ext cx="5751109" cy="3038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1234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Memory’s Key Feature …</a:t>
            </a:r>
            <a:endParaRPr lang="en-US" dirty="0"/>
          </a:p>
        </p:txBody>
      </p:sp>
      <p:sp>
        <p:nvSpPr>
          <p:cNvPr id="3" name="Content Placeholder 2"/>
          <p:cNvSpPr>
            <a:spLocks noGrp="1"/>
          </p:cNvSpPr>
          <p:nvPr>
            <p:ph idx="1"/>
          </p:nvPr>
        </p:nvSpPr>
        <p:spPr>
          <a:xfrm>
            <a:off x="457200" y="1600200"/>
            <a:ext cx="8458200" cy="4530725"/>
          </a:xfrm>
        </p:spPr>
        <p:txBody>
          <a:bodyPr>
            <a:normAutofit/>
          </a:bodyPr>
          <a:lstStyle/>
          <a:p>
            <a:r>
              <a:rPr lang="en-US" u="sng" dirty="0" smtClean="0"/>
              <a:t>Not all of a process’s pages need to be resident (in physical memory) as the process executes</a:t>
            </a:r>
            <a:r>
              <a:rPr lang="en-US" dirty="0" smtClean="0"/>
              <a:t>. </a:t>
            </a:r>
          </a:p>
          <a:p>
            <a:pPr lvl="1"/>
            <a:r>
              <a:rPr lang="en-US" dirty="0" smtClean="0"/>
              <a:t>Only those </a:t>
            </a:r>
            <a:r>
              <a:rPr lang="en-US" dirty="0"/>
              <a:t>pages (program, data, </a:t>
            </a:r>
            <a:r>
              <a:rPr lang="en-US" dirty="0" smtClean="0"/>
              <a:t>stack, etc.) </a:t>
            </a:r>
            <a:r>
              <a:rPr lang="en-US" dirty="0"/>
              <a:t>that </a:t>
            </a:r>
            <a:r>
              <a:rPr lang="en-US" dirty="0" smtClean="0"/>
              <a:t>are being actively referenced by the </a:t>
            </a:r>
            <a:r>
              <a:rPr lang="en-US" u="sng" dirty="0" smtClean="0"/>
              <a:t>process’s execution </a:t>
            </a:r>
            <a:r>
              <a:rPr lang="en-US" dirty="0" smtClean="0"/>
              <a:t>need to be resident. </a:t>
            </a:r>
          </a:p>
          <a:p>
            <a:pPr lvl="1"/>
            <a:endParaRPr lang="en-US" dirty="0" smtClean="0"/>
          </a:p>
          <a:p>
            <a:r>
              <a:rPr lang="en-US" dirty="0" smtClean="0"/>
              <a:t>Pages can be dynamically </a:t>
            </a:r>
            <a:r>
              <a:rPr lang="en-US" i="1" dirty="0" smtClean="0"/>
              <a:t>paged in</a:t>
            </a:r>
            <a:r>
              <a:rPr lang="en-US" dirty="0" smtClean="0"/>
              <a:t> and </a:t>
            </a:r>
            <a:r>
              <a:rPr lang="en-US" i="1" dirty="0" smtClean="0"/>
              <a:t>paged</a:t>
            </a:r>
            <a:r>
              <a:rPr lang="en-US" dirty="0" smtClean="0"/>
              <a:t> </a:t>
            </a:r>
            <a:r>
              <a:rPr lang="en-US" i="1" dirty="0" smtClean="0"/>
              <a:t>out</a:t>
            </a:r>
            <a:r>
              <a:rPr lang="en-US" dirty="0" smtClean="0"/>
              <a:t> of memory during the course of the process’s execution. </a:t>
            </a:r>
          </a:p>
          <a:p>
            <a:pPr lvl="1"/>
            <a:r>
              <a:rPr lang="en-US" dirty="0" smtClean="0"/>
              <a:t>When the process references a page that is not resident, it is copied from swap disk into an available memory frame. </a:t>
            </a:r>
          </a:p>
          <a:p>
            <a:pPr lvl="1"/>
            <a:r>
              <a:rPr lang="en-US" dirty="0" smtClean="0"/>
              <a:t>When a process is no longer referencing a page, it can be removed from memory freeing its frame for a different needed page. </a:t>
            </a:r>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7</a:t>
            </a:fld>
            <a:endParaRPr lang="en-US" altLang="en-US"/>
          </a:p>
        </p:txBody>
      </p:sp>
    </p:spTree>
    <p:extLst>
      <p:ext uri="{BB962C8B-B14F-4D97-AF65-F5344CB8AC3E}">
        <p14:creationId xmlns:p14="http://schemas.microsoft.com/office/powerpoint/2010/main" val="1331486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Virtual </a:t>
            </a:r>
            <a:r>
              <a:rPr lang="en-US" dirty="0"/>
              <a:t>Memory’s </a:t>
            </a:r>
            <a:r>
              <a:rPr lang="en-US" dirty="0" smtClean="0"/>
              <a:t>Features…</a:t>
            </a:r>
            <a:endParaRPr lang="en-US" dirty="0"/>
          </a:p>
        </p:txBody>
      </p:sp>
      <p:sp>
        <p:nvSpPr>
          <p:cNvPr id="3" name="Content Placeholder 2"/>
          <p:cNvSpPr>
            <a:spLocks noGrp="1"/>
          </p:cNvSpPr>
          <p:nvPr>
            <p:ph idx="1"/>
          </p:nvPr>
        </p:nvSpPr>
        <p:spPr>
          <a:xfrm>
            <a:off x="457200" y="1295400"/>
            <a:ext cx="8458200" cy="4835525"/>
          </a:xfrm>
        </p:spPr>
        <p:txBody>
          <a:bodyPr>
            <a:normAutofit/>
          </a:bodyPr>
          <a:lstStyle/>
          <a:p>
            <a:r>
              <a:rPr lang="en-US" dirty="0" smtClean="0"/>
              <a:t>The system can maintain processes in memory whose image sizes sum to an amount larger than physical memory. </a:t>
            </a:r>
          </a:p>
          <a:p>
            <a:pPr lvl="1"/>
            <a:r>
              <a:rPr lang="en-US" dirty="0" smtClean="0"/>
              <a:t>Because only parts of each process is </a:t>
            </a:r>
            <a:r>
              <a:rPr lang="en-US" i="1" dirty="0" smtClean="0"/>
              <a:t>maintained </a:t>
            </a:r>
            <a:r>
              <a:rPr lang="en-US" dirty="0" smtClean="0"/>
              <a:t>in memory. </a:t>
            </a:r>
          </a:p>
          <a:p>
            <a:pPr lvl="1"/>
            <a:endParaRPr lang="en-US" dirty="0" smtClean="0"/>
          </a:p>
          <a:p>
            <a:r>
              <a:rPr lang="en-US" dirty="0" smtClean="0"/>
              <a:t>The </a:t>
            </a:r>
            <a:r>
              <a:rPr lang="en-US" u="sng" dirty="0" smtClean="0"/>
              <a:t>virtual</a:t>
            </a:r>
            <a:r>
              <a:rPr lang="en-US" dirty="0" smtClean="0"/>
              <a:t> amount of system memory is seemingly larger than the amount of physical memory. </a:t>
            </a:r>
          </a:p>
          <a:p>
            <a:pPr lvl="1"/>
            <a:r>
              <a:rPr lang="en-US" dirty="0" smtClean="0"/>
              <a:t>The system can maintain more processes than would fit in physical memory if the entire process image had to be resident. </a:t>
            </a:r>
          </a:p>
          <a:p>
            <a:pPr lvl="1"/>
            <a:endParaRPr lang="en-US" dirty="0" smtClean="0"/>
          </a:p>
          <a:p>
            <a:r>
              <a:rPr lang="en-US" dirty="0" smtClean="0"/>
              <a:t>With more resident processes, we can expect better performance from the overall system. </a:t>
            </a:r>
          </a:p>
          <a:p>
            <a:pPr lvl="1"/>
            <a:r>
              <a:rPr lang="en-US" dirty="0" smtClean="0"/>
              <a:t>With more processes active, there is an increased chance of having a process in the ready-to-execute state.</a:t>
            </a:r>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8</a:t>
            </a:fld>
            <a:endParaRPr lang="en-US" altLang="en-US"/>
          </a:p>
        </p:txBody>
      </p:sp>
    </p:spTree>
    <p:extLst>
      <p:ext uri="{BB962C8B-B14F-4D97-AF65-F5344CB8AC3E}">
        <p14:creationId xmlns:p14="http://schemas.microsoft.com/office/powerpoint/2010/main" val="2499143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Management Unit (MMU)</a:t>
            </a:r>
          </a:p>
        </p:txBody>
      </p:sp>
      <p:sp>
        <p:nvSpPr>
          <p:cNvPr id="3" name="Content Placeholder 2"/>
          <p:cNvSpPr>
            <a:spLocks noGrp="1"/>
          </p:cNvSpPr>
          <p:nvPr>
            <p:ph idx="1"/>
          </p:nvPr>
        </p:nvSpPr>
        <p:spPr/>
        <p:txBody>
          <a:bodyPr/>
          <a:lstStyle/>
          <a:p>
            <a:r>
              <a:rPr lang="en-US" dirty="0" smtClean="0"/>
              <a:t>Virtual Memory is aided by </a:t>
            </a:r>
            <a:r>
              <a:rPr lang="en-US" dirty="0"/>
              <a:t>hardware that dynamically maps a program’s logical address to a physical memory address</a:t>
            </a:r>
            <a:r>
              <a:rPr lang="en-US" dirty="0" smtClean="0"/>
              <a:t>.</a:t>
            </a:r>
          </a:p>
          <a:p>
            <a:pPr lvl="1"/>
            <a:endParaRPr lang="en-US" dirty="0"/>
          </a:p>
          <a:p>
            <a:r>
              <a:rPr lang="en-US" dirty="0" smtClean="0"/>
              <a:t>The </a:t>
            </a:r>
            <a:r>
              <a:rPr lang="en-US" dirty="0"/>
              <a:t>computer system’s Memory Management Unit (MMU) is hardware responsible </a:t>
            </a:r>
            <a:r>
              <a:rPr lang="en-US" dirty="0" smtClean="0"/>
              <a:t>for: </a:t>
            </a:r>
          </a:p>
          <a:p>
            <a:pPr lvl="1"/>
            <a:r>
              <a:rPr lang="en-US" dirty="0" smtClean="0"/>
              <a:t>Mapping a program’s logical address onto physical frames. </a:t>
            </a:r>
          </a:p>
          <a:p>
            <a:pPr lvl="1"/>
            <a:r>
              <a:rPr lang="en-US" dirty="0" smtClean="0"/>
              <a:t>Maintaining a per-process page table that describes where each page resides i.e. which memory frame (if any). </a:t>
            </a:r>
            <a:endParaRPr lang="en-US" dirty="0"/>
          </a:p>
          <a:p>
            <a:pPr lvl="1"/>
            <a:r>
              <a:rPr lang="en-US" dirty="0" smtClean="0"/>
              <a:t>Ensuring that a process accesses only its frames.</a:t>
            </a:r>
          </a:p>
          <a:p>
            <a:pPr lvl="2"/>
            <a:r>
              <a:rPr lang="en-US" dirty="0" smtClean="0"/>
              <a:t>A process cannot access the frames owned by other processes. </a:t>
            </a:r>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9</a:t>
            </a:fld>
            <a:endParaRPr lang="en-US" altLang="en-US"/>
          </a:p>
        </p:txBody>
      </p:sp>
    </p:spTree>
    <p:extLst>
      <p:ext uri="{BB962C8B-B14F-4D97-AF65-F5344CB8AC3E}">
        <p14:creationId xmlns:p14="http://schemas.microsoft.com/office/powerpoint/2010/main" val="2960957499"/>
      </p:ext>
    </p:extLst>
  </p:cSld>
  <p:clrMapOvr>
    <a:masterClrMapping/>
  </p:clrMapOvr>
</p:sld>
</file>

<file path=ppt/theme/theme1.xml><?xml version="1.0" encoding="utf-8"?>
<a:theme xmlns:a="http://schemas.openxmlformats.org/drawingml/2006/main" name="Cousrse Template">
  <a:themeElements>
    <a:clrScheme name="Cousrse Templat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Cousrs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ousrse Templat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Cousrse Templat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Cousrse Templat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Cousrse Templat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Cousrse Templat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Cousrse Templat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Cousrse Templat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Cousrse Templat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Cousrse Templat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Cousrse Template</Template>
  <TotalTime>21836</TotalTime>
  <Words>3936</Words>
  <Application>Microsoft Office PowerPoint</Application>
  <PresentationFormat>On-screen Show (4:3)</PresentationFormat>
  <Paragraphs>424</Paragraphs>
  <Slides>47</Slides>
  <Notes>25</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53" baseType="lpstr">
      <vt:lpstr>Arial</vt:lpstr>
      <vt:lpstr>Cambria Math</vt:lpstr>
      <vt:lpstr>Garamond</vt:lpstr>
      <vt:lpstr>Wingdings</vt:lpstr>
      <vt:lpstr>Cousrse Template</vt:lpstr>
      <vt:lpstr>Visio</vt:lpstr>
      <vt:lpstr>Virtual Memory</vt:lpstr>
      <vt:lpstr>Logical to Physical Address Translation</vt:lpstr>
      <vt:lpstr>The Layout of  Process Pages into Memory Frames</vt:lpstr>
      <vt:lpstr>Paged Memory Mapping Maintaining the Logical to Physical Mapping for Process A</vt:lpstr>
      <vt:lpstr>Review of Simple Paging</vt:lpstr>
      <vt:lpstr>Virtual Memory Paging</vt:lpstr>
      <vt:lpstr>Virtual Memory’s Key Feature …</vt:lpstr>
      <vt:lpstr>Other Virtual Memory’s Features…</vt:lpstr>
      <vt:lpstr>Memory Management Unit (MMU)</vt:lpstr>
      <vt:lpstr>Virtual Memory Definitions Resident and Working Sets</vt:lpstr>
      <vt:lpstr>Virtual Memory Definitions Continued Page Faults and Thrashing</vt:lpstr>
      <vt:lpstr>Principle of Locality</vt:lpstr>
      <vt:lpstr>Resident vs Working Set vs Page Faults</vt:lpstr>
      <vt:lpstr>Page Table</vt:lpstr>
      <vt:lpstr>Single Level Page Table</vt:lpstr>
      <vt:lpstr>Page Table Entries</vt:lpstr>
      <vt:lpstr>Page Table Size</vt:lpstr>
      <vt:lpstr>Two Level Page Table</vt:lpstr>
      <vt:lpstr>Two-Level 32bit Page Table Addressing</vt:lpstr>
      <vt:lpstr>Two-Level 32bit Page Table Addressing</vt:lpstr>
      <vt:lpstr>Two Level Page Table</vt:lpstr>
      <vt:lpstr>Translation Lookaside Buffer AKA Page Table Cache</vt:lpstr>
      <vt:lpstr>Translation Lookaside Buffer w/ Single-Level PT</vt:lpstr>
      <vt:lpstr>Page Table and Main Memory Cache Recall that main memory provides its own L1 – L2 cache.</vt:lpstr>
      <vt:lpstr>Factors That Determine the Page Size</vt:lpstr>
      <vt:lpstr>Operating System Support for VM</vt:lpstr>
      <vt:lpstr>Fetch Policy</vt:lpstr>
      <vt:lpstr>Prepaging Fetch Policy</vt:lpstr>
      <vt:lpstr>Replacement Policy</vt:lpstr>
      <vt:lpstr>Page Replacement Policies</vt:lpstr>
      <vt:lpstr>Optimal Replacement</vt:lpstr>
      <vt:lpstr>Least Recently Used (LRU) Replacement</vt:lpstr>
      <vt:lpstr>First-In First-Out (FIFO) Replacement</vt:lpstr>
      <vt:lpstr>Clock Replacement Policy</vt:lpstr>
      <vt:lpstr>Clock Replacement Frame Table</vt:lpstr>
      <vt:lpstr>Clock Replacement Policy</vt:lpstr>
      <vt:lpstr>Clock Replacement with Modified Bit</vt:lpstr>
      <vt:lpstr>Clock Replacement with Modified Bit</vt:lpstr>
      <vt:lpstr>Random Replacement Policy</vt:lpstr>
      <vt:lpstr>Resident Set Size Management</vt:lpstr>
      <vt:lpstr>Resident Set Size</vt:lpstr>
      <vt:lpstr>Frame Assignment Policies</vt:lpstr>
      <vt:lpstr>Process’s Working Set</vt:lpstr>
      <vt:lpstr>PowerPoint Presentation</vt:lpstr>
      <vt:lpstr>Two Methods of  Determining the Resident Set Size</vt:lpstr>
      <vt:lpstr>Cleaning Policy</vt:lpstr>
      <vt:lpstr>Load Control</vt:lpstr>
    </vt:vector>
  </TitlesOfParts>
  <Company>RBSGI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Introduction</dc:title>
  <dc:creator>Michael Christiansen</dc:creator>
  <cp:lastModifiedBy>Michael Christiansen</cp:lastModifiedBy>
  <cp:revision>2624</cp:revision>
  <dcterms:created xsi:type="dcterms:W3CDTF">2006-08-26T13:52:02Z</dcterms:created>
  <dcterms:modified xsi:type="dcterms:W3CDTF">2017-10-24T18:49:17Z</dcterms:modified>
</cp:coreProperties>
</file>