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84" r:id="rId2"/>
  </p:sldMasterIdLst>
  <p:notesMasterIdLst>
    <p:notesMasterId r:id="rId38"/>
  </p:notesMasterIdLst>
  <p:sldIdLst>
    <p:sldId id="349" r:id="rId3"/>
    <p:sldId id="370" r:id="rId4"/>
    <p:sldId id="374" r:id="rId5"/>
    <p:sldId id="417" r:id="rId6"/>
    <p:sldId id="380" r:id="rId7"/>
    <p:sldId id="412" r:id="rId8"/>
    <p:sldId id="371" r:id="rId9"/>
    <p:sldId id="372" r:id="rId10"/>
    <p:sldId id="373" r:id="rId11"/>
    <p:sldId id="410" r:id="rId12"/>
    <p:sldId id="369" r:id="rId13"/>
    <p:sldId id="411" r:id="rId14"/>
    <p:sldId id="376" r:id="rId15"/>
    <p:sldId id="378" r:id="rId16"/>
    <p:sldId id="379" r:id="rId17"/>
    <p:sldId id="419" r:id="rId18"/>
    <p:sldId id="420" r:id="rId19"/>
    <p:sldId id="421" r:id="rId20"/>
    <p:sldId id="422" r:id="rId21"/>
    <p:sldId id="381" r:id="rId22"/>
    <p:sldId id="423" r:id="rId23"/>
    <p:sldId id="424" r:id="rId24"/>
    <p:sldId id="425" r:id="rId25"/>
    <p:sldId id="426" r:id="rId26"/>
    <p:sldId id="427" r:id="rId27"/>
    <p:sldId id="428" r:id="rId28"/>
    <p:sldId id="415" r:id="rId29"/>
    <p:sldId id="416" r:id="rId30"/>
    <p:sldId id="405" r:id="rId31"/>
    <p:sldId id="406" r:id="rId32"/>
    <p:sldId id="404" r:id="rId33"/>
    <p:sldId id="407" r:id="rId34"/>
    <p:sldId id="408" r:id="rId35"/>
    <p:sldId id="409" r:id="rId36"/>
    <p:sldId id="40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5" autoAdjust="0"/>
    <p:restoredTop sz="89474" autoAdjust="0"/>
  </p:normalViewPr>
  <p:slideViewPr>
    <p:cSldViewPr>
      <p:cViewPr varScale="1">
        <p:scale>
          <a:sx n="89" d="100"/>
          <a:sy n="89" d="100"/>
        </p:scale>
        <p:origin x="1266" y="78"/>
      </p:cViewPr>
      <p:guideLst>
        <p:guide orient="horz" pos="100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3/21/2018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97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2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</a:t>
            </a:r>
            <a:r>
              <a:rPr lang="en-US" baseline="0" dirty="0" smtClean="0"/>
              <a:t> utility traceroute (</a:t>
            </a:r>
            <a:r>
              <a:rPr lang="en-US" baseline="0" dirty="0" err="1" smtClean="0"/>
              <a:t>tracert</a:t>
            </a:r>
            <a:r>
              <a:rPr lang="en-US" baseline="0" dirty="0" smtClean="0"/>
              <a:t>) to list the routers between local PC and destination net address e.g. google.com.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3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Java’s </a:t>
            </a:r>
            <a:r>
              <a:rPr lang="en-US" dirty="0" err="1" smtClean="0"/>
              <a:t>InputStream</a:t>
            </a:r>
            <a:r>
              <a:rPr lang="en-US" dirty="0" smtClean="0"/>
              <a:t> and </a:t>
            </a:r>
            <a:r>
              <a:rPr lang="en-US" dirty="0" err="1" smtClean="0"/>
              <a:t>OutputStream</a:t>
            </a:r>
            <a:r>
              <a:rPr lang="en-US" dirty="0" smtClean="0"/>
              <a:t> classes.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6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2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feature of a client/server architecture is the allocation of application-level tasks between clients and servers. Figure 16.2 illustrates the general case.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4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\n represents</a:t>
            </a:r>
            <a:r>
              <a:rPr lang="en-US" baseline="0" dirty="0" smtClean="0"/>
              <a:t> an ASCII new-line character.  (0X0A)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CEE7DC-C58C-464A-9DC9-EAFE98CCB2B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6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Incremental scalability: A cluster is configured in such a way that it is possible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add new systems to the cluster in small increments. Thus, a user can start out with a modest system and expand it as needs grow, without having to go through a major upgrade in which an existing small system is replaced with a larger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availability: Because each node in a cluster is a stand-alone computer,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failure of one node does not mean loss of service. In many products, fault tolerance is handled automatically in software.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6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514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92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26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55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3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52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35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73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9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84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82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4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SmartArt graphic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72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66F2-7886-408D-98DD-AF11698393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179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Michael Christiansen</a:t>
            </a:r>
            <a:endParaRPr lang="en-US" dirty="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Distributed Systems</a:t>
            </a:r>
            <a:br>
              <a:rPr lang="en-US" b="0" dirty="0" smtClean="0"/>
            </a:br>
            <a:r>
              <a:rPr lang="en-US" b="0" dirty="0" smtClean="0"/>
              <a:t>Client / Server Architecture</a:t>
            </a:r>
            <a:br>
              <a:rPr lang="en-US" b="0" dirty="0" smtClean="0"/>
            </a:br>
            <a:r>
              <a:rPr lang="en-US" b="0" dirty="0" smtClean="0"/>
              <a:t>Clustering</a:t>
            </a:r>
            <a:endParaRPr lang="en-US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Server-Side Request-Response </a:t>
            </a:r>
            <a:r>
              <a:rPr lang="en-US" dirty="0" smtClean="0"/>
              <a:t>Message Processing with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30725"/>
          </a:xfrm>
        </p:spPr>
        <p:txBody>
          <a:bodyPr/>
          <a:lstStyle/>
          <a:p>
            <a:pPr marL="17462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Accept() blocks until a client requests connection</a:t>
            </a:r>
          </a:p>
          <a:p>
            <a:pPr marL="1746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serverSocket.accept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462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ipStream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ocket.getInputStream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462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opStream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socket.getOutputStream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7462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46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pPr marL="1746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Blocking Read Operation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request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ipStream.readLine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Blocking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response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processMessage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opStream.writeLine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7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/ Server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713287"/>
          </a:xfrm>
        </p:spPr>
        <p:txBody>
          <a:bodyPr/>
          <a:lstStyle/>
          <a:p>
            <a:r>
              <a:rPr lang="en-US" dirty="0" smtClean="0"/>
              <a:t>A very </a:t>
            </a:r>
            <a:r>
              <a:rPr lang="en-US" dirty="0"/>
              <a:t>common distributed systems architecture </a:t>
            </a:r>
            <a:r>
              <a:rPr lang="en-US" dirty="0" smtClean="0"/>
              <a:t>is the </a:t>
            </a:r>
            <a:br>
              <a:rPr lang="en-US" dirty="0" smtClean="0"/>
            </a:br>
            <a:r>
              <a:rPr lang="en-US" dirty="0" smtClean="0"/>
              <a:t>client-server design pattern. </a:t>
            </a:r>
          </a:p>
          <a:p>
            <a:pPr lvl="1"/>
            <a:r>
              <a:rPr lang="en-US" dirty="0" smtClean="0"/>
              <a:t>Based on the exchange of request / response messages.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Client is the process that sends the server a </a:t>
            </a:r>
            <a:r>
              <a:rPr lang="en-US" u="sng" dirty="0" smtClean="0"/>
              <a:t>request</a:t>
            </a:r>
            <a:r>
              <a:rPr lang="en-US" dirty="0" smtClean="0"/>
              <a:t> message and waits for the server’s </a:t>
            </a:r>
            <a:r>
              <a:rPr lang="en-US" u="sng" dirty="0" smtClean="0"/>
              <a:t>response</a:t>
            </a:r>
            <a:r>
              <a:rPr lang="en-US" dirty="0" smtClean="0"/>
              <a:t> message.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 is the process that listens for arriving </a:t>
            </a:r>
            <a:r>
              <a:rPr lang="en-US" i="1" dirty="0" smtClean="0"/>
              <a:t>request</a:t>
            </a:r>
            <a:r>
              <a:rPr lang="en-US" dirty="0" smtClean="0"/>
              <a:t> messages. </a:t>
            </a:r>
          </a:p>
          <a:p>
            <a:pPr lvl="1"/>
            <a:r>
              <a:rPr lang="en-US" dirty="0" smtClean="0"/>
              <a:t>Each message is a request for the server process to perform some application-specific operations. </a:t>
            </a:r>
          </a:p>
          <a:p>
            <a:pPr lvl="1"/>
            <a:r>
              <a:rPr lang="en-US" dirty="0" smtClean="0"/>
              <a:t>The operation results in a </a:t>
            </a:r>
            <a:r>
              <a:rPr lang="en-US" i="1" dirty="0" smtClean="0"/>
              <a:t>response</a:t>
            </a:r>
            <a:r>
              <a:rPr lang="en-US" dirty="0" smtClean="0"/>
              <a:t> message containing the results of the requested operation.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7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Client-Server Distributed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 sends </a:t>
            </a:r>
            <a:r>
              <a:rPr lang="en-US" dirty="0"/>
              <a:t>the </a:t>
            </a:r>
            <a:r>
              <a:rPr lang="en-US" dirty="0" smtClean="0"/>
              <a:t>Server </a:t>
            </a:r>
            <a:r>
              <a:rPr lang="en-US" dirty="0"/>
              <a:t>a </a:t>
            </a:r>
            <a:r>
              <a:rPr lang="en-US" u="sng" dirty="0"/>
              <a:t>R</a:t>
            </a:r>
            <a:r>
              <a:rPr lang="en-US" u="sng" dirty="0" smtClean="0"/>
              <a:t>equest Message </a:t>
            </a:r>
            <a:r>
              <a:rPr lang="en-US" dirty="0"/>
              <a:t>and </a:t>
            </a:r>
            <a:r>
              <a:rPr lang="en-US" dirty="0" smtClean="0"/>
              <a:t>blocks waiting for </a:t>
            </a:r>
            <a:r>
              <a:rPr lang="en-US" dirty="0"/>
              <a:t>the </a:t>
            </a:r>
            <a:r>
              <a:rPr lang="en-US" dirty="0" smtClean="0"/>
              <a:t>Server’s </a:t>
            </a:r>
            <a:r>
              <a:rPr lang="en-US" u="sng" dirty="0" smtClean="0"/>
              <a:t>Response Message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23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1468" y="2565218"/>
            <a:ext cx="7621064" cy="26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52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b="0" smtClean="0">
                <a:latin typeface="Garamond" pitchFamily="18" charset="0"/>
              </a:rPr>
              <a:t>CS 5348 Operating Systems Concepts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altLang="en-US" dirty="0" smtClean="0"/>
              <a:t>Client-Server Messaging is Synchronous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Synchronous in that the client’s execution blocks until a response is received from the server.</a:t>
            </a:r>
          </a:p>
          <a:p>
            <a:pPr lvl="1" eaLnBrk="1" hangingPunct="1"/>
            <a:r>
              <a:rPr lang="en-US" altLang="en-US" dirty="0" smtClean="0"/>
              <a:t>A browser (client) makes a request for a HTML page from the server and blocks waiting for the server to respond.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048" y="3548306"/>
            <a:ext cx="647790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b="0" smtClean="0">
                <a:latin typeface="Garamond" pitchFamily="18" charset="0"/>
              </a:rPr>
              <a:t>CS 5348 Operating Systems Concepts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Client - Server interaction across a network is based on Sockets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06925"/>
          </a:xfrm>
        </p:spPr>
        <p:txBody>
          <a:bodyPr/>
          <a:lstStyle/>
          <a:p>
            <a:pPr marL="457200" indent="-457200" eaLnBrk="1" hangingPunct="1"/>
            <a:r>
              <a:rPr lang="en-US" altLang="en-US" dirty="0" smtClean="0"/>
              <a:t>Typical synchronous message exchange follows these steps: </a:t>
            </a:r>
          </a:p>
          <a:p>
            <a:pPr marL="700088" lvl="1" indent="-381000">
              <a:buFont typeface="Wingdings" pitchFamily="2" charset="2"/>
              <a:buNone/>
            </a:pPr>
            <a:r>
              <a:rPr lang="en-US" altLang="en-US" sz="1800" dirty="0" smtClean="0"/>
              <a:t>1. </a:t>
            </a:r>
            <a:r>
              <a:rPr lang="en-US" altLang="en-US" sz="1800" dirty="0" smtClean="0"/>
              <a:t>The server is running and waiting to accept incoming connection requests. </a:t>
            </a:r>
            <a:endParaRPr lang="en-US" altLang="en-US" sz="1800" dirty="0"/>
          </a:p>
          <a:p>
            <a:pPr marL="700088" lvl="1" indent="-381000">
              <a:buFont typeface="Wingdings" pitchFamily="2" charset="2"/>
              <a:buNone/>
            </a:pPr>
            <a:r>
              <a:rPr lang="en-US" altLang="en-US" sz="1800" dirty="0" smtClean="0"/>
              <a:t>2. Client </a:t>
            </a:r>
            <a:r>
              <a:rPr lang="en-US" altLang="en-US" sz="1800" dirty="0" smtClean="0"/>
              <a:t>obtains the </a:t>
            </a:r>
            <a:r>
              <a:rPr lang="en-US" altLang="en-US" sz="1800" u="sng" dirty="0" smtClean="0"/>
              <a:t>IP network address</a:t>
            </a:r>
            <a:r>
              <a:rPr lang="en-US" altLang="en-US" sz="1800" dirty="0" smtClean="0"/>
              <a:t> of the server. </a:t>
            </a:r>
          </a:p>
          <a:p>
            <a:pPr marL="700088" lvl="1" indent="-381000">
              <a:buFont typeface="Wingdings" pitchFamily="2" charset="2"/>
              <a:buNone/>
            </a:pPr>
            <a:r>
              <a:rPr lang="en-US" altLang="en-US" sz="1800" dirty="0" smtClean="0"/>
              <a:t>2. Client requests </a:t>
            </a:r>
            <a:r>
              <a:rPr lang="en-US" altLang="en-US" sz="1800" dirty="0" smtClean="0"/>
              <a:t>and establishes a </a:t>
            </a:r>
            <a:r>
              <a:rPr lang="en-US" altLang="en-US" sz="1800" dirty="0" smtClean="0"/>
              <a:t>socket connection from the </a:t>
            </a:r>
            <a:r>
              <a:rPr lang="en-US" altLang="en-US" sz="1800" dirty="0" smtClean="0"/>
              <a:t>server.</a:t>
            </a:r>
            <a:endParaRPr lang="en-US" altLang="en-US" sz="1800" dirty="0" smtClean="0"/>
          </a:p>
          <a:p>
            <a:pPr marL="700088" lvl="1" indent="-381000">
              <a:buFont typeface="Wingdings" pitchFamily="2" charset="2"/>
              <a:buNone/>
            </a:pPr>
            <a:r>
              <a:rPr lang="en-US" altLang="en-US" sz="1800" dirty="0" smtClean="0"/>
              <a:t>3. Client sends a request message to the server and </a:t>
            </a:r>
            <a:r>
              <a:rPr lang="en-US" altLang="en-US" sz="1800" dirty="0" smtClean="0"/>
              <a:t>blocks </a:t>
            </a:r>
            <a:r>
              <a:rPr lang="en-US" altLang="en-US" sz="1800" dirty="0" smtClean="0"/>
              <a:t>waiting </a:t>
            </a:r>
            <a:r>
              <a:rPr lang="en-US" altLang="en-US" sz="1800" u="sng" dirty="0" smtClean="0"/>
              <a:t>for the server’s response</a:t>
            </a:r>
            <a:r>
              <a:rPr lang="en-US" altLang="en-US" sz="1800" dirty="0" smtClean="0"/>
              <a:t>.</a:t>
            </a:r>
          </a:p>
          <a:p>
            <a:pPr marL="700088" lvl="1" indent="-381000">
              <a:buFont typeface="Wingdings" pitchFamily="2" charset="2"/>
              <a:buNone/>
            </a:pPr>
            <a:r>
              <a:rPr lang="en-US" altLang="en-US" sz="1800" dirty="0" smtClean="0"/>
              <a:t>4. The server receives and processes the request, producing some information. </a:t>
            </a:r>
          </a:p>
          <a:p>
            <a:pPr marL="700088" lvl="1" indent="-381000">
              <a:buFont typeface="Wingdings" pitchFamily="2" charset="2"/>
              <a:buNone/>
            </a:pPr>
            <a:r>
              <a:rPr lang="en-US" altLang="en-US" sz="1800" dirty="0" smtClean="0"/>
              <a:t>5. The server sends a response message containing the needed information back to the blocked client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across the socket.</a:t>
            </a:r>
          </a:p>
          <a:p>
            <a:pPr marL="700088" lvl="1" indent="-381000">
              <a:buFont typeface="Wingdings" pitchFamily="2" charset="2"/>
              <a:buNone/>
            </a:pPr>
            <a:r>
              <a:rPr lang="en-US" altLang="en-US" sz="1800" dirty="0" smtClean="0"/>
              <a:t>6. The client received the message, unblocks, and continues processing with the response information. </a:t>
            </a:r>
          </a:p>
          <a:p>
            <a:pPr marL="1052513" lvl="2" indent="-381000"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marL="457200" indent="-457200" eaLnBrk="1" hangingPunct="1"/>
            <a:r>
              <a:rPr lang="en-US" altLang="en-US" dirty="0" smtClean="0"/>
              <a:t>The client thread blocks waiting for the response message.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b="0" smtClean="0">
                <a:latin typeface="Garamond" pitchFamily="18" charset="0"/>
              </a:rPr>
              <a:t>CS 5348 Operating Systems Concepts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Clients connect to Servers installed at a specific network address and port number. 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Network services are provided by servers installed at </a:t>
            </a:r>
            <a:r>
              <a:rPr lang="en-US" altLang="en-US" u="sng" dirty="0" smtClean="0"/>
              <a:t>network addresses</a:t>
            </a:r>
            <a:r>
              <a:rPr lang="en-US" altLang="en-US" dirty="0" smtClean="0"/>
              <a:t> and </a:t>
            </a:r>
            <a:r>
              <a:rPr lang="en-US" altLang="en-US" u="sng" dirty="0" smtClean="0"/>
              <a:t>ports</a:t>
            </a:r>
            <a:r>
              <a:rPr lang="en-US" altLang="en-US" dirty="0" smtClean="0"/>
              <a:t>. </a:t>
            </a:r>
          </a:p>
          <a:p>
            <a:pPr lvl="1" eaLnBrk="1" hangingPunct="1"/>
            <a:r>
              <a:rPr lang="en-US" altLang="en-US" dirty="0" smtClean="0"/>
              <a:t>TCP/IP (V4) addresses are four part e.g. Google’s is 74.125.45.100</a:t>
            </a:r>
          </a:p>
          <a:p>
            <a:pPr eaLnBrk="1" hangingPunct="1"/>
            <a:r>
              <a:rPr lang="en-US" altLang="en-US" dirty="0" smtClean="0"/>
              <a:t>The address identifies a network-connected node / machine.</a:t>
            </a:r>
          </a:p>
          <a:p>
            <a:pPr eaLnBrk="1" hangingPunct="1"/>
            <a:r>
              <a:rPr lang="en-US" altLang="en-US" dirty="0" smtClean="0"/>
              <a:t>Each network-connected machine can host multiple ports.</a:t>
            </a:r>
          </a:p>
          <a:p>
            <a:pPr lvl="1" eaLnBrk="1" hangingPunct="1"/>
            <a:r>
              <a:rPr lang="en-US" altLang="en-US" dirty="0" smtClean="0"/>
              <a:t>Ports are numbered 0-65,535.</a:t>
            </a:r>
          </a:p>
          <a:p>
            <a:pPr eaLnBrk="1" hangingPunct="1"/>
            <a:r>
              <a:rPr lang="en-US" altLang="en-US" dirty="0" smtClean="0"/>
              <a:t>Servers “listens” for client connection requests</a:t>
            </a:r>
            <a:r>
              <a:rPr lang="en-US" altLang="en-US" dirty="0"/>
              <a:t> </a:t>
            </a:r>
            <a:r>
              <a:rPr lang="en-US" altLang="en-US" dirty="0" smtClean="0"/>
              <a:t>for specific ports.</a:t>
            </a:r>
          </a:p>
          <a:p>
            <a:pPr lvl="1" eaLnBrk="1" hangingPunct="1"/>
            <a:r>
              <a:rPr lang="en-US" altLang="en-US" dirty="0" smtClean="0"/>
              <a:t>So a machine can host several services / servers.</a:t>
            </a:r>
          </a:p>
          <a:p>
            <a:pPr lvl="1" eaLnBrk="1" hangingPunct="1"/>
            <a:r>
              <a:rPr lang="en-US" altLang="en-US" dirty="0" smtClean="0"/>
              <a:t>A browser connects to an address and port.</a:t>
            </a:r>
          </a:p>
          <a:p>
            <a:pPr lvl="1" eaLnBrk="1" hangingPunct="1"/>
            <a:r>
              <a:rPr lang="en-US" altLang="en-US" dirty="0" smtClean="0"/>
              <a:t>Typically, HTTP Web Servers are installed at port 80. </a:t>
            </a:r>
          </a:p>
          <a:p>
            <a:pPr lvl="1" eaLnBrk="1" hangingPunct="1"/>
            <a:r>
              <a:rPr lang="en-US" altLang="en-US" dirty="0" smtClean="0"/>
              <a:t>For example google.com is at: </a:t>
            </a:r>
            <a:r>
              <a:rPr lang="en-US" altLang="en-US" u="sng" dirty="0" smtClean="0"/>
              <a:t>http://74.125.45.100</a:t>
            </a:r>
            <a:r>
              <a:rPr lang="en-US" altLang="en-US" u="sng" dirty="0" smtClean="0">
                <a:hlinkClick r:id="rId2" invalidUrl="http:///"/>
              </a:rPr>
              <a:t>:80</a:t>
            </a:r>
            <a:r>
              <a:rPr lang="en-US" altLang="en-US" u="sng" dirty="0" smtClean="0"/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the </a:t>
            </a:r>
            <a:r>
              <a:rPr lang="en-US" u="sng" dirty="0" smtClean="0"/>
              <a:t>Server</a:t>
            </a:r>
            <a:r>
              <a:rPr lang="en-US" dirty="0" smtClean="0"/>
              <a:t> Process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5525"/>
          </a:xfrm>
        </p:spPr>
        <p:txBody>
          <a:bodyPr/>
          <a:lstStyle/>
          <a:p>
            <a:r>
              <a:rPr lang="en-US" dirty="0" smtClean="0"/>
              <a:t>Java provides the class </a:t>
            </a:r>
            <a:r>
              <a:rPr lang="en-US" dirty="0" err="1" smtClean="0"/>
              <a:t>ServerSocket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ServerSocket</a:t>
            </a:r>
            <a:r>
              <a:rPr lang="en-US" dirty="0" smtClean="0"/>
              <a:t> listens for connection requests from clients. </a:t>
            </a:r>
          </a:p>
          <a:p>
            <a:pPr lvl="1"/>
            <a:r>
              <a:rPr lang="en-US" dirty="0" err="1" smtClean="0"/>
              <a:t>ServerSocket.accept</a:t>
            </a:r>
            <a:r>
              <a:rPr lang="en-US" dirty="0" smtClean="0"/>
              <a:t>() blocks until a client requests a connection, and then establishes a new socket connection between the server and client processes. </a:t>
            </a:r>
          </a:p>
          <a:p>
            <a:pPr marL="696912" lvl="2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296863">
              <a:buNone/>
              <a:tabLst>
                <a:tab pos="515938" algn="l"/>
              </a:tabLst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(10023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95325" lvl="2" indent="-296863">
              <a:buNone/>
              <a:tabLst>
                <a:tab pos="515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serverSocket.accept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Blocking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296863">
              <a:buNone/>
              <a:tabLst>
                <a:tab pos="515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clientSocket.getInputStream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695325" lvl="2" indent="-296863">
              <a:buNone/>
              <a:tabLst>
                <a:tab pos="515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clientSocket.getOutputStream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695325" lvl="2" indent="-296863">
              <a:buNone/>
              <a:tabLst>
                <a:tab pos="515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request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296863">
              <a:buNone/>
              <a:tabLst>
                <a:tab pos="515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response 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296863">
              <a:buNone/>
              <a:tabLst>
                <a:tab pos="515938" algn="l"/>
              </a:tabLst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18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the </a:t>
            </a:r>
            <a:r>
              <a:rPr lang="en-US" u="sng" dirty="0" smtClean="0"/>
              <a:t>Client’s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dirty="0" smtClean="0"/>
              <a:t>Java provides the class Socket which </a:t>
            </a:r>
            <a:r>
              <a:rPr lang="en-US" dirty="0" smtClean="0"/>
              <a:t>connects to the </a:t>
            </a:r>
            <a:r>
              <a:rPr lang="en-US" dirty="0" smtClean="0"/>
              <a:t>IP </a:t>
            </a:r>
            <a:r>
              <a:rPr lang="en-US" dirty="0" smtClean="0"/>
              <a:t>address and port number of the listening service. </a:t>
            </a:r>
          </a:p>
          <a:p>
            <a:pPr lvl="1"/>
            <a:r>
              <a:rPr lang="en-US" dirty="0" smtClean="0"/>
              <a:t>The service must be running / listening before the client request.</a:t>
            </a:r>
          </a:p>
          <a:p>
            <a:pPr marL="327025" lvl="1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= {127, 0, 0, 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// Server Address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InetAddress.getByAddress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(address, 10023);</a:t>
            </a: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Socket();</a:t>
            </a:r>
          </a:p>
          <a:p>
            <a:pPr marL="327025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socket.connect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// Connects to server</a:t>
            </a: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socket.getInputStream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socket.getOutputStream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request to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... Read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94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Server’s Request Message Processing Loop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dirty="0" smtClean="0"/>
              <a:t>The server process repeats the process of </a:t>
            </a:r>
          </a:p>
          <a:p>
            <a:pPr lvl="1"/>
            <a:r>
              <a:rPr lang="en-US" sz="1600" dirty="0" smtClean="0"/>
              <a:t>Accept Socket Connection from Client Process</a:t>
            </a:r>
          </a:p>
          <a:p>
            <a:pPr lvl="1"/>
            <a:r>
              <a:rPr lang="en-US" sz="1600" dirty="0" smtClean="0"/>
              <a:t>Read Request Message from Socket</a:t>
            </a:r>
          </a:p>
          <a:p>
            <a:pPr lvl="1"/>
            <a:r>
              <a:rPr lang="en-US" sz="1600" dirty="0" smtClean="0"/>
              <a:t>Build and writes Response Message to Socket</a:t>
            </a:r>
          </a:p>
          <a:p>
            <a:pPr lvl="1"/>
            <a:r>
              <a:rPr lang="en-US" sz="1600" dirty="0" smtClean="0"/>
              <a:t>Close Connection</a:t>
            </a:r>
          </a:p>
          <a:p>
            <a:pPr marL="344487" lvl="1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Socket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serverSocket.accept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clientSocket.getInputStream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clientSocket.getOutputStream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Handler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parseRequest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handler.run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666F2-7886-408D-98DD-AF116983932F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76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&amp; Processing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US" dirty="0" smtClean="0"/>
              <a:t>Sockets only provide pipes through which streams of bytes can reliably be exchanged between two processes. </a:t>
            </a:r>
            <a:endParaRPr lang="en-US" dirty="0"/>
          </a:p>
          <a:p>
            <a:pPr lvl="1"/>
            <a:r>
              <a:rPr lang="en-US" dirty="0" smtClean="0"/>
              <a:t>No support for determining the structure of the messages.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application (client &amp; server) must agree upon the format of the request and response messages carried in the streams.</a:t>
            </a:r>
          </a:p>
          <a:p>
            <a:pPr lvl="1"/>
            <a:r>
              <a:rPr lang="en-US" dirty="0" smtClean="0"/>
              <a:t>The request message contains the information needed by the server to understand what is being requested by the client. </a:t>
            </a:r>
          </a:p>
          <a:p>
            <a:pPr lvl="1"/>
            <a:r>
              <a:rPr lang="en-US" dirty="0" smtClean="0"/>
              <a:t>The response message contains the information needed by the client.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25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Distributed System is made up of several processes running on separate machines that cooperate though the exchange of messages</a:t>
            </a:r>
            <a:r>
              <a:rPr lang="en-US" dirty="0"/>
              <a:t> </a:t>
            </a:r>
            <a:r>
              <a:rPr lang="en-US" dirty="0" smtClean="0"/>
              <a:t>across a network.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this section, we will describe distributed systems as…</a:t>
            </a:r>
          </a:p>
          <a:p>
            <a:pPr lvl="1"/>
            <a:r>
              <a:rPr lang="en-US" dirty="0" smtClean="0"/>
              <a:t>Communicating processes that reside on separate machines. </a:t>
            </a:r>
          </a:p>
          <a:p>
            <a:pPr lvl="1"/>
            <a:r>
              <a:rPr lang="en-US" dirty="0" smtClean="0"/>
              <a:t>Client-Server e.g. </a:t>
            </a:r>
            <a:r>
              <a:rPr lang="en-US" dirty="0"/>
              <a:t>HTTP Servers with Client </a:t>
            </a:r>
            <a:r>
              <a:rPr lang="en-US" dirty="0" smtClean="0"/>
              <a:t>Browsers.</a:t>
            </a:r>
          </a:p>
          <a:p>
            <a:pPr lvl="1"/>
            <a:r>
              <a:rPr lang="en-US" dirty="0" smtClean="0"/>
              <a:t>Clusters of Server Processes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0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829300" cy="416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 / Response Messages are established by the Application Logic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Requests a Service from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server is capable of providing multiple services.</a:t>
            </a:r>
          </a:p>
          <a:p>
            <a:r>
              <a:rPr lang="en-US" dirty="0" smtClean="0"/>
              <a:t>The request message must first specify which services (operation) is being requested by the client. </a:t>
            </a:r>
          </a:p>
          <a:p>
            <a:pPr lvl="1"/>
            <a:r>
              <a:rPr lang="en-US" dirty="0" smtClean="0"/>
              <a:t>Following any additional information needed by the service to execute the operation. </a:t>
            </a:r>
          </a:p>
          <a:p>
            <a:r>
              <a:rPr lang="en-US" dirty="0" smtClean="0"/>
              <a:t>The request message format might be:</a:t>
            </a:r>
          </a:p>
          <a:p>
            <a:pPr marL="679450" lvl="2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</a:p>
          <a:p>
            <a:pPr marL="6794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rgument1\n</a:t>
            </a:r>
          </a:p>
          <a:p>
            <a:pPr marL="6794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rgument2\n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Where the number of arguments depends on the requested operation.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528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Message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9325"/>
          </a:xfrm>
        </p:spPr>
        <p:txBody>
          <a:bodyPr/>
          <a:lstStyle/>
          <a:p>
            <a:r>
              <a:rPr lang="en-US" dirty="0" smtClean="0"/>
              <a:t>From the previous example we saw that the client’s message…</a:t>
            </a:r>
          </a:p>
          <a:p>
            <a:pPr lvl="1"/>
            <a:r>
              <a:rPr lang="en-US" dirty="0" smtClean="0"/>
              <a:t>Contains multiple sections i.e. operation ID and multiple arguments. </a:t>
            </a:r>
          </a:p>
          <a:p>
            <a:pPr lvl="1"/>
            <a:r>
              <a:rPr lang="en-US" dirty="0" smtClean="0"/>
              <a:t>Has a method of separating one section from the other e.g. a newline </a:t>
            </a:r>
            <a:r>
              <a:rPr lang="en-US" dirty="0"/>
              <a:t>delimiter </a:t>
            </a:r>
            <a:r>
              <a:rPr lang="en-US" dirty="0" smtClean="0"/>
              <a:t>between sections in the example (\n).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server process receiving a message must be able to parse the sections from the byte stream.</a:t>
            </a:r>
          </a:p>
          <a:p>
            <a:pPr lvl="1"/>
            <a:r>
              <a:rPr lang="en-US" dirty="0" smtClean="0"/>
              <a:t>The server must first determine which of several operations is being requested before it can parse the remaining message sections.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client has it easy… It knows which request was sent so can anticipate the format of the response message.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798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Message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request message contains an Operation ID in the its first section. </a:t>
            </a:r>
          </a:p>
          <a:p>
            <a:pPr lvl="1"/>
            <a:r>
              <a:rPr lang="en-US" dirty="0" smtClean="0"/>
              <a:t>The server first reads the Operation ID and can determine how to parse the remainder of the request message.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 the next slide, the </a:t>
            </a:r>
            <a:r>
              <a:rPr lang="en-US" dirty="0" err="1" smtClean="0"/>
              <a:t>parseRequest</a:t>
            </a:r>
            <a:r>
              <a:rPr lang="en-US" dirty="0" smtClean="0"/>
              <a:t>() method…</a:t>
            </a:r>
          </a:p>
          <a:p>
            <a:pPr lvl="1"/>
            <a:r>
              <a:rPr lang="en-US" dirty="0" smtClean="0"/>
              <a:t>Reads the first section of the message containing the Op ID.</a:t>
            </a:r>
          </a:p>
          <a:p>
            <a:pPr lvl="1"/>
            <a:r>
              <a:rPr lang="en-US" dirty="0" smtClean="0"/>
              <a:t>Creates and returns the appropriate message handler.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operation-specific handler ‘knows’ how to extract the remaining request sections / arguments.</a:t>
            </a:r>
          </a:p>
          <a:p>
            <a:pPr lvl="1"/>
            <a:r>
              <a:rPr lang="en-US" dirty="0" smtClean="0"/>
              <a:t>And how to build the response needed by the client.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632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737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Socket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serverSocket.accept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Handler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handler.run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Handler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parseRequest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inputStream.readLine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("echo".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Handler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EchoHandler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handler;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("reverse".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Handler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ReverseHandler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handler;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unknown request error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57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</a:t>
            </a:r>
            <a:r>
              <a:rPr lang="en-US" smtClean="0"/>
              <a:t>Operation Handler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run(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Read string to reverse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inputStream.readLine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response 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 "\n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outputStream.write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(“ok\n”);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outputStream.write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reverse(String data)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Reverses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data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return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data.reverse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991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the Sample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sample code provided with the project gives the basic design of these server and message handling classes.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62470"/>
            <a:ext cx="7796915" cy="27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074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Three Tier Software Architecture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US" dirty="0" smtClean="0"/>
              <a:t>Three-Tiered is an software architectural pattern that describes how to design web application that include a remote GUI. </a:t>
            </a:r>
          </a:p>
          <a:p>
            <a:pPr lvl="1"/>
            <a:r>
              <a:rPr lang="en-US" dirty="0" smtClean="0"/>
              <a:t>Typically, a user interface implemented as an Android app. </a:t>
            </a:r>
          </a:p>
          <a:p>
            <a:pPr lvl="1"/>
            <a:endParaRPr lang="en-US" dirty="0"/>
          </a:p>
          <a:p>
            <a:r>
              <a:rPr lang="en-US" dirty="0" smtClean="0"/>
              <a:t>A Three-Tier Software Architecture divides its service implementations into three tiers / categories of objects.</a:t>
            </a:r>
          </a:p>
          <a:p>
            <a:pPr lvl="1"/>
            <a:r>
              <a:rPr lang="en-US" b="1" dirty="0" smtClean="0"/>
              <a:t>Presentation</a:t>
            </a:r>
            <a:r>
              <a:rPr lang="en-US" dirty="0" smtClean="0"/>
              <a:t>: Application, HTML / JavaScript, other technologies.</a:t>
            </a:r>
          </a:p>
          <a:p>
            <a:pPr lvl="1"/>
            <a:r>
              <a:rPr lang="en-US" b="1" dirty="0" smtClean="0"/>
              <a:t>Application</a:t>
            </a:r>
            <a:r>
              <a:rPr lang="en-US" dirty="0" smtClean="0"/>
              <a:t>: Services that implement business processes and business rules. Controllers. </a:t>
            </a:r>
          </a:p>
          <a:p>
            <a:pPr lvl="1"/>
            <a:r>
              <a:rPr lang="en-US" b="1" dirty="0" smtClean="0"/>
              <a:t>Data</a:t>
            </a:r>
            <a:r>
              <a:rPr lang="en-US" dirty="0" smtClean="0"/>
              <a:t>: Services that implement the persistence of data (objects) in databases. Object-Relation Mapping.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20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244725"/>
          </a:xfrm>
        </p:spPr>
        <p:txBody>
          <a:bodyPr/>
          <a:lstStyle/>
          <a:p>
            <a:r>
              <a:rPr lang="en-US" dirty="0" smtClean="0"/>
              <a:t>Each tier is often implemented on separate machines and communicate with each other via a network protocol. </a:t>
            </a:r>
          </a:p>
          <a:p>
            <a:r>
              <a:rPr lang="en-US" dirty="0" smtClean="0"/>
              <a:t>This architecture lends itself to clustering techniques that increase performance and availability.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pic>
        <p:nvPicPr>
          <p:cNvPr id="4098" name="Picture 2" descr="Image result for three ti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3059"/>
            <a:ext cx="55816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22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Clusters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r>
              <a:rPr lang="en-US" dirty="0" smtClean="0"/>
              <a:t>A Cluster is a group </a:t>
            </a:r>
            <a:r>
              <a:rPr lang="en-US" dirty="0"/>
              <a:t>of </a:t>
            </a:r>
            <a:r>
              <a:rPr lang="en-US" dirty="0" smtClean="0"/>
              <a:t>interconnected systems working </a:t>
            </a:r>
            <a:r>
              <a:rPr lang="en-US" dirty="0"/>
              <a:t>together as a </a:t>
            </a:r>
            <a:r>
              <a:rPr lang="en-US" u="sng" dirty="0"/>
              <a:t>unified computing </a:t>
            </a:r>
            <a:r>
              <a:rPr lang="en-US" u="sng" dirty="0" smtClean="0"/>
              <a:t>resource.</a:t>
            </a:r>
          </a:p>
          <a:p>
            <a:pPr lvl="1"/>
            <a:endParaRPr lang="en-US" dirty="0"/>
          </a:p>
          <a:p>
            <a:r>
              <a:rPr lang="en-US" dirty="0"/>
              <a:t>Clustering is an approach to building systems that provide </a:t>
            </a:r>
            <a:r>
              <a:rPr lang="en-US" u="sng" dirty="0"/>
              <a:t>scalable performance </a:t>
            </a:r>
            <a:r>
              <a:rPr lang="en-US" dirty="0"/>
              <a:t>and </a:t>
            </a:r>
            <a:r>
              <a:rPr lang="en-US" u="sng" dirty="0"/>
              <a:t>high availability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Scalable in that the performance of a clustered system can be increased by adding additional machines / processors. 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in that when multiple machines provide services, </a:t>
            </a:r>
            <a:r>
              <a:rPr lang="en-US" dirty="0" smtClean="0"/>
              <a:t>some of </a:t>
            </a:r>
            <a:r>
              <a:rPr lang="en-US" dirty="0"/>
              <a:t>the machines can fail but the system continues to </a:t>
            </a:r>
            <a:r>
              <a:rPr lang="en-US" dirty="0" smtClean="0"/>
              <a:t>operate.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3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 and </a:t>
            </a:r>
            <a:r>
              <a:rPr lang="en-US" dirty="0" smtClean="0"/>
              <a:t>Internet </a:t>
            </a:r>
            <a:r>
              <a:rPr lang="en-US" dirty="0"/>
              <a:t>Protocol (IP)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TCP/IP is the network protocol that Runs the Web.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TCP/IP is two network protocols layered on each other.</a:t>
            </a:r>
          </a:p>
          <a:p>
            <a:pPr lvl="1"/>
            <a:r>
              <a:rPr lang="en-US" dirty="0" smtClean="0"/>
              <a:t>IP protocol allows the exchange of </a:t>
            </a:r>
            <a:r>
              <a:rPr lang="en-US" u="sng" dirty="0" smtClean="0"/>
              <a:t>unordered packets </a:t>
            </a:r>
            <a:r>
              <a:rPr lang="en-US" dirty="0" smtClean="0"/>
              <a:t>of data between two machines across the network. </a:t>
            </a:r>
          </a:p>
          <a:p>
            <a:pPr lvl="2"/>
            <a:r>
              <a:rPr lang="en-US" dirty="0" smtClean="0"/>
              <a:t>The network “routes” packets from the sending to receiving machine.</a:t>
            </a:r>
          </a:p>
          <a:p>
            <a:pPr lvl="1"/>
            <a:r>
              <a:rPr lang="en-US" dirty="0" smtClean="0"/>
              <a:t>TCP protocol provides an ordering mechanism that allows a process to receive the data in the same order as it was transmitted.</a:t>
            </a:r>
          </a:p>
          <a:p>
            <a:pPr lvl="2"/>
            <a:r>
              <a:rPr lang="en-US" dirty="0" smtClean="0"/>
              <a:t>Sockets are provided by the TCP layer.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TCP/IP includes services that make the overall internet work.</a:t>
            </a:r>
          </a:p>
          <a:p>
            <a:pPr lvl="1"/>
            <a:r>
              <a:rPr lang="en-US" dirty="0" smtClean="0"/>
              <a:t>DNS (Domain Naming Service) translates network names (google.com) into specific IP addresses (216.58.184.46).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08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en-US" dirty="0" smtClean="0"/>
              <a:t>A Web Service that is installed on a system that receives and processes incoming HTTP client request from across the internet. </a:t>
            </a:r>
          </a:p>
          <a:p>
            <a:pPr lvl="1"/>
            <a:r>
              <a:rPr lang="en-US" dirty="0" smtClean="0"/>
              <a:t>A machine capable of processing 100 client requests per second. </a:t>
            </a:r>
          </a:p>
          <a:p>
            <a:pPr lvl="1"/>
            <a:endParaRPr lang="en-US" dirty="0"/>
          </a:p>
          <a:p>
            <a:r>
              <a:rPr lang="en-US" dirty="0" smtClean="0"/>
              <a:t>As the service becomes popular, the number of client requests grows beyond a single machine’s capacity. </a:t>
            </a:r>
          </a:p>
          <a:p>
            <a:endParaRPr lang="en-US" dirty="0" smtClean="0"/>
          </a:p>
          <a:p>
            <a:r>
              <a:rPr lang="en-US" dirty="0" smtClean="0"/>
              <a:t>How can we increase the capacity of our service beyond the limitations of a single machine?</a:t>
            </a:r>
          </a:p>
          <a:p>
            <a:r>
              <a:rPr lang="en-US" dirty="0" smtClean="0"/>
              <a:t>The reliability of our service is questionable because the machine is a </a:t>
            </a:r>
            <a:r>
              <a:rPr lang="en-US" u="sng" dirty="0" smtClean="0"/>
              <a:t>single point of failure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3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Balanced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599"/>
          </a:xfrm>
        </p:spPr>
        <p:txBody>
          <a:bodyPr>
            <a:normAutofit/>
          </a:bodyPr>
          <a:lstStyle/>
          <a:p>
            <a:r>
              <a:rPr lang="en-US" u="sng" dirty="0" smtClean="0"/>
              <a:t>Load Balanced Clustering</a:t>
            </a:r>
            <a:r>
              <a:rPr lang="en-US" dirty="0" smtClean="0"/>
              <a:t> is a technique that provides both system performance scaling and availability.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352883"/>
              </p:ext>
            </p:extLst>
          </p:nvPr>
        </p:nvGraphicFramePr>
        <p:xfrm>
          <a:off x="407988" y="2743200"/>
          <a:ext cx="7672387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Visio" r:id="rId3" imgW="6383782" imgH="3366090" progId="Visio.Drawing.11">
                  <p:embed/>
                </p:oleObj>
              </mc:Choice>
              <mc:Fallback>
                <p:oleObj name="Visio" r:id="rId3" imgW="6383782" imgH="33660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2743200"/>
                        <a:ext cx="7672387" cy="30622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Balanced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of the application servers hosts the same application(s). </a:t>
            </a:r>
          </a:p>
          <a:p>
            <a:pPr lvl="1"/>
            <a:r>
              <a:rPr lang="en-US" dirty="0" smtClean="0"/>
              <a:t>Each server is capable of processing any of the client’s requests.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Load Balancer is responsible for receiving a client’s request and forwarding to one of the cluster’s servers. </a:t>
            </a:r>
          </a:p>
          <a:p>
            <a:pPr lvl="1"/>
            <a:r>
              <a:rPr lang="en-US" dirty="0" smtClean="0"/>
              <a:t>The LB might forward each request to each server in a round-robin fashion, or to the least-loaded server. 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Load Balancer </a:t>
            </a:r>
            <a:r>
              <a:rPr lang="en-US" dirty="0" smtClean="0"/>
              <a:t>is capable of detecting when one of its managed servers has failed and removes it from the cluster.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3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add additional servers to the cluster increasing the overall capacity of the cluster.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Performance scales according to the critical sections in the service implementation. See Amdahl's Law. </a:t>
            </a:r>
          </a:p>
          <a:p>
            <a:pPr lvl="1"/>
            <a:r>
              <a:rPr lang="en-US" dirty="0" smtClean="0"/>
              <a:t>In the example, each server shares a single DBMS which becomes the shared resource in the concurrent execution.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74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 continues to operate even when one of its servers / components fails.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any of the server’s fails, the Load Balancer detects the failure and stops sending it client requests. </a:t>
            </a:r>
          </a:p>
          <a:p>
            <a:pPr lvl="1"/>
            <a:r>
              <a:rPr lang="en-US" dirty="0" smtClean="0"/>
              <a:t>However from the client’s perspective, the service is available as the remaining cluster servers continue to service client requests. </a:t>
            </a:r>
          </a:p>
          <a:p>
            <a:pPr lvl="1"/>
            <a:endParaRPr lang="en-US" dirty="0"/>
          </a:p>
          <a:p>
            <a:r>
              <a:rPr lang="en-US" dirty="0" smtClean="0"/>
              <a:t>The failed server can be restarted and rejoin the cluster.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33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Benefits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NZ" dirty="0" smtClean="0"/>
              <a:t>Incremental Scalability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onfigured </a:t>
            </a:r>
            <a:r>
              <a:rPr lang="en-NZ" dirty="0"/>
              <a:t>in such a way that it is possible to add new systems to the cluster in small </a:t>
            </a:r>
            <a:r>
              <a:rPr lang="en-NZ" dirty="0" smtClean="0"/>
              <a:t>increments.</a:t>
            </a:r>
          </a:p>
          <a:p>
            <a:pPr lvl="1"/>
            <a:endParaRPr lang="en-NZ" dirty="0" smtClean="0"/>
          </a:p>
          <a:p>
            <a:r>
              <a:rPr lang="en-NZ" dirty="0"/>
              <a:t>High A</a:t>
            </a:r>
            <a:r>
              <a:rPr lang="en-NZ" dirty="0" smtClean="0"/>
              <a:t>vailability</a:t>
            </a:r>
          </a:p>
          <a:p>
            <a:pPr lvl="1"/>
            <a:r>
              <a:rPr lang="en-NZ" dirty="0" smtClean="0"/>
              <a:t>Failure </a:t>
            </a:r>
            <a:r>
              <a:rPr lang="en-NZ" dirty="0"/>
              <a:t>of one node is not critical to </a:t>
            </a:r>
            <a:r>
              <a:rPr lang="en-NZ" dirty="0" smtClean="0"/>
              <a:t>system.</a:t>
            </a:r>
          </a:p>
          <a:p>
            <a:pPr lvl="1"/>
            <a:endParaRPr lang="en-NZ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8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TCP/IP Network Communications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200"/>
            <a:ext cx="7010400" cy="430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</a:t>
            </a:r>
            <a:r>
              <a:rPr lang="en-US" dirty="0"/>
              <a:t>Systems TCP/IP Network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0368" y="1600200"/>
            <a:ext cx="4538831" cy="4530725"/>
          </a:xfrm>
        </p:spPr>
        <p:txBody>
          <a:bodyPr/>
          <a:lstStyle/>
          <a:p>
            <a:r>
              <a:rPr lang="en-US" sz="2400" dirty="0" smtClean="0"/>
              <a:t>OS implements a network protocol as a stack of services. </a:t>
            </a:r>
          </a:p>
          <a:p>
            <a:r>
              <a:rPr lang="en-US" sz="2400" dirty="0" smtClean="0"/>
              <a:t>The application on the top and the hardware on bottom.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442" y="1393990"/>
            <a:ext cx="400105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en-US" dirty="0" smtClean="0"/>
              <a:t>OS Provides to an Application / Process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ability to lookup connection information to a network address.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ability to establish a </a:t>
            </a:r>
            <a:r>
              <a:rPr lang="en-US" u="sng" dirty="0"/>
              <a:t>socket connection </a:t>
            </a:r>
            <a:r>
              <a:rPr lang="en-US" dirty="0"/>
              <a:t>with a second process running on the TCP network.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The ability to </a:t>
            </a:r>
            <a:r>
              <a:rPr lang="en-US" u="sng" dirty="0"/>
              <a:t>reliably</a:t>
            </a:r>
            <a:r>
              <a:rPr lang="en-US" dirty="0"/>
              <a:t> transmit a stream of bytes (messages) to a connected process.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The ability to listen for and accept bytes (messages) sent by a connected process.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The ability of either process to know when the other process has broken the connection.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7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Socket-Based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30725"/>
          </a:xfrm>
        </p:spPr>
        <p:txBody>
          <a:bodyPr/>
          <a:lstStyle/>
          <a:p>
            <a:r>
              <a:rPr lang="en-US" dirty="0" smtClean="0"/>
              <a:t>The Socket is an </a:t>
            </a:r>
            <a:r>
              <a:rPr lang="en-US" dirty="0"/>
              <a:t>Interprocess Communications </a:t>
            </a:r>
            <a:r>
              <a:rPr lang="en-US" dirty="0" smtClean="0"/>
              <a:t>Channel (IPC) between </a:t>
            </a:r>
            <a:r>
              <a:rPr lang="en-US" dirty="0"/>
              <a:t>two cooperating processes. </a:t>
            </a:r>
          </a:p>
          <a:p>
            <a:pPr lvl="1"/>
            <a:r>
              <a:rPr lang="en-US" dirty="0" smtClean="0"/>
              <a:t>Processes </a:t>
            </a:r>
            <a:r>
              <a:rPr lang="en-US" dirty="0"/>
              <a:t>running on different machines. </a:t>
            </a:r>
          </a:p>
          <a:p>
            <a:pPr lvl="1"/>
            <a:endParaRPr lang="en-US" dirty="0"/>
          </a:p>
          <a:p>
            <a:r>
              <a:rPr lang="en-US" dirty="0" smtClean="0"/>
              <a:t>Sockets allow two-way communications between these process. </a:t>
            </a:r>
          </a:p>
          <a:p>
            <a:pPr lvl="1"/>
            <a:r>
              <a:rPr lang="en-US" dirty="0" smtClean="0"/>
              <a:t>Processes at each end of a connection can send streams of data to the other process. </a:t>
            </a:r>
          </a:p>
          <a:p>
            <a:pPr lvl="1"/>
            <a:r>
              <a:rPr lang="en-US" dirty="0" smtClean="0"/>
              <a:t>A process can send &amp; receive data to / from the other process. </a:t>
            </a:r>
          </a:p>
          <a:p>
            <a:pPr lvl="1"/>
            <a:endParaRPr lang="en-US" dirty="0" smtClean="0"/>
          </a:p>
          <a:p>
            <a:r>
              <a:rPr lang="en-US" altLang="en-US" dirty="0"/>
              <a:t>TCP/IP guarantees that data is delivered to the </a:t>
            </a:r>
            <a:r>
              <a:rPr lang="en-US" altLang="en-US" dirty="0" smtClean="0"/>
              <a:t>receiving side of a connection in </a:t>
            </a:r>
            <a:r>
              <a:rPr lang="en-US" altLang="en-US" dirty="0"/>
              <a:t>the same order it was </a:t>
            </a:r>
            <a:r>
              <a:rPr lang="en-US" altLang="en-US" dirty="0" smtClean="0"/>
              <a:t>written by the sender.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 5348 Operating Systems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8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2966" y="1600199"/>
            <a:ext cx="8153400" cy="4530725"/>
          </a:xfrm>
        </p:spPr>
        <p:txBody>
          <a:bodyPr/>
          <a:lstStyle/>
          <a:p>
            <a:r>
              <a:rPr lang="en-US" altLang="en-US" dirty="0" smtClean="0"/>
              <a:t>Each socket established two one-way byte steams / pipes between the two processes.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Each side’s output is the other side’s input stream</a:t>
            </a:r>
          </a:p>
          <a:p>
            <a:pPr lvl="1"/>
            <a:r>
              <a:rPr lang="en-US" altLang="en-US" sz="1800" dirty="0" smtClean="0"/>
              <a:t>The client writes data to it’s output steam which is read by the server.</a:t>
            </a:r>
          </a:p>
          <a:p>
            <a:pPr lvl="1"/>
            <a:r>
              <a:rPr lang="en-US" altLang="en-US" sz="1800" dirty="0" smtClean="0"/>
              <a:t>The client reads data from its input steam sent by the server.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TCP Sockets</a:t>
            </a:r>
          </a:p>
        </p:txBody>
      </p:sp>
      <p:sp>
        <p:nvSpPr>
          <p:cNvPr id="1638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819400" cy="457200"/>
          </a:xfrm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en-US" sz="1100" b="0" smtClean="0"/>
              <a:t>CS 5348 Operating Systems Concepts</a:t>
            </a:r>
            <a:endParaRPr lang="en-US" altLang="en-US" sz="1100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96" y="2438400"/>
            <a:ext cx="6369877" cy="17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and Blocking I/O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/ thread listens for messages (data) sent by the process at the other end of the socket connection. </a:t>
            </a:r>
          </a:p>
          <a:p>
            <a:pPr lvl="1"/>
            <a:r>
              <a:rPr lang="en-US" dirty="0" smtClean="0"/>
              <a:t>Examine the read() operation from the Java’s </a:t>
            </a:r>
            <a:r>
              <a:rPr lang="en-US" dirty="0" err="1" smtClean="0"/>
              <a:t>InputStream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write() </a:t>
            </a:r>
            <a:r>
              <a:rPr lang="en-US" dirty="0"/>
              <a:t>operation from the Java’s </a:t>
            </a:r>
            <a:r>
              <a:rPr lang="en-US" dirty="0" err="1" smtClean="0"/>
              <a:t>OutputStream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When a process / thread reads() from a socket’s empty InputStream, the thread will block until the other process writes() data to its OutputStream. </a:t>
            </a:r>
          </a:p>
          <a:p>
            <a:pPr lvl="1"/>
            <a:r>
              <a:rPr lang="en-US" dirty="0" smtClean="0"/>
              <a:t>This is how threads synchronize the exchange of messages between the two processes.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Operating Systems Concepts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406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usrse Template">
  <a:themeElements>
    <a:clrScheme name="Cousrse Templat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ous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srse 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2646</Words>
  <Application>Microsoft Office PowerPoint</Application>
  <PresentationFormat>On-screen Show (4:3)</PresentationFormat>
  <Paragraphs>364</Paragraphs>
  <Slides>35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Garamond</vt:lpstr>
      <vt:lpstr>Times New Roman</vt:lpstr>
      <vt:lpstr>Wingdings</vt:lpstr>
      <vt:lpstr>Custom Design</vt:lpstr>
      <vt:lpstr>Cousrse Template</vt:lpstr>
      <vt:lpstr>Visio</vt:lpstr>
      <vt:lpstr>Distributed Systems Client / Server Architecture Clustering</vt:lpstr>
      <vt:lpstr>Distributed Systems</vt:lpstr>
      <vt:lpstr>Transmission Control Protocol (TCP) and Internet Protocol (IP) </vt:lpstr>
      <vt:lpstr>TCP/IP Network Communications</vt:lpstr>
      <vt:lpstr>Operating Systems TCP/IP Network Stack</vt:lpstr>
      <vt:lpstr>OS Provides to an Application / Process … </vt:lpstr>
      <vt:lpstr>Socket-Based Communication</vt:lpstr>
      <vt:lpstr>TCP Sockets</vt:lpstr>
      <vt:lpstr>Sockets and Blocking I/O</vt:lpstr>
      <vt:lpstr>Server-Side Request-Response Message Processing with Sockets</vt:lpstr>
      <vt:lpstr>Client / Server Communications</vt:lpstr>
      <vt:lpstr>Client-Server Distributed Architecture</vt:lpstr>
      <vt:lpstr>Client-Server Messaging is Synchronous</vt:lpstr>
      <vt:lpstr>Client - Server interaction across a network is based on Sockets</vt:lpstr>
      <vt:lpstr>Clients connect to Servers installed at a specific network address and port number. </vt:lpstr>
      <vt:lpstr>Establishing the Server Process in Java</vt:lpstr>
      <vt:lpstr>Establishing the Client’s Connection</vt:lpstr>
      <vt:lpstr>Server’s Request Message Processing Loop</vt:lpstr>
      <vt:lpstr>Building &amp; Processing Messages</vt:lpstr>
      <vt:lpstr>The Request / Response Messages are established by the Application Logic </vt:lpstr>
      <vt:lpstr>Client Requests a Service from Server</vt:lpstr>
      <vt:lpstr>Parsing the Message Format</vt:lpstr>
      <vt:lpstr>Server Message Handling</vt:lpstr>
      <vt:lpstr>PowerPoint Presentation</vt:lpstr>
      <vt:lpstr>Reverse Operation Handler Class</vt:lpstr>
      <vt:lpstr>Design of the Sample Service</vt:lpstr>
      <vt:lpstr>Three Tier Software Architecture</vt:lpstr>
      <vt:lpstr>PowerPoint Presentation</vt:lpstr>
      <vt:lpstr>Clusters</vt:lpstr>
      <vt:lpstr>Example</vt:lpstr>
      <vt:lpstr>Load Balanced Clusters</vt:lpstr>
      <vt:lpstr>Load Balanced Clusters</vt:lpstr>
      <vt:lpstr>Scaling and Performance</vt:lpstr>
      <vt:lpstr>High Availability</vt:lpstr>
      <vt:lpstr>Benefits of Clusters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2014-02-09T21:55:19Z</dcterms:created>
  <dcterms:modified xsi:type="dcterms:W3CDTF">2018-03-21T18:34:03Z</dcterms:modified>
</cp:coreProperties>
</file>