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2" r:id="rId3"/>
    <p:sldId id="324" r:id="rId4"/>
    <p:sldId id="361" r:id="rId5"/>
    <p:sldId id="357" r:id="rId6"/>
    <p:sldId id="359" r:id="rId7"/>
    <p:sldId id="326" r:id="rId8"/>
    <p:sldId id="344" r:id="rId9"/>
    <p:sldId id="352" r:id="rId10"/>
    <p:sldId id="351" r:id="rId11"/>
    <p:sldId id="355" r:id="rId12"/>
    <p:sldId id="353" r:id="rId13"/>
    <p:sldId id="345" r:id="rId14"/>
    <p:sldId id="354" r:id="rId15"/>
    <p:sldId id="346" r:id="rId16"/>
    <p:sldId id="348" r:id="rId17"/>
    <p:sldId id="347" r:id="rId18"/>
    <p:sldId id="349" r:id="rId19"/>
    <p:sldId id="333" r:id="rId20"/>
    <p:sldId id="360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62" r:id="rId31"/>
    <p:sldId id="343" r:id="rId3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7" autoAdjust="0"/>
    <p:restoredTop sz="91766" autoAdjust="0"/>
  </p:normalViewPr>
  <p:slideViewPr>
    <p:cSldViewPr>
      <p:cViewPr varScale="1">
        <p:scale>
          <a:sx n="91" d="100"/>
          <a:sy n="91" d="100"/>
        </p:scale>
        <p:origin x="1002" y="84"/>
      </p:cViewPr>
      <p:guideLst>
        <p:guide orient="horz" pos="1008"/>
        <p:guide pos="288"/>
      </p:guideLst>
    </p:cSldViewPr>
  </p:slideViewPr>
  <p:outlineViewPr>
    <p:cViewPr>
      <p:scale>
        <a:sx n="33" d="100"/>
        <a:sy n="33" d="100"/>
      </p:scale>
      <p:origin x="0" y="152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5408"/>
    </p:cViewPr>
  </p:sorterViewPr>
  <p:notesViewPr>
    <p:cSldViewPr>
      <p:cViewPr varScale="1">
        <p:scale>
          <a:sx n="67" d="100"/>
          <a:sy n="67" d="100"/>
        </p:scale>
        <p:origin x="-1908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7F54438-4458-49CB-ACA6-994FC09AB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36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A8CF2D7-E6B7-421F-8687-84A7096D4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jitsu.com/global/services/computing/storage/eternus/glossary/raid/raid4-w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FB1FAD-BEBA-4564-809C-03C522AF5640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95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39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is common in a Unix system to place operating system files and user files on separate drive partitions. Or to place swapping on its own partition. </a:t>
            </a:r>
          </a:p>
          <a:p>
            <a:r>
              <a:rPr lang="en-US" baseline="0" dirty="0" smtClean="0"/>
              <a:t>Placing a database on a separate drive / controller than the drive that maintains the operating system. </a:t>
            </a:r>
          </a:p>
          <a:p>
            <a:r>
              <a:rPr lang="en-US" baseline="0" dirty="0" smtClean="0"/>
              <a:t>A database may get marginally better I/O performance if it is given a ‘raw’ partition to store its metadata, tables, indexes, etc. as opposed to maintaining these data structures on top of a file system.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16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 OS attaches to a drive,</a:t>
            </a:r>
            <a:r>
              <a:rPr lang="en-US" baseline="0" dirty="0" smtClean="0"/>
              <a:t> it attaches to one of the drive’s partitions. So an OS can ‘mount’ one or more partitions on the same physical drive.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Linux is capable of accessing many type of file systems. </a:t>
            </a:r>
          </a:p>
          <a:p>
            <a:r>
              <a:rPr lang="en-US" dirty="0" smtClean="0"/>
              <a:t>Notice the different types</a:t>
            </a:r>
            <a:r>
              <a:rPr lang="en-US" baseline="0" dirty="0" smtClean="0"/>
              <a:t> of file systems (System Column) listed in this example.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3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RAID volumes are implemented by the disk controller.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Here's a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nice link from Fujitsu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with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 short explanation and some nice animations to help clarify the performance/penalties of RAID. http://www.fujitsu.com/global/products/computing/storage/eternus/glossary/raid/index.html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24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87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Additive</a:t>
            </a:r>
            <a:r>
              <a:rPr lang="en-US" baseline="0" dirty="0" smtClean="0"/>
              <a:t> Rule implies a greater probability loosing all the data if one of N drives than if the data were stored on a single drive.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9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– the number of drives in the RAID</a:t>
            </a:r>
          </a:p>
          <a:p>
            <a:r>
              <a:rPr lang="en-US" dirty="0" smtClean="0"/>
              <a:t>M –</a:t>
            </a:r>
            <a:r>
              <a:rPr lang="en-US" baseline="0" dirty="0" smtClean="0"/>
              <a:t> the size of </a:t>
            </a:r>
            <a:r>
              <a:rPr lang="en-US" baseline="0" smtClean="0"/>
              <a:t>individual physical drives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34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44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the RAID 4 parity drive will be access once for each write operation to data drives 1-4 meaning the parity drive will be access 4X more often than any single data drive leading to its failure before the other data drives. Raid 5 store parity across all drives in the RAID spreading the load evenly across all drives.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0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can connect a SATA drive from any disk manufacturer to any PC motherboard and the drive just works.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58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the failed drive is replaced with a new empty drive, the RAID controller will rebuild the data blocks on the replaced drive restoring the blocks lost and restoring the RAID to normal operating mode.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2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on difference between how a file is accessed and a socket connection? Seeking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0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Linux Storage Stack Diagram.png 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4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44494C0-7F5F-405B-A6E0-B8BBF0BA87F1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939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Floating</a:t>
            </a:r>
            <a:r>
              <a:rPr lang="en-US" baseline="0" dirty="0" smtClean="0"/>
              <a:t> Gate Transistors persistent hold individual bits.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41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https://www.youtube.com/watch?v=Cj8-WNjaGuM</a:t>
            </a:r>
          </a:p>
          <a:p>
            <a:r>
              <a:rPr lang="en-US" smtClean="0"/>
              <a:t>https://www.youtube.com/watch?v=NtPc0jI21i0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SLC: Single Level</a:t>
            </a:r>
            <a:r>
              <a:rPr lang="en-US" baseline="0" dirty="0" smtClean="0"/>
              <a:t> Cell (1 bit / Flash Memory Cell)</a:t>
            </a:r>
          </a:p>
          <a:p>
            <a:r>
              <a:rPr lang="en-US" baseline="0" dirty="0" smtClean="0"/>
              <a:t>MLC: Multi</a:t>
            </a:r>
          </a:p>
          <a:p>
            <a:r>
              <a:rPr lang="en-US" baseline="0" dirty="0" smtClean="0"/>
              <a:t>TLC: Triple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27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8TB</a:t>
            </a:r>
            <a:r>
              <a:rPr lang="en-US" baseline="0" dirty="0" smtClean="0"/>
              <a:t> drive (HDD or SSD) maintains &gt; 2 billion blocks.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0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22624-83D5-4A81-8196-A1C6CF3D5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59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DFE30-2598-4C76-A5CC-216B93DE7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18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F2297-E78E-4574-A907-BFA0F3AFFA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27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51E2B-6842-41FE-A538-B8423A111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47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7330F-AAA1-4F25-B8DC-A6ABCFAB6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82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314C0-1196-4490-B155-33BC605DA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45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D141C-C925-4234-B7B0-1407EE3850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23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54CD8-0264-4DC4-A4F5-2AE564753A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6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4392F-4439-4664-9A68-B6E507E7B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6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3E94F-5311-4A95-9D6D-5122C046D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7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A140A-FC2E-4676-9E15-E1ED0A28F3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89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70BA-DD08-46BB-B6F7-D3F65562A5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38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B4DACA1C-6806-465D-984B-66621F871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open-e.com/how-does-raid-5-wor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hyperlink" Target="https://www.youtube.com/watch?v=Wiy_eHdj8k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E9386A-A167-4B06-8D35-0C28C629A557}" type="slidenum">
              <a:rPr lang="en-US" altLang="en-US" smtClean="0">
                <a:latin typeface="Garamond" pitchFamily="18" charset="0"/>
              </a:rPr>
              <a:pPr eaLnBrk="1" hangingPunct="1"/>
              <a:t>1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I/O Management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11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057400" y="5181600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Last Updated </a:t>
            </a:r>
            <a:fld id="{A1AEE2F7-518D-405E-981D-5D5B037B9C32}" type="datetime8">
              <a:rPr lang="en-US" sz="1000" smtClean="0"/>
              <a:t>4/9/2018 2:20 PM</a:t>
            </a:fld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www.storagereview.com/images/StorageReview-HGST-Ultrastar-SSD800MH-PCB-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84296"/>
            <a:ext cx="488543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829" y="296675"/>
            <a:ext cx="5505893" cy="2607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State Drives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9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458200" cy="1139825"/>
          </a:xfrm>
        </p:spPr>
        <p:txBody>
          <a:bodyPr/>
          <a:lstStyle/>
          <a:p>
            <a:r>
              <a:rPr lang="en-US" sz="2800" dirty="0" smtClean="0"/>
              <a:t>SSD Are Orders of Magnitude Faster than HDD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796925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847725"/>
            <a:ext cx="6134892" cy="428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11725"/>
          </a:xfrm>
        </p:spPr>
        <p:txBody>
          <a:bodyPr/>
          <a:lstStyle/>
          <a:p>
            <a:r>
              <a:rPr lang="en-US" dirty="0" smtClean="0"/>
              <a:t>Both SSD and HDD transfer data to / from the system in blocks of data.</a:t>
            </a:r>
          </a:p>
          <a:p>
            <a:pPr lvl="1"/>
            <a:r>
              <a:rPr lang="en-US" dirty="0" smtClean="0"/>
              <a:t>Blocks of size 4K (2</a:t>
            </a:r>
            <a:r>
              <a:rPr lang="en-US" baseline="30000" dirty="0" smtClean="0"/>
              <a:t>12</a:t>
            </a:r>
            <a:r>
              <a:rPr lang="en-US" dirty="0" smtClean="0"/>
              <a:t> or 4096) </a:t>
            </a:r>
            <a:r>
              <a:rPr lang="en-US" dirty="0"/>
              <a:t>bytes.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storage capacity of a drive is access as blocks of data. </a:t>
            </a:r>
          </a:p>
          <a:p>
            <a:pPr lvl="1"/>
            <a:r>
              <a:rPr lang="en-US" dirty="0" smtClean="0"/>
              <a:t>1TB drive (2</a:t>
            </a:r>
            <a:r>
              <a:rPr lang="en-US" baseline="30000" dirty="0" smtClean="0"/>
              <a:t>40</a:t>
            </a:r>
            <a:r>
              <a:rPr lang="en-US" dirty="0"/>
              <a:t> </a:t>
            </a:r>
            <a:r>
              <a:rPr lang="en-US" dirty="0" smtClean="0"/>
              <a:t>bytes) has 268,435,456 4K-blocks.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dirty="0" smtClean="0"/>
              <a:t>Unlike memory, block data is not addressed as individual words.</a:t>
            </a:r>
          </a:p>
          <a:p>
            <a:pPr lvl="1"/>
            <a:r>
              <a:rPr lang="en-US" dirty="0" smtClean="0"/>
              <a:t>To update a specific record’s content …</a:t>
            </a:r>
            <a:br>
              <a:rPr lang="en-US" dirty="0" smtClean="0"/>
            </a:br>
            <a:r>
              <a:rPr lang="en-US" dirty="0" smtClean="0"/>
              <a:t> 1) The block containing the record is read from the drive into memory.</a:t>
            </a:r>
            <a:br>
              <a:rPr lang="en-US" dirty="0" smtClean="0"/>
            </a:br>
            <a:r>
              <a:rPr lang="en-US" dirty="0" smtClean="0"/>
              <a:t>  2) </a:t>
            </a:r>
            <a:r>
              <a:rPr lang="en-US" dirty="0"/>
              <a:t>T</a:t>
            </a:r>
            <a:r>
              <a:rPr lang="en-US" dirty="0" smtClean="0"/>
              <a:t>he record / data within the </a:t>
            </a:r>
            <a:r>
              <a:rPr lang="en-US" u="sng" dirty="0" smtClean="0"/>
              <a:t>in memory</a:t>
            </a:r>
            <a:r>
              <a:rPr lang="en-US" dirty="0" smtClean="0"/>
              <a:t> block is updated.</a:t>
            </a:r>
            <a:br>
              <a:rPr lang="en-US" dirty="0" smtClean="0"/>
            </a:br>
            <a:r>
              <a:rPr lang="en-US" dirty="0" smtClean="0"/>
              <a:t>  3) The modified block written from memory back to the drive.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7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The drive presents its blocks to the system sequentially.</a:t>
            </a:r>
          </a:p>
          <a:p>
            <a:pPr lvl="1"/>
            <a:r>
              <a:rPr lang="en-US" dirty="0"/>
              <a:t>A 1TB drive’s block address ranges </a:t>
            </a:r>
            <a:r>
              <a:rPr lang="en-US"/>
              <a:t>from </a:t>
            </a:r>
            <a:r>
              <a:rPr lang="en-US" smtClean="0"/>
              <a:t>0-268,435,455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The physical hardware interface between the disk device and the system (controller) specifies read and write operations at block address on the device. </a:t>
            </a:r>
          </a:p>
          <a:p>
            <a:pPr lvl="1"/>
            <a:r>
              <a:rPr lang="en-US" dirty="0" smtClean="0"/>
              <a:t>read(block#) returns the block at block#.</a:t>
            </a:r>
          </a:p>
          <a:p>
            <a:pPr lvl="1"/>
            <a:r>
              <a:rPr lang="en-US" dirty="0" smtClean="0"/>
              <a:t>write(block#, data) writes the given data buffer to the address.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6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organizing and maintaining a set of data across multiple blocks would be difficult and impractical. </a:t>
            </a:r>
          </a:p>
          <a:p>
            <a:pPr lvl="1"/>
            <a:r>
              <a:rPr lang="en-US" dirty="0"/>
              <a:t>File systems serve to maintain </a:t>
            </a:r>
            <a:r>
              <a:rPr lang="en-US" i="1" dirty="0"/>
              <a:t>files</a:t>
            </a:r>
            <a:r>
              <a:rPr lang="en-US" dirty="0"/>
              <a:t> containing data across sets of blocks and to retrieved the data in the written order.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Personal Peeve: When students refer to the data storage provided by a drive as ‘memory’. </a:t>
            </a:r>
          </a:p>
          <a:p>
            <a:pPr lvl="1"/>
            <a:r>
              <a:rPr lang="en-US" dirty="0" smtClean="0"/>
              <a:t>These are storage blocks of N (4096) bytes. </a:t>
            </a:r>
          </a:p>
          <a:p>
            <a:pPr lvl="1"/>
            <a:r>
              <a:rPr lang="en-US" dirty="0" smtClean="0"/>
              <a:t>On homework or exams, I will count off if disk blocks or files are referred to as “memory”.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7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drive’s capacity may be larger than practically useful.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administrator </a:t>
            </a:r>
            <a:r>
              <a:rPr lang="en-US" u="sng" dirty="0" smtClean="0"/>
              <a:t>may not</a:t>
            </a:r>
            <a:r>
              <a:rPr lang="en-US" dirty="0" smtClean="0"/>
              <a:t> wish to dedicate an entire drive’s capacity to a single purpose / file system.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Rather, an administrator may want to allocate portions of the drive’s capacity to specific purposes on separate file systems. </a:t>
            </a:r>
          </a:p>
          <a:p>
            <a:pPr lvl="1"/>
            <a:r>
              <a:rPr lang="en-US" dirty="0" smtClean="0"/>
              <a:t>Allocate a section of the disk for user home directories and another section to host a DBMS data files. </a:t>
            </a:r>
          </a:p>
          <a:p>
            <a:pPr lvl="1"/>
            <a:endParaRPr lang="en-US" dirty="0" smtClean="0"/>
          </a:p>
          <a:p>
            <a:r>
              <a:rPr lang="en-US" dirty="0"/>
              <a:t>The total space provided by a disk is divided into </a:t>
            </a:r>
            <a:r>
              <a:rPr lang="en-US" i="1" dirty="0" smtClean="0"/>
              <a:t>Partitions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Partitions divide the disk’s space (blocks / sectors) into fixed sized regions that can be mounted separately by the OS.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6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Drives and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US" dirty="0"/>
              <a:t>A drive maintains one or more Partitions. </a:t>
            </a:r>
          </a:p>
          <a:p>
            <a:pPr lvl="1"/>
            <a:r>
              <a:rPr lang="en-US" dirty="0"/>
              <a:t>Each partition is assigned a range of </a:t>
            </a:r>
            <a:r>
              <a:rPr lang="en-US" u="sng" dirty="0"/>
              <a:t>N</a:t>
            </a:r>
            <a:r>
              <a:rPr lang="en-US" dirty="0"/>
              <a:t> </a:t>
            </a:r>
            <a:r>
              <a:rPr lang="en-US" dirty="0" smtClean="0"/>
              <a:t>consecutive disk blocks.</a:t>
            </a:r>
            <a:endParaRPr lang="en-US" dirty="0"/>
          </a:p>
          <a:p>
            <a:r>
              <a:rPr lang="en-US" dirty="0" smtClean="0"/>
              <a:t>For example: 5000 </a:t>
            </a:r>
            <a:r>
              <a:rPr lang="en-US" dirty="0"/>
              <a:t>blocks across 3 partitions.</a:t>
            </a:r>
          </a:p>
          <a:p>
            <a:pPr lvl="1"/>
            <a:r>
              <a:rPr lang="en-US" dirty="0"/>
              <a:t>P1: </a:t>
            </a:r>
            <a:r>
              <a:rPr lang="en-US" dirty="0" smtClean="0"/>
              <a:t>0-999 </a:t>
            </a:r>
            <a:r>
              <a:rPr lang="en-US" b="1" dirty="0"/>
              <a:t>/</a:t>
            </a:r>
            <a:r>
              <a:rPr lang="en-US" dirty="0"/>
              <a:t> P2: </a:t>
            </a:r>
            <a:r>
              <a:rPr lang="en-US" dirty="0" smtClean="0"/>
              <a:t>1000-1999 </a:t>
            </a:r>
            <a:r>
              <a:rPr lang="en-US" b="1" dirty="0"/>
              <a:t>/</a:t>
            </a:r>
            <a:r>
              <a:rPr lang="en-US" dirty="0"/>
              <a:t> P3: </a:t>
            </a:r>
            <a:r>
              <a:rPr lang="en-US" dirty="0" smtClean="0"/>
              <a:t>2000-4999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 OS mounts and accesses a partition as a range of blocks </a:t>
            </a:r>
            <a:r>
              <a:rPr lang="en-US" u="sng" dirty="0" smtClean="0"/>
              <a:t>logically within a partition</a:t>
            </a:r>
            <a:r>
              <a:rPr lang="en-US" dirty="0" smtClean="0"/>
              <a:t>, not the drive’s physical block number.</a:t>
            </a:r>
          </a:p>
          <a:p>
            <a:r>
              <a:rPr lang="en-US" dirty="0" smtClean="0"/>
              <a:t>Data on P2 is addressed as block 0-999, not 1000-1999.</a:t>
            </a:r>
          </a:p>
          <a:p>
            <a:r>
              <a:rPr lang="en-US" dirty="0" smtClean="0"/>
              <a:t>Data on P3 is addressed as block 0-2999, not 2000-4999.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2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 smtClean="0"/>
              <a:t>Partitions </a:t>
            </a:r>
            <a:r>
              <a:rPr lang="en-US" dirty="0"/>
              <a:t>are maintains on the Drive’s </a:t>
            </a:r>
            <a:r>
              <a:rPr lang="en-US" u="sng" dirty="0"/>
              <a:t>Partition Table</a:t>
            </a:r>
            <a:r>
              <a:rPr lang="en-US" dirty="0"/>
              <a:t>.</a:t>
            </a:r>
          </a:p>
          <a:p>
            <a:r>
              <a:rPr lang="en-US" dirty="0"/>
              <a:t>The table is located in the drive’s Master Boot Record (MBR) located on the drive’s block 0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The OS provides utilities used to examine and manipulate the drive’s partition table e.g. </a:t>
            </a:r>
            <a:r>
              <a:rPr lang="en-US" dirty="0" err="1"/>
              <a:t>fdisk</a:t>
            </a:r>
            <a:r>
              <a:rPr lang="en-US" dirty="0"/>
              <a:t> in Linux. </a:t>
            </a:r>
          </a:p>
          <a:p>
            <a:pPr lvl="1"/>
            <a:r>
              <a:rPr lang="en-US" u="sng" dirty="0"/>
              <a:t>Note</a:t>
            </a:r>
            <a:r>
              <a:rPr lang="en-US" dirty="0"/>
              <a:t>: Changing a drive’s partition table can result in the loss of the data stored on the drive’s file systems.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5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FDISK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 smtClean="0"/>
              <a:t>FDISK is used to display and modify a drive’s partition table. </a:t>
            </a:r>
          </a:p>
          <a:p>
            <a:pPr lvl="1"/>
            <a:r>
              <a:rPr lang="en-US" dirty="0" smtClean="0"/>
              <a:t>Drives are accessed as /dev/</a:t>
            </a:r>
            <a:r>
              <a:rPr lang="en-US" dirty="0" err="1" smtClean="0"/>
              <a:t>sda</a:t>
            </a:r>
            <a:r>
              <a:rPr lang="en-US" dirty="0" smtClean="0"/>
              <a:t>, </a:t>
            </a:r>
            <a:r>
              <a:rPr lang="en-US" dirty="0" err="1" smtClean="0"/>
              <a:t>sdb</a:t>
            </a:r>
            <a:r>
              <a:rPr lang="en-US" dirty="0" smtClean="0"/>
              <a:t>, etc. </a:t>
            </a:r>
          </a:p>
          <a:p>
            <a:pPr lvl="1"/>
            <a:r>
              <a:rPr lang="en-US" dirty="0" smtClean="0"/>
              <a:t>Partitions on the drive are accessed as /dev/sda</a:t>
            </a:r>
            <a:r>
              <a:rPr lang="en-US" b="1" dirty="0" smtClean="0"/>
              <a:t>1</a:t>
            </a:r>
            <a:r>
              <a:rPr lang="en-US" dirty="0" smtClean="0"/>
              <a:t>, sda</a:t>
            </a:r>
            <a:r>
              <a:rPr lang="en-US" b="1" dirty="0" smtClean="0"/>
              <a:t>2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688816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4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Disk Block Caching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 can be cached in kernel memory to eliminate the physical read / write of a drive block. </a:t>
            </a:r>
          </a:p>
          <a:p>
            <a:pPr lvl="1"/>
            <a:r>
              <a:rPr lang="en-US" dirty="0" smtClean="0"/>
              <a:t>A block previously read from disk can be maintained in kernel memory in anticipation of a future read or write operation.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Another example of the </a:t>
            </a:r>
            <a:r>
              <a:rPr lang="en-US" dirty="0"/>
              <a:t>L</a:t>
            </a:r>
            <a:r>
              <a:rPr lang="en-US" dirty="0" smtClean="0"/>
              <a:t>ocality of Reference. </a:t>
            </a:r>
          </a:p>
          <a:p>
            <a:pPr lvl="1"/>
            <a:r>
              <a:rPr lang="en-US" dirty="0" smtClean="0"/>
              <a:t>A process that accesses a disk block is likely to access the same block in the future. </a:t>
            </a:r>
          </a:p>
          <a:p>
            <a:pPr lvl="1"/>
            <a:r>
              <a:rPr lang="en-US" dirty="0" smtClean="0"/>
              <a:t>This is especially true of Database Management Systems.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1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Systems I/O Design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u="sng" dirty="0" smtClean="0"/>
              <a:t>Efficiency</a:t>
            </a:r>
            <a:r>
              <a:rPr lang="en-US" dirty="0" smtClean="0"/>
              <a:t>: Scheduling, strategies, and hardware designs to make I/O as efficient as possible.</a:t>
            </a:r>
          </a:p>
          <a:p>
            <a:pPr lvl="1"/>
            <a:r>
              <a:rPr lang="en-US" dirty="0" smtClean="0"/>
              <a:t>To gain the best device utilization by scheduling I/O operations to maximize the number of operations performed</a:t>
            </a:r>
            <a:r>
              <a:rPr lang="en-US" dirty="0"/>
              <a:t> </a:t>
            </a:r>
            <a:r>
              <a:rPr lang="en-US" dirty="0" smtClean="0"/>
              <a:t>over time.</a:t>
            </a:r>
          </a:p>
          <a:p>
            <a:pPr lvl="1"/>
            <a:r>
              <a:rPr lang="en-US" dirty="0" smtClean="0"/>
              <a:t>To maximize system performance by minimizing processor blocking for I/O operations. Buffering, interrupts and DMA. 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Generality</a:t>
            </a:r>
            <a:r>
              <a:rPr lang="en-US" dirty="0" smtClean="0"/>
              <a:t>: Standardizing the interfaces between OS layers. </a:t>
            </a:r>
          </a:p>
          <a:p>
            <a:pPr lvl="1"/>
            <a:r>
              <a:rPr lang="en-US" dirty="0" smtClean="0"/>
              <a:t>Standard Application Programming Interfaces (API) used by applications to read from and write to any device.</a:t>
            </a:r>
          </a:p>
          <a:p>
            <a:pPr lvl="1"/>
            <a:r>
              <a:rPr lang="en-US" dirty="0" smtClean="0"/>
              <a:t>Between the OS and device drivers provided by manufactures. </a:t>
            </a:r>
          </a:p>
          <a:p>
            <a:pPr lvl="1"/>
            <a:r>
              <a:rPr lang="en-US" dirty="0" smtClean="0"/>
              <a:t>Hardware interfaces to physical devices e.g. SATA, USB, etc.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1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Block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amount of memory the kernel can dedicate to block caching is limited. </a:t>
            </a:r>
          </a:p>
          <a:p>
            <a:pPr lvl="1"/>
            <a:r>
              <a:rPr lang="en-US" dirty="0" smtClean="0"/>
              <a:t>A limited number of blocks can be cached.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Replacement Policy is needed i.e. deciding which </a:t>
            </a:r>
            <a:r>
              <a:rPr lang="en-US" dirty="0" smtClean="0"/>
              <a:t>currently cached </a:t>
            </a:r>
            <a:r>
              <a:rPr lang="en-US" dirty="0"/>
              <a:t>block </a:t>
            </a:r>
            <a:r>
              <a:rPr lang="en-US"/>
              <a:t>to </a:t>
            </a:r>
            <a:r>
              <a:rPr lang="en-US" smtClean="0"/>
              <a:t>replace when a new block is to be read.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Unlike memory caching, Least </a:t>
            </a:r>
            <a:r>
              <a:rPr lang="en-US" dirty="0"/>
              <a:t>Recently Used </a:t>
            </a:r>
            <a:r>
              <a:rPr lang="en-US" u="sng" dirty="0"/>
              <a:t>is practical </a:t>
            </a:r>
            <a:r>
              <a:rPr lang="en-US" dirty="0"/>
              <a:t>to implement </a:t>
            </a:r>
            <a:r>
              <a:rPr lang="en-US" dirty="0" smtClean="0"/>
              <a:t>for the cache management of drive blocks.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use of a timestamp or stack of cache block references is practical relative the drive’s transfer speeds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0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Dirty Disk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A modified block is </a:t>
            </a:r>
            <a:r>
              <a:rPr lang="en-US" u="sng" dirty="0" smtClean="0"/>
              <a:t>not persisted</a:t>
            </a:r>
            <a:r>
              <a:rPr lang="en-US" dirty="0" smtClean="0"/>
              <a:t> until it is written onto the drive. </a:t>
            </a:r>
          </a:p>
          <a:p>
            <a:pPr lvl="1"/>
            <a:r>
              <a:rPr lang="en-US" dirty="0" smtClean="0"/>
              <a:t>Modified cached blocks are susceptible to loss if the system looses power or otherwise crashes.</a:t>
            </a:r>
          </a:p>
          <a:p>
            <a:pPr lvl="1"/>
            <a:r>
              <a:rPr lang="en-US" dirty="0" smtClean="0"/>
              <a:t>An issue when the application (e.g. Databases) must guarantee transactions to be persisted.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Operating systems provide system calls that force the ‘flushing’ of buffers and cache to the drive. </a:t>
            </a:r>
          </a:p>
          <a:p>
            <a:pPr lvl="1"/>
            <a:r>
              <a:rPr lang="en-US" dirty="0" smtClean="0"/>
              <a:t>In Linux (UNIX), the </a:t>
            </a:r>
            <a:r>
              <a:rPr lang="en-US" dirty="0" err="1" smtClean="0"/>
              <a:t>fsync</a:t>
            </a:r>
            <a:r>
              <a:rPr lang="en-US" dirty="0" smtClean="0"/>
              <a:t>() system call will block until all dirty data blocks have been written to drive. </a:t>
            </a:r>
          </a:p>
          <a:p>
            <a:pPr lvl="1"/>
            <a:r>
              <a:rPr lang="en-US" dirty="0"/>
              <a:t>Java </a:t>
            </a:r>
            <a:r>
              <a:rPr lang="en-US" dirty="0" smtClean="0"/>
              <a:t>has </a:t>
            </a:r>
            <a:r>
              <a:rPr lang="en-US" dirty="0" err="1" smtClean="0"/>
              <a:t>FileChannel.force</a:t>
            </a:r>
            <a:r>
              <a:rPr lang="en-US" dirty="0" smtClean="0"/>
              <a:t>() to flush dirty buffers to drive.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5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RAID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>Redundant Array of Independent </a:t>
            </a:r>
            <a:r>
              <a:rPr lang="en-US" sz="2400" dirty="0" smtClean="0"/>
              <a:t>Disks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30725"/>
          </a:xfrm>
        </p:spPr>
        <p:txBody>
          <a:bodyPr/>
          <a:lstStyle/>
          <a:p>
            <a:r>
              <a:rPr lang="en-US" dirty="0" smtClean="0"/>
              <a:t>Distribute data across multiple independent drives that can operate concurrently.</a:t>
            </a:r>
          </a:p>
          <a:p>
            <a:pPr lvl="1"/>
            <a:r>
              <a:rPr lang="en-US" dirty="0" smtClean="0"/>
              <a:t>Potentially allowing multiple requests to be executed concurrently.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Although data is spread across multiple physical disks, the OS presents disk storage as a </a:t>
            </a:r>
            <a:r>
              <a:rPr lang="en-US" u="sng" dirty="0" smtClean="0"/>
              <a:t>single (combined) logical drive</a:t>
            </a:r>
            <a:r>
              <a:rPr lang="en-US" dirty="0" smtClean="0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667000"/>
            <a:ext cx="53054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0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3124199"/>
          </a:xfrm>
        </p:spPr>
        <p:txBody>
          <a:bodyPr>
            <a:normAutofit/>
          </a:bodyPr>
          <a:lstStyle/>
          <a:p>
            <a:r>
              <a:rPr lang="en-US" u="sng" dirty="0" smtClean="0"/>
              <a:t>Data </a:t>
            </a:r>
            <a:r>
              <a:rPr lang="en-US" u="sng" dirty="0"/>
              <a:t>striping </a:t>
            </a:r>
            <a:r>
              <a:rPr lang="en-US" dirty="0"/>
              <a:t>is </a:t>
            </a:r>
            <a:r>
              <a:rPr lang="en-US" dirty="0" smtClean="0"/>
              <a:t>a technique </a:t>
            </a:r>
            <a:r>
              <a:rPr lang="en-US" dirty="0"/>
              <a:t>of </a:t>
            </a:r>
            <a:r>
              <a:rPr lang="en-US" dirty="0" smtClean="0"/>
              <a:t>increasing overall I/O performance by dividing sequential data (e.g. a file) </a:t>
            </a:r>
            <a:r>
              <a:rPr lang="en-US" dirty="0"/>
              <a:t>so that consecutive </a:t>
            </a:r>
            <a:r>
              <a:rPr lang="en-US" dirty="0" smtClean="0"/>
              <a:t>blocks are </a:t>
            </a:r>
            <a:r>
              <a:rPr lang="en-US" dirty="0"/>
              <a:t>stored on different </a:t>
            </a:r>
            <a:r>
              <a:rPr lang="en-US" dirty="0" smtClean="0"/>
              <a:t>physical drives.</a:t>
            </a:r>
          </a:p>
          <a:p>
            <a:pPr lvl="1"/>
            <a:r>
              <a:rPr lang="en-US" dirty="0" smtClean="0"/>
              <a:t>Striping across N drives allows N blocks to be read in parallel.</a:t>
            </a:r>
          </a:p>
          <a:p>
            <a:pPr lvl="1"/>
            <a:r>
              <a:rPr lang="en-US" dirty="0" smtClean="0"/>
              <a:t>Because the block size is fixed, the disk containing a specific offset into a file can be easily calculated.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86200"/>
            <a:ext cx="48196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1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</a:t>
            </a:r>
            <a:r>
              <a:rPr lang="en-US" dirty="0" smtClean="0"/>
              <a:t>Offers Two 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Concurrency</a:t>
            </a:r>
            <a:r>
              <a:rPr lang="en-US" dirty="0" smtClean="0"/>
              <a:t>: Each of the RAID’s N drives can </a:t>
            </a:r>
            <a:r>
              <a:rPr lang="en-US" dirty="0"/>
              <a:t>concurrently execute separate I/O operations. </a:t>
            </a:r>
          </a:p>
          <a:p>
            <a:r>
              <a:rPr lang="en-US" u="sng" dirty="0" smtClean="0"/>
              <a:t>Redundancy</a:t>
            </a:r>
            <a:r>
              <a:rPr lang="en-US" dirty="0" smtClean="0"/>
              <a:t>: Data </a:t>
            </a:r>
            <a:r>
              <a:rPr lang="en-US" dirty="0"/>
              <a:t>can be </a:t>
            </a:r>
            <a:r>
              <a:rPr lang="en-US" dirty="0" smtClean="0"/>
              <a:t>replicated across </a:t>
            </a:r>
            <a:r>
              <a:rPr lang="en-US" dirty="0"/>
              <a:t>multiple </a:t>
            </a:r>
            <a:r>
              <a:rPr lang="en-US" dirty="0" smtClean="0"/>
              <a:t>physical disks </a:t>
            </a:r>
            <a:r>
              <a:rPr lang="en-US" dirty="0"/>
              <a:t>preventing the loss of the data in the event of a </a:t>
            </a:r>
            <a:r>
              <a:rPr lang="en-US" dirty="0" smtClean="0"/>
              <a:t>disk’s </a:t>
            </a:r>
            <a:r>
              <a:rPr lang="en-US" dirty="0"/>
              <a:t>failure.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We will cover 3 RAID configurations that differ in the amount of concurrency and redundancy.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4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0 (Striping)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is </a:t>
            </a:r>
            <a:r>
              <a:rPr lang="en-US" dirty="0" smtClean="0"/>
              <a:t>distributed across </a:t>
            </a:r>
            <a:r>
              <a:rPr lang="en-US" dirty="0"/>
              <a:t>multiple disks </a:t>
            </a:r>
            <a:r>
              <a:rPr lang="en-US" u="sng" dirty="0"/>
              <a:t>without redundancy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 single </a:t>
            </a:r>
            <a:r>
              <a:rPr lang="en-US" u="sng" dirty="0" smtClean="0"/>
              <a:t>logical drive </a:t>
            </a:r>
            <a:r>
              <a:rPr lang="en-US" dirty="0" smtClean="0"/>
              <a:t>spread across </a:t>
            </a:r>
            <a:r>
              <a:rPr lang="en-US" u="sng" dirty="0" smtClean="0"/>
              <a:t>N physical drives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logical disk is </a:t>
            </a:r>
            <a:r>
              <a:rPr lang="en-US" i="1" dirty="0" smtClean="0"/>
              <a:t>striped</a:t>
            </a:r>
            <a:r>
              <a:rPr lang="en-US" dirty="0" smtClean="0"/>
              <a:t> across N drives. </a:t>
            </a:r>
          </a:p>
          <a:p>
            <a:r>
              <a:rPr lang="en-US" dirty="0" smtClean="0"/>
              <a:t>With sufficiently sophisticated OS and driver, requests for multiple </a:t>
            </a:r>
            <a:r>
              <a:rPr lang="en-US" u="sng" dirty="0" smtClean="0"/>
              <a:t>logical disk blocks </a:t>
            </a:r>
            <a:r>
              <a:rPr lang="en-US" dirty="0" smtClean="0"/>
              <a:t>can be executed concurrently.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0"/>
            <a:ext cx="48196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5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Raid0 </a:t>
            </a:r>
            <a:br>
              <a:rPr lang="en-US" dirty="0" smtClean="0"/>
            </a:br>
            <a:r>
              <a:rPr lang="en-US" sz="2400" dirty="0" smtClean="0"/>
              <a:t>Disk Striping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 smtClean="0"/>
              <a:t>Increased Data Transfer Rates</a:t>
            </a:r>
          </a:p>
          <a:p>
            <a:pPr lvl="1"/>
            <a:r>
              <a:rPr lang="en-US" dirty="0" smtClean="0"/>
              <a:t>When a file is contiguously spread across multiple disks, each disk can be accessed concurrently.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Increased Transaction (Operation) Rates</a:t>
            </a:r>
          </a:p>
          <a:p>
            <a:pPr lvl="1"/>
            <a:r>
              <a:rPr lang="en-US" dirty="0" smtClean="0"/>
              <a:t>Multiple I/O operations can </a:t>
            </a:r>
            <a:r>
              <a:rPr lang="en-US" dirty="0"/>
              <a:t>be executed concurrently </a:t>
            </a:r>
            <a:r>
              <a:rPr lang="en-US" dirty="0" smtClean="0"/>
              <a:t>if each accesses data blocks on different disks. </a:t>
            </a:r>
          </a:p>
          <a:p>
            <a:pPr lvl="1"/>
            <a:endParaRPr lang="en-US" dirty="0"/>
          </a:p>
          <a:p>
            <a:r>
              <a:rPr lang="en-US" dirty="0" smtClean="0"/>
              <a:t>When data is spread across N </a:t>
            </a:r>
            <a:r>
              <a:rPr lang="en-US" dirty="0"/>
              <a:t>drives </a:t>
            </a:r>
            <a:r>
              <a:rPr lang="en-US" dirty="0" smtClean="0"/>
              <a:t>there is an increased probability </a:t>
            </a:r>
            <a:r>
              <a:rPr lang="en-US" dirty="0"/>
              <a:t>of loosing the data on the </a:t>
            </a:r>
            <a:r>
              <a:rPr lang="en-US" u="sng" dirty="0"/>
              <a:t>entire logical drive </a:t>
            </a:r>
            <a:r>
              <a:rPr lang="en-US" dirty="0"/>
              <a:t>because of a </a:t>
            </a:r>
            <a:r>
              <a:rPr lang="en-US" u="sng" dirty="0"/>
              <a:t>single drive failure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2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1 (Disk Mirroring)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is </a:t>
            </a:r>
            <a:r>
              <a:rPr lang="en-US" dirty="0" smtClean="0"/>
              <a:t>duplicated (mirrored) across multiple drives.</a:t>
            </a:r>
          </a:p>
          <a:p>
            <a:pPr lvl="1"/>
            <a:r>
              <a:rPr lang="en-US" dirty="0" smtClean="0"/>
              <a:t>Redundant copies of data protects against single-disk failures.</a:t>
            </a:r>
          </a:p>
          <a:p>
            <a:r>
              <a:rPr lang="en-US" dirty="0" smtClean="0"/>
              <a:t>Multiple read operations can be executed concurrently. </a:t>
            </a:r>
          </a:p>
          <a:p>
            <a:r>
              <a:rPr lang="en-US" dirty="0" smtClean="0"/>
              <a:t>Reliable but very expensive to implement  i.e. doubles the number of drives and controller.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134" y="3467100"/>
            <a:ext cx="22288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4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 Physical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each RAID level, there is a difference between the logical drive and physical use of the drives. </a:t>
            </a:r>
          </a:p>
          <a:p>
            <a:r>
              <a:rPr lang="en-US" dirty="0" smtClean="0"/>
              <a:t>The OS is presents the RAID as a </a:t>
            </a:r>
            <a:r>
              <a:rPr lang="en-US" u="sng" dirty="0" smtClean="0"/>
              <a:t>single logical drive </a:t>
            </a:r>
            <a:r>
              <a:rPr lang="en-US" dirty="0" smtClean="0"/>
              <a:t>that is physically composed of N disks. </a:t>
            </a:r>
          </a:p>
          <a:p>
            <a:r>
              <a:rPr lang="en-US" dirty="0" smtClean="0"/>
              <a:t>Logically, the OS is presented a single drive of size …</a:t>
            </a:r>
          </a:p>
          <a:p>
            <a:pPr lvl="1"/>
            <a:r>
              <a:rPr lang="en-US" u="sng" dirty="0" smtClean="0"/>
              <a:t>RAID0</a:t>
            </a:r>
            <a:r>
              <a:rPr lang="en-US" dirty="0" smtClean="0"/>
              <a:t>: The logical drive is of size NM where M is the size of the physical drives and N is the number of drives in the RAID.</a:t>
            </a:r>
          </a:p>
          <a:p>
            <a:pPr lvl="1"/>
            <a:r>
              <a:rPr lang="en-US" u="sng" dirty="0" smtClean="0"/>
              <a:t>RAID1</a:t>
            </a:r>
            <a:r>
              <a:rPr lang="en-US" dirty="0" smtClean="0"/>
              <a:t>: The logical drive size is half the size of the combined physical drives. </a:t>
            </a:r>
          </a:p>
          <a:p>
            <a:pPr lvl="1"/>
            <a:r>
              <a:rPr lang="en-US" u="sng" dirty="0" smtClean="0"/>
              <a:t>RAID2-6</a:t>
            </a:r>
            <a:r>
              <a:rPr lang="en-US" dirty="0" smtClean="0"/>
              <a:t>: The logical drive is KM where K is the number of data drives i.e. the total of all physical drives minus the parity drives.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1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2-6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4713287"/>
          </a:xfrm>
        </p:spPr>
        <p:txBody>
          <a:bodyPr/>
          <a:lstStyle/>
          <a:p>
            <a:r>
              <a:rPr lang="en-US" dirty="0" smtClean="0"/>
              <a:t>These RAID levels offer a combination of data striping (concurrency) and protection against drive failure (redundancy). </a:t>
            </a:r>
          </a:p>
          <a:p>
            <a:pPr lvl="1"/>
            <a:r>
              <a:rPr lang="en-US" dirty="0" smtClean="0"/>
              <a:t>Provides redundancy with at least one additional ‘parity’ drive.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 single parity drive maintains parity information sufficient to reconstruct the data lost with any single drive failure. </a:t>
            </a:r>
          </a:p>
          <a:p>
            <a:pPr lvl="1"/>
            <a:r>
              <a:rPr lang="en-US" dirty="0" smtClean="0"/>
              <a:t>RAID uses the XOR operation to calculate the contents of the </a:t>
            </a:r>
            <a:r>
              <a:rPr lang="en-US" dirty="0"/>
              <a:t>parity block See </a:t>
            </a:r>
            <a:r>
              <a:rPr lang="en-US" dirty="0">
                <a:hlinkClick r:id="rId3"/>
              </a:rPr>
              <a:t>http://blog.open-e.com/how-does-raid-5-work/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330F-AAA1-4F25-B8DC-A6ABCFAB6AFA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19600"/>
            <a:ext cx="4343400" cy="162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8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Operating Systems are designed in layers. </a:t>
            </a:r>
          </a:p>
          <a:p>
            <a:endParaRPr lang="en-US" dirty="0" smtClean="0"/>
          </a:p>
          <a:p>
            <a:r>
              <a:rPr lang="en-US" u="sng" dirty="0" smtClean="0"/>
              <a:t>Upper-layers</a:t>
            </a:r>
            <a:r>
              <a:rPr lang="en-US" dirty="0" smtClean="0"/>
              <a:t> provide a standardized API/ABI utilized by programs to access I/O devices. </a:t>
            </a:r>
          </a:p>
          <a:p>
            <a:pPr lvl="1"/>
            <a:r>
              <a:rPr lang="en-US" dirty="0" smtClean="0"/>
              <a:t>The method used </a:t>
            </a:r>
            <a:r>
              <a:rPr lang="en-US" dirty="0"/>
              <a:t>to read / write from files and network sockets are very similar. </a:t>
            </a:r>
          </a:p>
          <a:p>
            <a:r>
              <a:rPr lang="en-US" u="sng" dirty="0" smtClean="0"/>
              <a:t>Lower-layers</a:t>
            </a:r>
            <a:r>
              <a:rPr lang="en-US" dirty="0" smtClean="0"/>
              <a:t> translate upper-layer ABI operations into device-specific operations.</a:t>
            </a:r>
          </a:p>
          <a:p>
            <a:pPr lvl="1"/>
            <a:r>
              <a:rPr lang="en-US" dirty="0" smtClean="0"/>
              <a:t>Though the use of device drivers.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can add new devices/hardware to a system and use them in the same manner i.e. with the same ABI operations. </a:t>
            </a:r>
          </a:p>
          <a:p>
            <a:pPr lvl="1"/>
            <a:r>
              <a:rPr lang="en-US" dirty="0" smtClean="0"/>
              <a:t>Differences in drive technologies, capacities, manufactures, controllers are all hidden from the developer and user.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0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</a:t>
            </a:r>
            <a:r>
              <a:rPr lang="en-US" dirty="0" smtClean="0"/>
              <a:t>4 &amp;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RAID4 &amp; </a:t>
            </a:r>
            <a:r>
              <a:rPr lang="en-US" dirty="0" smtClean="0"/>
              <a:t>RAID5 differs in how parity is stored on the drives.</a:t>
            </a:r>
          </a:p>
          <a:p>
            <a:pPr lvl="1"/>
            <a:r>
              <a:rPr lang="en-US" dirty="0"/>
              <a:t>RAID </a:t>
            </a:r>
            <a:r>
              <a:rPr lang="en-US" dirty="0" smtClean="0"/>
              <a:t>4 stores the parity information on a the same drive. </a:t>
            </a:r>
          </a:p>
          <a:p>
            <a:pPr lvl="1"/>
            <a:r>
              <a:rPr lang="en-US" dirty="0"/>
              <a:t>RAID </a:t>
            </a:r>
            <a:r>
              <a:rPr lang="en-US" dirty="0" smtClean="0"/>
              <a:t>5 stores the parity information across all drives in the raid.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Under </a:t>
            </a:r>
            <a:r>
              <a:rPr lang="en-US" dirty="0"/>
              <a:t>normal mode </a:t>
            </a:r>
            <a:r>
              <a:rPr lang="en-US" dirty="0" smtClean="0"/>
              <a:t>RAID4 </a:t>
            </a:r>
            <a:r>
              <a:rPr lang="en-US" dirty="0"/>
              <a:t>&amp; RAID5 </a:t>
            </a:r>
            <a:r>
              <a:rPr lang="en-US" dirty="0" smtClean="0"/>
              <a:t>allows data striping. </a:t>
            </a:r>
          </a:p>
          <a:p>
            <a:pPr lvl="1"/>
            <a:r>
              <a:rPr lang="en-US" dirty="0" smtClean="0"/>
              <a:t>Allowing concurrent reads to data stored in each data drive.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5" y="4419599"/>
            <a:ext cx="4544877" cy="17053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377" y="4419600"/>
            <a:ext cx="3866858" cy="1705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58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4 &amp;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 smtClean="0"/>
              <a:t>Write operations requires two block writes:</a:t>
            </a:r>
          </a:p>
          <a:p>
            <a:pPr lvl="1"/>
            <a:r>
              <a:rPr lang="en-US" dirty="0" smtClean="0"/>
              <a:t>One write to update the block / strip. </a:t>
            </a:r>
          </a:p>
          <a:p>
            <a:pPr lvl="1"/>
            <a:r>
              <a:rPr lang="en-US" dirty="0" smtClean="0"/>
              <a:t>One write to update the parity data on the parity drive.</a:t>
            </a:r>
          </a:p>
          <a:p>
            <a:pPr lvl="1"/>
            <a:r>
              <a:rPr lang="en-US" dirty="0" smtClean="0"/>
              <a:t>However, both writes can be executed concurrently.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If a data drive is lost, the RAID operates in </a:t>
            </a:r>
            <a:r>
              <a:rPr lang="en-US" u="sng" dirty="0" smtClean="0"/>
              <a:t>reduced mode </a:t>
            </a:r>
            <a:r>
              <a:rPr lang="en-US" dirty="0" smtClean="0"/>
              <a:t>as each I/O operation requires reconstructing the lost data from the data read / written from the remaining N-1 drives (including the parity drive) in real-time.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RAID has no OS (processor) overhead when implemented by the disk controllers.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4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5867400" y="4591664"/>
            <a:ext cx="2362200" cy="1524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5029200" cy="1139825"/>
          </a:xfrm>
        </p:spPr>
        <p:txBody>
          <a:bodyPr/>
          <a:lstStyle/>
          <a:p>
            <a:r>
              <a:rPr lang="en-US" dirty="0" smtClean="0"/>
              <a:t>Layered </a:t>
            </a:r>
            <a:br>
              <a:rPr lang="en-US" dirty="0" smtClean="0"/>
            </a:br>
            <a:r>
              <a:rPr lang="en-US" dirty="0" smtClean="0"/>
              <a:t>I/O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993822" y="533400"/>
            <a:ext cx="2133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57324" y="1346200"/>
            <a:ext cx="280087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System Calls (ABI)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93822" y="2159000"/>
            <a:ext cx="2133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62600" y="2971800"/>
            <a:ext cx="300234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Supervisor </a:t>
            </a:r>
          </a:p>
          <a:p>
            <a:pPr algn="ctr"/>
            <a:r>
              <a:rPr lang="en-US" dirty="0" smtClean="0"/>
              <a:t>(Disk Block Management)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93822" y="3937000"/>
            <a:ext cx="2133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93822" y="4749800"/>
            <a:ext cx="2133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Controllers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495800" y="1185747"/>
            <a:ext cx="40386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67200" y="6858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Space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86200" y="1371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Space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 flipH="1">
            <a:off x="7057762" y="990600"/>
            <a:ext cx="2860" cy="355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7057762" y="1803400"/>
            <a:ext cx="2860" cy="355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>
            <a:off x="7060622" y="2616200"/>
            <a:ext cx="3148" cy="355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1" idx="0"/>
          </p:cNvCxnSpPr>
          <p:nvPr/>
        </p:nvCxnSpPr>
        <p:spPr>
          <a:xfrm flipH="1">
            <a:off x="7060622" y="3581400"/>
            <a:ext cx="3148" cy="355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060622" y="4394200"/>
            <a:ext cx="0" cy="355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90962" y="5562600"/>
            <a:ext cx="2133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Devices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2"/>
            <a:endCxn id="19" idx="0"/>
          </p:cNvCxnSpPr>
          <p:nvPr/>
        </p:nvCxnSpPr>
        <p:spPr>
          <a:xfrm flipH="1">
            <a:off x="7057762" y="5207000"/>
            <a:ext cx="2860" cy="355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71030" y="52070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7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Generality in I/O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30725"/>
          </a:xfrm>
        </p:spPr>
        <p:txBody>
          <a:bodyPr/>
          <a:lstStyle/>
          <a:p>
            <a:r>
              <a:rPr lang="en-US" dirty="0" smtClean="0"/>
              <a:t>The same I/O </a:t>
            </a:r>
            <a:r>
              <a:rPr lang="en-US" dirty="0" err="1"/>
              <a:t>s</a:t>
            </a:r>
            <a:r>
              <a:rPr lang="en-US" dirty="0" err="1" smtClean="0"/>
              <a:t>yscalls</a:t>
            </a:r>
            <a:r>
              <a:rPr lang="en-US" dirty="0" smtClean="0"/>
              <a:t> are used to access files across all device types.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ead(), write(), seek(), open(), close(), </a:t>
            </a:r>
            <a:r>
              <a:rPr lang="en-US" dirty="0" err="1" smtClean="0"/>
              <a:t>ioctl</a:t>
            </a:r>
            <a:r>
              <a:rPr lang="en-US" dirty="0" smtClean="0"/>
              <a:t>(), others are used to access files on HDD, SSD, USB Drives, DVDs, etc.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same I/O </a:t>
            </a:r>
            <a:r>
              <a:rPr lang="en-US" dirty="0" err="1"/>
              <a:t>syscalls</a:t>
            </a:r>
            <a:r>
              <a:rPr lang="en-US" dirty="0"/>
              <a:t> are used to access all </a:t>
            </a:r>
            <a:r>
              <a:rPr lang="en-US" dirty="0" smtClean="0"/>
              <a:t>filesystem types.</a:t>
            </a:r>
          </a:p>
          <a:p>
            <a:pPr lvl="1"/>
            <a:endParaRPr lang="en-US" dirty="0"/>
          </a:p>
          <a:p>
            <a:r>
              <a:rPr lang="en-US" dirty="0" smtClean="0"/>
              <a:t>All filesystem types use the same block management services.</a:t>
            </a:r>
          </a:p>
          <a:p>
            <a:pPr lvl="1"/>
            <a:endParaRPr lang="en-US" dirty="0"/>
          </a:p>
          <a:p>
            <a:r>
              <a:rPr lang="en-US" dirty="0" smtClean="0"/>
              <a:t>Device Drives standardize the interface between the operating system and device-specific features.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Device Drivers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Are software modules that are written to provide an interface between the OS and Hardware Devices and Controllers.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Drivers are software modules that…</a:t>
            </a:r>
          </a:p>
          <a:p>
            <a:pPr lvl="1" eaLnBrk="1" hangingPunct="1"/>
            <a:r>
              <a:rPr lang="en-US" altLang="en-US" dirty="0" smtClean="0"/>
              <a:t>Initializes the hardware devices and controllers on OS startup.</a:t>
            </a:r>
          </a:p>
          <a:p>
            <a:pPr lvl="1" eaLnBrk="1" hangingPunct="1"/>
            <a:r>
              <a:rPr lang="en-US" altLang="en-US" dirty="0" smtClean="0"/>
              <a:t>Provides interrupt handlers for device controllers.</a:t>
            </a:r>
          </a:p>
          <a:p>
            <a:pPr lvl="1" eaLnBrk="1" hangingPunct="1"/>
            <a:r>
              <a:rPr lang="en-US" altLang="en-US" dirty="0" smtClean="0"/>
              <a:t>Are used by the kernel to transfers data to and from the hardware device</a:t>
            </a:r>
            <a:r>
              <a:rPr lang="en-US" altLang="en-US" dirty="0"/>
              <a:t> </a:t>
            </a:r>
            <a:r>
              <a:rPr lang="en-US" altLang="en-US" dirty="0" smtClean="0"/>
              <a:t>e.g. HDD.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Drivers are installed into the kernel.</a:t>
            </a:r>
          </a:p>
          <a:p>
            <a:pPr lvl="1" eaLnBrk="1" hangingPunct="1"/>
            <a:r>
              <a:rPr lang="en-US" altLang="en-US" dirty="0" smtClean="0"/>
              <a:t>Driver modules can be loaded or unload from the system (kernel) at runtime.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3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 smtClean="0"/>
              <a:t>Block-oriented Devices</a:t>
            </a:r>
          </a:p>
          <a:p>
            <a:pPr lvl="1"/>
            <a:r>
              <a:rPr lang="en-US" dirty="0" smtClean="0"/>
              <a:t>Data is stored and transferred in fixed length blocks. </a:t>
            </a:r>
          </a:p>
          <a:p>
            <a:pPr lvl="1"/>
            <a:r>
              <a:rPr lang="en-US" dirty="0" smtClean="0"/>
              <a:t>Storage devices (Disks) allow blocks of data to be targeted (saved and retrieved) at specific block numbers (addresses).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Stream-Oriented Devices</a:t>
            </a:r>
          </a:p>
          <a:p>
            <a:pPr lvl="1"/>
            <a:r>
              <a:rPr lang="en-US" dirty="0" smtClean="0"/>
              <a:t>Transfers data as streams of bytes. </a:t>
            </a:r>
          </a:p>
          <a:p>
            <a:pPr lvl="1"/>
            <a:r>
              <a:rPr lang="en-US" dirty="0" smtClean="0"/>
              <a:t>Data is read from an input, or written to an output device a byte at a time.</a:t>
            </a:r>
          </a:p>
          <a:p>
            <a:pPr lvl="1"/>
            <a:r>
              <a:rPr lang="en-US" u="sng" dirty="0" smtClean="0"/>
              <a:t>No direct addressing </a:t>
            </a:r>
            <a:r>
              <a:rPr lang="en-US" dirty="0" smtClean="0"/>
              <a:t>i.e. not possible to seek (skip past bytes). </a:t>
            </a:r>
          </a:p>
          <a:p>
            <a:r>
              <a:rPr lang="en-US" dirty="0"/>
              <a:t>Most </a:t>
            </a:r>
            <a:r>
              <a:rPr lang="en-US" dirty="0" smtClean="0"/>
              <a:t>non-storage </a:t>
            </a:r>
            <a:r>
              <a:rPr lang="en-US" dirty="0"/>
              <a:t>devices </a:t>
            </a:r>
            <a:r>
              <a:rPr lang="en-US" dirty="0" smtClean="0"/>
              <a:t>(e.g. mouse or keyboard) are stream-oriented devices.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8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r>
              <a:rPr lang="en-US" dirty="0" smtClean="0"/>
              <a:t>Disks maintain large amounts of persistent storage. </a:t>
            </a:r>
          </a:p>
          <a:p>
            <a:r>
              <a:rPr lang="en-US" u="sng" dirty="0" smtClean="0"/>
              <a:t>Hard Disk Drives</a:t>
            </a:r>
            <a:r>
              <a:rPr lang="en-US" dirty="0" smtClean="0"/>
              <a:t> use magnetic media to store data. </a:t>
            </a:r>
          </a:p>
          <a:p>
            <a:pPr lvl="1"/>
            <a:r>
              <a:rPr lang="en-US" dirty="0" smtClean="0"/>
              <a:t>Seagate 8TB HDD for $260 ($33/TB).</a:t>
            </a:r>
          </a:p>
          <a:p>
            <a:r>
              <a:rPr lang="en-US" u="sng" dirty="0" smtClean="0"/>
              <a:t>Solid State Drives</a:t>
            </a:r>
            <a:r>
              <a:rPr lang="en-US" dirty="0" smtClean="0"/>
              <a:t> use flash memory to store data.</a:t>
            </a:r>
          </a:p>
          <a:p>
            <a:pPr lvl="1"/>
            <a:r>
              <a:rPr lang="en-US" dirty="0" smtClean="0"/>
              <a:t>Samsung 16TB SSD for $7000 ($438/TB).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Physically HDD and SSD maintain persistent data in vastly different technologies and can transfer data at different rates.</a:t>
            </a:r>
          </a:p>
          <a:p>
            <a:pPr lvl="1"/>
            <a:r>
              <a:rPr lang="en-US" dirty="0" smtClean="0"/>
              <a:t>SSD are roughly 10x faster than high-end HDD. </a:t>
            </a:r>
          </a:p>
          <a:p>
            <a:pPr lvl="1"/>
            <a:r>
              <a:rPr lang="en-US" dirty="0" smtClean="0"/>
              <a:t>However, remember that system memory require only </a:t>
            </a:r>
            <a:r>
              <a:rPr lang="en-US" i="1" dirty="0" smtClean="0"/>
              <a:t>ns</a:t>
            </a:r>
            <a:r>
              <a:rPr lang="en-US" dirty="0" smtClean="0"/>
              <a:t> to retrieve data.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52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-hGKQRmNj3go/UzfeYQ9IPsI/AAAAAAAAUso/qLj0zBsB48I/s1600/hard-drive-with-case-remov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4800"/>
            <a:ext cx="6041368" cy="357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Disk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8925"/>
          </a:xfrm>
        </p:spPr>
        <p:txBody>
          <a:bodyPr/>
          <a:lstStyle/>
          <a:p>
            <a:r>
              <a:rPr lang="en-US" dirty="0" smtClean="0"/>
              <a:t>The physical design places constraints on how to efficiently data is written to or read from the magnetic media.</a:t>
            </a:r>
          </a:p>
          <a:p>
            <a:pPr lvl="1"/>
            <a:r>
              <a:rPr lang="en-US" dirty="0"/>
              <a:t>Platters / Heads / Tracks / Sectors / Cylinders </a:t>
            </a:r>
            <a:endParaRPr lang="en-US" dirty="0" smtClean="0"/>
          </a:p>
          <a:p>
            <a:pPr lvl="1"/>
            <a:r>
              <a:rPr lang="en-US" dirty="0" smtClean="0"/>
              <a:t>Interesting YouTube </a:t>
            </a:r>
            <a:r>
              <a:rPr lang="en-US" dirty="0" smtClean="0">
                <a:hlinkClick r:id="rId4"/>
              </a:rPr>
              <a:t>Video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026" name="Picture 2" descr="http://static.ddmcdn.com/gif/hard-disk-track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5" y="1066800"/>
            <a:ext cx="28194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5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srse Template">
  <a:themeElements>
    <a:clrScheme name="Cousrse Templat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Cousrs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usrse 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Cousrse Template</Template>
  <TotalTime>24197</TotalTime>
  <Words>2603</Words>
  <Application>Microsoft Office PowerPoint</Application>
  <PresentationFormat>On-screen Show (4:3)</PresentationFormat>
  <Paragraphs>295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Garamond</vt:lpstr>
      <vt:lpstr>Wingdings</vt:lpstr>
      <vt:lpstr>Cousrse Template</vt:lpstr>
      <vt:lpstr>I/O Management</vt:lpstr>
      <vt:lpstr>Operating Systems I/O Design Objectives</vt:lpstr>
      <vt:lpstr>Layered Design Strategy</vt:lpstr>
      <vt:lpstr>Layered  I/O Architecture</vt:lpstr>
      <vt:lpstr>Generality in I/O Layers</vt:lpstr>
      <vt:lpstr>Device Drivers</vt:lpstr>
      <vt:lpstr>Data Transfer Types</vt:lpstr>
      <vt:lpstr>Drive Technologies</vt:lpstr>
      <vt:lpstr>Hard Disk Drives</vt:lpstr>
      <vt:lpstr>Solid State Drives</vt:lpstr>
      <vt:lpstr>SSD Are Orders of Magnitude Faster than HDD</vt:lpstr>
      <vt:lpstr>Block Devices</vt:lpstr>
      <vt:lpstr>Block Addressing</vt:lpstr>
      <vt:lpstr>Block Addressing</vt:lpstr>
      <vt:lpstr>Drive Partitions</vt:lpstr>
      <vt:lpstr>Drives and Partitions</vt:lpstr>
      <vt:lpstr>Partition Tables</vt:lpstr>
      <vt:lpstr>Linux FDISK utility</vt:lpstr>
      <vt:lpstr>Disk Block Caching</vt:lpstr>
      <vt:lpstr>Disk Block Caching</vt:lpstr>
      <vt:lpstr>Managing Dirty Disk Blocks</vt:lpstr>
      <vt:lpstr>RAID Redundant Array of Independent Disks</vt:lpstr>
      <vt:lpstr>Data Striping</vt:lpstr>
      <vt:lpstr>RAID Offers Two Advantages:</vt:lpstr>
      <vt:lpstr>RAID 0 (Striping)</vt:lpstr>
      <vt:lpstr>Applying Raid0  Disk Striping</vt:lpstr>
      <vt:lpstr>RAID 1 (Disk Mirroring)</vt:lpstr>
      <vt:lpstr>Logical vs Physical Views</vt:lpstr>
      <vt:lpstr>RAID 2-6</vt:lpstr>
      <vt:lpstr>RAID 4 &amp; 5</vt:lpstr>
      <vt:lpstr>RAID 4 &amp; 5</vt:lpstr>
    </vt:vector>
  </TitlesOfParts>
  <Company>RBSGI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Michael Christiansen</dc:creator>
  <cp:lastModifiedBy>Michael Christiansen</cp:lastModifiedBy>
  <cp:revision>2916</cp:revision>
  <dcterms:created xsi:type="dcterms:W3CDTF">2006-08-26T13:52:02Z</dcterms:created>
  <dcterms:modified xsi:type="dcterms:W3CDTF">2018-04-09T19:22:07Z</dcterms:modified>
</cp:coreProperties>
</file>