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2"/>
  </p:notesMasterIdLst>
  <p:handoutMasterIdLst>
    <p:handoutMasterId r:id="rId63"/>
  </p:handoutMasterIdLst>
  <p:sldIdLst>
    <p:sldId id="256" r:id="rId2"/>
    <p:sldId id="257" r:id="rId3"/>
    <p:sldId id="315" r:id="rId4"/>
    <p:sldId id="258" r:id="rId5"/>
    <p:sldId id="259" r:id="rId6"/>
    <p:sldId id="296" r:id="rId7"/>
    <p:sldId id="301" r:id="rId8"/>
    <p:sldId id="306" r:id="rId9"/>
    <p:sldId id="322" r:id="rId10"/>
    <p:sldId id="262" r:id="rId11"/>
    <p:sldId id="298" r:id="rId12"/>
    <p:sldId id="261" r:id="rId13"/>
    <p:sldId id="299" r:id="rId14"/>
    <p:sldId id="319" r:id="rId15"/>
    <p:sldId id="323" r:id="rId16"/>
    <p:sldId id="327" r:id="rId17"/>
    <p:sldId id="324" r:id="rId18"/>
    <p:sldId id="321" r:id="rId19"/>
    <p:sldId id="332" r:id="rId20"/>
    <p:sldId id="329" r:id="rId21"/>
    <p:sldId id="316" r:id="rId22"/>
    <p:sldId id="295" r:id="rId23"/>
    <p:sldId id="312" r:id="rId24"/>
    <p:sldId id="271" r:id="rId25"/>
    <p:sldId id="265" r:id="rId26"/>
    <p:sldId id="266" r:id="rId27"/>
    <p:sldId id="267" r:id="rId28"/>
    <p:sldId id="268" r:id="rId29"/>
    <p:sldId id="311" r:id="rId30"/>
    <p:sldId id="320" r:id="rId31"/>
    <p:sldId id="325" r:id="rId32"/>
    <p:sldId id="275" r:id="rId33"/>
    <p:sldId id="277" r:id="rId34"/>
    <p:sldId id="333" r:id="rId35"/>
    <p:sldId id="286" r:id="rId36"/>
    <p:sldId id="280" r:id="rId37"/>
    <p:sldId id="300" r:id="rId38"/>
    <p:sldId id="330" r:id="rId39"/>
    <p:sldId id="331" r:id="rId40"/>
    <p:sldId id="307" r:id="rId41"/>
    <p:sldId id="278" r:id="rId42"/>
    <p:sldId id="285" r:id="rId43"/>
    <p:sldId id="281" r:id="rId44"/>
    <p:sldId id="282" r:id="rId45"/>
    <p:sldId id="283" r:id="rId46"/>
    <p:sldId id="314" r:id="rId47"/>
    <p:sldId id="313" r:id="rId48"/>
    <p:sldId id="305" r:id="rId49"/>
    <p:sldId id="287" r:id="rId50"/>
    <p:sldId id="288" r:id="rId51"/>
    <p:sldId id="289" r:id="rId52"/>
    <p:sldId id="291" r:id="rId53"/>
    <p:sldId id="292" r:id="rId54"/>
    <p:sldId id="310" r:id="rId55"/>
    <p:sldId id="293" r:id="rId56"/>
    <p:sldId id="334" r:id="rId57"/>
    <p:sldId id="309" r:id="rId58"/>
    <p:sldId id="335" r:id="rId59"/>
    <p:sldId id="317" r:id="rId60"/>
    <p:sldId id="303" r:id="rId6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7" autoAdjust="0"/>
    <p:restoredTop sz="90000" autoAdjust="0"/>
  </p:normalViewPr>
  <p:slideViewPr>
    <p:cSldViewPr>
      <p:cViewPr varScale="1">
        <p:scale>
          <a:sx n="89" d="100"/>
          <a:sy n="89" d="100"/>
        </p:scale>
        <p:origin x="1062" y="90"/>
      </p:cViewPr>
      <p:guideLst>
        <p:guide orient="horz" pos="1008"/>
        <p:guide pos="288"/>
      </p:guideLst>
    </p:cSldViewPr>
  </p:slideViewPr>
  <p:outlineViewPr>
    <p:cViewPr>
      <p:scale>
        <a:sx n="33" d="100"/>
        <a:sy n="33" d="100"/>
      </p:scale>
      <p:origin x="0" y="1528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1908"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5325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5325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7F54438-4458-49CB-ACA6-994FC09AB409}" type="slidenum">
              <a:rPr lang="en-US"/>
              <a:pPr>
                <a:defRPr/>
              </a:pPr>
              <a:t>‹#›</a:t>
            </a:fld>
            <a:endParaRPr lang="en-US"/>
          </a:p>
        </p:txBody>
      </p:sp>
    </p:spTree>
    <p:extLst>
      <p:ext uri="{BB962C8B-B14F-4D97-AF65-F5344CB8AC3E}">
        <p14:creationId xmlns:p14="http://schemas.microsoft.com/office/powerpoint/2010/main" val="889936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A8CF2D7-E6B7-421F-8687-84A7096D4C80}" type="slidenum">
              <a:rPr lang="en-US"/>
              <a:pPr>
                <a:defRPr/>
              </a:pPr>
              <a:t>‹#›</a:t>
            </a:fld>
            <a:endParaRPr lang="en-US"/>
          </a:p>
        </p:txBody>
      </p:sp>
    </p:spTree>
    <p:extLst>
      <p:ext uri="{BB962C8B-B14F-4D97-AF65-F5344CB8AC3E}">
        <p14:creationId xmlns:p14="http://schemas.microsoft.com/office/powerpoint/2010/main" val="15643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28FB1FAD-BEBA-4564-809C-03C522AF5640}" type="slidenum">
              <a:rPr lang="en-US" smtClean="0"/>
              <a:pPr eaLnBrk="1" hangingPunct="1"/>
              <a:t>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4142895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implications are that file systems are ‘pluggable’ modules in operating systems.</a:t>
            </a:r>
            <a:r>
              <a:rPr lang="en-US" baseline="0" dirty="0" smtClean="0"/>
              <a:t> As shown above, the Linux kernel has support for dozens of file system types. </a:t>
            </a:r>
          </a:p>
          <a:p>
            <a:r>
              <a:rPr lang="en-US" baseline="0" dirty="0" smtClean="0"/>
              <a:t>Ext2(1993), Ext3(2001) introduced journaling, Ext4(2008) increases in FS and file sizes.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11</a:t>
            </a:fld>
            <a:endParaRPr lang="en-US"/>
          </a:p>
        </p:txBody>
      </p:sp>
    </p:spTree>
    <p:extLst>
      <p:ext uri="{BB962C8B-B14F-4D97-AF65-F5344CB8AC3E}">
        <p14:creationId xmlns:p14="http://schemas.microsoft.com/office/powerpoint/2010/main" val="211678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ourier New" panose="02070309020205020404" pitchFamily="49" charset="0"/>
                <a:cs typeface="Courier New" panose="02070309020205020404" pitchFamily="49" charset="0"/>
              </a:rPr>
              <a:t>mount /dev/sdb1 /home</a:t>
            </a:r>
            <a:r>
              <a:rPr lang="en-US" dirty="0" smtClean="0"/>
              <a:t> </a:t>
            </a:r>
          </a:p>
          <a:p>
            <a:r>
              <a:rPr lang="en-US" dirty="0" err="1" smtClean="0"/>
              <a:t>sda</a:t>
            </a:r>
            <a:r>
              <a:rPr lang="en-US" baseline="0" dirty="0" smtClean="0"/>
              <a:t> &amp; </a:t>
            </a:r>
            <a:r>
              <a:rPr lang="en-US" baseline="0" dirty="0" err="1" smtClean="0"/>
              <a:t>sdb</a:t>
            </a:r>
            <a:r>
              <a:rPr lang="en-US" baseline="0" dirty="0" smtClean="0"/>
              <a:t> are separate drives (devices).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17</a:t>
            </a:fld>
            <a:endParaRPr lang="en-US"/>
          </a:p>
        </p:txBody>
      </p:sp>
    </p:spTree>
    <p:extLst>
      <p:ext uri="{BB962C8B-B14F-4D97-AF65-F5344CB8AC3E}">
        <p14:creationId xmlns:p14="http://schemas.microsoft.com/office/powerpoint/2010/main" val="3799655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a:t>
            </a:r>
            <a:r>
              <a:rPr lang="en-US" dirty="0" err="1" smtClean="0"/>
              <a:t>etc</a:t>
            </a:r>
            <a:r>
              <a:rPr lang="en-US" dirty="0" smtClean="0"/>
              <a:t>/</a:t>
            </a:r>
            <a:r>
              <a:rPr lang="en-US" dirty="0" err="1" smtClean="0"/>
              <a:t>fstab</a:t>
            </a:r>
            <a:r>
              <a:rPr lang="en-US" baseline="0" dirty="0" smtClean="0"/>
              <a:t> contains the default partitions and mount points to be established when the system boots.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18</a:t>
            </a:fld>
            <a:endParaRPr lang="en-US"/>
          </a:p>
        </p:txBody>
      </p:sp>
    </p:spTree>
    <p:extLst>
      <p:ext uri="{BB962C8B-B14F-4D97-AF65-F5344CB8AC3E}">
        <p14:creationId xmlns:p14="http://schemas.microsoft.com/office/powerpoint/2010/main" val="605520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Linux Storage Stack Diagram.png here.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20</a:t>
            </a:fld>
            <a:endParaRPr lang="en-US"/>
          </a:p>
        </p:txBody>
      </p:sp>
    </p:spTree>
    <p:extLst>
      <p:ext uri="{BB962C8B-B14F-4D97-AF65-F5344CB8AC3E}">
        <p14:creationId xmlns:p14="http://schemas.microsoft.com/office/powerpoint/2010/main" val="1082343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supports many file</a:t>
            </a:r>
            <a:r>
              <a:rPr lang="en-US" baseline="0" dirty="0" smtClean="0"/>
              <a:t> systems in a modular, decoupled architecture. </a:t>
            </a:r>
          </a:p>
          <a:p>
            <a:r>
              <a:rPr lang="en-US" baseline="0" dirty="0" smtClean="0"/>
              <a:t>Each FS module maintains the file system’s FAT and free block list of an attached file system.</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23</a:t>
            </a:fld>
            <a:endParaRPr lang="en-US"/>
          </a:p>
        </p:txBody>
      </p:sp>
    </p:spTree>
    <p:extLst>
      <p:ext uri="{BB962C8B-B14F-4D97-AF65-F5344CB8AC3E}">
        <p14:creationId xmlns:p14="http://schemas.microsoft.com/office/powerpoint/2010/main" val="3608490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25</a:t>
            </a:fld>
            <a:endParaRPr lang="en-US"/>
          </a:p>
        </p:txBody>
      </p:sp>
    </p:spTree>
    <p:extLst>
      <p:ext uri="{BB962C8B-B14F-4D97-AF65-F5344CB8AC3E}">
        <p14:creationId xmlns:p14="http://schemas.microsoft.com/office/powerpoint/2010/main" val="468306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NTFS: Access control is one of the file’s properties. </a:t>
            </a:r>
          </a:p>
          <a:p>
            <a:r>
              <a:rPr lang="en-US" dirty="0" smtClean="0"/>
              <a:t>EXT: Access control is</a:t>
            </a:r>
            <a:r>
              <a:rPr lang="en-US" baseline="0" dirty="0" smtClean="0"/>
              <a:t> optional and implemented by locks created </a:t>
            </a:r>
            <a:r>
              <a:rPr lang="en-US" baseline="0" smtClean="0"/>
              <a:t>by specific system </a:t>
            </a:r>
            <a:r>
              <a:rPr lang="en-US" baseline="0" dirty="0" smtClean="0"/>
              <a:t>calls. </a:t>
            </a:r>
            <a:endParaRPr lang="en-US" dirty="0" smtClean="0"/>
          </a:p>
          <a:p>
            <a:r>
              <a:rPr lang="en-US" dirty="0" smtClean="0"/>
              <a:t>https://en.wikipedia.org/wiki/File_locking</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28</a:t>
            </a:fld>
            <a:endParaRPr lang="en-US"/>
          </a:p>
        </p:txBody>
      </p:sp>
    </p:spTree>
    <p:extLst>
      <p:ext uri="{BB962C8B-B14F-4D97-AF65-F5344CB8AC3E}">
        <p14:creationId xmlns:p14="http://schemas.microsoft.com/office/powerpoint/2010/main" val="2354875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29</a:t>
            </a:fld>
            <a:endParaRPr lang="en-US"/>
          </a:p>
        </p:txBody>
      </p:sp>
    </p:spTree>
    <p:extLst>
      <p:ext uri="{BB962C8B-B14F-4D97-AF65-F5344CB8AC3E}">
        <p14:creationId xmlns:p14="http://schemas.microsoft.com/office/powerpoint/2010/main" val="308741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a:t>
            </a:r>
            <a:r>
              <a:rPr lang="en-US" baseline="0" dirty="0" smtClean="0"/>
              <a:t> advisory locking requires cooperating processes to play fair and acquire the file’s lock before accessing the file’s contents.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30</a:t>
            </a:fld>
            <a:endParaRPr lang="en-US"/>
          </a:p>
        </p:txBody>
      </p:sp>
    </p:spTree>
    <p:extLst>
      <p:ext uri="{BB962C8B-B14F-4D97-AF65-F5344CB8AC3E}">
        <p14:creationId xmlns:p14="http://schemas.microsoft.com/office/powerpoint/2010/main" val="1551857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https://www.youtube.com/watch?v=4iaxOUYalJU</a:t>
            </a:r>
          </a:p>
          <a:p>
            <a:r>
              <a:rPr lang="en-US" dirty="0" smtClean="0"/>
              <a:t>https://www.youtube.com/watch?v=Cj8-WNjaGuM</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https</a:t>
            </a:r>
            <a:r>
              <a:rPr lang="en-US" dirty="0" smtClean="0"/>
              <a:t>://www.youtube.com/watch?v=rREkzeoJz1s</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34</a:t>
            </a:fld>
            <a:endParaRPr lang="en-US"/>
          </a:p>
        </p:txBody>
      </p:sp>
    </p:spTree>
    <p:extLst>
      <p:ext uri="{BB962C8B-B14F-4D97-AF65-F5344CB8AC3E}">
        <p14:creationId xmlns:p14="http://schemas.microsoft.com/office/powerpoint/2010/main" val="45845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 8TB</a:t>
            </a:r>
            <a:r>
              <a:rPr lang="en-US" baseline="0" dirty="0" smtClean="0"/>
              <a:t> drive maintains &gt; 2 billion blocks. </a:t>
            </a:r>
            <a:endParaRPr lang="en-US"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a:t>
            </a:fld>
            <a:endParaRPr lang="en-US"/>
          </a:p>
        </p:txBody>
      </p:sp>
    </p:spTree>
    <p:extLst>
      <p:ext uri="{BB962C8B-B14F-4D97-AF65-F5344CB8AC3E}">
        <p14:creationId xmlns:p14="http://schemas.microsoft.com/office/powerpoint/2010/main" val="401835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HDD (not SSD),</a:t>
            </a:r>
            <a:r>
              <a:rPr lang="en-US" baseline="0" dirty="0" smtClean="0"/>
              <a:t> c</a:t>
            </a:r>
            <a:r>
              <a:rPr lang="en-US" dirty="0" smtClean="0"/>
              <a:t>ontiguous</a:t>
            </a:r>
            <a:r>
              <a:rPr lang="en-US" baseline="0" dirty="0" smtClean="0"/>
              <a:t> blocks tend to lie on </a:t>
            </a:r>
            <a:r>
              <a:rPr lang="en-US" u="sng" baseline="0" dirty="0" smtClean="0"/>
              <a:t>adjacent sectors on the same track </a:t>
            </a:r>
            <a:r>
              <a:rPr lang="en-US" baseline="0" dirty="0" smtClean="0"/>
              <a:t>making their retrieval orders of magnitude more efficient to retrieve than blocks located across many tracks.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36</a:t>
            </a:fld>
            <a:endParaRPr lang="en-US"/>
          </a:p>
        </p:txBody>
      </p:sp>
    </p:spTree>
    <p:extLst>
      <p:ext uri="{BB962C8B-B14F-4D97-AF65-F5344CB8AC3E}">
        <p14:creationId xmlns:p14="http://schemas.microsoft.com/office/powerpoint/2010/main" val="4043725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Average seek time ranges from under 4 </a:t>
            </a:r>
            <a:r>
              <a:rPr lang="en-US" dirty="0" err="1" smtClean="0"/>
              <a:t>ms</a:t>
            </a:r>
            <a:r>
              <a:rPr lang="en-US" dirty="0" smtClean="0"/>
              <a:t> for high-end server drives, to 15 </a:t>
            </a:r>
            <a:r>
              <a:rPr lang="en-US" dirty="0" err="1" smtClean="0"/>
              <a:t>ms</a:t>
            </a:r>
            <a:r>
              <a:rPr lang="en-US" dirty="0" smtClean="0"/>
              <a:t> for mobile drives, with the most common laptop</a:t>
            </a:r>
            <a:r>
              <a:rPr lang="en-US" baseline="0" dirty="0" smtClean="0"/>
              <a:t> drives </a:t>
            </a:r>
            <a:r>
              <a:rPr lang="en-US" dirty="0" smtClean="0"/>
              <a:t>at about 12 </a:t>
            </a:r>
            <a:r>
              <a:rPr lang="en-US" dirty="0" err="1" smtClean="0"/>
              <a:t>ms</a:t>
            </a:r>
            <a:r>
              <a:rPr lang="en-US" dirty="0" smtClean="0"/>
              <a:t> and the most common desktop drives typically being around 9 </a:t>
            </a:r>
            <a:r>
              <a:rPr lang="en-US" dirty="0" err="1" smtClean="0"/>
              <a:t>ms.</a:t>
            </a:r>
            <a:r>
              <a:rPr lang="en-US" dirty="0" smtClean="0"/>
              <a:t> See: http://en.wikipedia.org/wiki/Hard_disk_drive_performance_characteristics</a:t>
            </a:r>
          </a:p>
          <a:p>
            <a:pPr marL="228600" indent="-228600">
              <a:buAutoNum type="arabicParenBoth"/>
            </a:pPr>
            <a:r>
              <a:rPr lang="en-US" dirty="0" smtClean="0"/>
              <a:t>Note that modern disk drives</a:t>
            </a:r>
            <a:r>
              <a:rPr lang="en-US" baseline="0" dirty="0" smtClean="0"/>
              <a:t> have a sector (block) size of 4096.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38</a:t>
            </a:fld>
            <a:endParaRPr lang="en-US"/>
          </a:p>
        </p:txBody>
      </p:sp>
    </p:spTree>
    <p:extLst>
      <p:ext uri="{BB962C8B-B14F-4D97-AF65-F5344CB8AC3E}">
        <p14:creationId xmlns:p14="http://schemas.microsoft.com/office/powerpoint/2010/main" val="707306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4ms seek + 4ms rotational-delay + 8 track-read-time = 16ms for first track.</a:t>
            </a:r>
          </a:p>
          <a:p>
            <a:r>
              <a:rPr lang="en-US" dirty="0" smtClean="0"/>
              <a:t>     4 rotational-delay + 8 track-read-time = 12ms as</a:t>
            </a:r>
            <a:r>
              <a:rPr lang="en-US" baseline="0" dirty="0" smtClean="0"/>
              <a:t> the </a:t>
            </a:r>
            <a:r>
              <a:rPr lang="en-US" dirty="0" smtClean="0"/>
              <a:t>2</a:t>
            </a:r>
            <a:r>
              <a:rPr lang="en-US" baseline="30000" dirty="0" smtClean="0"/>
              <a:t>ed</a:t>
            </a:r>
            <a:r>
              <a:rPr lang="en-US" dirty="0" smtClean="0"/>
              <a:t>,</a:t>
            </a:r>
            <a:r>
              <a:rPr lang="en-US" baseline="0" dirty="0" smtClean="0"/>
              <a:t> 3</a:t>
            </a:r>
            <a:r>
              <a:rPr lang="en-US" baseline="30000" dirty="0" smtClean="0"/>
              <a:t>rd</a:t>
            </a:r>
            <a:r>
              <a:rPr lang="en-US" baseline="0" dirty="0" smtClean="0"/>
              <a:t>, 4</a:t>
            </a:r>
            <a:r>
              <a:rPr lang="en-US" baseline="30000" dirty="0" smtClean="0"/>
              <a:t>th</a:t>
            </a:r>
            <a:r>
              <a:rPr lang="en-US" dirty="0" smtClean="0"/>
              <a:t> tracks have no seek time. = 48 </a:t>
            </a:r>
            <a:r>
              <a:rPr lang="en-US" dirty="0" err="1" smtClean="0"/>
              <a:t>ms</a:t>
            </a:r>
            <a:endParaRPr lang="en-US" dirty="0" smtClean="0"/>
          </a:p>
          <a:p>
            <a:endParaRPr lang="en-US" dirty="0" smtClean="0"/>
          </a:p>
          <a:p>
            <a:r>
              <a:rPr lang="en-US" dirty="0" smtClean="0"/>
              <a:t>(2) 4 seek + 4 rotational delay + sector read time = 8.016ms / Sector</a:t>
            </a:r>
          </a:p>
          <a:p>
            <a:r>
              <a:rPr lang="en-US" dirty="0" smtClean="0"/>
              <a:t>      2500 * 8.016 = </a:t>
            </a:r>
            <a:r>
              <a:rPr lang="en-US" u="none" dirty="0" smtClean="0"/>
              <a:t>20.04 Seconds for entire</a:t>
            </a:r>
            <a:r>
              <a:rPr lang="en-US" u="none" baseline="0" dirty="0" smtClean="0"/>
              <a:t> file</a:t>
            </a:r>
            <a:endParaRPr lang="en-US" u="none"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39</a:t>
            </a:fld>
            <a:endParaRPr lang="en-US"/>
          </a:p>
        </p:txBody>
      </p:sp>
    </p:spTree>
    <p:extLst>
      <p:ext uri="{BB962C8B-B14F-4D97-AF65-F5344CB8AC3E}">
        <p14:creationId xmlns:p14="http://schemas.microsoft.com/office/powerpoint/2010/main" val="2955337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a:t>
            </a:r>
            <a:r>
              <a:rPr lang="en-US" baseline="0" dirty="0" smtClean="0"/>
              <a:t> to note is that all the data needed to identify and transverse the file’s blocks are maintained in the FAT.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43</a:t>
            </a:fld>
            <a:endParaRPr lang="en-US"/>
          </a:p>
        </p:txBody>
      </p:sp>
    </p:spTree>
    <p:extLst>
      <p:ext uri="{BB962C8B-B14F-4D97-AF65-F5344CB8AC3E}">
        <p14:creationId xmlns:p14="http://schemas.microsoft.com/office/powerpoint/2010/main" val="3102033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classic UNIX</a:t>
            </a:r>
            <a:r>
              <a:rPr lang="en-US" baseline="0" dirty="0" smtClean="0"/>
              <a:t> method.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45</a:t>
            </a:fld>
            <a:endParaRPr lang="en-US"/>
          </a:p>
        </p:txBody>
      </p:sp>
    </p:spTree>
    <p:extLst>
      <p:ext uri="{BB962C8B-B14F-4D97-AF65-F5344CB8AC3E}">
        <p14:creationId xmlns:p14="http://schemas.microsoft.com/office/powerpoint/2010/main" val="2648442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Linux</a:t>
            </a:r>
            <a:r>
              <a:rPr lang="en-US" baseline="0" dirty="0" smtClean="0"/>
              <a:t> EXT4 can maintain files of up to one </a:t>
            </a:r>
            <a:r>
              <a:rPr lang="en-US" baseline="0" dirty="0" err="1" smtClean="0"/>
              <a:t>e</a:t>
            </a:r>
            <a:r>
              <a:rPr lang="en-US" sz="1200" b="0" i="0" kern="1200" dirty="0" err="1" smtClean="0">
                <a:solidFill>
                  <a:schemeClr val="tx1"/>
                </a:solidFill>
                <a:effectLst/>
                <a:latin typeface="Arial" charset="0"/>
                <a:ea typeface="+mn-ea"/>
                <a:cs typeface="+mn-cs"/>
              </a:rPr>
              <a:t>xbibyte</a:t>
            </a:r>
            <a:r>
              <a:rPr lang="en-US" sz="1200" b="0" i="0" kern="1200" baseline="0" dirty="0" smtClean="0">
                <a:solidFill>
                  <a:schemeClr val="tx1"/>
                </a:solidFill>
                <a:effectLst/>
                <a:latin typeface="Arial" charset="0"/>
                <a:ea typeface="+mn-ea"/>
                <a:cs typeface="+mn-cs"/>
              </a:rPr>
              <a:t>, but a max size of 16 terabytes is recommended.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mn-cs"/>
              </a:rPr>
              <a:t>1 </a:t>
            </a:r>
            <a:r>
              <a:rPr lang="en-US" sz="1200" b="0" i="0" kern="1200" dirty="0" err="1" smtClean="0">
                <a:solidFill>
                  <a:schemeClr val="tx1"/>
                </a:solidFill>
                <a:effectLst/>
                <a:latin typeface="Arial" charset="0"/>
                <a:ea typeface="+mn-ea"/>
                <a:cs typeface="+mn-cs"/>
              </a:rPr>
              <a:t>exbibyte</a:t>
            </a:r>
            <a:r>
              <a:rPr lang="en-US" sz="1200" b="0" i="0" kern="1200" dirty="0" smtClean="0">
                <a:solidFill>
                  <a:schemeClr val="tx1"/>
                </a:solidFill>
                <a:effectLst/>
                <a:latin typeface="Arial" charset="0"/>
                <a:ea typeface="+mn-ea"/>
                <a:cs typeface="+mn-cs"/>
              </a:rPr>
              <a:t> = 2</a:t>
            </a:r>
            <a:r>
              <a:rPr lang="en-US" sz="1200" b="0" i="0" kern="1200" baseline="30000" dirty="0" smtClean="0">
                <a:solidFill>
                  <a:schemeClr val="tx1"/>
                </a:solidFill>
                <a:effectLst/>
                <a:latin typeface="Arial" charset="0"/>
                <a:ea typeface="+mn-ea"/>
                <a:cs typeface="+mn-cs"/>
              </a:rPr>
              <a:t>60</a:t>
            </a:r>
            <a:r>
              <a:rPr lang="en-US" sz="1200" b="0" i="0" kern="1200" dirty="0" smtClean="0">
                <a:solidFill>
                  <a:schemeClr val="tx1"/>
                </a:solidFill>
                <a:effectLst/>
                <a:latin typeface="Arial" charset="0"/>
                <a:ea typeface="+mn-ea"/>
                <a:cs typeface="+mn-cs"/>
              </a:rPr>
              <a:t> bytes = 1152921504606846976 bytes = 1024 </a:t>
            </a:r>
            <a:r>
              <a:rPr lang="en-US" sz="1200" b="0" i="0" kern="1200" dirty="0" err="1" smtClean="0">
                <a:solidFill>
                  <a:schemeClr val="tx1"/>
                </a:solidFill>
                <a:effectLst/>
                <a:latin typeface="Arial" charset="0"/>
                <a:ea typeface="+mn-ea"/>
                <a:cs typeface="+mn-cs"/>
              </a:rPr>
              <a:t>pebibytes</a:t>
            </a:r>
            <a:endParaRPr lang="en-US" sz="1200" b="0" i="0" kern="1200" baseline="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47</a:t>
            </a:fld>
            <a:endParaRPr lang="en-US"/>
          </a:p>
        </p:txBody>
      </p:sp>
    </p:spTree>
    <p:extLst>
      <p:ext uri="{BB962C8B-B14F-4D97-AF65-F5344CB8AC3E}">
        <p14:creationId xmlns:p14="http://schemas.microsoft.com/office/powerpoint/2010/main" val="134054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Inode</a:t>
            </a:r>
            <a:r>
              <a:rPr lang="en-US" baseline="0" dirty="0" smtClean="0"/>
              <a:t> entries maintain the starting block, and length of each of the file’s extent.</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48</a:t>
            </a:fld>
            <a:endParaRPr lang="en-US"/>
          </a:p>
        </p:txBody>
      </p:sp>
    </p:spTree>
    <p:extLst>
      <p:ext uri="{BB962C8B-B14F-4D97-AF65-F5344CB8AC3E}">
        <p14:creationId xmlns:p14="http://schemas.microsoft.com/office/powerpoint/2010/main" val="4178699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Linux</a:t>
            </a:r>
            <a:r>
              <a:rPr lang="en-US" baseline="0" dirty="0" smtClean="0">
                <a:solidFill>
                  <a:srgbClr val="FF0000"/>
                </a:solidFill>
              </a:rPr>
              <a:t> EXT4 uses bit tables to identify free blocks.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50</a:t>
            </a:fld>
            <a:endParaRPr lang="en-US"/>
          </a:p>
        </p:txBody>
      </p:sp>
    </p:spTree>
    <p:extLst>
      <p:ext uri="{BB962C8B-B14F-4D97-AF65-F5344CB8AC3E}">
        <p14:creationId xmlns:p14="http://schemas.microsoft.com/office/powerpoint/2010/main" val="10215030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This method has its own problems. After some use, the disk will become quite fragmented and many extents will be a single block long. Also note that every time you allocate a block, you need to read the block first to recover the pointer to the new first free block before writing data to that block. If many individual blocks need to be allocated at one time for a file operation, this greatly slows file creation. Similarly, deleting highly fragmented files is very time consuming.</a:t>
            </a:r>
            <a:endParaRPr lang="en-NZ"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51</a:t>
            </a:fld>
            <a:endParaRPr lang="en-US"/>
          </a:p>
        </p:txBody>
      </p:sp>
    </p:spTree>
    <p:extLst>
      <p:ext uri="{BB962C8B-B14F-4D97-AF65-F5344CB8AC3E}">
        <p14:creationId xmlns:p14="http://schemas.microsoft.com/office/powerpoint/2010/main" val="2389851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seems to me that this</a:t>
            </a:r>
            <a:r>
              <a:rPr lang="en-US" baseline="0" dirty="0" smtClean="0"/>
              <a:t> process suffers from an inability to manage free blocks in extents.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52</a:t>
            </a:fld>
            <a:endParaRPr lang="en-US"/>
          </a:p>
        </p:txBody>
      </p:sp>
    </p:spTree>
    <p:extLst>
      <p:ext uri="{BB962C8B-B14F-4D97-AF65-F5344CB8AC3E}">
        <p14:creationId xmlns:p14="http://schemas.microsoft.com/office/powerpoint/2010/main" val="63541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a:t>
            </a:fld>
            <a:endParaRPr lang="en-US"/>
          </a:p>
        </p:txBody>
      </p:sp>
    </p:spTree>
    <p:extLst>
      <p:ext uri="{BB962C8B-B14F-4D97-AF65-F5344CB8AC3E}">
        <p14:creationId xmlns:p14="http://schemas.microsoft.com/office/powerpoint/2010/main" val="591461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55</a:t>
            </a:fld>
            <a:endParaRPr lang="en-US"/>
          </a:p>
        </p:txBody>
      </p:sp>
    </p:spTree>
    <p:extLst>
      <p:ext uri="{BB962C8B-B14F-4D97-AF65-F5344CB8AC3E}">
        <p14:creationId xmlns:p14="http://schemas.microsoft.com/office/powerpoint/2010/main" val="3403132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represents the time needed to check</a:t>
            </a:r>
            <a:r>
              <a:rPr lang="en-US" baseline="0" dirty="0" smtClean="0"/>
              <a:t> the file system (FSCK) without journaling (EXT3) and with a Journal file system (EXT4).</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59</a:t>
            </a:fld>
            <a:endParaRPr lang="en-US"/>
          </a:p>
        </p:txBody>
      </p:sp>
    </p:spTree>
    <p:extLst>
      <p:ext uri="{BB962C8B-B14F-4D97-AF65-F5344CB8AC3E}">
        <p14:creationId xmlns:p14="http://schemas.microsoft.com/office/powerpoint/2010/main" val="2141403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60</a:t>
            </a:fld>
            <a:endParaRPr lang="en-US"/>
          </a:p>
        </p:txBody>
      </p:sp>
    </p:spTree>
    <p:extLst>
      <p:ext uri="{BB962C8B-B14F-4D97-AF65-F5344CB8AC3E}">
        <p14:creationId xmlns:p14="http://schemas.microsoft.com/office/powerpoint/2010/main" val="7613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a:t>
            </a:fld>
            <a:endParaRPr lang="en-US"/>
          </a:p>
        </p:txBody>
      </p:sp>
    </p:spTree>
    <p:extLst>
      <p:ext uri="{BB962C8B-B14F-4D97-AF65-F5344CB8AC3E}">
        <p14:creationId xmlns:p14="http://schemas.microsoft.com/office/powerpoint/2010/main" val="155562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it is possible to overwrite</a:t>
            </a:r>
            <a:r>
              <a:rPr lang="en-US" baseline="0" dirty="0" smtClean="0"/>
              <a:t> some range of data within the file with new data.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How to</a:t>
            </a:r>
            <a:r>
              <a:rPr lang="en-US" baseline="0" dirty="0" smtClean="0"/>
              <a:t> remove a record from a file? Need to copy data over record and </a:t>
            </a:r>
            <a:r>
              <a:rPr lang="en-US" baseline="0" dirty="0" err="1" smtClean="0"/>
              <a:t>ftruncate</a:t>
            </a:r>
            <a:r>
              <a:rPr lang="en-US" baseline="0" dirty="0" smtClean="0"/>
              <a:t>() the file to adjust it to its new length (minus record).</a:t>
            </a:r>
            <a:endParaRPr lang="en-US"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6</a:t>
            </a:fld>
            <a:endParaRPr lang="en-US"/>
          </a:p>
        </p:txBody>
      </p:sp>
    </p:spTree>
    <p:extLst>
      <p:ext uri="{BB962C8B-B14F-4D97-AF65-F5344CB8AC3E}">
        <p14:creationId xmlns:p14="http://schemas.microsoft.com/office/powerpoint/2010/main" val="132097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Originally, HTTP servers were</a:t>
            </a:r>
            <a:r>
              <a:rPr lang="en-US" baseline="0" dirty="0" smtClean="0"/>
              <a:t> file servers providing access to the HTML, images, </a:t>
            </a:r>
            <a:r>
              <a:rPr lang="en-US" baseline="0" dirty="0" err="1" smtClean="0"/>
              <a:t>css</a:t>
            </a:r>
            <a:r>
              <a:rPr lang="en-US" baseline="0" dirty="0" smtClean="0"/>
              <a:t>, and other files that made up a web site. Later, the idea of CGI was developed which attached executable programs to specific locations in the site.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7</a:t>
            </a:fld>
            <a:endParaRPr lang="en-US"/>
          </a:p>
        </p:txBody>
      </p:sp>
    </p:spTree>
    <p:extLst>
      <p:ext uri="{BB962C8B-B14F-4D97-AF65-F5344CB8AC3E}">
        <p14:creationId xmlns:p14="http://schemas.microsoft.com/office/powerpoint/2010/main" val="198349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8</a:t>
            </a:fld>
            <a:endParaRPr lang="en-US"/>
          </a:p>
        </p:txBody>
      </p:sp>
    </p:spTree>
    <p:extLst>
      <p:ext uri="{BB962C8B-B14F-4D97-AF65-F5344CB8AC3E}">
        <p14:creationId xmlns:p14="http://schemas.microsoft.com/office/powerpoint/2010/main" val="239297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a:t>
            </a:r>
            <a:r>
              <a:rPr lang="en-US" baseline="0" dirty="0" smtClean="0"/>
              <a:t> </a:t>
            </a:r>
            <a:r>
              <a:rPr lang="en-US" dirty="0" smtClean="0"/>
              <a:t>the open</a:t>
            </a:r>
            <a:r>
              <a:rPr lang="en-US" baseline="0" dirty="0" smtClean="0"/>
              <a:t>() syscall return an index into a table and not a pointer to file descriptor data structure. Because the descriptor is maintained in kernel space. </a:t>
            </a:r>
          </a:p>
          <a:p>
            <a:r>
              <a:rPr lang="en-US" baseline="0" dirty="0" err="1" smtClean="0"/>
              <a:t>Stdin</a:t>
            </a:r>
            <a:r>
              <a:rPr lang="en-US" baseline="0" dirty="0" smtClean="0"/>
              <a:t>, stdout, and </a:t>
            </a:r>
            <a:r>
              <a:rPr lang="en-US" baseline="0" dirty="0" err="1" smtClean="0"/>
              <a:t>stderr</a:t>
            </a:r>
            <a:r>
              <a:rPr lang="en-US" baseline="0" dirty="0" smtClean="0"/>
              <a:t> are three file descriptor automatically assigned to every process in Unix &amp; Windows.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9</a:t>
            </a:fld>
            <a:endParaRPr lang="en-US"/>
          </a:p>
        </p:txBody>
      </p:sp>
    </p:spTree>
    <p:extLst>
      <p:ext uri="{BB962C8B-B14F-4D97-AF65-F5344CB8AC3E}">
        <p14:creationId xmlns:p14="http://schemas.microsoft.com/office/powerpoint/2010/main" val="189283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Linux: The utility MKFS (Make File System)</a:t>
            </a:r>
            <a:r>
              <a:rPr lang="en-US" baseline="0" dirty="0" smtClean="0"/>
              <a:t> is used to create a new file system on a target drive partition. </a:t>
            </a:r>
          </a:p>
          <a:p>
            <a:r>
              <a:rPr lang="en-US" baseline="0" dirty="0" smtClean="0"/>
              <a:t>Linux: </a:t>
            </a:r>
            <a:r>
              <a:rPr lang="en-US" baseline="0" dirty="0" err="1" smtClean="0"/>
              <a:t>mkdir</a:t>
            </a:r>
            <a:r>
              <a:rPr lang="en-US" baseline="0" dirty="0" smtClean="0"/>
              <a:t>, touch, cat, ls, and other command-line utilities allow the user to manipulate a file system.</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10</a:t>
            </a:fld>
            <a:endParaRPr lang="en-US"/>
          </a:p>
        </p:txBody>
      </p:sp>
    </p:spTree>
    <p:extLst>
      <p:ext uri="{BB962C8B-B14F-4D97-AF65-F5344CB8AC3E}">
        <p14:creationId xmlns:p14="http://schemas.microsoft.com/office/powerpoint/2010/main" val="310780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 name="Rectangle 2"/>
          <p:cNvSpPr>
            <a:spLocks noGrp="1" noChangeArrowheads="1"/>
          </p:cNvSpPr>
          <p:nvPr>
            <p:ph type="ctrTitle"/>
          </p:nvPr>
        </p:nvSpPr>
        <p:spPr>
          <a:xfrm>
            <a:off x="914400" y="1524000"/>
            <a:ext cx="7623175" cy="1752600"/>
          </a:xfrm>
        </p:spPr>
        <p:txBody>
          <a:bodyPr/>
          <a:lstStyle>
            <a:lvl1pPr>
              <a:defRPr sz="3600"/>
            </a:lvl1pPr>
          </a:lstStyle>
          <a:p>
            <a:pPr lvl="0"/>
            <a:r>
              <a:rPr lang="en-US" altLang="en-US" noProof="0" smtClean="0"/>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0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a:xfrm>
            <a:off x="457200" y="6243638"/>
            <a:ext cx="2133600" cy="457200"/>
          </a:xfrm>
        </p:spPr>
        <p:txBody>
          <a:bodyPr/>
          <a:lstStyle>
            <a:lvl1pPr>
              <a:defRPr/>
            </a:lvl1pPr>
          </a:lstStyle>
          <a:p>
            <a:pPr>
              <a:defRPr/>
            </a:pPr>
            <a:r>
              <a:rPr lang="en-US" smtClean="0"/>
              <a:t>CS 5348 Operating Systems Concepts</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Michael Christiansen</a:t>
            </a: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0C622624-83D5-4A81-8196-A1C6CF3D57A8}" type="slidenum">
              <a:rPr lang="en-US" altLang="en-US"/>
              <a:pPr>
                <a:defRPr/>
              </a:pPr>
              <a:t>‹#›</a:t>
            </a:fld>
            <a:endParaRPr lang="en-US" altLang="en-US"/>
          </a:p>
        </p:txBody>
      </p:sp>
    </p:spTree>
    <p:extLst>
      <p:ext uri="{BB962C8B-B14F-4D97-AF65-F5344CB8AC3E}">
        <p14:creationId xmlns:p14="http://schemas.microsoft.com/office/powerpoint/2010/main" val="251359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C5DFE30-2598-4C76-A5CC-216B93DE78A2}" type="slidenum">
              <a:rPr lang="en-US" altLang="en-US"/>
              <a:pPr>
                <a:defRPr/>
              </a:pPr>
              <a:t>‹#›</a:t>
            </a:fld>
            <a:endParaRPr lang="en-US" altLang="en-US"/>
          </a:p>
        </p:txBody>
      </p:sp>
    </p:spTree>
    <p:extLst>
      <p:ext uri="{BB962C8B-B14F-4D97-AF65-F5344CB8AC3E}">
        <p14:creationId xmlns:p14="http://schemas.microsoft.com/office/powerpoint/2010/main" val="34861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7F2297-E78E-4574-A907-BFA0F3AFFA21}" type="slidenum">
              <a:rPr lang="en-US" altLang="en-US"/>
              <a:pPr>
                <a:defRPr/>
              </a:pPr>
              <a:t>‹#›</a:t>
            </a:fld>
            <a:endParaRPr lang="en-US" altLang="en-US"/>
          </a:p>
        </p:txBody>
      </p:sp>
    </p:spTree>
    <p:extLst>
      <p:ext uri="{BB962C8B-B14F-4D97-AF65-F5344CB8AC3E}">
        <p14:creationId xmlns:p14="http://schemas.microsoft.com/office/powerpoint/2010/main" val="26842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DA51E2B-6842-41FE-A538-B8423A111C7C}" type="slidenum">
              <a:rPr lang="en-US" altLang="en-US"/>
              <a:pPr>
                <a:defRPr/>
              </a:pPr>
              <a:t>‹#›</a:t>
            </a:fld>
            <a:endParaRPr lang="en-US" altLang="en-US"/>
          </a:p>
        </p:txBody>
      </p:sp>
    </p:spTree>
    <p:extLst>
      <p:ext uri="{BB962C8B-B14F-4D97-AF65-F5344CB8AC3E}">
        <p14:creationId xmlns:p14="http://schemas.microsoft.com/office/powerpoint/2010/main" val="24884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D7330F-AAA1-4F25-B8DC-A6ABCFAB6AFA}" type="slidenum">
              <a:rPr lang="en-US" altLang="en-US"/>
              <a:pPr>
                <a:defRPr/>
              </a:pPr>
              <a:t>‹#›</a:t>
            </a:fld>
            <a:endParaRPr lang="en-US" altLang="en-US"/>
          </a:p>
        </p:txBody>
      </p:sp>
    </p:spTree>
    <p:extLst>
      <p:ext uri="{BB962C8B-B14F-4D97-AF65-F5344CB8AC3E}">
        <p14:creationId xmlns:p14="http://schemas.microsoft.com/office/powerpoint/2010/main" val="343782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B2314C0-1196-4490-B155-33BC605DA5C6}" type="slidenum">
              <a:rPr lang="en-US" altLang="en-US"/>
              <a:pPr>
                <a:defRPr/>
              </a:pPr>
              <a:t>‹#›</a:t>
            </a:fld>
            <a:endParaRPr lang="en-US" altLang="en-US"/>
          </a:p>
        </p:txBody>
      </p:sp>
    </p:spTree>
    <p:extLst>
      <p:ext uri="{BB962C8B-B14F-4D97-AF65-F5344CB8AC3E}">
        <p14:creationId xmlns:p14="http://schemas.microsoft.com/office/powerpoint/2010/main" val="168745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30725"/>
          </a:xfrm>
        </p:spPr>
        <p:txBody>
          <a:bodyPr/>
          <a:lstStyle>
            <a:lvl1pPr>
              <a:defRPr sz="22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55D141C-C925-4234-B7B0-1407EE385081}" type="slidenum">
              <a:rPr lang="en-US" altLang="en-US"/>
              <a:pPr>
                <a:defRPr/>
              </a:pPr>
              <a:t>‹#›</a:t>
            </a:fld>
            <a:endParaRPr lang="en-US" altLang="en-US"/>
          </a:p>
        </p:txBody>
      </p:sp>
    </p:spTree>
    <p:extLst>
      <p:ext uri="{BB962C8B-B14F-4D97-AF65-F5344CB8AC3E}">
        <p14:creationId xmlns:p14="http://schemas.microsoft.com/office/powerpoint/2010/main" val="395923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1854CD8-0264-4DC4-A4F5-2AE564753AE1}" type="slidenum">
              <a:rPr lang="en-US" altLang="en-US"/>
              <a:pPr>
                <a:defRPr/>
              </a:pPr>
              <a:t>‹#›</a:t>
            </a:fld>
            <a:endParaRPr lang="en-US" altLang="en-US"/>
          </a:p>
        </p:txBody>
      </p:sp>
    </p:spTree>
    <p:extLst>
      <p:ext uri="{BB962C8B-B14F-4D97-AF65-F5344CB8AC3E}">
        <p14:creationId xmlns:p14="http://schemas.microsoft.com/office/powerpoint/2010/main" val="4396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C94392F-4439-4664-9A68-B6E507E7BF0C}" type="slidenum">
              <a:rPr lang="en-US" altLang="en-US"/>
              <a:pPr>
                <a:defRPr/>
              </a:pPr>
              <a:t>‹#›</a:t>
            </a:fld>
            <a:endParaRPr lang="en-US" altLang="en-US"/>
          </a:p>
        </p:txBody>
      </p:sp>
    </p:spTree>
    <p:extLst>
      <p:ext uri="{BB962C8B-B14F-4D97-AF65-F5344CB8AC3E}">
        <p14:creationId xmlns:p14="http://schemas.microsoft.com/office/powerpoint/2010/main" val="201663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B03E94F-5311-4A95-9D6D-5122C046DDEB}" type="slidenum">
              <a:rPr lang="en-US" altLang="en-US"/>
              <a:pPr>
                <a:defRPr/>
              </a:pPr>
              <a:t>‹#›</a:t>
            </a:fld>
            <a:endParaRPr lang="en-US" altLang="en-US"/>
          </a:p>
        </p:txBody>
      </p:sp>
    </p:spTree>
    <p:extLst>
      <p:ext uri="{BB962C8B-B14F-4D97-AF65-F5344CB8AC3E}">
        <p14:creationId xmlns:p14="http://schemas.microsoft.com/office/powerpoint/2010/main" val="35407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5CA140A-FC2E-4676-9E15-E1ED0A28F32D}" type="slidenum">
              <a:rPr lang="en-US" altLang="en-US"/>
              <a:pPr>
                <a:defRPr/>
              </a:pPr>
              <a:t>‹#›</a:t>
            </a:fld>
            <a:endParaRPr lang="en-US" altLang="en-US"/>
          </a:p>
        </p:txBody>
      </p:sp>
    </p:spTree>
    <p:extLst>
      <p:ext uri="{BB962C8B-B14F-4D97-AF65-F5344CB8AC3E}">
        <p14:creationId xmlns:p14="http://schemas.microsoft.com/office/powerpoint/2010/main" val="9558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Operating Systems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1B70BA-DD08-46BB-B6F7-D3F65562A590}" type="slidenum">
              <a:rPr lang="en-US" altLang="en-US"/>
              <a:pPr>
                <a:defRPr/>
              </a:pPr>
              <a:t>‹#›</a:t>
            </a:fld>
            <a:endParaRPr lang="en-US" altLang="en-US"/>
          </a:p>
        </p:txBody>
      </p:sp>
    </p:spTree>
    <p:extLst>
      <p:ext uri="{BB962C8B-B14F-4D97-AF65-F5344CB8AC3E}">
        <p14:creationId xmlns:p14="http://schemas.microsoft.com/office/powerpoint/2010/main" val="119438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08" name="Rectangle 4"/>
          <p:cNvSpPr>
            <a:spLocks noGrp="1" noChangeArrowheads="1"/>
          </p:cNvSpPr>
          <p:nvPr>
            <p:ph type="dt" sz="half" idx="2"/>
          </p:nvPr>
        </p:nvSpPr>
        <p:spPr bwMode="auto">
          <a:xfrm>
            <a:off x="457200" y="624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r>
              <a:rPr lang="en-US" smtClean="0"/>
              <a:t>CS 5348 Operating Systems Concepts</a:t>
            </a:r>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smtClean="0"/>
              <a:t>Michael Christiansen</a:t>
            </a:r>
            <a:endParaRPr lang="en-US" altLang="en-US"/>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B4DACA1C-6806-465D-984B-66621F87169C}"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iming>
    <p:tnLst>
      <p:par>
        <p:cTn id="1" dur="indefinite" restart="never" nodeType="tmRoot"/>
      </p:par>
    </p:tnLst>
  </p:timing>
  <p:hf hdr="0" ftr="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0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Category:Linux_kernel-supported_file_system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quora.com/What-is-the-difference-between-Linux-filesystems-ext2-ext3-ext4-and-ext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xfrm>
            <a:off x="457200" y="6243638"/>
            <a:ext cx="2438400" cy="45720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latin typeface="Garamond" pitchFamily="18" charset="0"/>
              </a:rPr>
              <a:t>CS 5348 Operating Systems Concepts</a:t>
            </a:r>
            <a:endParaRPr lang="en-US" altLang="en-US" dirty="0" smtClean="0">
              <a:latin typeface="Garamond" pitchFamily="18" charset="0"/>
            </a:endParaRPr>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E9386A-A167-4B06-8D35-0C28C629A557}" type="slidenum">
              <a:rPr lang="en-US" altLang="en-US" smtClean="0">
                <a:latin typeface="Garamond" pitchFamily="18" charset="0"/>
              </a:rPr>
              <a:pPr eaLnBrk="1" hangingPunct="1"/>
              <a:t>1</a:t>
            </a:fld>
            <a:endParaRPr lang="en-US" altLang="en-US" smtClean="0">
              <a:latin typeface="Garamond" pitchFamily="18" charset="0"/>
            </a:endParaRPr>
          </a:p>
        </p:txBody>
      </p:sp>
      <p:sp>
        <p:nvSpPr>
          <p:cNvPr id="3077" name="Rectangle 2"/>
          <p:cNvSpPr>
            <a:spLocks noGrp="1" noChangeArrowheads="1"/>
          </p:cNvSpPr>
          <p:nvPr>
            <p:ph type="ctrTitle"/>
          </p:nvPr>
        </p:nvSpPr>
        <p:spPr/>
        <p:txBody>
          <a:bodyPr/>
          <a:lstStyle/>
          <a:p>
            <a:pPr eaLnBrk="1" hangingPunct="1"/>
            <a:r>
              <a:rPr lang="en-US" dirty="0" smtClean="0"/>
              <a:t>File Management</a:t>
            </a:r>
          </a:p>
        </p:txBody>
      </p:sp>
      <p:sp>
        <p:nvSpPr>
          <p:cNvPr id="3078" name="Rectangle 3"/>
          <p:cNvSpPr>
            <a:spLocks noGrp="1" noChangeArrowheads="1"/>
          </p:cNvSpPr>
          <p:nvPr>
            <p:ph type="subTitle" idx="1"/>
          </p:nvPr>
        </p:nvSpPr>
        <p:spPr/>
        <p:txBody>
          <a:bodyPr/>
          <a:lstStyle/>
          <a:p>
            <a:pPr eaLnBrk="1" hangingPunct="1"/>
            <a:r>
              <a:rPr lang="en-US" dirty="0" smtClean="0"/>
              <a:t>Chapter 12</a:t>
            </a:r>
          </a:p>
        </p:txBody>
      </p:sp>
      <p:sp>
        <p:nvSpPr>
          <p:cNvPr id="2" name="TextBox 1"/>
          <p:cNvSpPr txBox="1"/>
          <p:nvPr/>
        </p:nvSpPr>
        <p:spPr>
          <a:xfrm>
            <a:off x="2057400" y="5181600"/>
            <a:ext cx="2050561" cy="246221"/>
          </a:xfrm>
          <a:prstGeom prst="rect">
            <a:avLst/>
          </a:prstGeom>
          <a:noFill/>
        </p:spPr>
        <p:txBody>
          <a:bodyPr wrap="none" rtlCol="0">
            <a:spAutoFit/>
          </a:bodyPr>
          <a:lstStyle/>
          <a:p>
            <a:r>
              <a:rPr lang="en-US" sz="1000" dirty="0" smtClean="0"/>
              <a:t>Last Updated </a:t>
            </a:r>
            <a:fld id="{A1AEE2F7-518D-405E-981D-5D5B037B9C32}" type="datetime8">
              <a:rPr lang="en-US" sz="1000" smtClean="0"/>
              <a:t>4/16/2018 1:31 PM</a:t>
            </a:fld>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File Systems</a:t>
            </a:r>
            <a:endParaRPr lang="en-US" dirty="0">
              <a:solidFill>
                <a:srgbClr val="C00000"/>
              </a:solidFill>
            </a:endParaRPr>
          </a:p>
        </p:txBody>
      </p:sp>
      <p:sp>
        <p:nvSpPr>
          <p:cNvPr id="3" name="Content Placeholder 2"/>
          <p:cNvSpPr>
            <a:spLocks noGrp="1"/>
          </p:cNvSpPr>
          <p:nvPr>
            <p:ph idx="1"/>
          </p:nvPr>
        </p:nvSpPr>
        <p:spPr>
          <a:xfrm>
            <a:off x="457200" y="1600200"/>
            <a:ext cx="8458200" cy="4530725"/>
          </a:xfrm>
        </p:spPr>
        <p:txBody>
          <a:bodyPr/>
          <a:lstStyle/>
          <a:p>
            <a:r>
              <a:rPr lang="en-US" dirty="0" smtClean="0"/>
              <a:t>File Systems are operating system services responsible for maintaining persistent data on the system’s storage devices.</a:t>
            </a:r>
          </a:p>
          <a:p>
            <a:pPr lvl="1"/>
            <a:r>
              <a:rPr lang="en-US" dirty="0" smtClean="0"/>
              <a:t>HDD, SSD, </a:t>
            </a:r>
            <a:r>
              <a:rPr lang="en-US" dirty="0"/>
              <a:t>USB </a:t>
            </a:r>
            <a:r>
              <a:rPr lang="en-US" dirty="0" smtClean="0"/>
              <a:t>Drives, CD, etc.</a:t>
            </a:r>
          </a:p>
          <a:p>
            <a:pPr lvl="1"/>
            <a:endParaRPr lang="en-US" dirty="0" smtClean="0"/>
          </a:p>
          <a:p>
            <a:r>
              <a:rPr lang="en-US" dirty="0" smtClean="0"/>
              <a:t>A File System maintains </a:t>
            </a:r>
            <a:r>
              <a:rPr lang="en-US" u="sng" dirty="0" smtClean="0"/>
              <a:t>persistent data structures </a:t>
            </a:r>
            <a:r>
              <a:rPr lang="en-US" dirty="0" smtClean="0"/>
              <a:t>that organize the blocks provided by a drive. </a:t>
            </a:r>
          </a:p>
          <a:p>
            <a:pPr lvl="1"/>
            <a:r>
              <a:rPr lang="en-US" dirty="0" smtClean="0"/>
              <a:t>File Allocation Tables (FAT) is the generic name for this structure.</a:t>
            </a:r>
          </a:p>
          <a:p>
            <a:pPr lvl="1"/>
            <a:endParaRPr lang="en-US" dirty="0" smtClean="0"/>
          </a:p>
          <a:p>
            <a:r>
              <a:rPr lang="en-US" dirty="0" smtClean="0"/>
              <a:t>The OS provides utility commands that allow the user to create, explore, and manipulate the file system</a:t>
            </a:r>
            <a:r>
              <a:rPr lang="en-US" dirty="0"/>
              <a:t> </a:t>
            </a:r>
            <a:r>
              <a:rPr lang="en-US" dirty="0" smtClean="0"/>
              <a:t>and its contents. </a:t>
            </a:r>
          </a:p>
          <a:p>
            <a:r>
              <a:rPr lang="en-US" dirty="0" smtClean="0"/>
              <a:t>The OS conforms to a standard API that allows a program create and manipulate a contents of the file system.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10</a:t>
            </a:fld>
            <a:endParaRPr lang="en-US" altLang="en-US"/>
          </a:p>
        </p:txBody>
      </p:sp>
    </p:spTree>
    <p:extLst>
      <p:ext uri="{BB962C8B-B14F-4D97-AF65-F5344CB8AC3E}">
        <p14:creationId xmlns:p14="http://schemas.microsoft.com/office/powerpoint/2010/main" val="307405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a:t>
            </a:r>
          </a:p>
        </p:txBody>
      </p:sp>
      <p:sp>
        <p:nvSpPr>
          <p:cNvPr id="3" name="Content Placeholder 2"/>
          <p:cNvSpPr>
            <a:spLocks noGrp="1"/>
          </p:cNvSpPr>
          <p:nvPr>
            <p:ph idx="1"/>
          </p:nvPr>
        </p:nvSpPr>
        <p:spPr/>
        <p:txBody>
          <a:bodyPr/>
          <a:lstStyle/>
          <a:p>
            <a:r>
              <a:rPr lang="en-US" dirty="0"/>
              <a:t>There are several vendors / types of file systems that provide varying degrees of performance, </a:t>
            </a:r>
            <a:r>
              <a:rPr lang="en-US" dirty="0" smtClean="0"/>
              <a:t>reliability, security, </a:t>
            </a:r>
            <a:r>
              <a:rPr lang="en-US" dirty="0"/>
              <a:t>etc</a:t>
            </a:r>
            <a:r>
              <a:rPr lang="en-US" dirty="0" smtClean="0"/>
              <a:t>.</a:t>
            </a:r>
          </a:p>
          <a:p>
            <a:pPr lvl="1"/>
            <a:r>
              <a:rPr lang="en-US" dirty="0"/>
              <a:t>Windows: NTFS, </a:t>
            </a:r>
            <a:r>
              <a:rPr lang="en-US" dirty="0" smtClean="0"/>
              <a:t>FAT, and HPFS. </a:t>
            </a:r>
            <a:endParaRPr lang="en-US" dirty="0"/>
          </a:p>
          <a:p>
            <a:pPr lvl="1"/>
            <a:r>
              <a:rPr lang="en-US" dirty="0"/>
              <a:t>Linux: EXT2, EXT3, </a:t>
            </a:r>
            <a:r>
              <a:rPr lang="en-US" u="sng" dirty="0"/>
              <a:t>EXT4</a:t>
            </a:r>
            <a:r>
              <a:rPr lang="en-US" dirty="0"/>
              <a:t>, FAT, </a:t>
            </a:r>
            <a:r>
              <a:rPr lang="en-US" dirty="0" smtClean="0"/>
              <a:t>and </a:t>
            </a:r>
            <a:r>
              <a:rPr lang="en-US" dirty="0"/>
              <a:t>about 30 </a:t>
            </a:r>
            <a:r>
              <a:rPr lang="en-US" dirty="0" smtClean="0"/>
              <a:t>others.</a:t>
            </a:r>
          </a:p>
          <a:p>
            <a:pPr lvl="1"/>
            <a:r>
              <a:rPr lang="en-US" sz="1600" dirty="0" smtClean="0">
                <a:hlinkClick r:id="rId3"/>
              </a:rPr>
              <a:t>Wikipedia entry for supported Linux file systems</a:t>
            </a:r>
            <a:r>
              <a:rPr lang="en-US" sz="1600" dirty="0" smtClean="0"/>
              <a:t>.</a:t>
            </a:r>
          </a:p>
          <a:p>
            <a:pPr lvl="1"/>
            <a:r>
              <a:rPr lang="en-US" sz="1600" dirty="0" smtClean="0">
                <a:hlinkClick r:id="rId4"/>
              </a:rPr>
              <a:t>What are the differences between Linux File Systems?</a:t>
            </a:r>
            <a:r>
              <a:rPr lang="en-US" sz="1600" dirty="0" smtClean="0"/>
              <a:t> </a:t>
            </a:r>
          </a:p>
          <a:p>
            <a:pPr lvl="1"/>
            <a:endParaRPr lang="en-US" dirty="0"/>
          </a:p>
          <a:p>
            <a:r>
              <a:rPr lang="en-US" dirty="0" smtClean="0"/>
              <a:t>A system can maintain </a:t>
            </a:r>
            <a:r>
              <a:rPr lang="en-US" dirty="0" smtClean="0"/>
              <a:t>multiple </a:t>
            </a:r>
            <a:r>
              <a:rPr lang="en-US" dirty="0" smtClean="0"/>
              <a:t>drives, each </a:t>
            </a:r>
            <a:r>
              <a:rPr lang="en-US" dirty="0" smtClean="0"/>
              <a:t>with multiple partitions </a:t>
            </a:r>
            <a:r>
              <a:rPr lang="en-US" dirty="0" smtClean="0"/>
              <a:t>containing </a:t>
            </a:r>
            <a:r>
              <a:rPr lang="en-US" dirty="0" smtClean="0"/>
              <a:t>it own unique </a:t>
            </a:r>
            <a:r>
              <a:rPr lang="en-US" dirty="0" smtClean="0"/>
              <a:t>file system. </a:t>
            </a:r>
          </a:p>
          <a:p>
            <a:pPr lvl="1"/>
            <a:r>
              <a:rPr lang="en-US" dirty="0" smtClean="0"/>
              <a:t>Partitions can maintain different FS types i.e. FAT and NTFS</a:t>
            </a:r>
            <a:r>
              <a:rPr lang="en-US" dirty="0" smtClean="0"/>
              <a:t>. </a:t>
            </a:r>
            <a:endParaRPr lang="en-US" dirty="0" smtClean="0"/>
          </a:p>
          <a:p>
            <a:pPr lvl="1"/>
            <a:r>
              <a:rPr lang="en-US" dirty="0" smtClean="0"/>
              <a:t>It is possible to partition a drive with both Windows and Linux file systems.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11</a:t>
            </a:fld>
            <a:endParaRPr lang="en-US" altLang="en-US"/>
          </a:p>
        </p:txBody>
      </p:sp>
    </p:spTree>
    <p:extLst>
      <p:ext uri="{BB962C8B-B14F-4D97-AF65-F5344CB8AC3E}">
        <p14:creationId xmlns:p14="http://schemas.microsoft.com/office/powerpoint/2010/main" val="66226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Objectives</a:t>
            </a:r>
            <a:endParaRPr lang="en-US" dirty="0"/>
          </a:p>
        </p:txBody>
      </p:sp>
      <p:sp>
        <p:nvSpPr>
          <p:cNvPr id="3" name="Content Placeholder 2"/>
          <p:cNvSpPr>
            <a:spLocks noGrp="1"/>
          </p:cNvSpPr>
          <p:nvPr>
            <p:ph idx="1"/>
          </p:nvPr>
        </p:nvSpPr>
        <p:spPr>
          <a:xfrm>
            <a:off x="457200" y="1600200"/>
            <a:ext cx="8229600" cy="4530725"/>
          </a:xfrm>
        </p:spPr>
        <p:txBody>
          <a:bodyPr>
            <a:normAutofit/>
          </a:bodyPr>
          <a:lstStyle/>
          <a:p>
            <a:r>
              <a:rPr lang="en-US" dirty="0"/>
              <a:t>Meet the data management needs of the </a:t>
            </a:r>
            <a:r>
              <a:rPr lang="en-US" dirty="0" smtClean="0"/>
              <a:t>user.</a:t>
            </a:r>
          </a:p>
          <a:p>
            <a:pPr lvl="1"/>
            <a:r>
              <a:rPr lang="en-US" dirty="0" smtClean="0"/>
              <a:t>Persisting their data safely and efficiently.</a:t>
            </a:r>
          </a:p>
          <a:p>
            <a:pPr lvl="1"/>
            <a:endParaRPr lang="en-US" dirty="0" smtClean="0"/>
          </a:p>
          <a:p>
            <a:r>
              <a:rPr lang="en-US" dirty="0" smtClean="0"/>
              <a:t>Guarantee </a:t>
            </a:r>
            <a:r>
              <a:rPr lang="en-US" dirty="0"/>
              <a:t>that the data </a:t>
            </a:r>
            <a:r>
              <a:rPr lang="en-US" dirty="0" smtClean="0"/>
              <a:t>written to the file system is safely maintained.</a:t>
            </a:r>
          </a:p>
          <a:p>
            <a:pPr lvl="1"/>
            <a:r>
              <a:rPr lang="en-US" dirty="0" smtClean="0"/>
              <a:t>Minimize the potential for data loss in the event of a system crash.</a:t>
            </a:r>
          </a:p>
          <a:p>
            <a:pPr lvl="1"/>
            <a:endParaRPr lang="en-US" dirty="0"/>
          </a:p>
          <a:p>
            <a:r>
              <a:rPr lang="en-US" dirty="0" smtClean="0"/>
              <a:t>Provide </a:t>
            </a:r>
            <a:r>
              <a:rPr lang="en-US" dirty="0"/>
              <a:t>a </a:t>
            </a:r>
            <a:r>
              <a:rPr lang="en-US" dirty="0" smtClean="0"/>
              <a:t>standard file I/O API that works against all supported file system types.</a:t>
            </a:r>
            <a:endParaRPr lang="en-US" dirty="0"/>
          </a:p>
          <a:p>
            <a:pPr lvl="1"/>
            <a:r>
              <a:rPr lang="en-US" dirty="0" smtClean="0"/>
              <a:t>Provide the operations mentioned earlier.</a:t>
            </a:r>
          </a:p>
          <a:p>
            <a:pPr lvl="1"/>
            <a:endParaRPr lang="en-US" dirty="0" smtClean="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12</a:t>
            </a:fld>
            <a:endParaRPr lang="en-US" altLang="en-US"/>
          </a:p>
        </p:txBody>
      </p:sp>
    </p:spTree>
    <p:extLst>
      <p:ext uri="{BB962C8B-B14F-4D97-AF65-F5344CB8AC3E}">
        <p14:creationId xmlns:p14="http://schemas.microsoft.com/office/powerpoint/2010/main" val="2985849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System </a:t>
            </a:r>
            <a:r>
              <a:rPr lang="en-US" dirty="0"/>
              <a:t>Objectives</a:t>
            </a:r>
          </a:p>
        </p:txBody>
      </p:sp>
      <p:sp>
        <p:nvSpPr>
          <p:cNvPr id="3" name="Content Placeholder 2"/>
          <p:cNvSpPr>
            <a:spLocks noGrp="1"/>
          </p:cNvSpPr>
          <p:nvPr>
            <p:ph idx="1"/>
          </p:nvPr>
        </p:nvSpPr>
        <p:spPr>
          <a:xfrm>
            <a:off x="457200" y="1600200"/>
            <a:ext cx="8229600" cy="4530725"/>
          </a:xfrm>
        </p:spPr>
        <p:txBody>
          <a:bodyPr/>
          <a:lstStyle/>
          <a:p>
            <a:r>
              <a:rPr lang="en-US" dirty="0"/>
              <a:t>Provide I/O support for a variety of storage device types.</a:t>
            </a:r>
          </a:p>
          <a:p>
            <a:pPr lvl="1"/>
            <a:r>
              <a:rPr lang="en-US" dirty="0"/>
              <a:t>SATA Drives, USB Drives, </a:t>
            </a:r>
            <a:r>
              <a:rPr lang="en-US" dirty="0" smtClean="0"/>
              <a:t>SCSI, CD-ROM</a:t>
            </a:r>
            <a:r>
              <a:rPr lang="en-US" dirty="0"/>
              <a:t>, </a:t>
            </a:r>
            <a:r>
              <a:rPr lang="en-US" dirty="0" smtClean="0"/>
              <a:t>Network </a:t>
            </a:r>
            <a:r>
              <a:rPr lang="en-US" dirty="0"/>
              <a:t>Attached Storage (NAS) are </a:t>
            </a:r>
            <a:r>
              <a:rPr lang="en-US" dirty="0" smtClean="0"/>
              <a:t>all accessed </a:t>
            </a:r>
            <a:r>
              <a:rPr lang="en-US" dirty="0"/>
              <a:t>with the same file API. </a:t>
            </a:r>
            <a:endParaRPr lang="en-US" dirty="0" smtClean="0"/>
          </a:p>
          <a:p>
            <a:pPr lvl="1"/>
            <a:endParaRPr lang="en-US" dirty="0"/>
          </a:p>
          <a:p>
            <a:r>
              <a:rPr lang="en-US" dirty="0" smtClean="0"/>
              <a:t>Optimize performance of I/O devices e.g. increase disk utilization.</a:t>
            </a:r>
          </a:p>
          <a:p>
            <a:pPr lvl="1"/>
            <a:endParaRPr lang="en-US" dirty="0" smtClean="0"/>
          </a:p>
          <a:p>
            <a:r>
              <a:rPr lang="en-US" dirty="0" smtClean="0"/>
              <a:t>Secure </a:t>
            </a:r>
            <a:r>
              <a:rPr lang="en-US" dirty="0"/>
              <a:t>the access to files and other FS objects to authorized users.</a:t>
            </a:r>
          </a:p>
          <a:p>
            <a:pPr lvl="1"/>
            <a:r>
              <a:rPr lang="en-US" dirty="0"/>
              <a:t>File ownership and access permissions</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13</a:t>
            </a:fld>
            <a:endParaRPr lang="en-US" altLang="en-US"/>
          </a:p>
        </p:txBody>
      </p:sp>
    </p:spTree>
    <p:extLst>
      <p:ext uri="{BB962C8B-B14F-4D97-AF65-F5344CB8AC3E}">
        <p14:creationId xmlns:p14="http://schemas.microsoft.com/office/powerpoint/2010/main" val="325506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System </a:t>
            </a:r>
            <a:r>
              <a:rPr lang="en-US" dirty="0"/>
              <a:t>Objectives</a:t>
            </a:r>
          </a:p>
        </p:txBody>
      </p:sp>
      <p:sp>
        <p:nvSpPr>
          <p:cNvPr id="3" name="Content Placeholder 2"/>
          <p:cNvSpPr>
            <a:spLocks noGrp="1"/>
          </p:cNvSpPr>
          <p:nvPr>
            <p:ph idx="1"/>
          </p:nvPr>
        </p:nvSpPr>
        <p:spPr/>
        <p:txBody>
          <a:bodyPr/>
          <a:lstStyle/>
          <a:p>
            <a:r>
              <a:rPr lang="en-US" dirty="0"/>
              <a:t>Provide I/O support for safe access to the file system by multiple </a:t>
            </a:r>
            <a:r>
              <a:rPr lang="en-US" dirty="0" smtClean="0"/>
              <a:t>Processes / Threads.</a:t>
            </a:r>
            <a:endParaRPr lang="en-US" dirty="0"/>
          </a:p>
          <a:p>
            <a:pPr lvl="1"/>
            <a:r>
              <a:rPr lang="en-US" dirty="0" smtClean="0"/>
              <a:t>Multiple processes share access to a file system creating the potential for race conditions in the code implementing the FS. </a:t>
            </a:r>
          </a:p>
          <a:p>
            <a:pPr lvl="2"/>
            <a:r>
              <a:rPr lang="en-US" dirty="0" smtClean="0"/>
              <a:t>FS are design to assure that </a:t>
            </a:r>
            <a:r>
              <a:rPr lang="en-US" dirty="0"/>
              <a:t>concurrent access </a:t>
            </a:r>
            <a:r>
              <a:rPr lang="en-US" dirty="0" smtClean="0"/>
              <a:t>by </a:t>
            </a:r>
            <a:r>
              <a:rPr lang="en-US" dirty="0"/>
              <a:t>multiple processes does not result in </a:t>
            </a:r>
            <a:r>
              <a:rPr lang="en-US" dirty="0" smtClean="0"/>
              <a:t>the </a:t>
            </a:r>
            <a:r>
              <a:rPr lang="en-US" dirty="0"/>
              <a:t>file </a:t>
            </a:r>
            <a:r>
              <a:rPr lang="en-US" dirty="0" smtClean="0"/>
              <a:t>system’s corruption.</a:t>
            </a:r>
          </a:p>
          <a:p>
            <a:pPr lvl="2"/>
            <a:endParaRPr lang="en-US" dirty="0"/>
          </a:p>
          <a:p>
            <a:pPr lvl="1"/>
            <a:r>
              <a:rPr lang="en-US" dirty="0"/>
              <a:t>Allowing </a:t>
            </a:r>
            <a:r>
              <a:rPr lang="en-US" dirty="0" smtClean="0"/>
              <a:t>files, and even byte ranges in a file, to </a:t>
            </a:r>
            <a:r>
              <a:rPr lang="en-US" dirty="0"/>
              <a:t>be locked preventing multiple processes from writing simultaneously. </a:t>
            </a:r>
            <a:endParaRPr lang="en-US" dirty="0" smtClean="0"/>
          </a:p>
          <a:p>
            <a:pPr lvl="2"/>
            <a:r>
              <a:rPr lang="en-US" dirty="0" smtClean="0"/>
              <a:t>File Locking is </a:t>
            </a:r>
            <a:r>
              <a:rPr lang="en-US" smtClean="0"/>
              <a:t>supported by most </a:t>
            </a:r>
            <a:r>
              <a:rPr lang="en-US" dirty="0" smtClean="0"/>
              <a:t>file systems.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14</a:t>
            </a:fld>
            <a:endParaRPr lang="en-US" altLang="en-US"/>
          </a:p>
        </p:txBody>
      </p:sp>
    </p:spTree>
    <p:extLst>
      <p:ext uri="{BB962C8B-B14F-4D97-AF65-F5344CB8AC3E}">
        <p14:creationId xmlns:p14="http://schemas.microsoft.com/office/powerpoint/2010/main" val="249063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File System’s Structure</a:t>
            </a:r>
            <a:endParaRPr lang="en-US" dirty="0"/>
          </a:p>
        </p:txBody>
      </p:sp>
      <p:sp>
        <p:nvSpPr>
          <p:cNvPr id="3" name="Content Placeholder 2"/>
          <p:cNvSpPr>
            <a:spLocks noGrp="1"/>
          </p:cNvSpPr>
          <p:nvPr>
            <p:ph idx="1"/>
          </p:nvPr>
        </p:nvSpPr>
        <p:spPr/>
        <p:txBody>
          <a:bodyPr/>
          <a:lstStyle/>
          <a:p>
            <a:r>
              <a:rPr lang="en-US" dirty="0" smtClean="0"/>
              <a:t>A file system’s </a:t>
            </a:r>
            <a:r>
              <a:rPr lang="en-US" dirty="0" smtClean="0"/>
              <a:t>data structures (FAT and UBL) are maintained in disk blocks on its partition. </a:t>
            </a:r>
            <a:endParaRPr lang="en-US" dirty="0" smtClean="0"/>
          </a:p>
          <a:p>
            <a:endParaRPr lang="en-US" dirty="0"/>
          </a:p>
          <a:p>
            <a:r>
              <a:rPr lang="en-US" dirty="0" smtClean="0"/>
              <a:t>A file system’s capacity is determined by the number of blocks maintained by the partition used to </a:t>
            </a:r>
            <a:r>
              <a:rPr lang="en-US" dirty="0" smtClean="0"/>
              <a:t>host the </a:t>
            </a:r>
            <a:r>
              <a:rPr lang="en-US" dirty="0" smtClean="0"/>
              <a:t>FS. </a:t>
            </a:r>
          </a:p>
          <a:p>
            <a:pPr lvl="1"/>
            <a:endParaRPr lang="en-US" dirty="0" smtClean="0"/>
          </a:p>
          <a:p>
            <a:r>
              <a:rPr lang="en-US" dirty="0" smtClean="0"/>
              <a:t>A newly created file system is initially an empty directory in which new files and directories can be created.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15</a:t>
            </a:fld>
            <a:endParaRPr lang="en-US" altLang="en-US"/>
          </a:p>
        </p:txBody>
      </p:sp>
    </p:spTree>
    <p:extLst>
      <p:ext uri="{BB962C8B-B14F-4D97-AF65-F5344CB8AC3E}">
        <p14:creationId xmlns:p14="http://schemas.microsoft.com/office/powerpoint/2010/main" val="32580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and Child File Systems (Unix)</a:t>
            </a:r>
            <a:endParaRPr lang="en-US" dirty="0"/>
          </a:p>
        </p:txBody>
      </p:sp>
      <p:sp>
        <p:nvSpPr>
          <p:cNvPr id="3" name="Content Placeholder 2"/>
          <p:cNvSpPr>
            <a:spLocks noGrp="1"/>
          </p:cNvSpPr>
          <p:nvPr>
            <p:ph idx="1"/>
          </p:nvPr>
        </p:nvSpPr>
        <p:spPr>
          <a:xfrm>
            <a:off x="457200" y="1295400"/>
            <a:ext cx="8458200" cy="4835525"/>
          </a:xfrm>
        </p:spPr>
        <p:txBody>
          <a:bodyPr/>
          <a:lstStyle/>
          <a:p>
            <a:r>
              <a:rPr lang="en-US" dirty="0"/>
              <a:t>Every system maintains a single </a:t>
            </a:r>
            <a:r>
              <a:rPr lang="en-US" dirty="0" smtClean="0"/>
              <a:t>root </a:t>
            </a:r>
            <a:r>
              <a:rPr lang="en-US" dirty="0"/>
              <a:t>file system </a:t>
            </a:r>
            <a:r>
              <a:rPr lang="en-US" dirty="0" smtClean="0"/>
              <a:t>that contains the operating system’s executables, libraries, data files, etc.</a:t>
            </a:r>
          </a:p>
          <a:p>
            <a:pPr lvl="1"/>
            <a:r>
              <a:rPr lang="en-US" dirty="0" smtClean="0"/>
              <a:t>The root FS is mounted when the OS boots.</a:t>
            </a:r>
          </a:p>
          <a:p>
            <a:pPr lvl="1"/>
            <a:endParaRPr lang="en-US" dirty="0"/>
          </a:p>
          <a:p>
            <a:r>
              <a:rPr lang="en-US" dirty="0" smtClean="0"/>
              <a:t>Separate file </a:t>
            </a:r>
            <a:r>
              <a:rPr lang="en-US" dirty="0"/>
              <a:t>systems </a:t>
            </a:r>
            <a:r>
              <a:rPr lang="en-US" dirty="0" smtClean="0"/>
              <a:t>are created to maintain data other than the operating system. </a:t>
            </a:r>
          </a:p>
          <a:p>
            <a:pPr lvl="1"/>
            <a:r>
              <a:rPr lang="en-US" dirty="0" smtClean="0"/>
              <a:t>It is common to use a separate file system to maintain the user’s home directories. </a:t>
            </a:r>
          </a:p>
          <a:p>
            <a:pPr lvl="1"/>
            <a:endParaRPr lang="en-US" dirty="0" smtClean="0"/>
          </a:p>
          <a:p>
            <a:r>
              <a:rPr lang="en-US" dirty="0" smtClean="0"/>
              <a:t>All non-root file systems are mounted as children of the root. </a:t>
            </a:r>
          </a:p>
          <a:p>
            <a:pPr lvl="1"/>
            <a:r>
              <a:rPr lang="en-US" dirty="0" smtClean="0"/>
              <a:t>Child file systems are </a:t>
            </a:r>
            <a:r>
              <a:rPr lang="en-US" dirty="0"/>
              <a:t>mounted </a:t>
            </a:r>
            <a:r>
              <a:rPr lang="en-US" dirty="0" smtClean="0"/>
              <a:t>within the root file </a:t>
            </a:r>
            <a:r>
              <a:rPr lang="en-US" dirty="0"/>
              <a:t>system. </a:t>
            </a:r>
            <a:endParaRPr lang="en-US" dirty="0" smtClean="0"/>
          </a:p>
          <a:p>
            <a:pPr lvl="1"/>
            <a:r>
              <a:rPr lang="en-US" dirty="0" smtClean="0"/>
              <a:t>The location in the root FS where a child FS is attached is called a </a:t>
            </a:r>
            <a:r>
              <a:rPr lang="en-US" i="1" u="sng" dirty="0" smtClean="0"/>
              <a:t>mount point</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16</a:t>
            </a:fld>
            <a:endParaRPr lang="en-US" altLang="en-US"/>
          </a:p>
        </p:txBody>
      </p:sp>
    </p:spTree>
    <p:extLst>
      <p:ext uri="{BB962C8B-B14F-4D97-AF65-F5344CB8AC3E}">
        <p14:creationId xmlns:p14="http://schemas.microsoft.com/office/powerpoint/2010/main" val="346108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458200" cy="1139825"/>
          </a:xfrm>
        </p:spPr>
        <p:txBody>
          <a:bodyPr/>
          <a:lstStyle/>
          <a:p>
            <a:r>
              <a:rPr lang="en-US" sz="3000" dirty="0" smtClean="0"/>
              <a:t>A System Maintaining Two File Systems (Unix)</a:t>
            </a:r>
            <a:br>
              <a:rPr lang="en-US" sz="3000" dirty="0" smtClean="0"/>
            </a:br>
            <a:r>
              <a:rPr lang="en-US" sz="3000" dirty="0" smtClean="0"/>
              <a:t> / (root) and /home file systems</a:t>
            </a:r>
            <a:endParaRPr lang="en-US" sz="3000" dirty="0"/>
          </a:p>
        </p:txBody>
      </p:sp>
      <p:sp>
        <p:nvSpPr>
          <p:cNvPr id="3" name="Content Placeholder 2"/>
          <p:cNvSpPr>
            <a:spLocks noGrp="1"/>
          </p:cNvSpPr>
          <p:nvPr>
            <p:ph idx="1"/>
          </p:nvPr>
        </p:nvSpPr>
        <p:spPr>
          <a:xfrm>
            <a:off x="457200" y="1524000"/>
            <a:ext cx="8229600" cy="4606925"/>
          </a:xfrm>
        </p:spPr>
        <p:txBody>
          <a:bodyPr/>
          <a:lstStyle/>
          <a:p>
            <a:r>
              <a:rPr lang="en-US" dirty="0" smtClean="0"/>
              <a:t>The root file system (/) is maintain on partition /dev/sda1.</a:t>
            </a:r>
          </a:p>
          <a:p>
            <a:r>
              <a:rPr lang="en-US" dirty="0" smtClean="0"/>
              <a:t>The home file system is maintain on partition /dev/sdb1 and has been mounted as a child FS under the root at /home.</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17</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911549"/>
            <a:ext cx="47625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6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Mounting File Systems</a:t>
            </a:r>
            <a:endParaRPr lang="en-US" dirty="0"/>
          </a:p>
        </p:txBody>
      </p:sp>
      <p:sp>
        <p:nvSpPr>
          <p:cNvPr id="3" name="Content Placeholder 2"/>
          <p:cNvSpPr>
            <a:spLocks noGrp="1"/>
          </p:cNvSpPr>
          <p:nvPr>
            <p:ph idx="1"/>
          </p:nvPr>
        </p:nvSpPr>
        <p:spPr>
          <a:xfrm>
            <a:off x="457200" y="1600200"/>
            <a:ext cx="8382000" cy="4530725"/>
          </a:xfrm>
        </p:spPr>
        <p:txBody>
          <a:bodyPr/>
          <a:lstStyle/>
          <a:p>
            <a:r>
              <a:rPr lang="en-US" dirty="0" smtClean="0"/>
              <a:t>The OS provides a number of command utilities that are used by administrators to create and mount file systems. </a:t>
            </a:r>
          </a:p>
          <a:p>
            <a:pPr lvl="1"/>
            <a:r>
              <a:rPr lang="en-US" dirty="0" smtClean="0"/>
              <a:t>Mounting a file system makes it available to the OS and its users. </a:t>
            </a:r>
          </a:p>
          <a:p>
            <a:pPr lvl="1"/>
            <a:endParaRPr lang="en-US" dirty="0" smtClean="0"/>
          </a:p>
          <a:p>
            <a:r>
              <a:rPr lang="en-US" dirty="0" smtClean="0"/>
              <a:t>Linux MKFS command creates a file system on a disk partition.</a:t>
            </a:r>
          </a:p>
          <a:p>
            <a:pPr lvl="1"/>
            <a:r>
              <a:rPr lang="en-US" dirty="0" err="1" smtClean="0">
                <a:solidFill>
                  <a:srgbClr val="FF0000"/>
                </a:solidFill>
                <a:latin typeface="Courier New" panose="02070309020205020404" pitchFamily="49" charset="0"/>
                <a:cs typeface="Courier New" panose="02070309020205020404" pitchFamily="49" charset="0"/>
              </a:rPr>
              <a:t>mkfs</a:t>
            </a:r>
            <a:r>
              <a:rPr lang="en-US" dirty="0" smtClean="0">
                <a:solidFill>
                  <a:srgbClr val="FF0000"/>
                </a:solidFill>
                <a:latin typeface="Courier New" panose="02070309020205020404" pitchFamily="49" charset="0"/>
                <a:cs typeface="Courier New" panose="02070309020205020404" pitchFamily="49" charset="0"/>
              </a:rPr>
              <a:t> –t ext4 /dev/sdb1</a:t>
            </a:r>
          </a:p>
          <a:p>
            <a:pPr lvl="1"/>
            <a:endParaRPr lang="en-US" dirty="0" smtClean="0"/>
          </a:p>
          <a:p>
            <a:r>
              <a:rPr lang="en-US" dirty="0" smtClean="0"/>
              <a:t>Linux MOUNT command mounts a file system (partition) at a mount-point directory. </a:t>
            </a:r>
          </a:p>
          <a:p>
            <a:pPr lvl="1"/>
            <a:r>
              <a:rPr lang="en-US" dirty="0" smtClean="0">
                <a:solidFill>
                  <a:srgbClr val="FF0000"/>
                </a:solidFill>
                <a:latin typeface="Courier New" panose="02070309020205020404" pitchFamily="49" charset="0"/>
                <a:cs typeface="Courier New" panose="02070309020205020404" pitchFamily="49" charset="0"/>
              </a:rPr>
              <a:t>mount /dev/sdb1 /home</a:t>
            </a:r>
            <a:r>
              <a:rPr lang="en-US" dirty="0" smtClean="0">
                <a:solidFill>
                  <a:srgbClr val="FF0000"/>
                </a:solidFill>
              </a:rPr>
              <a:t>   </a:t>
            </a:r>
            <a:r>
              <a:rPr lang="en-US" dirty="0" smtClean="0"/>
              <a:t>This command will make the FS previously created on sda1 available in the /home directory.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18</a:t>
            </a:fld>
            <a:endParaRPr lang="en-US" altLang="en-US"/>
          </a:p>
        </p:txBody>
      </p:sp>
    </p:spTree>
    <p:extLst>
      <p:ext uri="{BB962C8B-B14F-4D97-AF65-F5344CB8AC3E}">
        <p14:creationId xmlns:p14="http://schemas.microsoft.com/office/powerpoint/2010/main" val="62382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and Child File Systems </a:t>
            </a:r>
            <a:r>
              <a:rPr lang="en-US" dirty="0" smtClean="0"/>
              <a:t>(Windows)</a:t>
            </a:r>
            <a:endParaRPr lang="en-US" dirty="0"/>
          </a:p>
        </p:txBody>
      </p:sp>
      <p:sp>
        <p:nvSpPr>
          <p:cNvPr id="3" name="Content Placeholder 2"/>
          <p:cNvSpPr>
            <a:spLocks noGrp="1"/>
          </p:cNvSpPr>
          <p:nvPr>
            <p:ph idx="1"/>
          </p:nvPr>
        </p:nvSpPr>
        <p:spPr>
          <a:xfrm>
            <a:off x="457200" y="1600200"/>
            <a:ext cx="8534400" cy="4530725"/>
          </a:xfrm>
        </p:spPr>
        <p:txBody>
          <a:bodyPr/>
          <a:lstStyle/>
          <a:p>
            <a:r>
              <a:rPr lang="en-US" dirty="0" smtClean="0"/>
              <a:t>Typically, </a:t>
            </a:r>
            <a:r>
              <a:rPr lang="en-US" dirty="0" smtClean="0"/>
              <a:t>Windows </a:t>
            </a:r>
            <a:r>
              <a:rPr lang="en-US" dirty="0" smtClean="0"/>
              <a:t>file </a:t>
            </a:r>
            <a:r>
              <a:rPr lang="en-US" dirty="0" smtClean="0"/>
              <a:t>systems are not </a:t>
            </a:r>
            <a:r>
              <a:rPr lang="en-US" dirty="0" smtClean="0"/>
              <a:t>nested. </a:t>
            </a:r>
            <a:endParaRPr lang="en-US" dirty="0" smtClean="0"/>
          </a:p>
          <a:p>
            <a:r>
              <a:rPr lang="en-US" dirty="0" smtClean="0"/>
              <a:t>Each fi</a:t>
            </a:r>
            <a:r>
              <a:rPr lang="en-US" dirty="0" smtClean="0"/>
              <a:t>le </a:t>
            </a:r>
            <a:r>
              <a:rPr lang="en-US" dirty="0" smtClean="0"/>
              <a:t>systems </a:t>
            </a:r>
            <a:r>
              <a:rPr lang="en-US" dirty="0" smtClean="0"/>
              <a:t>is presented as a volume </a:t>
            </a:r>
            <a:r>
              <a:rPr lang="en-US" dirty="0" smtClean="0"/>
              <a:t>(C:, D:, etc.)</a:t>
            </a:r>
          </a:p>
          <a:p>
            <a:pPr lvl="1"/>
            <a:r>
              <a:rPr lang="en-US" dirty="0" smtClean="0"/>
              <a:t>The volume is needed to specific the full path to a file. </a:t>
            </a:r>
          </a:p>
          <a:p>
            <a:pPr lvl="1"/>
            <a:endParaRPr lang="en-US" dirty="0" smtClean="0"/>
          </a:p>
          <a:p>
            <a:r>
              <a:rPr lang="en-US" dirty="0" smtClean="0"/>
              <a:t>However, Windows does provide support for nesting filesystems. </a:t>
            </a:r>
          </a:p>
          <a:p>
            <a:pPr lvl="1"/>
            <a:r>
              <a:rPr lang="en-US" dirty="0" smtClean="0"/>
              <a:t>A child directory (folder) on a volume can be mounted as folder in a separate parent volume. </a:t>
            </a:r>
          </a:p>
          <a:p>
            <a:pPr lvl="1"/>
            <a:r>
              <a:rPr lang="en-US" dirty="0" smtClean="0"/>
              <a:t>See “Mounted Folders”.</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19</a:t>
            </a:fld>
            <a:endParaRPr lang="en-US" altLang="en-US"/>
          </a:p>
        </p:txBody>
      </p:sp>
    </p:spTree>
    <p:extLst>
      <p:ext uri="{BB962C8B-B14F-4D97-AF65-F5344CB8AC3E}">
        <p14:creationId xmlns:p14="http://schemas.microsoft.com/office/powerpoint/2010/main" val="254936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File Systems</a:t>
            </a:r>
            <a:endParaRPr lang="en-US" dirty="0"/>
          </a:p>
        </p:txBody>
      </p:sp>
      <p:sp>
        <p:nvSpPr>
          <p:cNvPr id="3" name="Content Placeholder 2"/>
          <p:cNvSpPr>
            <a:spLocks noGrp="1"/>
          </p:cNvSpPr>
          <p:nvPr>
            <p:ph idx="1"/>
          </p:nvPr>
        </p:nvSpPr>
        <p:spPr>
          <a:xfrm>
            <a:off x="457200" y="1600200"/>
            <a:ext cx="8229600" cy="4530725"/>
          </a:xfrm>
        </p:spPr>
        <p:txBody>
          <a:bodyPr/>
          <a:lstStyle/>
          <a:p>
            <a:r>
              <a:rPr lang="en-US" dirty="0" smtClean="0"/>
              <a:t>Creating, maintaining, and organizing files is one of the most visible and important services provided by operating systems. </a:t>
            </a:r>
          </a:p>
          <a:p>
            <a:endParaRPr lang="en-US" dirty="0" smtClean="0"/>
          </a:p>
          <a:p>
            <a:r>
              <a:rPr lang="en-US" dirty="0" smtClean="0"/>
              <a:t>A File System provides these capabilities to its users…</a:t>
            </a:r>
          </a:p>
          <a:p>
            <a:pPr lvl="1"/>
            <a:r>
              <a:rPr lang="en-US" dirty="0" smtClean="0"/>
              <a:t>Persistent, long-term storage of potentially large amounts of data as streams of bytes. </a:t>
            </a:r>
          </a:p>
          <a:p>
            <a:pPr lvl="1"/>
            <a:r>
              <a:rPr lang="en-US" dirty="0" smtClean="0"/>
              <a:t>An API used by applications to create and access the file data.</a:t>
            </a:r>
          </a:p>
          <a:p>
            <a:pPr lvl="1"/>
            <a:r>
              <a:rPr lang="en-US" dirty="0"/>
              <a:t>Methods of </a:t>
            </a:r>
            <a:r>
              <a:rPr lang="en-US" dirty="0" smtClean="0"/>
              <a:t>protecting the file data from unauthorized access.</a:t>
            </a:r>
          </a:p>
          <a:p>
            <a:pPr lvl="1"/>
            <a:r>
              <a:rPr lang="en-US" dirty="0" smtClean="0"/>
              <a:t>Methods of organizing files.</a:t>
            </a:r>
          </a:p>
          <a:p>
            <a:pPr lvl="2"/>
            <a:r>
              <a:rPr lang="en-US" dirty="0" smtClean="0"/>
              <a:t>Organizing files into groups (directories).</a:t>
            </a:r>
          </a:p>
          <a:p>
            <a:pPr lvl="2"/>
            <a:r>
              <a:rPr lang="en-US" dirty="0" smtClean="0"/>
              <a:t>Allowing the user to search for needed files among many files and directories.</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a:t>
            </a:fld>
            <a:endParaRPr lang="en-US" altLang="en-US" dirty="0"/>
          </a:p>
        </p:txBody>
      </p:sp>
    </p:spTree>
    <p:extLst>
      <p:ext uri="{BB962C8B-B14F-4D97-AF65-F5344CB8AC3E}">
        <p14:creationId xmlns:p14="http://schemas.microsoft.com/office/powerpoint/2010/main" val="3659381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5029200" cy="1139825"/>
          </a:xfrm>
        </p:spPr>
        <p:txBody>
          <a:bodyPr/>
          <a:lstStyle/>
          <a:p>
            <a:r>
              <a:rPr lang="en-US" dirty="0" smtClean="0"/>
              <a:t>Layered </a:t>
            </a:r>
            <a:br>
              <a:rPr lang="en-US" dirty="0" smtClean="0"/>
            </a:br>
            <a:r>
              <a:rPr lang="en-US" dirty="0" smtClean="0"/>
              <a:t>I/O Architecture</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20</a:t>
            </a:fld>
            <a:endParaRPr lang="en-US" altLang="en-US"/>
          </a:p>
        </p:txBody>
      </p:sp>
      <p:sp>
        <p:nvSpPr>
          <p:cNvPr id="7" name="Rectangle 6"/>
          <p:cNvSpPr/>
          <p:nvPr/>
        </p:nvSpPr>
        <p:spPr>
          <a:xfrm>
            <a:off x="5993822" y="533400"/>
            <a:ext cx="2133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Applications</a:t>
            </a:r>
            <a:endParaRPr lang="en-US" dirty="0"/>
          </a:p>
        </p:txBody>
      </p:sp>
      <p:sp>
        <p:nvSpPr>
          <p:cNvPr id="8" name="Rectangle 7"/>
          <p:cNvSpPr/>
          <p:nvPr/>
        </p:nvSpPr>
        <p:spPr>
          <a:xfrm>
            <a:off x="5657324" y="1346200"/>
            <a:ext cx="2800876"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System Calls (API)</a:t>
            </a:r>
            <a:endParaRPr lang="en-US" dirty="0"/>
          </a:p>
        </p:txBody>
      </p:sp>
      <p:sp>
        <p:nvSpPr>
          <p:cNvPr id="9" name="Rectangle 8"/>
          <p:cNvSpPr/>
          <p:nvPr/>
        </p:nvSpPr>
        <p:spPr>
          <a:xfrm>
            <a:off x="5993822" y="2159000"/>
            <a:ext cx="2133600" cy="457200"/>
          </a:xfrm>
          <a:prstGeom prst="rect">
            <a:avLst/>
          </a:prstGeom>
          <a:ln w="508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File System</a:t>
            </a:r>
            <a:endParaRPr lang="en-US" dirty="0"/>
          </a:p>
        </p:txBody>
      </p:sp>
      <p:sp>
        <p:nvSpPr>
          <p:cNvPr id="10" name="Rectangle 9"/>
          <p:cNvSpPr/>
          <p:nvPr/>
        </p:nvSpPr>
        <p:spPr>
          <a:xfrm>
            <a:off x="5562600" y="2971800"/>
            <a:ext cx="300234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I/O Supervisor </a:t>
            </a:r>
          </a:p>
          <a:p>
            <a:pPr algn="ctr"/>
            <a:r>
              <a:rPr lang="en-US" dirty="0" smtClean="0"/>
              <a:t>(Disk Block Management)</a:t>
            </a:r>
            <a:endParaRPr lang="en-US" dirty="0"/>
          </a:p>
        </p:txBody>
      </p:sp>
      <p:sp>
        <p:nvSpPr>
          <p:cNvPr id="11" name="Rectangle 10"/>
          <p:cNvSpPr/>
          <p:nvPr/>
        </p:nvSpPr>
        <p:spPr>
          <a:xfrm>
            <a:off x="5993822" y="3937000"/>
            <a:ext cx="2133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Device Drivers</a:t>
            </a:r>
            <a:endParaRPr lang="en-US" dirty="0"/>
          </a:p>
        </p:txBody>
      </p:sp>
      <p:sp>
        <p:nvSpPr>
          <p:cNvPr id="12" name="Rectangle 11"/>
          <p:cNvSpPr/>
          <p:nvPr/>
        </p:nvSpPr>
        <p:spPr>
          <a:xfrm>
            <a:off x="5993822" y="4749800"/>
            <a:ext cx="2133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Device Controllers</a:t>
            </a:r>
            <a:endParaRPr lang="en-US" dirty="0"/>
          </a:p>
        </p:txBody>
      </p:sp>
      <p:cxnSp>
        <p:nvCxnSpPr>
          <p:cNvPr id="14" name="Straight Connector 13"/>
          <p:cNvCxnSpPr/>
          <p:nvPr/>
        </p:nvCxnSpPr>
        <p:spPr>
          <a:xfrm flipH="1">
            <a:off x="4495800" y="1185747"/>
            <a:ext cx="4038600" cy="0"/>
          </a:xfrm>
          <a:prstGeom prst="line">
            <a:avLst/>
          </a:prstGeom>
        </p:spPr>
        <p:style>
          <a:lnRef idx="3">
            <a:schemeClr val="accent4"/>
          </a:lnRef>
          <a:fillRef idx="0">
            <a:schemeClr val="accent4"/>
          </a:fillRef>
          <a:effectRef idx="2">
            <a:schemeClr val="accent4"/>
          </a:effectRef>
          <a:fontRef idx="minor">
            <a:schemeClr val="tx1"/>
          </a:fontRef>
        </p:style>
      </p:cxnSp>
      <p:sp>
        <p:nvSpPr>
          <p:cNvPr id="17" name="TextBox 16"/>
          <p:cNvSpPr txBox="1"/>
          <p:nvPr/>
        </p:nvSpPr>
        <p:spPr>
          <a:xfrm>
            <a:off x="4267200" y="685800"/>
            <a:ext cx="1390124" cy="369332"/>
          </a:xfrm>
          <a:prstGeom prst="rect">
            <a:avLst/>
          </a:prstGeom>
          <a:noFill/>
        </p:spPr>
        <p:txBody>
          <a:bodyPr wrap="none" rtlCol="0">
            <a:spAutoFit/>
          </a:bodyPr>
          <a:lstStyle/>
          <a:p>
            <a:r>
              <a:rPr lang="en-US" dirty="0" smtClean="0"/>
              <a:t>User Space</a:t>
            </a:r>
            <a:endParaRPr lang="en-US" dirty="0"/>
          </a:p>
        </p:txBody>
      </p:sp>
      <p:sp>
        <p:nvSpPr>
          <p:cNvPr id="18" name="TextBox 17"/>
          <p:cNvSpPr txBox="1"/>
          <p:nvPr/>
        </p:nvSpPr>
        <p:spPr>
          <a:xfrm>
            <a:off x="3886200" y="1371600"/>
            <a:ext cx="1569660" cy="369332"/>
          </a:xfrm>
          <a:prstGeom prst="rect">
            <a:avLst/>
          </a:prstGeom>
          <a:noFill/>
        </p:spPr>
        <p:txBody>
          <a:bodyPr wrap="none" rtlCol="0">
            <a:spAutoFit/>
          </a:bodyPr>
          <a:lstStyle/>
          <a:p>
            <a:r>
              <a:rPr lang="en-US" dirty="0" smtClean="0"/>
              <a:t>Kernel Space</a:t>
            </a:r>
            <a:endParaRPr lang="en-US" dirty="0"/>
          </a:p>
        </p:txBody>
      </p:sp>
      <p:cxnSp>
        <p:nvCxnSpPr>
          <p:cNvPr id="20" name="Straight Arrow Connector 19"/>
          <p:cNvCxnSpPr>
            <a:stCxn id="7" idx="2"/>
            <a:endCxn id="8" idx="0"/>
          </p:cNvCxnSpPr>
          <p:nvPr/>
        </p:nvCxnSpPr>
        <p:spPr>
          <a:xfrm flipH="1">
            <a:off x="7057762" y="990600"/>
            <a:ext cx="2860" cy="355600"/>
          </a:xfrm>
          <a:prstGeom prst="straightConnector1">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a:stCxn id="8" idx="2"/>
            <a:endCxn id="9" idx="0"/>
          </p:cNvCxnSpPr>
          <p:nvPr/>
        </p:nvCxnSpPr>
        <p:spPr>
          <a:xfrm>
            <a:off x="7057762" y="1803400"/>
            <a:ext cx="2860" cy="355600"/>
          </a:xfrm>
          <a:prstGeom prst="straightConnector1">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a:stCxn id="9" idx="2"/>
            <a:endCxn id="10" idx="0"/>
          </p:cNvCxnSpPr>
          <p:nvPr/>
        </p:nvCxnSpPr>
        <p:spPr>
          <a:xfrm>
            <a:off x="7060622" y="2616200"/>
            <a:ext cx="3148" cy="355600"/>
          </a:xfrm>
          <a:prstGeom prst="straightConnector1">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10" idx="2"/>
            <a:endCxn id="11" idx="0"/>
          </p:cNvCxnSpPr>
          <p:nvPr/>
        </p:nvCxnSpPr>
        <p:spPr>
          <a:xfrm flipH="1">
            <a:off x="7060622" y="3581400"/>
            <a:ext cx="3148" cy="355600"/>
          </a:xfrm>
          <a:prstGeom prst="straightConnector1">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a:stCxn id="11" idx="2"/>
            <a:endCxn id="12" idx="0"/>
          </p:cNvCxnSpPr>
          <p:nvPr/>
        </p:nvCxnSpPr>
        <p:spPr>
          <a:xfrm>
            <a:off x="7060622" y="4394200"/>
            <a:ext cx="0" cy="355600"/>
          </a:xfrm>
          <a:prstGeom prst="straightConnector1">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9" name="Rectangle 18"/>
          <p:cNvSpPr/>
          <p:nvPr/>
        </p:nvSpPr>
        <p:spPr>
          <a:xfrm>
            <a:off x="5990962" y="5562600"/>
            <a:ext cx="21336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Physical Devices</a:t>
            </a:r>
            <a:endParaRPr lang="en-US" dirty="0"/>
          </a:p>
        </p:txBody>
      </p:sp>
      <p:cxnSp>
        <p:nvCxnSpPr>
          <p:cNvPr id="25" name="Straight Arrow Connector 24"/>
          <p:cNvCxnSpPr>
            <a:stCxn id="12" idx="2"/>
            <a:endCxn id="19" idx="0"/>
          </p:cNvCxnSpPr>
          <p:nvPr/>
        </p:nvCxnSpPr>
        <p:spPr>
          <a:xfrm flipH="1">
            <a:off x="7057762" y="5207000"/>
            <a:ext cx="2860" cy="355600"/>
          </a:xfrm>
          <a:prstGeom prst="straightConnector1">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922273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System Calls Layer</a:t>
            </a:r>
            <a:endParaRPr lang="en-US" dirty="0"/>
          </a:p>
        </p:txBody>
      </p:sp>
      <p:sp>
        <p:nvSpPr>
          <p:cNvPr id="3" name="Content Placeholder 2"/>
          <p:cNvSpPr>
            <a:spLocks noGrp="1"/>
          </p:cNvSpPr>
          <p:nvPr>
            <p:ph idx="1"/>
          </p:nvPr>
        </p:nvSpPr>
        <p:spPr/>
        <p:txBody>
          <a:bodyPr/>
          <a:lstStyle/>
          <a:p>
            <a:r>
              <a:rPr lang="en-US" dirty="0" smtClean="0"/>
              <a:t>Implements </a:t>
            </a:r>
            <a:r>
              <a:rPr lang="en-US" dirty="0"/>
              <a:t>the </a:t>
            </a:r>
            <a:r>
              <a:rPr lang="en-US" u="sng" dirty="0" smtClean="0"/>
              <a:t>generic OS </a:t>
            </a:r>
            <a:r>
              <a:rPr lang="en-US" u="sng" dirty="0"/>
              <a:t>system</a:t>
            </a:r>
            <a:r>
              <a:rPr lang="en-US" dirty="0"/>
              <a:t> calls used to create / open / read / write / seek / close files. </a:t>
            </a:r>
            <a:endParaRPr lang="en-US" dirty="0" smtClean="0"/>
          </a:p>
          <a:p>
            <a:pPr lvl="1"/>
            <a:r>
              <a:rPr lang="en-US" dirty="0" smtClean="0"/>
              <a:t>Maps these generic operations to File System Type specific operations provided by the File System Layer. </a:t>
            </a:r>
          </a:p>
          <a:p>
            <a:pPr lvl="1"/>
            <a:endParaRPr lang="en-US" dirty="0" smtClean="0"/>
          </a:p>
          <a:p>
            <a:r>
              <a:rPr lang="en-US" dirty="0" smtClean="0"/>
              <a:t>Services that provide the process the view of the file as a stream of bytes; read &amp; write operations. </a:t>
            </a:r>
          </a:p>
          <a:p>
            <a:pPr lvl="1"/>
            <a:endParaRPr lang="en-US" dirty="0"/>
          </a:p>
          <a:p>
            <a:r>
              <a:rPr lang="en-US" dirty="0"/>
              <a:t>Manages the allocation and maintenance of File Descriptors</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21</a:t>
            </a:fld>
            <a:endParaRPr lang="en-US" altLang="en-US"/>
          </a:p>
        </p:txBody>
      </p:sp>
    </p:spTree>
    <p:extLst>
      <p:ext uri="{BB962C8B-B14F-4D97-AF65-F5344CB8AC3E}">
        <p14:creationId xmlns:p14="http://schemas.microsoft.com/office/powerpoint/2010/main" val="359179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System Layer</a:t>
            </a:r>
            <a:endParaRPr lang="en-US" dirty="0"/>
          </a:p>
        </p:txBody>
      </p:sp>
      <p:sp>
        <p:nvSpPr>
          <p:cNvPr id="3" name="Content Placeholder 2"/>
          <p:cNvSpPr>
            <a:spLocks noGrp="1"/>
          </p:cNvSpPr>
          <p:nvPr>
            <p:ph idx="1"/>
          </p:nvPr>
        </p:nvSpPr>
        <p:spPr/>
        <p:txBody>
          <a:bodyPr/>
          <a:lstStyle/>
          <a:p>
            <a:r>
              <a:rPr lang="en-US" dirty="0" smtClean="0"/>
              <a:t>Implements File System</a:t>
            </a:r>
            <a:r>
              <a:rPr lang="en-US" dirty="0"/>
              <a:t> </a:t>
            </a:r>
            <a:r>
              <a:rPr lang="en-US" dirty="0" smtClean="0"/>
              <a:t>services and data structures.</a:t>
            </a:r>
          </a:p>
          <a:p>
            <a:pPr lvl="1"/>
            <a:endParaRPr lang="en-US" dirty="0" smtClean="0"/>
          </a:p>
          <a:p>
            <a:r>
              <a:rPr lang="en-US" dirty="0" smtClean="0"/>
              <a:t>Maintains and manages the </a:t>
            </a:r>
            <a:r>
              <a:rPr lang="en-US" u="sng" dirty="0" smtClean="0"/>
              <a:t>persistent data structures </a:t>
            </a:r>
            <a:r>
              <a:rPr lang="en-US" dirty="0" smtClean="0"/>
              <a:t>used to maintain the file system. </a:t>
            </a:r>
          </a:p>
          <a:p>
            <a:pPr lvl="1"/>
            <a:r>
              <a:rPr lang="en-US" dirty="0" smtClean="0"/>
              <a:t>File Allocation Table</a:t>
            </a:r>
          </a:p>
          <a:p>
            <a:pPr lvl="1"/>
            <a:r>
              <a:rPr lang="en-US" dirty="0" smtClean="0"/>
              <a:t>Unallocated Block Lists</a:t>
            </a:r>
          </a:p>
          <a:p>
            <a:pPr lvl="1"/>
            <a:endParaRPr lang="en-US" dirty="0"/>
          </a:p>
          <a:p>
            <a:r>
              <a:rPr lang="en-US" dirty="0" smtClean="0"/>
              <a:t>Enforces user-based ownership and file system security.</a:t>
            </a:r>
          </a:p>
          <a:p>
            <a:pPr lvl="1"/>
            <a:endParaRPr lang="en-US" dirty="0" smtClean="0"/>
          </a:p>
          <a:p>
            <a:r>
              <a:rPr lang="en-US" dirty="0" smtClean="0"/>
              <a:t>Provides support for multiple file systems (partitions) and file system types (NTFS and FAT).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22</a:t>
            </a:fld>
            <a:endParaRPr lang="en-US" altLang="en-US"/>
          </a:p>
        </p:txBody>
      </p:sp>
    </p:spTree>
    <p:extLst>
      <p:ext uri="{BB962C8B-B14F-4D97-AF65-F5344CB8AC3E}">
        <p14:creationId xmlns:p14="http://schemas.microsoft.com/office/powerpoint/2010/main" val="760084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Virtual</a:t>
            </a:r>
            <a:br>
              <a:rPr lang="en-US" dirty="0" smtClean="0"/>
            </a:br>
            <a:r>
              <a:rPr lang="en-US" dirty="0" smtClean="0"/>
              <a:t>File System</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23</a:t>
            </a:fld>
            <a:endParaRPr lang="en-US"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1000"/>
            <a:ext cx="4352925" cy="579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13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I/O Supervisor Layer</a:t>
            </a:r>
            <a:endParaRPr lang="en-US" dirty="0"/>
          </a:p>
        </p:txBody>
      </p:sp>
      <p:sp>
        <p:nvSpPr>
          <p:cNvPr id="3" name="Content Placeholder 2"/>
          <p:cNvSpPr>
            <a:spLocks noGrp="1"/>
          </p:cNvSpPr>
          <p:nvPr>
            <p:ph idx="1"/>
          </p:nvPr>
        </p:nvSpPr>
        <p:spPr/>
        <p:txBody>
          <a:bodyPr/>
          <a:lstStyle/>
          <a:p>
            <a:r>
              <a:rPr lang="en-NZ" dirty="0" smtClean="0"/>
              <a:t>Responsible for scheduling </a:t>
            </a:r>
            <a:r>
              <a:rPr lang="en-NZ" u="sng" dirty="0" smtClean="0"/>
              <a:t>block-oriented</a:t>
            </a:r>
            <a:r>
              <a:rPr lang="en-NZ" dirty="0" smtClean="0"/>
              <a:t> disk access to optimize system performance.</a:t>
            </a:r>
          </a:p>
          <a:p>
            <a:pPr lvl="1"/>
            <a:r>
              <a:rPr lang="en-NZ" dirty="0" smtClean="0"/>
              <a:t>Covered in Section 11.</a:t>
            </a:r>
          </a:p>
          <a:p>
            <a:pPr lvl="1"/>
            <a:endParaRPr lang="en-NZ" dirty="0" smtClean="0"/>
          </a:p>
          <a:p>
            <a:r>
              <a:rPr lang="en-NZ" dirty="0" smtClean="0"/>
              <a:t>Maintains the data structures used to manage I/O devices and schedule I/O operations.</a:t>
            </a:r>
          </a:p>
          <a:p>
            <a:pPr lvl="1"/>
            <a:r>
              <a:rPr lang="en-NZ" dirty="0" smtClean="0"/>
              <a:t>Performs I/O block operation scheduling. </a:t>
            </a:r>
          </a:p>
          <a:p>
            <a:pPr lvl="1"/>
            <a:r>
              <a:rPr lang="en-NZ" dirty="0" smtClean="0"/>
              <a:t>Queues I/O block requests for each block (disk) device. </a:t>
            </a:r>
          </a:p>
          <a:p>
            <a:pPr lvl="1"/>
            <a:endParaRPr lang="en-NZ" dirty="0" smtClean="0"/>
          </a:p>
          <a:p>
            <a:r>
              <a:rPr lang="en-NZ" dirty="0" smtClean="0"/>
              <a:t>Maintains and Caches Disk Blocks in buffers maintained in kernel memory.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24</a:t>
            </a:fld>
            <a:endParaRPr lang="en-US" altLang="en-US"/>
          </a:p>
        </p:txBody>
      </p:sp>
    </p:spTree>
    <p:extLst>
      <p:ext uri="{BB962C8B-B14F-4D97-AF65-F5344CB8AC3E}">
        <p14:creationId xmlns:p14="http://schemas.microsoft.com/office/powerpoint/2010/main" val="402900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Directories</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directory</a:t>
            </a:r>
            <a:r>
              <a:rPr lang="en-US" dirty="0" smtClean="0"/>
              <a:t> is an abstraction found in every file system. </a:t>
            </a:r>
          </a:p>
          <a:p>
            <a:endParaRPr lang="en-US" dirty="0" smtClean="0"/>
          </a:p>
          <a:p>
            <a:r>
              <a:rPr lang="en-US" dirty="0" smtClean="0"/>
              <a:t>The directory maintains information about the files it contains.</a:t>
            </a:r>
          </a:p>
          <a:p>
            <a:pPr lvl="1"/>
            <a:r>
              <a:rPr lang="en-US" dirty="0" smtClean="0"/>
              <a:t>The mapping between a name (string) and a data structures maintained by a file system.</a:t>
            </a:r>
          </a:p>
          <a:p>
            <a:pPr lvl="1"/>
            <a:r>
              <a:rPr lang="en-US" dirty="0" smtClean="0"/>
              <a:t>The size of the file.</a:t>
            </a:r>
          </a:p>
          <a:p>
            <a:pPr lvl="1"/>
            <a:r>
              <a:rPr lang="en-US" dirty="0" smtClean="0"/>
              <a:t>The ID of the file’s owner and owning groups. </a:t>
            </a:r>
          </a:p>
          <a:p>
            <a:pPr lvl="1"/>
            <a:r>
              <a:rPr lang="en-US" dirty="0" smtClean="0"/>
              <a:t>Date created, date last updated, and date last read.</a:t>
            </a:r>
          </a:p>
          <a:p>
            <a:pPr lvl="1"/>
            <a:endParaRPr lang="en-US" dirty="0" smtClean="0"/>
          </a:p>
          <a:p>
            <a:r>
              <a:rPr lang="en-US" dirty="0" smtClean="0"/>
              <a:t>In Linux, the Directory is implemented as a special </a:t>
            </a:r>
            <a:r>
              <a:rPr lang="en-US" u="sng" dirty="0" smtClean="0"/>
              <a:t>file</a:t>
            </a:r>
            <a:r>
              <a:rPr lang="en-US" dirty="0" smtClean="0"/>
              <a:t> that is protected from direct modification by user programs.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25</a:t>
            </a:fld>
            <a:endParaRPr lang="en-US" altLang="en-US"/>
          </a:p>
        </p:txBody>
      </p:sp>
    </p:spTree>
    <p:extLst>
      <p:ext uri="{BB962C8B-B14F-4D97-AF65-F5344CB8AC3E}">
        <p14:creationId xmlns:p14="http://schemas.microsoft.com/office/powerpoint/2010/main" val="1272849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66800"/>
            <a:ext cx="422910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Directories are Maintain Hierarchically</a:t>
            </a:r>
            <a:endParaRPr lang="en-US" dirty="0"/>
          </a:p>
        </p:txBody>
      </p:sp>
      <p:sp>
        <p:nvSpPr>
          <p:cNvPr id="3" name="Content Placeholder 2"/>
          <p:cNvSpPr>
            <a:spLocks noGrp="1"/>
          </p:cNvSpPr>
          <p:nvPr>
            <p:ph idx="1"/>
          </p:nvPr>
        </p:nvSpPr>
        <p:spPr>
          <a:xfrm>
            <a:off x="457200" y="1219200"/>
            <a:ext cx="8229600" cy="4911725"/>
          </a:xfrm>
        </p:spPr>
        <p:txBody>
          <a:bodyPr/>
          <a:lstStyle/>
          <a:p>
            <a:r>
              <a:rPr lang="en-US" dirty="0" smtClean="0"/>
              <a:t>Directories are organized as a tree. </a:t>
            </a:r>
          </a:p>
          <a:p>
            <a:pPr lvl="1"/>
            <a:r>
              <a:rPr lang="en-US" dirty="0" smtClean="0"/>
              <a:t>Directories at the root </a:t>
            </a:r>
            <a:br>
              <a:rPr lang="en-US" dirty="0" smtClean="0"/>
            </a:br>
            <a:r>
              <a:rPr lang="en-US" dirty="0" smtClean="0"/>
              <a:t>and every non-leaf node </a:t>
            </a:r>
            <a:br>
              <a:rPr lang="en-US" dirty="0" smtClean="0"/>
            </a:br>
            <a:r>
              <a:rPr lang="en-US" dirty="0" smtClean="0"/>
              <a:t>in the structure. </a:t>
            </a:r>
          </a:p>
          <a:p>
            <a:pPr lvl="1"/>
            <a:r>
              <a:rPr lang="en-US" dirty="0" smtClean="0"/>
              <a:t>Leaf nodes are normally files, </a:t>
            </a:r>
            <a:br>
              <a:rPr lang="en-US" dirty="0" smtClean="0"/>
            </a:br>
            <a:r>
              <a:rPr lang="en-US" dirty="0" smtClean="0"/>
              <a:t>but could be empty directories.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26</a:t>
            </a:fld>
            <a:endParaRPr lang="en-US" altLang="en-US"/>
          </a:p>
        </p:txBody>
      </p:sp>
    </p:spTree>
    <p:extLst>
      <p:ext uri="{BB962C8B-B14F-4D97-AF65-F5344CB8AC3E}">
        <p14:creationId xmlns:p14="http://schemas.microsoft.com/office/powerpoint/2010/main" val="2680443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File Naming</a:t>
            </a:r>
            <a:endParaRPr lang="en-US" dirty="0"/>
          </a:p>
        </p:txBody>
      </p:sp>
      <p:sp>
        <p:nvSpPr>
          <p:cNvPr id="3" name="Content Placeholder 2"/>
          <p:cNvSpPr>
            <a:spLocks noGrp="1"/>
          </p:cNvSpPr>
          <p:nvPr>
            <p:ph idx="1"/>
          </p:nvPr>
        </p:nvSpPr>
        <p:spPr/>
        <p:txBody>
          <a:bodyPr/>
          <a:lstStyle/>
          <a:p>
            <a:r>
              <a:rPr lang="en-US" dirty="0" smtClean="0"/>
              <a:t>A file or directory’s name must be unique in its directory. </a:t>
            </a:r>
          </a:p>
          <a:p>
            <a:pPr lvl="1"/>
            <a:r>
              <a:rPr lang="en-US" dirty="0" smtClean="0"/>
              <a:t>It follows that the path from the root directory to a file or directory must also be unique. </a:t>
            </a:r>
          </a:p>
          <a:p>
            <a:pPr lvl="1"/>
            <a:endParaRPr lang="en-US" dirty="0" smtClean="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27</a:t>
            </a:fld>
            <a:endParaRPr lang="en-US" altLang="en-US"/>
          </a:p>
        </p:txBody>
      </p:sp>
    </p:spTree>
    <p:extLst>
      <p:ext uri="{BB962C8B-B14F-4D97-AF65-F5344CB8AC3E}">
        <p14:creationId xmlns:p14="http://schemas.microsoft.com/office/powerpoint/2010/main" val="56998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Sharing</a:t>
            </a:r>
            <a:endParaRPr lang="en-US" dirty="0"/>
          </a:p>
        </p:txBody>
      </p:sp>
      <p:sp>
        <p:nvSpPr>
          <p:cNvPr id="3" name="Content Placeholder 2"/>
          <p:cNvSpPr>
            <a:spLocks noGrp="1"/>
          </p:cNvSpPr>
          <p:nvPr>
            <p:ph idx="1"/>
          </p:nvPr>
        </p:nvSpPr>
        <p:spPr>
          <a:xfrm>
            <a:off x="457200" y="1600200"/>
            <a:ext cx="8305800" cy="4530725"/>
          </a:xfrm>
        </p:spPr>
        <p:txBody>
          <a:bodyPr>
            <a:normAutofit/>
          </a:bodyPr>
          <a:lstStyle/>
          <a:p>
            <a:r>
              <a:rPr lang="en-US" dirty="0" smtClean="0"/>
              <a:t>When the file system can be accessed by multiple users there are two issues:</a:t>
            </a:r>
          </a:p>
          <a:p>
            <a:r>
              <a:rPr lang="en-US" dirty="0" smtClean="0"/>
              <a:t>Management of Simultaneous Access</a:t>
            </a:r>
          </a:p>
          <a:p>
            <a:pPr lvl="1"/>
            <a:r>
              <a:rPr lang="en-US" dirty="0"/>
              <a:t>Managed like critical sections, a file is a shared resource that requires controlled access through ownership and locking. </a:t>
            </a:r>
            <a:endParaRPr lang="en-US" dirty="0" smtClean="0"/>
          </a:p>
          <a:p>
            <a:pPr lvl="1"/>
            <a:endParaRPr lang="en-US" dirty="0" smtClean="0"/>
          </a:p>
          <a:p>
            <a:r>
              <a:rPr lang="en-US" dirty="0" smtClean="0"/>
              <a:t>Access Rights</a:t>
            </a:r>
          </a:p>
          <a:p>
            <a:pPr lvl="1"/>
            <a:r>
              <a:rPr lang="en-US" dirty="0" smtClean="0"/>
              <a:t>Controlling the specific access a user, or group of users, has to a file.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28</a:t>
            </a:fld>
            <a:endParaRPr lang="en-US" altLang="en-US"/>
          </a:p>
        </p:txBody>
      </p:sp>
    </p:spTree>
    <p:extLst>
      <p:ext uri="{BB962C8B-B14F-4D97-AF65-F5344CB8AC3E}">
        <p14:creationId xmlns:p14="http://schemas.microsoft.com/office/powerpoint/2010/main" val="4489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Simultaneous </a:t>
            </a:r>
            <a:r>
              <a:rPr lang="en-US" dirty="0" smtClean="0"/>
              <a:t>Access: Windows</a:t>
            </a:r>
            <a:endParaRPr lang="en-US" dirty="0"/>
          </a:p>
        </p:txBody>
      </p:sp>
      <p:sp>
        <p:nvSpPr>
          <p:cNvPr id="3" name="Content Placeholder 2"/>
          <p:cNvSpPr>
            <a:spLocks noGrp="1"/>
          </p:cNvSpPr>
          <p:nvPr>
            <p:ph idx="1"/>
          </p:nvPr>
        </p:nvSpPr>
        <p:spPr>
          <a:xfrm>
            <a:off x="457200" y="1600200"/>
            <a:ext cx="8229600" cy="4530725"/>
          </a:xfrm>
        </p:spPr>
        <p:txBody>
          <a:bodyPr/>
          <a:lstStyle/>
          <a:p>
            <a:r>
              <a:rPr lang="en-US" dirty="0" smtClean="0"/>
              <a:t>It is possible for two processes to concurrently read and write to the same file.</a:t>
            </a:r>
          </a:p>
          <a:p>
            <a:pPr lvl="1"/>
            <a:r>
              <a:rPr lang="en-US" dirty="0" smtClean="0"/>
              <a:t>Although this practice is discouraged and may corrupt the data stored in the file. </a:t>
            </a:r>
          </a:p>
          <a:p>
            <a:pPr lvl="1"/>
            <a:endParaRPr lang="en-US" dirty="0" smtClean="0"/>
          </a:p>
          <a:p>
            <a:r>
              <a:rPr lang="en-US" dirty="0" smtClean="0"/>
              <a:t>In Windows, a file </a:t>
            </a:r>
            <a:r>
              <a:rPr lang="en-US" dirty="0"/>
              <a:t>owners can specify the amount of concurrency allowed on the file e.g. exclusive, multiple readers, etc</a:t>
            </a:r>
            <a:r>
              <a:rPr lang="en-US" dirty="0" smtClean="0"/>
              <a:t>.</a:t>
            </a:r>
          </a:p>
          <a:p>
            <a:pPr lvl="1"/>
            <a:r>
              <a:rPr lang="en-US" dirty="0" smtClean="0"/>
              <a:t>Individual users and user groups can be given specific permissions on individual files. </a:t>
            </a:r>
          </a:p>
          <a:p>
            <a:pPr marL="344487" lvl="1" indent="0">
              <a:buNone/>
            </a:pPr>
            <a:endParaRPr lang="en-US" dirty="0" smtClean="0"/>
          </a:p>
          <a:p>
            <a:r>
              <a:rPr lang="en-US" dirty="0" smtClean="0"/>
              <a:t>Even ranges of bytes (records) within a file can be locked. </a:t>
            </a:r>
            <a:endParaRPr lang="en-US" dirty="0"/>
          </a:p>
          <a:p>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29</a:t>
            </a:fld>
            <a:endParaRPr lang="en-US" altLang="en-US"/>
          </a:p>
        </p:txBody>
      </p:sp>
    </p:spTree>
    <p:extLst>
      <p:ext uri="{BB962C8B-B14F-4D97-AF65-F5344CB8AC3E}">
        <p14:creationId xmlns:p14="http://schemas.microsoft.com/office/powerpoint/2010/main" val="386509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File System is an OS Service</a:t>
            </a:r>
            <a:endParaRPr lang="en-US" dirty="0"/>
          </a:p>
        </p:txBody>
      </p:sp>
      <p:sp>
        <p:nvSpPr>
          <p:cNvPr id="3" name="Content Placeholder 2"/>
          <p:cNvSpPr>
            <a:spLocks noGrp="1"/>
          </p:cNvSpPr>
          <p:nvPr>
            <p:ph idx="1"/>
          </p:nvPr>
        </p:nvSpPr>
        <p:spPr>
          <a:xfrm>
            <a:off x="457200" y="1752600"/>
            <a:ext cx="8229600" cy="4378325"/>
          </a:xfrm>
        </p:spPr>
        <p:txBody>
          <a:bodyPr/>
          <a:lstStyle/>
          <a:p>
            <a:r>
              <a:rPr lang="en-US" dirty="0" smtClean="0"/>
              <a:t>A file system is an </a:t>
            </a:r>
            <a:r>
              <a:rPr lang="en-US" u="sng" dirty="0" smtClean="0"/>
              <a:t>organization of data structures </a:t>
            </a:r>
            <a:r>
              <a:rPr lang="en-US" dirty="0" smtClean="0"/>
              <a:t>that built on the data blocks maintained by the drive. </a:t>
            </a:r>
          </a:p>
          <a:p>
            <a:pPr lvl="1"/>
            <a:r>
              <a:rPr lang="en-US" dirty="0" smtClean="0"/>
              <a:t>Persistent data structures that survive system power downs. </a:t>
            </a:r>
          </a:p>
          <a:p>
            <a:pPr lvl="1"/>
            <a:r>
              <a:rPr lang="en-US" dirty="0" smtClean="0"/>
              <a:t>Drives can be HDD, SSD, USB Drives, DVD, etc. </a:t>
            </a:r>
          </a:p>
          <a:p>
            <a:pPr lvl="1"/>
            <a:endParaRPr lang="en-US" dirty="0" smtClean="0"/>
          </a:p>
          <a:p>
            <a:r>
              <a:rPr lang="en-US" dirty="0" smtClean="0"/>
              <a:t>A terabyte drive maintains almost 270 million 4K-byte blocks. </a:t>
            </a:r>
            <a:endParaRPr lang="en-US" dirty="0"/>
          </a:p>
          <a:p>
            <a:r>
              <a:rPr lang="en-US" dirty="0" smtClean="0"/>
              <a:t>A File System is an </a:t>
            </a:r>
            <a:r>
              <a:rPr lang="en-US" u="sng" dirty="0" smtClean="0"/>
              <a:t>operating system service</a:t>
            </a:r>
            <a:r>
              <a:rPr lang="en-US" dirty="0" smtClean="0"/>
              <a:t> that maintains and organizes persistent data on this large number of blocks. </a:t>
            </a:r>
          </a:p>
          <a:p>
            <a:pPr lvl="1"/>
            <a:r>
              <a:rPr lang="en-US" dirty="0" smtClean="0"/>
              <a:t>Creating and maintaining file system objects (files, directories, etc.). </a:t>
            </a:r>
          </a:p>
          <a:p>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a:t>
            </a:fld>
            <a:endParaRPr lang="en-US" altLang="en-US"/>
          </a:p>
        </p:txBody>
      </p:sp>
    </p:spTree>
    <p:extLst>
      <p:ext uri="{BB962C8B-B14F-4D97-AF65-F5344CB8AC3E}">
        <p14:creationId xmlns:p14="http://schemas.microsoft.com/office/powerpoint/2010/main" val="3851592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Simultaneous Access: </a:t>
            </a:r>
            <a:r>
              <a:rPr lang="en-US" dirty="0" smtClean="0"/>
              <a:t>Linux</a:t>
            </a:r>
            <a:endParaRPr lang="en-US" dirty="0"/>
          </a:p>
        </p:txBody>
      </p:sp>
      <p:sp>
        <p:nvSpPr>
          <p:cNvPr id="3" name="Content Placeholder 2"/>
          <p:cNvSpPr>
            <a:spLocks noGrp="1"/>
          </p:cNvSpPr>
          <p:nvPr>
            <p:ph idx="1"/>
          </p:nvPr>
        </p:nvSpPr>
        <p:spPr>
          <a:xfrm>
            <a:off x="457200" y="1600200"/>
            <a:ext cx="8229600" cy="4530725"/>
          </a:xfrm>
        </p:spPr>
        <p:txBody>
          <a:bodyPr>
            <a:normAutofit/>
          </a:bodyPr>
          <a:lstStyle/>
          <a:p>
            <a:r>
              <a:rPr lang="en-US" dirty="0" smtClean="0"/>
              <a:t>Access permissions can be controlled on the owning user and </a:t>
            </a:r>
            <a:r>
              <a:rPr lang="en-US" dirty="0" smtClean="0"/>
              <a:t>granted to selected users and user </a:t>
            </a:r>
            <a:r>
              <a:rPr lang="en-US" dirty="0" smtClean="0"/>
              <a:t>groups. </a:t>
            </a:r>
          </a:p>
          <a:p>
            <a:pPr lvl="1"/>
            <a:r>
              <a:rPr lang="en-US" dirty="0" smtClean="0"/>
              <a:t>Not as flexible (or complicated) as Windows.</a:t>
            </a:r>
          </a:p>
          <a:p>
            <a:pPr lvl="1"/>
            <a:endParaRPr lang="en-US" dirty="0" smtClean="0"/>
          </a:p>
          <a:p>
            <a:r>
              <a:rPr lang="en-US" dirty="0" smtClean="0"/>
              <a:t>The API SYSCALL </a:t>
            </a:r>
            <a:r>
              <a:rPr lang="en-US" dirty="0" err="1" smtClean="0"/>
              <a:t>fcntl</a:t>
            </a:r>
            <a:r>
              <a:rPr lang="en-US" dirty="0" smtClean="0"/>
              <a:t>(2) provides a single generic service call that is used to manipulate files.</a:t>
            </a:r>
          </a:p>
          <a:p>
            <a:pPr lvl="1"/>
            <a:r>
              <a:rPr lang="en-US" dirty="0" smtClean="0"/>
              <a:t>Including locking the file or ranges of bytes within the file.</a:t>
            </a:r>
          </a:p>
          <a:p>
            <a:pPr lvl="1"/>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30</a:t>
            </a:fld>
            <a:endParaRPr lang="en-US" altLang="en-US"/>
          </a:p>
        </p:txBody>
      </p:sp>
    </p:spTree>
    <p:extLst>
      <p:ext uri="{BB962C8B-B14F-4D97-AF65-F5344CB8AC3E}">
        <p14:creationId xmlns:p14="http://schemas.microsoft.com/office/powerpoint/2010/main" val="4182199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File Locking</a:t>
            </a:r>
            <a:endParaRPr lang="en-US" dirty="0"/>
          </a:p>
        </p:txBody>
      </p:sp>
      <p:sp>
        <p:nvSpPr>
          <p:cNvPr id="3" name="Content Placeholder 2"/>
          <p:cNvSpPr>
            <a:spLocks noGrp="1"/>
          </p:cNvSpPr>
          <p:nvPr>
            <p:ph idx="1"/>
          </p:nvPr>
        </p:nvSpPr>
        <p:spPr/>
        <p:txBody>
          <a:bodyPr/>
          <a:lstStyle/>
          <a:p>
            <a:r>
              <a:rPr lang="en-US" dirty="0" smtClean="0"/>
              <a:t>File locking </a:t>
            </a:r>
            <a:r>
              <a:rPr lang="en-US" dirty="0"/>
              <a:t>can be </a:t>
            </a:r>
            <a:r>
              <a:rPr lang="en-US" u="sng" dirty="0"/>
              <a:t>voluntary</a:t>
            </a:r>
            <a:r>
              <a:rPr lang="en-US" dirty="0"/>
              <a:t> (advisory) or </a:t>
            </a:r>
            <a:r>
              <a:rPr lang="en-US" u="sng" dirty="0"/>
              <a:t>mandatory</a:t>
            </a:r>
            <a:r>
              <a:rPr lang="en-US" dirty="0"/>
              <a:t>. </a:t>
            </a:r>
          </a:p>
          <a:p>
            <a:pPr lvl="1"/>
            <a:r>
              <a:rPr lang="en-US" dirty="0"/>
              <a:t>Advisory locking requires that processes cooperate when locking.</a:t>
            </a:r>
          </a:p>
          <a:p>
            <a:pPr lvl="1"/>
            <a:r>
              <a:rPr lang="en-US" dirty="0"/>
              <a:t>Mandatory locking is enforced by the OS but increases overhead. </a:t>
            </a:r>
          </a:p>
          <a:p>
            <a:pPr lvl="1"/>
            <a:endParaRPr lang="en-US" dirty="0"/>
          </a:p>
          <a:p>
            <a:r>
              <a:rPr lang="en-US" dirty="0" smtClean="0"/>
              <a:t>Linux </a:t>
            </a:r>
            <a:r>
              <a:rPr lang="en-US" dirty="0" smtClean="0"/>
              <a:t>user command flock(1</a:t>
            </a:r>
            <a:r>
              <a:rPr lang="en-US" dirty="0"/>
              <a:t>) allows users to place shared (read) and exclusive (write) access locks on files from within shells.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31</a:t>
            </a:fld>
            <a:endParaRPr lang="en-US" altLang="en-US"/>
          </a:p>
        </p:txBody>
      </p:sp>
    </p:spTree>
    <p:extLst>
      <p:ext uri="{BB962C8B-B14F-4D97-AF65-F5344CB8AC3E}">
        <p14:creationId xmlns:p14="http://schemas.microsoft.com/office/powerpoint/2010/main" val="2277673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Assigning Access Rights</a:t>
            </a:r>
            <a:br>
              <a:rPr lang="en-US" dirty="0" smtClean="0"/>
            </a:br>
            <a:r>
              <a:rPr lang="en-US" sz="2400" dirty="0" smtClean="0"/>
              <a:t>Access rights are granted based on user attributes</a:t>
            </a:r>
            <a:endParaRPr lang="en-US" sz="2400" dirty="0"/>
          </a:p>
        </p:txBody>
      </p:sp>
      <p:sp>
        <p:nvSpPr>
          <p:cNvPr id="9" name="Content Placeholder 8"/>
          <p:cNvSpPr>
            <a:spLocks noGrp="1"/>
          </p:cNvSpPr>
          <p:nvPr>
            <p:ph idx="1"/>
          </p:nvPr>
        </p:nvSpPr>
        <p:spPr/>
        <p:txBody>
          <a:bodyPr>
            <a:normAutofit fontScale="85000" lnSpcReduction="20000"/>
          </a:bodyPr>
          <a:lstStyle/>
          <a:p>
            <a:r>
              <a:rPr lang="en-US" sz="2400" dirty="0" smtClean="0"/>
              <a:t>Owner</a:t>
            </a:r>
          </a:p>
          <a:p>
            <a:pPr lvl="1"/>
            <a:r>
              <a:rPr lang="en-US" sz="1900" dirty="0" smtClean="0"/>
              <a:t>Each file has only a single owner.</a:t>
            </a:r>
          </a:p>
          <a:p>
            <a:pPr lvl="1"/>
            <a:r>
              <a:rPr lang="en-US" sz="1900" dirty="0" smtClean="0"/>
              <a:t>Usually the user that created the file.</a:t>
            </a:r>
          </a:p>
          <a:p>
            <a:pPr lvl="1"/>
            <a:r>
              <a:rPr lang="en-US" sz="1900" dirty="0" smtClean="0"/>
              <a:t>Has as full access rights and </a:t>
            </a:r>
            <a:r>
              <a:rPr lang="en-US" sz="1900" u="sng" dirty="0" smtClean="0"/>
              <a:t>may grant rights to others</a:t>
            </a:r>
            <a:r>
              <a:rPr lang="en-US" sz="1900" dirty="0" smtClean="0"/>
              <a:t>. </a:t>
            </a:r>
          </a:p>
          <a:p>
            <a:pPr lvl="1"/>
            <a:endParaRPr lang="en-US" dirty="0" smtClean="0"/>
          </a:p>
          <a:p>
            <a:r>
              <a:rPr lang="en-US" sz="2400" dirty="0" smtClean="0"/>
              <a:t>Specific Users</a:t>
            </a:r>
          </a:p>
          <a:p>
            <a:pPr lvl="1"/>
            <a:r>
              <a:rPr lang="en-US" sz="1900" dirty="0" smtClean="0"/>
              <a:t>Specific users granted specific rights based on their user ID.</a:t>
            </a:r>
          </a:p>
          <a:p>
            <a:pPr lvl="1"/>
            <a:r>
              <a:rPr lang="en-US" sz="1900" dirty="0" smtClean="0"/>
              <a:t>Not supported by Unix / Linux systems.</a:t>
            </a:r>
          </a:p>
          <a:p>
            <a:pPr lvl="1"/>
            <a:endParaRPr lang="en-US" dirty="0" smtClean="0"/>
          </a:p>
          <a:p>
            <a:r>
              <a:rPr lang="en-US" sz="2400" dirty="0" smtClean="0"/>
              <a:t>User Groups</a:t>
            </a:r>
          </a:p>
          <a:p>
            <a:pPr lvl="1"/>
            <a:r>
              <a:rPr lang="en-US" sz="1900" dirty="0" smtClean="0"/>
              <a:t>A set of users can be made members of a group.</a:t>
            </a:r>
          </a:p>
          <a:p>
            <a:pPr lvl="1"/>
            <a:r>
              <a:rPr lang="en-US" sz="1900" dirty="0" smtClean="0"/>
              <a:t>Unix / Linux can assign permissions to only a single group. </a:t>
            </a:r>
          </a:p>
          <a:p>
            <a:pPr lvl="1"/>
            <a:r>
              <a:rPr lang="en-US" sz="1900" dirty="0" smtClean="0"/>
              <a:t>NTFS  can assign permissions to </a:t>
            </a:r>
            <a:r>
              <a:rPr lang="en-US" sz="1900" u="sng" dirty="0" smtClean="0"/>
              <a:t>multiple</a:t>
            </a:r>
            <a:r>
              <a:rPr lang="en-US" sz="1900" dirty="0" smtClean="0"/>
              <a:t> users, groups, computers.  </a:t>
            </a:r>
          </a:p>
          <a:p>
            <a:pPr lvl="1"/>
            <a:endParaRPr lang="en-US" dirty="0" smtClean="0"/>
          </a:p>
          <a:p>
            <a:r>
              <a:rPr lang="en-US" sz="2400" dirty="0" smtClean="0"/>
              <a:t>All (Public)</a:t>
            </a:r>
          </a:p>
          <a:p>
            <a:pPr lvl="1"/>
            <a:r>
              <a:rPr lang="en-US" sz="1900" dirty="0" smtClean="0"/>
              <a:t>Any user that has access to the system. </a:t>
            </a:r>
            <a:endParaRPr lang="en-US" sz="1900" dirty="0"/>
          </a:p>
        </p:txBody>
      </p:sp>
      <p:sp>
        <p:nvSpPr>
          <p:cNvPr id="5" name="Date Placeholder 4"/>
          <p:cNvSpPr>
            <a:spLocks noGrp="1"/>
          </p:cNvSpPr>
          <p:nvPr>
            <p:ph type="dt" sz="half" idx="10"/>
          </p:nvPr>
        </p:nvSpPr>
        <p:spPr/>
        <p:txBody>
          <a:bodyPr/>
          <a:lstStyle/>
          <a:p>
            <a:pPr>
              <a:defRPr/>
            </a:pPr>
            <a:r>
              <a:rPr lang="en-US" smtClean="0"/>
              <a:t>CS 5348 Operating Systems Concepts</a:t>
            </a:r>
            <a:endParaRPr lang="en-US" altLang="en-US"/>
          </a:p>
        </p:txBody>
      </p:sp>
      <p:sp>
        <p:nvSpPr>
          <p:cNvPr id="7" name="Slide Number Placeholder 6"/>
          <p:cNvSpPr>
            <a:spLocks noGrp="1"/>
          </p:cNvSpPr>
          <p:nvPr>
            <p:ph type="sldNum" sz="quarter" idx="12"/>
          </p:nvPr>
        </p:nvSpPr>
        <p:spPr/>
        <p:txBody>
          <a:bodyPr/>
          <a:lstStyle/>
          <a:p>
            <a:pPr>
              <a:defRPr/>
            </a:pPr>
            <a:fld id="{155D141C-C925-4234-B7B0-1407EE385081}" type="slidenum">
              <a:rPr lang="en-US" altLang="en-US" smtClean="0"/>
              <a:pPr>
                <a:defRPr/>
              </a:pPr>
              <a:t>32</a:t>
            </a:fld>
            <a:endParaRPr lang="en-US" altLang="en-US"/>
          </a:p>
        </p:txBody>
      </p:sp>
    </p:spTree>
    <p:extLst>
      <p:ext uri="{BB962C8B-B14F-4D97-AF65-F5344CB8AC3E}">
        <p14:creationId xmlns:p14="http://schemas.microsoft.com/office/powerpoint/2010/main" val="1336435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Storage (Block) Management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The file system is responsible for </a:t>
            </a:r>
            <a:r>
              <a:rPr lang="en-US" dirty="0" smtClean="0"/>
              <a:t>assigning blocks </a:t>
            </a:r>
            <a:r>
              <a:rPr lang="en-US" dirty="0" smtClean="0"/>
              <a:t>to files. </a:t>
            </a:r>
            <a:endParaRPr lang="en-US" dirty="0"/>
          </a:p>
          <a:p>
            <a:pPr lvl="1"/>
            <a:r>
              <a:rPr lang="en-US" dirty="0" smtClean="0"/>
              <a:t>Recall a drive </a:t>
            </a:r>
            <a:r>
              <a:rPr lang="en-US" dirty="0" smtClean="0"/>
              <a:t>partition </a:t>
            </a:r>
            <a:r>
              <a:rPr lang="en-US" dirty="0" smtClean="0"/>
              <a:t>is </a:t>
            </a:r>
            <a:r>
              <a:rPr lang="en-US" dirty="0" smtClean="0"/>
              <a:t>made-up of N separately </a:t>
            </a:r>
            <a:r>
              <a:rPr lang="en-US" dirty="0" smtClean="0"/>
              <a:t>addressable blocks.</a:t>
            </a:r>
          </a:p>
          <a:p>
            <a:pPr lvl="1"/>
            <a:endParaRPr lang="en-US" dirty="0" smtClean="0"/>
          </a:p>
          <a:p>
            <a:r>
              <a:rPr lang="en-US" dirty="0" smtClean="0"/>
              <a:t>To </a:t>
            </a:r>
            <a:r>
              <a:rPr lang="en-US" dirty="0" smtClean="0"/>
              <a:t>manage </a:t>
            </a:r>
            <a:r>
              <a:rPr lang="en-US" dirty="0" smtClean="0"/>
              <a:t>block allocation, </a:t>
            </a:r>
            <a:r>
              <a:rPr lang="en-US" dirty="0" smtClean="0"/>
              <a:t>the </a:t>
            </a:r>
            <a:r>
              <a:rPr lang="en-US" dirty="0" smtClean="0"/>
              <a:t>file system must keep track of:</a:t>
            </a:r>
          </a:p>
          <a:p>
            <a:pPr lvl="1"/>
            <a:r>
              <a:rPr lang="en-US" dirty="0" smtClean="0"/>
              <a:t>Which of the partition </a:t>
            </a:r>
            <a:r>
              <a:rPr lang="en-US" dirty="0" smtClean="0"/>
              <a:t>blocks are allocated to a file or directory (</a:t>
            </a:r>
            <a:r>
              <a:rPr lang="en-US" u="sng" dirty="0" smtClean="0"/>
              <a:t>file allocation</a:t>
            </a:r>
            <a:r>
              <a:rPr lang="en-US" dirty="0" smtClean="0"/>
              <a:t>). </a:t>
            </a:r>
          </a:p>
          <a:p>
            <a:pPr lvl="1"/>
            <a:r>
              <a:rPr lang="en-US" dirty="0" smtClean="0"/>
              <a:t>Which </a:t>
            </a:r>
            <a:r>
              <a:rPr lang="en-US" dirty="0" smtClean="0"/>
              <a:t>blocks </a:t>
            </a:r>
            <a:r>
              <a:rPr lang="en-US" dirty="0" smtClean="0"/>
              <a:t>are </a:t>
            </a:r>
            <a:r>
              <a:rPr lang="en-US" dirty="0" smtClean="0"/>
              <a:t>currently free or </a:t>
            </a:r>
            <a:r>
              <a:rPr lang="en-US" dirty="0" smtClean="0"/>
              <a:t>unallocated </a:t>
            </a:r>
            <a:r>
              <a:rPr lang="en-US" dirty="0" smtClean="0"/>
              <a:t>to any file</a:t>
            </a:r>
            <a:br>
              <a:rPr lang="en-US" dirty="0" smtClean="0"/>
            </a:br>
            <a:r>
              <a:rPr lang="en-US" dirty="0" smtClean="0"/>
              <a:t>(</a:t>
            </a:r>
            <a:r>
              <a:rPr lang="en-US" u="sng" dirty="0"/>
              <a:t>f</a:t>
            </a:r>
            <a:r>
              <a:rPr lang="en-US" u="sng" dirty="0" smtClean="0"/>
              <a:t>ree space management</a:t>
            </a:r>
            <a:r>
              <a:rPr lang="en-US" dirty="0" smtClean="0"/>
              <a:t>).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33</a:t>
            </a:fld>
            <a:endParaRPr lang="en-US" altLang="en-US"/>
          </a:p>
        </p:txBody>
      </p:sp>
    </p:spTree>
    <p:extLst>
      <p:ext uri="{BB962C8B-B14F-4D97-AF65-F5344CB8AC3E}">
        <p14:creationId xmlns:p14="http://schemas.microsoft.com/office/powerpoint/2010/main" val="2777210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3.bp.blogspot.com/-hGKQRmNj3go/UzfeYQ9IPsI/AAAAAAAAUso/qLj0zBsB48I/s1600/hard-drive-with-case-remov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762000"/>
            <a:ext cx="6041368" cy="35704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Hard Disk Drives (HDD)</a:t>
            </a:r>
            <a:endParaRPr lang="en-US" dirty="0"/>
          </a:p>
        </p:txBody>
      </p:sp>
      <p:sp>
        <p:nvSpPr>
          <p:cNvPr id="3" name="Content Placeholder 2"/>
          <p:cNvSpPr>
            <a:spLocks noGrp="1"/>
          </p:cNvSpPr>
          <p:nvPr>
            <p:ph idx="1"/>
          </p:nvPr>
        </p:nvSpPr>
        <p:spPr>
          <a:xfrm>
            <a:off x="457200" y="4770437"/>
            <a:ext cx="8229600" cy="1360488"/>
          </a:xfrm>
        </p:spPr>
        <p:txBody>
          <a:bodyPr/>
          <a:lstStyle/>
          <a:p>
            <a:r>
              <a:rPr lang="en-US" dirty="0" smtClean="0"/>
              <a:t>The physical design places constraints on how to efficiently data is written to or read from the magnetic media.</a:t>
            </a:r>
          </a:p>
          <a:p>
            <a:pPr lvl="1"/>
            <a:r>
              <a:rPr lang="en-US" dirty="0"/>
              <a:t>Platters / Heads / Tracks / Sectors / Cylinders </a:t>
            </a:r>
            <a:endParaRPr lang="en-US" dirty="0" smtClean="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34</a:t>
            </a:fld>
            <a:endParaRPr lang="en-US" altLang="en-US"/>
          </a:p>
        </p:txBody>
      </p:sp>
      <p:pic>
        <p:nvPicPr>
          <p:cNvPr id="1026" name="Picture 2" descr="http://static.ddmcdn.com/gif/hard-disk-track.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75" y="1066800"/>
            <a:ext cx="28194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319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Allocation Table (FAT)</a:t>
            </a:r>
            <a:endParaRPr lang="en-US" dirty="0"/>
          </a:p>
        </p:txBody>
      </p:sp>
      <p:sp>
        <p:nvSpPr>
          <p:cNvPr id="3" name="Content Placeholder 2"/>
          <p:cNvSpPr>
            <a:spLocks noGrp="1"/>
          </p:cNvSpPr>
          <p:nvPr>
            <p:ph idx="1"/>
          </p:nvPr>
        </p:nvSpPr>
        <p:spPr/>
        <p:txBody>
          <a:bodyPr/>
          <a:lstStyle/>
          <a:p>
            <a:r>
              <a:rPr lang="en-US" dirty="0" smtClean="0"/>
              <a:t>The File Allocation Table is the data structure that records the files maintained by the file system.  </a:t>
            </a:r>
          </a:p>
          <a:p>
            <a:pPr lvl="1"/>
            <a:r>
              <a:rPr lang="en-US" dirty="0" smtClean="0"/>
              <a:t>The file’s name.</a:t>
            </a:r>
          </a:p>
          <a:p>
            <a:pPr lvl="1"/>
            <a:r>
              <a:rPr lang="en-US" dirty="0"/>
              <a:t>T</a:t>
            </a:r>
            <a:r>
              <a:rPr lang="en-US" dirty="0" smtClean="0"/>
              <a:t>he blocks allocated to the file and the order in which they were recorded. </a:t>
            </a:r>
          </a:p>
          <a:p>
            <a:pPr lvl="1"/>
            <a:r>
              <a:rPr lang="en-US" dirty="0" smtClean="0"/>
              <a:t>Depending on the file system, the FAT may maintain the owner, groups, timestamps, and other information describing the file that we described as maintained by a directory entry. </a:t>
            </a:r>
          </a:p>
          <a:p>
            <a:pPr lvl="1"/>
            <a:endParaRPr lang="en-US" dirty="0" smtClean="0"/>
          </a:p>
          <a:p>
            <a:r>
              <a:rPr lang="en-US" dirty="0" smtClean="0"/>
              <a:t>The FAT data structure </a:t>
            </a:r>
            <a:r>
              <a:rPr lang="en-US" dirty="0" smtClean="0"/>
              <a:t>is both </a:t>
            </a:r>
            <a:r>
              <a:rPr lang="en-US" u="sng" dirty="0" smtClean="0"/>
              <a:t>cached in kernel memory </a:t>
            </a:r>
            <a:r>
              <a:rPr lang="en-US" dirty="0" smtClean="0"/>
              <a:t>and </a:t>
            </a:r>
            <a:r>
              <a:rPr lang="en-US" u="sng" dirty="0" smtClean="0"/>
              <a:t>persisted on </a:t>
            </a:r>
            <a:r>
              <a:rPr lang="en-US" u="sng" dirty="0" smtClean="0"/>
              <a:t>disk blocks</a:t>
            </a:r>
            <a:r>
              <a:rPr lang="en-US" dirty="0" smtClean="0"/>
              <a:t>. </a:t>
            </a:r>
            <a:endParaRPr lang="en-US" dirty="0" smtClean="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35</a:t>
            </a:fld>
            <a:endParaRPr lang="en-US" altLang="en-US"/>
          </a:p>
        </p:txBody>
      </p:sp>
    </p:spTree>
    <p:extLst>
      <p:ext uri="{BB962C8B-B14F-4D97-AF65-F5344CB8AC3E}">
        <p14:creationId xmlns:p14="http://schemas.microsoft.com/office/powerpoint/2010/main" val="2304260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Extents: The Unit of Disk Block Allocation</a:t>
            </a:r>
            <a:endParaRPr lang="en-US" dirty="0"/>
          </a:p>
        </p:txBody>
      </p:sp>
      <p:sp>
        <p:nvSpPr>
          <p:cNvPr id="3" name="Content Placeholder 2"/>
          <p:cNvSpPr>
            <a:spLocks noGrp="1"/>
          </p:cNvSpPr>
          <p:nvPr>
            <p:ph idx="1"/>
          </p:nvPr>
        </p:nvSpPr>
        <p:spPr>
          <a:xfrm>
            <a:off x="457200" y="1600200"/>
            <a:ext cx="8458200" cy="4530725"/>
          </a:xfrm>
        </p:spPr>
        <p:txBody>
          <a:bodyPr/>
          <a:lstStyle/>
          <a:p>
            <a:r>
              <a:rPr lang="en-US" dirty="0" smtClean="0"/>
              <a:t>An </a:t>
            </a:r>
            <a:r>
              <a:rPr lang="en-US" i="1" dirty="0" smtClean="0"/>
              <a:t>Extent </a:t>
            </a:r>
            <a:r>
              <a:rPr lang="en-US" dirty="0" smtClean="0"/>
              <a:t>is a </a:t>
            </a:r>
            <a:r>
              <a:rPr lang="en-US" u="sng" dirty="0" smtClean="0"/>
              <a:t>contiguous set of disk blocks </a:t>
            </a:r>
            <a:r>
              <a:rPr lang="en-US" dirty="0" smtClean="0"/>
              <a:t>allocated to a file.</a:t>
            </a:r>
          </a:p>
          <a:p>
            <a:pPr lvl="1"/>
            <a:r>
              <a:rPr lang="en-US" dirty="0" smtClean="0"/>
              <a:t>Note: The book uses the term </a:t>
            </a:r>
            <a:r>
              <a:rPr lang="en-US" u="sng" dirty="0" smtClean="0"/>
              <a:t>Portion</a:t>
            </a:r>
            <a:r>
              <a:rPr lang="en-US" dirty="0" smtClean="0"/>
              <a:t> to describe the same concept, but </a:t>
            </a:r>
            <a:r>
              <a:rPr lang="en-US" u="sng" dirty="0" smtClean="0"/>
              <a:t>Extent is the far more common term</a:t>
            </a:r>
            <a:r>
              <a:rPr lang="en-US" dirty="0" smtClean="0"/>
              <a:t>. </a:t>
            </a:r>
          </a:p>
          <a:p>
            <a:pPr lvl="1"/>
            <a:endParaRPr lang="en-US" dirty="0" smtClean="0"/>
          </a:p>
          <a:p>
            <a:r>
              <a:rPr lang="en-US" dirty="0" smtClean="0"/>
              <a:t>Extents can </a:t>
            </a:r>
            <a:r>
              <a:rPr lang="en-US" dirty="0"/>
              <a:t>range in size from </a:t>
            </a:r>
            <a:r>
              <a:rPr lang="en-US" dirty="0" smtClean="0"/>
              <a:t>a single block </a:t>
            </a:r>
            <a:r>
              <a:rPr lang="en-US" dirty="0"/>
              <a:t>to </a:t>
            </a:r>
            <a:r>
              <a:rPr lang="en-US" dirty="0" smtClean="0"/>
              <a:t>the blocks needed to contain the </a:t>
            </a:r>
            <a:r>
              <a:rPr lang="en-US" dirty="0"/>
              <a:t>entire file. </a:t>
            </a:r>
            <a:endParaRPr lang="en-US" dirty="0" smtClean="0"/>
          </a:p>
          <a:p>
            <a:pPr lvl="1"/>
            <a:r>
              <a:rPr lang="en-US" dirty="0" smtClean="0"/>
              <a:t>A File’s Extents </a:t>
            </a:r>
            <a:r>
              <a:rPr lang="en-US" dirty="0"/>
              <a:t>are maintained in the FAT</a:t>
            </a:r>
            <a:r>
              <a:rPr lang="en-US" dirty="0" smtClean="0"/>
              <a:t>.</a:t>
            </a:r>
          </a:p>
          <a:p>
            <a:pPr lvl="1"/>
            <a:r>
              <a:rPr lang="en-US" dirty="0" smtClean="0"/>
              <a:t>In most cases, a file is composed of several extents.</a:t>
            </a:r>
          </a:p>
          <a:p>
            <a:pPr lvl="1"/>
            <a:endParaRPr lang="en-US" dirty="0" smtClean="0"/>
          </a:p>
          <a:p>
            <a:r>
              <a:rPr lang="en-US" dirty="0" smtClean="0"/>
              <a:t>Allocating a file in fewest extents is a desired property of a file allocation strategy. </a:t>
            </a:r>
          </a:p>
          <a:p>
            <a:pPr lvl="1"/>
            <a:r>
              <a:rPr lang="en-US" dirty="0" smtClean="0"/>
              <a:t>Contiguous blocks can be read/written efficiently </a:t>
            </a:r>
            <a:r>
              <a:rPr lang="en-US" dirty="0"/>
              <a:t>from </a:t>
            </a:r>
            <a:r>
              <a:rPr lang="en-US" dirty="0" smtClean="0"/>
              <a:t>the HDD.</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36</a:t>
            </a:fld>
            <a:endParaRPr lang="en-US" altLang="en-US"/>
          </a:p>
        </p:txBody>
      </p:sp>
    </p:spTree>
    <p:extLst>
      <p:ext uri="{BB962C8B-B14F-4D97-AF65-F5344CB8AC3E}">
        <p14:creationId xmlns:p14="http://schemas.microsoft.com/office/powerpoint/2010/main" val="1892204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Extents Continued</a:t>
            </a:r>
            <a:endParaRPr lang="en-US" dirty="0"/>
          </a:p>
        </p:txBody>
      </p:sp>
      <p:sp>
        <p:nvSpPr>
          <p:cNvPr id="3" name="Content Placeholder 2"/>
          <p:cNvSpPr>
            <a:spLocks noGrp="1"/>
          </p:cNvSpPr>
          <p:nvPr>
            <p:ph idx="1"/>
          </p:nvPr>
        </p:nvSpPr>
        <p:spPr/>
        <p:txBody>
          <a:bodyPr/>
          <a:lstStyle/>
          <a:p>
            <a:r>
              <a:rPr lang="en-US" dirty="0"/>
              <a:t>A file made up of many small </a:t>
            </a:r>
            <a:r>
              <a:rPr lang="en-US" dirty="0" smtClean="0"/>
              <a:t>extents increases </a:t>
            </a:r>
            <a:r>
              <a:rPr lang="en-US" dirty="0"/>
              <a:t>the overhead </a:t>
            </a:r>
            <a:r>
              <a:rPr lang="en-US" dirty="0" smtClean="0"/>
              <a:t>of accessing the files blocks in terms of disk access time. </a:t>
            </a:r>
            <a:endParaRPr lang="en-US" dirty="0"/>
          </a:p>
          <a:p>
            <a:pPr lvl="1"/>
            <a:r>
              <a:rPr lang="en-US" dirty="0" smtClean="0"/>
              <a:t>Result is poor disk utilization if a file’s blocks are spread across the drive. </a:t>
            </a:r>
          </a:p>
          <a:p>
            <a:pPr lvl="1"/>
            <a:endParaRPr lang="en-US" dirty="0" smtClean="0"/>
          </a:p>
          <a:p>
            <a:r>
              <a:rPr lang="en-US" dirty="0" smtClean="0"/>
              <a:t>A </a:t>
            </a:r>
            <a:r>
              <a:rPr lang="en-US" dirty="0"/>
              <a:t>file made up of many small </a:t>
            </a:r>
            <a:r>
              <a:rPr lang="en-US" dirty="0" smtClean="0"/>
              <a:t>extents increases </a:t>
            </a:r>
            <a:r>
              <a:rPr lang="en-US" dirty="0"/>
              <a:t>the overhead of managing files </a:t>
            </a:r>
            <a:r>
              <a:rPr lang="en-US" dirty="0" smtClean="0"/>
              <a:t>i.e. increases the </a:t>
            </a:r>
            <a:r>
              <a:rPr lang="en-US" dirty="0"/>
              <a:t>size of the </a:t>
            </a:r>
            <a:r>
              <a:rPr lang="en-US" dirty="0" smtClean="0"/>
              <a:t>FAT. </a:t>
            </a:r>
          </a:p>
          <a:p>
            <a:pPr lvl="1"/>
            <a:r>
              <a:rPr lang="en-US" dirty="0" smtClean="0"/>
              <a:t>Increases</a:t>
            </a:r>
            <a:r>
              <a:rPr lang="en-US" u="sng" dirty="0" smtClean="0"/>
              <a:t> Disk </a:t>
            </a:r>
            <a:r>
              <a:rPr lang="en-US" u="sng" dirty="0"/>
              <a:t>Fragmentation</a:t>
            </a:r>
            <a:r>
              <a:rPr lang="en-US" dirty="0"/>
              <a:t>. </a:t>
            </a:r>
            <a:endParaRPr lang="en-US" dirty="0" smtClean="0"/>
          </a:p>
          <a:p>
            <a:pPr lvl="1"/>
            <a:endParaRPr lang="en-US" dirty="0" smtClean="0"/>
          </a:p>
          <a:p>
            <a:r>
              <a:rPr lang="en-US" dirty="0" smtClean="0"/>
              <a:t>Disk Fragmentation is a metric describing the state of the file system. </a:t>
            </a:r>
          </a:p>
          <a:p>
            <a:pPr lvl="1"/>
            <a:r>
              <a:rPr lang="en-US" dirty="0" smtClean="0"/>
              <a:t>A file system is </a:t>
            </a:r>
            <a:r>
              <a:rPr lang="en-US" u="sng" dirty="0" smtClean="0"/>
              <a:t>fragmented</a:t>
            </a:r>
            <a:r>
              <a:rPr lang="en-US" dirty="0" smtClean="0"/>
              <a:t> if most of its files span many extents.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37</a:t>
            </a:fld>
            <a:endParaRPr lang="en-US" altLang="en-US"/>
          </a:p>
        </p:txBody>
      </p:sp>
    </p:spTree>
    <p:extLst>
      <p:ext uri="{BB962C8B-B14F-4D97-AF65-F5344CB8AC3E}">
        <p14:creationId xmlns:p14="http://schemas.microsoft.com/office/powerpoint/2010/main" val="3107689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a:t>
            </a:r>
            <a:r>
              <a:rPr lang="en-US" dirty="0"/>
              <a:t>of Extents on </a:t>
            </a:r>
            <a:r>
              <a:rPr lang="en-US" dirty="0" smtClean="0"/>
              <a:t>HDD Access Time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606925"/>
              </a:xfrm>
            </p:spPr>
            <p:txBody>
              <a:bodyPr/>
              <a:lstStyle/>
              <a:p>
                <a:r>
                  <a:rPr lang="en-US" dirty="0"/>
                  <a:t>From example in book:</a:t>
                </a:r>
              </a:p>
              <a:p>
                <a:pPr lvl="1"/>
                <a:r>
                  <a:rPr lang="en-US" dirty="0" smtClean="0">
                    <a:ea typeface="Cambria Math" panose="02040503050406030204" pitchFamily="18" charset="0"/>
                  </a:rPr>
                  <a:t>A HDD Track contains 500 Sectors of size 512 bytes. </a:t>
                </a:r>
                <a:r>
                  <a:rPr lang="en-US" baseline="30000" dirty="0" smtClean="0">
                    <a:ea typeface="Cambria Math" panose="02040503050406030204" pitchFamily="18" charset="0"/>
                  </a:rPr>
                  <a:t>(2)</a:t>
                </a:r>
              </a:p>
              <a:p>
                <a:pPr lvl="2"/>
                <a:r>
                  <a:rPr lang="en-US" dirty="0" smtClean="0">
                    <a:ea typeface="Cambria Math" panose="02040503050406030204" pitchFamily="18" charset="0"/>
                  </a:rPr>
                  <a:t>256,000 bytes / track.</a:t>
                </a:r>
              </a:p>
              <a:p>
                <a:pPr lvl="1"/>
                <a:r>
                  <a:rPr lang="en-US" dirty="0" smtClean="0"/>
                  <a:t>Average </a:t>
                </a:r>
                <a:r>
                  <a:rPr lang="en-US" dirty="0"/>
                  <a:t>Seek Time: 4ms. </a:t>
                </a:r>
              </a:p>
              <a:p>
                <a:pPr lvl="2"/>
                <a:r>
                  <a:rPr lang="en-US" dirty="0" smtClean="0"/>
                  <a:t>Note: </a:t>
                </a:r>
                <a:r>
                  <a:rPr lang="en-US" dirty="0"/>
                  <a:t>9</a:t>
                </a:r>
                <a:r>
                  <a:rPr lang="en-US" dirty="0" smtClean="0"/>
                  <a:t>ms average seek </a:t>
                </a:r>
                <a:r>
                  <a:rPr lang="en-US" dirty="0"/>
                  <a:t>times </a:t>
                </a:r>
                <a:r>
                  <a:rPr lang="en-US" dirty="0" smtClean="0"/>
                  <a:t>on moderately expensive drives </a:t>
                </a:r>
                <a:r>
                  <a:rPr lang="en-US" sz="2000" baseline="30000" dirty="0" smtClean="0"/>
                  <a:t>(</a:t>
                </a:r>
                <a:r>
                  <a:rPr lang="en-US" sz="2000" baseline="30000" dirty="0"/>
                  <a:t>1</a:t>
                </a:r>
                <a:r>
                  <a:rPr lang="en-US" sz="2000" baseline="30000" dirty="0" smtClean="0"/>
                  <a:t>)</a:t>
                </a:r>
              </a:p>
              <a:p>
                <a:pPr lvl="2"/>
                <a:r>
                  <a:rPr lang="en-US" dirty="0" smtClean="0"/>
                  <a:t>SSDs have an average </a:t>
                </a:r>
                <a:r>
                  <a:rPr lang="en-US" dirty="0"/>
                  <a:t>seek time between 0.08 and </a:t>
                </a:r>
                <a:r>
                  <a:rPr lang="en-US" dirty="0" smtClean="0"/>
                  <a:t>0.16ms.</a:t>
                </a:r>
                <a:endParaRPr lang="en-US" dirty="0"/>
              </a:p>
              <a:p>
                <a:pPr lvl="1"/>
                <a:r>
                  <a:rPr lang="en-US" dirty="0" smtClean="0">
                    <a:solidFill>
                      <a:schemeClr val="tx1"/>
                    </a:solidFill>
                  </a:rPr>
                  <a:t>Average Rotation Delay @ 7500 RPM: </a:t>
                </a:r>
                <a:r>
                  <a:rPr lang="en-US" sz="18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800" i="1">
                            <a:solidFill>
                              <a:schemeClr val="tx1"/>
                            </a:solidFill>
                            <a:latin typeface="Cambria Math" panose="02040503050406030204" pitchFamily="18" charset="0"/>
                            <a:ea typeface="Cambria Math" panose="02040503050406030204" pitchFamily="18" charset="0"/>
                          </a:rPr>
                        </m:ctrlPr>
                      </m:fPr>
                      <m:num>
                        <m:r>
                          <a:rPr lang="en-US" sz="1800" i="1">
                            <a:solidFill>
                              <a:schemeClr val="tx1"/>
                            </a:solidFill>
                            <a:latin typeface="Cambria Math" panose="02040503050406030204" pitchFamily="18" charset="0"/>
                            <a:ea typeface="Cambria Math" panose="02040503050406030204" pitchFamily="18" charset="0"/>
                          </a:rPr>
                          <m:t>1</m:t>
                        </m:r>
                      </m:num>
                      <m:den>
                        <m:r>
                          <a:rPr lang="en-US" sz="1800" i="1">
                            <a:solidFill>
                              <a:schemeClr val="tx1"/>
                            </a:solidFill>
                            <a:latin typeface="Cambria Math" panose="02040503050406030204" pitchFamily="18" charset="0"/>
                            <a:ea typeface="Cambria Math" panose="02040503050406030204" pitchFamily="18" charset="0"/>
                          </a:rPr>
                          <m:t>125</m:t>
                        </m:r>
                      </m:den>
                    </m:f>
                  </m:oMath>
                </a14:m>
                <a:r>
                  <a:rPr lang="en-US" sz="1800" dirty="0">
                    <a:solidFill>
                      <a:schemeClr val="tx1"/>
                    </a:solidFill>
                    <a:latin typeface="Cambria Math" panose="02040503050406030204" pitchFamily="18" charset="0"/>
                    <a:ea typeface="Cambria Math" panose="02040503050406030204" pitchFamily="18" charset="0"/>
                  </a:rPr>
                  <a:t>*.5 ) = </a:t>
                </a:r>
                <a:r>
                  <a:rPr lang="en-US" dirty="0">
                    <a:solidFill>
                      <a:schemeClr val="tx1"/>
                    </a:solidFill>
                    <a:ea typeface="Cambria Math" panose="02040503050406030204" pitchFamily="18" charset="0"/>
                  </a:rPr>
                  <a:t>4ms</a:t>
                </a:r>
              </a:p>
              <a:p>
                <a:pPr lvl="2"/>
                <a:r>
                  <a:rPr lang="en-US" dirty="0">
                    <a:solidFill>
                      <a:schemeClr val="tx1"/>
                    </a:solidFill>
                  </a:rPr>
                  <a:t>7500 RPM == 125 RPS </a:t>
                </a:r>
              </a:p>
              <a:p>
                <a:pPr lvl="2"/>
                <a:r>
                  <a:rPr lang="en-US" dirty="0">
                    <a:solidFill>
                      <a:schemeClr val="tx1"/>
                    </a:solidFill>
                    <a:ea typeface="Cambria Math" panose="02040503050406030204" pitchFamily="18" charset="0"/>
                  </a:rPr>
                  <a:t>It takes 8ms to read entire track.</a:t>
                </a:r>
              </a:p>
              <a:p>
                <a:pPr lvl="1"/>
                <a:endParaRPr lang="en-US" dirty="0">
                  <a:ea typeface="Cambria Math" panose="02040503050406030204" pitchFamily="18" charset="0"/>
                </a:endParaRPr>
              </a:p>
              <a:p>
                <a:r>
                  <a:rPr lang="en-US" dirty="0" smtClean="0"/>
                  <a:t>Note: </a:t>
                </a:r>
                <a:r>
                  <a:rPr lang="en-US" dirty="0"/>
                  <a:t>If a file’s data is written on adjacent sectors, it can be read continuously as the platter rotates under the head</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606925"/>
              </a:xfrm>
              <a:blipFill rotWithShape="1">
                <a:blip r:embed="rId3"/>
                <a:stretch>
                  <a:fillRect l="-74" t="-6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38</a:t>
            </a:fld>
            <a:endParaRPr lang="en-US" altLang="en-US"/>
          </a:p>
        </p:txBody>
      </p:sp>
    </p:spTree>
    <p:extLst>
      <p:ext uri="{BB962C8B-B14F-4D97-AF65-F5344CB8AC3E}">
        <p14:creationId xmlns:p14="http://schemas.microsoft.com/office/powerpoint/2010/main" val="4023729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Times </a:t>
            </a:r>
            <a:r>
              <a:rPr lang="en-US" dirty="0" smtClean="0"/>
              <a:t>Compared</a:t>
            </a:r>
            <a:br>
              <a:rPr lang="en-US" dirty="0" smtClean="0"/>
            </a:br>
            <a:r>
              <a:rPr lang="en-US" sz="2200" dirty="0">
                <a:ea typeface="Cambria Math" panose="02040503050406030204" pitchFamily="18" charset="0"/>
              </a:rPr>
              <a:t>How much time is needed to read a </a:t>
            </a:r>
            <a:r>
              <a:rPr lang="en-US" sz="2200" u="sng" dirty="0" smtClean="0">
                <a:ea typeface="Cambria Math" panose="02040503050406030204" pitchFamily="18" charset="0"/>
              </a:rPr>
              <a:t>1.28mB </a:t>
            </a:r>
            <a:r>
              <a:rPr lang="en-US" sz="2200" u="sng" dirty="0">
                <a:ea typeface="Cambria Math" panose="02040503050406030204" pitchFamily="18" charset="0"/>
              </a:rPr>
              <a:t>file or 2500 sectors</a:t>
            </a:r>
            <a:r>
              <a:rPr lang="en-US" sz="2200" dirty="0">
                <a:ea typeface="Cambria Math" panose="02040503050406030204" pitchFamily="18" charset="0"/>
              </a:rPr>
              <a:t>? </a:t>
            </a:r>
            <a:endParaRPr lang="en-US" dirty="0"/>
          </a:p>
        </p:txBody>
      </p:sp>
      <p:sp>
        <p:nvSpPr>
          <p:cNvPr id="3" name="Content Placeholder 2"/>
          <p:cNvSpPr>
            <a:spLocks noGrp="1"/>
          </p:cNvSpPr>
          <p:nvPr>
            <p:ph idx="1"/>
          </p:nvPr>
        </p:nvSpPr>
        <p:spPr>
          <a:xfrm>
            <a:off x="457200" y="1600200"/>
            <a:ext cx="8229600" cy="4530725"/>
          </a:xfrm>
        </p:spPr>
        <p:txBody>
          <a:bodyPr/>
          <a:lstStyle/>
          <a:p>
            <a:r>
              <a:rPr lang="en-US" sz="2000" u="sng" dirty="0" smtClean="0"/>
              <a:t>Single Extent</a:t>
            </a:r>
            <a:r>
              <a:rPr lang="en-US" sz="2000" dirty="0" smtClean="0"/>
              <a:t>: The file is written to adjacent blocks across 5 tracks. </a:t>
            </a:r>
          </a:p>
          <a:p>
            <a:pPr lvl="1"/>
            <a:r>
              <a:rPr lang="en-US" sz="1800" dirty="0" smtClean="0"/>
              <a:t>16ms to read first block and 12ms to read each additional block.</a:t>
            </a:r>
          </a:p>
          <a:p>
            <a:pPr lvl="1"/>
            <a:r>
              <a:rPr lang="en-US" sz="1800" dirty="0" smtClean="0"/>
              <a:t>Time to read file: 16 + (4 * 12) = 64ms or </a:t>
            </a:r>
            <a:r>
              <a:rPr lang="en-US" sz="1800" u="sng" dirty="0" smtClean="0"/>
              <a:t>0.064 </a:t>
            </a:r>
            <a:r>
              <a:rPr lang="en-US" sz="1800" u="sng" dirty="0"/>
              <a:t>S</a:t>
            </a:r>
            <a:r>
              <a:rPr lang="en-US" sz="1800" u="sng" dirty="0" smtClean="0"/>
              <a:t>econds</a:t>
            </a:r>
            <a:r>
              <a:rPr lang="en-US" sz="1800" dirty="0" smtClean="0"/>
              <a:t>. </a:t>
            </a:r>
            <a:r>
              <a:rPr lang="en-US" sz="1800" baseline="30000" dirty="0"/>
              <a:t>(1)</a:t>
            </a:r>
            <a:endParaRPr lang="en-US" sz="1800" u="sng" dirty="0" smtClean="0"/>
          </a:p>
          <a:p>
            <a:endParaRPr lang="en-US" u="sng" dirty="0" smtClean="0"/>
          </a:p>
          <a:p>
            <a:r>
              <a:rPr lang="en-US" sz="2000" u="sng" dirty="0" smtClean="0"/>
              <a:t>One Block Extents</a:t>
            </a:r>
            <a:r>
              <a:rPr lang="en-US" sz="2000" dirty="0" smtClean="0"/>
              <a:t>: The file is written across 2500 </a:t>
            </a:r>
            <a:r>
              <a:rPr lang="en-US" sz="2000" u="sng" dirty="0" smtClean="0"/>
              <a:t>random blocks </a:t>
            </a:r>
            <a:r>
              <a:rPr lang="en-US" sz="2000" dirty="0" smtClean="0"/>
              <a:t>i.e. The drive must perform 2500 seeks.</a:t>
            </a:r>
          </a:p>
          <a:p>
            <a:pPr lvl="1"/>
            <a:r>
              <a:rPr lang="en-US" sz="1800" dirty="0" smtClean="0"/>
              <a:t>Time to read one block: (4 + 4 + 0.016) = 8.016ms. </a:t>
            </a:r>
          </a:p>
          <a:p>
            <a:pPr lvl="1"/>
            <a:r>
              <a:rPr lang="en-US" sz="1800" dirty="0" smtClean="0"/>
              <a:t>Time to read 2500 blocks: 2500 * 8.016 = </a:t>
            </a:r>
            <a:r>
              <a:rPr lang="en-US" sz="1800" u="sng" dirty="0" smtClean="0"/>
              <a:t>20.04 Seconds. </a:t>
            </a:r>
            <a:r>
              <a:rPr lang="en-US" sz="1800" baseline="30000" dirty="0" smtClean="0"/>
              <a:t>(2)</a:t>
            </a:r>
            <a:endParaRPr lang="en-US" sz="1800" u="sng" dirty="0" smtClean="0"/>
          </a:p>
          <a:p>
            <a:endParaRPr lang="en-US" dirty="0" smtClean="0"/>
          </a:p>
          <a:p>
            <a:r>
              <a:rPr lang="en-US" dirty="0" smtClean="0"/>
              <a:t>Extent sizes can be very important in optimizing Hard Disk Drive performance.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39</a:t>
            </a:fld>
            <a:endParaRPr lang="en-US" altLang="en-US"/>
          </a:p>
        </p:txBody>
      </p:sp>
    </p:spTree>
    <p:extLst>
      <p:ext uri="{BB962C8B-B14F-4D97-AF65-F5344CB8AC3E}">
        <p14:creationId xmlns:p14="http://schemas.microsoft.com/office/powerpoint/2010/main" val="1619382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Operations</a:t>
            </a:r>
            <a:endParaRPr lang="en-US" dirty="0"/>
          </a:p>
        </p:txBody>
      </p:sp>
      <p:sp>
        <p:nvSpPr>
          <p:cNvPr id="3" name="Content Placeholder 2"/>
          <p:cNvSpPr>
            <a:spLocks noGrp="1"/>
          </p:cNvSpPr>
          <p:nvPr>
            <p:ph idx="1"/>
          </p:nvPr>
        </p:nvSpPr>
        <p:spPr>
          <a:xfrm>
            <a:off x="457200" y="1371600"/>
            <a:ext cx="8229600" cy="4759325"/>
          </a:xfrm>
        </p:spPr>
        <p:txBody>
          <a:bodyPr/>
          <a:lstStyle/>
          <a:p>
            <a:r>
              <a:rPr lang="en-US" dirty="0" smtClean="0"/>
              <a:t>The operating system provides an API of </a:t>
            </a:r>
            <a:r>
              <a:rPr lang="en-US" dirty="0"/>
              <a:t>standardized file </a:t>
            </a:r>
            <a:r>
              <a:rPr lang="en-US" dirty="0" smtClean="0"/>
              <a:t>system operations (</a:t>
            </a:r>
            <a:r>
              <a:rPr lang="en-US" dirty="0" err="1" smtClean="0"/>
              <a:t>syscalls</a:t>
            </a:r>
            <a:r>
              <a:rPr lang="en-US" dirty="0" smtClean="0"/>
              <a:t>):</a:t>
            </a:r>
          </a:p>
          <a:p>
            <a:endParaRPr lang="en-US" dirty="0"/>
          </a:p>
          <a:p>
            <a:endParaRPr lang="en-US" dirty="0" smtClean="0"/>
          </a:p>
          <a:p>
            <a:endParaRPr lang="en-US" dirty="0"/>
          </a:p>
          <a:p>
            <a:endParaRPr lang="en-US" dirty="0" smtClean="0"/>
          </a:p>
          <a:p>
            <a:endParaRPr lang="en-US" dirty="0"/>
          </a:p>
          <a:p>
            <a:pPr lvl="1"/>
            <a:endParaRPr lang="en-US" dirty="0" smtClean="0"/>
          </a:p>
          <a:p>
            <a:r>
              <a:rPr lang="en-US" dirty="0" smtClean="0"/>
              <a:t>Note that function of these operations is independent of the instance of a file system or the type of file system. </a:t>
            </a:r>
          </a:p>
          <a:p>
            <a:pPr lvl="1"/>
            <a:r>
              <a:rPr lang="en-US" dirty="0" smtClean="0"/>
              <a:t>Linux: EXT3, EXT4, NTFS, FAT, and many other file systems are all accessed using the same programming API.</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2208451283"/>
              </p:ext>
            </p:extLst>
          </p:nvPr>
        </p:nvGraphicFramePr>
        <p:xfrm>
          <a:off x="838200" y="2286000"/>
          <a:ext cx="7315200" cy="1854200"/>
        </p:xfrm>
        <a:graphic>
          <a:graphicData uri="http://schemas.openxmlformats.org/drawingml/2006/table">
            <a:tbl>
              <a:tblPr bandRow="1">
                <a:tableStyleId>{073A0DAA-6AF3-43AB-8588-CEC1D06C72B9}</a:tableStyleId>
              </a:tblPr>
              <a:tblGrid>
                <a:gridCol w="3276600"/>
                <a:gridCol w="4038600"/>
              </a:tblGrid>
              <a:tr h="370840">
                <a:tc>
                  <a:txBody>
                    <a:bodyPr/>
                    <a:lstStyle/>
                    <a:p>
                      <a:r>
                        <a:rPr lang="en-US" dirty="0" smtClean="0"/>
                        <a:t>Create New File (open)</a:t>
                      </a:r>
                      <a:endParaRPr lang="en-US" dirty="0"/>
                    </a:p>
                  </a:txBody>
                  <a:tcPr/>
                </a:tc>
                <a:tc>
                  <a:txBody>
                    <a:bodyPr/>
                    <a:lstStyle/>
                    <a:p>
                      <a:r>
                        <a:rPr lang="en-US" dirty="0" smtClean="0"/>
                        <a:t>Delete File (remove)</a:t>
                      </a:r>
                      <a:endParaRPr lang="en-US" dirty="0"/>
                    </a:p>
                  </a:txBody>
                  <a:tcPr/>
                </a:tc>
              </a:tr>
              <a:tr h="370840">
                <a:tc>
                  <a:txBody>
                    <a:bodyPr/>
                    <a:lstStyle/>
                    <a:p>
                      <a:r>
                        <a:rPr lang="en-US" dirty="0" smtClean="0"/>
                        <a:t>Open Existing File (open)</a:t>
                      </a:r>
                      <a:endParaRPr lang="en-US" dirty="0"/>
                    </a:p>
                  </a:txBody>
                  <a:tcPr/>
                </a:tc>
                <a:tc>
                  <a:txBody>
                    <a:bodyPr/>
                    <a:lstStyle/>
                    <a:p>
                      <a:r>
                        <a:rPr lang="en-US" dirty="0" smtClean="0"/>
                        <a:t>Close File (close)</a:t>
                      </a:r>
                      <a:endParaRPr lang="en-US" dirty="0"/>
                    </a:p>
                  </a:txBody>
                  <a:tcPr/>
                </a:tc>
              </a:tr>
              <a:tr h="370840">
                <a:tc>
                  <a:txBody>
                    <a:bodyPr/>
                    <a:lstStyle/>
                    <a:p>
                      <a:r>
                        <a:rPr lang="en-US" dirty="0" smtClean="0"/>
                        <a:t>Read Data From File (read)</a:t>
                      </a:r>
                      <a:endParaRPr lang="en-US" dirty="0"/>
                    </a:p>
                  </a:txBody>
                  <a:tcPr/>
                </a:tc>
                <a:tc>
                  <a:txBody>
                    <a:bodyPr/>
                    <a:lstStyle/>
                    <a:p>
                      <a:r>
                        <a:rPr lang="en-US" dirty="0" smtClean="0"/>
                        <a:t>Write Data To</a:t>
                      </a:r>
                      <a:r>
                        <a:rPr lang="en-US" baseline="0" dirty="0" smtClean="0"/>
                        <a:t> File (write)</a:t>
                      </a:r>
                      <a:endParaRPr lang="en-US" dirty="0"/>
                    </a:p>
                  </a:txBody>
                  <a:tcPr/>
                </a:tc>
              </a:tr>
              <a:tr h="370840">
                <a:tc>
                  <a:txBody>
                    <a:bodyPr/>
                    <a:lstStyle/>
                    <a:p>
                      <a:r>
                        <a:rPr lang="en-US" dirty="0" smtClean="0"/>
                        <a:t>Seek Within</a:t>
                      </a:r>
                      <a:r>
                        <a:rPr lang="en-US" baseline="0" dirty="0" smtClean="0"/>
                        <a:t> File (</a:t>
                      </a:r>
                      <a:r>
                        <a:rPr lang="en-US" baseline="0" dirty="0" err="1" smtClean="0"/>
                        <a:t>lseek</a:t>
                      </a:r>
                      <a:r>
                        <a:rPr lang="en-US" baseline="0" dirty="0" smtClean="0"/>
                        <a:t>)</a:t>
                      </a:r>
                      <a:endParaRPr lang="en-US" dirty="0"/>
                    </a:p>
                  </a:txBody>
                  <a:tcPr/>
                </a:tc>
                <a:tc>
                  <a:txBody>
                    <a:bodyPr/>
                    <a:lstStyle/>
                    <a:p>
                      <a:r>
                        <a:rPr lang="en-US" dirty="0" smtClean="0"/>
                        <a:t>Truncate (Clear)</a:t>
                      </a:r>
                      <a:r>
                        <a:rPr lang="en-US" baseline="0" dirty="0" smtClean="0"/>
                        <a:t> File Data (truncate)</a:t>
                      </a:r>
                      <a:endParaRPr lang="en-US" dirty="0"/>
                    </a:p>
                  </a:txBody>
                  <a:tcPr/>
                </a:tc>
              </a:tr>
              <a:tr h="370840">
                <a:tc>
                  <a:txBody>
                    <a:bodyPr/>
                    <a:lstStyle/>
                    <a:p>
                      <a:r>
                        <a:rPr lang="en-US" dirty="0" smtClean="0"/>
                        <a:t>Create Directory (</a:t>
                      </a:r>
                      <a:r>
                        <a:rPr lang="en-US" dirty="0" err="1" smtClean="0"/>
                        <a:t>opendir</a:t>
                      </a:r>
                      <a:r>
                        <a:rPr lang="en-US" dirty="0" smtClean="0"/>
                        <a:t>)</a:t>
                      </a:r>
                      <a:endParaRPr lang="en-US" dirty="0"/>
                    </a:p>
                  </a:txBody>
                  <a:tcPr/>
                </a:tc>
                <a:tc>
                  <a:txBody>
                    <a:bodyPr/>
                    <a:lstStyle/>
                    <a:p>
                      <a:r>
                        <a:rPr lang="en-US" dirty="0" smtClean="0"/>
                        <a:t>File</a:t>
                      </a:r>
                      <a:r>
                        <a:rPr lang="en-US" baseline="0" dirty="0" smtClean="0"/>
                        <a:t> Status (</a:t>
                      </a:r>
                      <a:r>
                        <a:rPr lang="en-US" baseline="0" dirty="0" err="1" smtClean="0"/>
                        <a:t>fstat</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2484466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Preallocation Vs. Dynamic Block Allocation</a:t>
            </a:r>
            <a:endParaRPr lang="en-US" dirty="0"/>
          </a:p>
        </p:txBody>
      </p:sp>
      <p:sp>
        <p:nvSpPr>
          <p:cNvPr id="3" name="Content Placeholder 2"/>
          <p:cNvSpPr>
            <a:spLocks noGrp="1"/>
          </p:cNvSpPr>
          <p:nvPr>
            <p:ph idx="1"/>
          </p:nvPr>
        </p:nvSpPr>
        <p:spPr/>
        <p:txBody>
          <a:bodyPr/>
          <a:lstStyle/>
          <a:p>
            <a:r>
              <a:rPr lang="en-US" u="sng" dirty="0"/>
              <a:t>Dynamic Allocation</a:t>
            </a:r>
            <a:r>
              <a:rPr lang="en-US" dirty="0"/>
              <a:t>: Blocks are added to the file (its size is extended) as required by the application. </a:t>
            </a:r>
          </a:p>
          <a:p>
            <a:pPr lvl="1"/>
            <a:r>
              <a:rPr lang="en-US" dirty="0"/>
              <a:t>The file system allocates and records new blocks as the file grows in size. </a:t>
            </a:r>
            <a:endParaRPr lang="en-US" dirty="0" smtClean="0"/>
          </a:p>
          <a:p>
            <a:pPr lvl="1"/>
            <a:endParaRPr lang="en-US" dirty="0"/>
          </a:p>
          <a:p>
            <a:r>
              <a:rPr lang="en-US" u="sng" dirty="0" err="1" smtClean="0"/>
              <a:t>Preallocation</a:t>
            </a:r>
            <a:r>
              <a:rPr lang="en-US" dirty="0" smtClean="0"/>
              <a:t>: The file system allows allocating all of the file’s blocks when the file is created. </a:t>
            </a:r>
          </a:p>
          <a:p>
            <a:pPr lvl="1"/>
            <a:r>
              <a:rPr lang="en-US" dirty="0" smtClean="0"/>
              <a:t>The file’s initial size is specified when the file is created or resized e.g. Linux: </a:t>
            </a:r>
            <a:r>
              <a:rPr lang="en-US" dirty="0" err="1" smtClean="0"/>
              <a:t>fallocate</a:t>
            </a:r>
            <a:r>
              <a:rPr lang="en-US" dirty="0" smtClean="0"/>
              <a:t>() API.</a:t>
            </a:r>
          </a:p>
          <a:p>
            <a:pPr lvl="1"/>
            <a:r>
              <a:rPr lang="en-US" dirty="0" smtClean="0"/>
              <a:t>Knowing the file’s size allows the file system to identify and allocate a single extent to the file.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40</a:t>
            </a:fld>
            <a:endParaRPr lang="en-US" altLang="en-US"/>
          </a:p>
        </p:txBody>
      </p:sp>
    </p:spTree>
    <p:extLst>
      <p:ext uri="{BB962C8B-B14F-4D97-AF65-F5344CB8AC3E}">
        <p14:creationId xmlns:p14="http://schemas.microsoft.com/office/powerpoint/2010/main" val="2953766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File Allocation Methods</a:t>
            </a:r>
            <a:endParaRPr lang="en-US" dirty="0"/>
          </a:p>
        </p:txBody>
      </p:sp>
      <p:sp>
        <p:nvSpPr>
          <p:cNvPr id="3" name="Content Placeholder 2"/>
          <p:cNvSpPr>
            <a:spLocks noGrp="1"/>
          </p:cNvSpPr>
          <p:nvPr>
            <p:ph idx="1"/>
          </p:nvPr>
        </p:nvSpPr>
        <p:spPr>
          <a:xfrm>
            <a:off x="457200" y="1417638"/>
            <a:ext cx="8229600" cy="4713287"/>
          </a:xfrm>
        </p:spPr>
        <p:txBody>
          <a:bodyPr/>
          <a:lstStyle/>
          <a:p>
            <a:r>
              <a:rPr lang="en-US" dirty="0" smtClean="0"/>
              <a:t>The size and complexity of maintaining the FAT data structure containing the blocks allocated to a file. </a:t>
            </a:r>
          </a:p>
          <a:p>
            <a:pPr lvl="1"/>
            <a:r>
              <a:rPr lang="en-US" dirty="0"/>
              <a:t>How much </a:t>
            </a:r>
            <a:r>
              <a:rPr lang="en-US" dirty="0" smtClean="0"/>
              <a:t>kernel memory and processor overhead is required?</a:t>
            </a:r>
          </a:p>
          <a:p>
            <a:pPr lvl="1"/>
            <a:r>
              <a:rPr lang="en-US" dirty="0" smtClean="0"/>
              <a:t>How </a:t>
            </a:r>
            <a:r>
              <a:rPr lang="en-US" dirty="0"/>
              <a:t>efficient is it to retrieve and visit all the blocks of a file? </a:t>
            </a:r>
          </a:p>
          <a:p>
            <a:pPr lvl="1"/>
            <a:r>
              <a:rPr lang="en-US" dirty="0" smtClean="0"/>
              <a:t>The number of </a:t>
            </a:r>
            <a:r>
              <a:rPr lang="en-US" dirty="0"/>
              <a:t>disk </a:t>
            </a:r>
            <a:r>
              <a:rPr lang="en-US" dirty="0" smtClean="0"/>
              <a:t>blocks used to maintain the FAT is not an important issue</a:t>
            </a:r>
            <a:r>
              <a:rPr lang="en-US" dirty="0"/>
              <a:t>.</a:t>
            </a:r>
            <a:endParaRPr lang="en-US" dirty="0" smtClean="0"/>
          </a:p>
          <a:p>
            <a:pPr lvl="1"/>
            <a:endParaRPr lang="en-US" dirty="0" smtClean="0"/>
          </a:p>
          <a:p>
            <a:r>
              <a:rPr lang="en-US" dirty="0" smtClean="0"/>
              <a:t>The size and efficiency of maintaining the data structure used to manage </a:t>
            </a:r>
            <a:r>
              <a:rPr lang="en-US" u="sng" dirty="0" smtClean="0"/>
              <a:t>unallocated disk blocks</a:t>
            </a:r>
            <a:r>
              <a:rPr lang="en-US" dirty="0" smtClean="0"/>
              <a:t>. </a:t>
            </a:r>
          </a:p>
          <a:p>
            <a:pPr lvl="1"/>
            <a:r>
              <a:rPr lang="en-US" dirty="0" smtClean="0"/>
              <a:t>How much memory and processor overhead? </a:t>
            </a:r>
          </a:p>
          <a:p>
            <a:pPr lvl="1"/>
            <a:r>
              <a:rPr lang="en-US" dirty="0" smtClean="0"/>
              <a:t>How efficient is it to locate unallocated disk blocks? </a:t>
            </a:r>
          </a:p>
          <a:p>
            <a:pPr lvl="1"/>
            <a:r>
              <a:rPr lang="en-US" dirty="0" smtClean="0"/>
              <a:t>How well does the method facilitate identifying and maintaining large numbers of unallocated blocks?</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41</a:t>
            </a:fld>
            <a:endParaRPr lang="en-US" altLang="en-US"/>
          </a:p>
        </p:txBody>
      </p:sp>
    </p:spTree>
    <p:extLst>
      <p:ext uri="{BB962C8B-B14F-4D97-AF65-F5344CB8AC3E}">
        <p14:creationId xmlns:p14="http://schemas.microsoft.com/office/powerpoint/2010/main" val="4210762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Allocation Methods</a:t>
            </a:r>
            <a:endParaRPr lang="en-US" dirty="0"/>
          </a:p>
        </p:txBody>
      </p:sp>
      <p:sp>
        <p:nvSpPr>
          <p:cNvPr id="3" name="Content Placeholder 2"/>
          <p:cNvSpPr>
            <a:spLocks noGrp="1"/>
          </p:cNvSpPr>
          <p:nvPr>
            <p:ph idx="1"/>
          </p:nvPr>
        </p:nvSpPr>
        <p:spPr/>
        <p:txBody>
          <a:bodyPr/>
          <a:lstStyle/>
          <a:p>
            <a:r>
              <a:rPr lang="en-US" dirty="0" smtClean="0"/>
              <a:t>The following File Allocation Methods are concerned with how the blocks allocated to a file are recorded.</a:t>
            </a:r>
          </a:p>
          <a:p>
            <a:pPr lvl="1"/>
            <a:r>
              <a:rPr lang="en-US" dirty="0" smtClean="0"/>
              <a:t>Which blocks belong to the file and in which order are they recorded? </a:t>
            </a:r>
          </a:p>
          <a:p>
            <a:pPr lvl="1"/>
            <a:endParaRPr lang="en-US" dirty="0" smtClean="0"/>
          </a:p>
          <a:p>
            <a:r>
              <a:rPr lang="en-US" u="sng" dirty="0" smtClean="0"/>
              <a:t>Contiguous Allocation</a:t>
            </a:r>
            <a:r>
              <a:rPr lang="en-US" dirty="0" smtClean="0"/>
              <a:t>: Files are allocated in a single extent of contiguous blocks. </a:t>
            </a:r>
          </a:p>
          <a:p>
            <a:r>
              <a:rPr lang="en-US" u="sng" dirty="0" smtClean="0"/>
              <a:t>Chained Allocation</a:t>
            </a:r>
            <a:r>
              <a:rPr lang="en-US" dirty="0" smtClean="0"/>
              <a:t>: Each block maintains a link to the following block (i.e. in a linked-list). </a:t>
            </a:r>
          </a:p>
          <a:p>
            <a:r>
              <a:rPr lang="en-US" u="sng" dirty="0" smtClean="0"/>
              <a:t>Indexed Allocation</a:t>
            </a:r>
            <a:r>
              <a:rPr lang="en-US" dirty="0" smtClean="0"/>
              <a:t>: A file’s blocks are maintained in special files called inodes.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42</a:t>
            </a:fld>
            <a:endParaRPr lang="en-US" altLang="en-US"/>
          </a:p>
        </p:txBody>
      </p:sp>
    </p:spTree>
    <p:extLst>
      <p:ext uri="{BB962C8B-B14F-4D97-AF65-F5344CB8AC3E}">
        <p14:creationId xmlns:p14="http://schemas.microsoft.com/office/powerpoint/2010/main" val="32699228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File Allocation </a:t>
            </a:r>
            <a:endParaRPr lang="en-US" dirty="0"/>
          </a:p>
        </p:txBody>
      </p:sp>
      <p:sp>
        <p:nvSpPr>
          <p:cNvPr id="3" name="Content Placeholder 2"/>
          <p:cNvSpPr>
            <a:spLocks noGrp="1"/>
          </p:cNvSpPr>
          <p:nvPr>
            <p:ph idx="1"/>
          </p:nvPr>
        </p:nvSpPr>
        <p:spPr>
          <a:xfrm>
            <a:off x="457200" y="1600200"/>
            <a:ext cx="5410200" cy="4530725"/>
          </a:xfrm>
        </p:spPr>
        <p:txBody>
          <a:bodyPr/>
          <a:lstStyle/>
          <a:p>
            <a:r>
              <a:rPr lang="en-US" sz="2000" dirty="0" smtClean="0"/>
              <a:t>Each file is recorded with its starting block and the number of blocks.</a:t>
            </a:r>
          </a:p>
          <a:p>
            <a:r>
              <a:rPr lang="en-US" sz="2000" dirty="0" smtClean="0"/>
              <a:t>A very simple FAT structure. </a:t>
            </a:r>
          </a:p>
          <a:p>
            <a:r>
              <a:rPr lang="en-US" sz="2000" dirty="0" smtClean="0"/>
              <a:t>Very fast transversal of the file’s contents. </a:t>
            </a:r>
          </a:p>
          <a:p>
            <a:r>
              <a:rPr lang="en-US" sz="2000" dirty="0" smtClean="0"/>
              <a:t>Requires preallocation to work efficiently. </a:t>
            </a:r>
          </a:p>
          <a:p>
            <a:r>
              <a:rPr lang="en-US" sz="2000" dirty="0" smtClean="0"/>
              <a:t>Difficult to extend the file. </a:t>
            </a:r>
          </a:p>
          <a:p>
            <a:pPr lvl="1"/>
            <a:r>
              <a:rPr lang="en-US" sz="1800" dirty="0" smtClean="0"/>
              <a:t>Extending a file requires moving the file from its current extent to another larger extent. </a:t>
            </a:r>
          </a:p>
          <a:p>
            <a:r>
              <a:rPr lang="en-US" sz="2000" dirty="0" smtClean="0"/>
              <a:t>Difficult to manage free space. </a:t>
            </a:r>
          </a:p>
          <a:p>
            <a:pPr lvl="1"/>
            <a:r>
              <a:rPr lang="en-US" sz="1800" dirty="0" smtClean="0"/>
              <a:t>Creates external fragmentation. </a:t>
            </a:r>
          </a:p>
          <a:p>
            <a:r>
              <a:rPr lang="en-US" dirty="0" smtClean="0"/>
              <a:t>Requires complex placement strategy i.e. best-fit, first-fit, next-fit.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43</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98222"/>
            <a:ext cx="280035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7758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sp>
        <p:nvSpPr>
          <p:cNvPr id="3" name="Content Placeholder 2"/>
          <p:cNvSpPr>
            <a:spLocks noGrp="1"/>
          </p:cNvSpPr>
          <p:nvPr>
            <p:ph idx="1"/>
          </p:nvPr>
        </p:nvSpPr>
        <p:spPr>
          <a:xfrm>
            <a:off x="457200" y="1600200"/>
            <a:ext cx="5791200" cy="4530725"/>
          </a:xfrm>
        </p:spPr>
        <p:txBody>
          <a:bodyPr/>
          <a:lstStyle/>
          <a:p>
            <a:r>
              <a:rPr lang="en-US" sz="2000" dirty="0" smtClean="0"/>
              <a:t>The file’s blocks are maintained as a chain of linked blocks i.e. a linked-list</a:t>
            </a:r>
            <a:r>
              <a:rPr lang="en-US" sz="2000" dirty="0"/>
              <a:t> </a:t>
            </a:r>
            <a:r>
              <a:rPr lang="en-US" sz="2000" dirty="0" smtClean="0"/>
              <a:t>of blocks.</a:t>
            </a:r>
          </a:p>
          <a:p>
            <a:pPr lvl="1"/>
            <a:r>
              <a:rPr lang="en-US" sz="1800" dirty="0" smtClean="0"/>
              <a:t>Each block maintains the block address of the next block in the file’s chain. </a:t>
            </a:r>
          </a:p>
          <a:p>
            <a:r>
              <a:rPr lang="en-US" sz="2000" dirty="0" smtClean="0"/>
              <a:t>Simple FAT structure. </a:t>
            </a:r>
          </a:p>
          <a:p>
            <a:r>
              <a:rPr lang="en-US" sz="2000" dirty="0" smtClean="0"/>
              <a:t>Simple single block allocation strategy. </a:t>
            </a:r>
          </a:p>
          <a:p>
            <a:r>
              <a:rPr lang="en-US" sz="2000" dirty="0" smtClean="0"/>
              <a:t>Can results in small extents and inefficient sequential retrieval. </a:t>
            </a:r>
          </a:p>
          <a:p>
            <a:r>
              <a:rPr lang="en-US" sz="2000" dirty="0" smtClean="0"/>
              <a:t>Embeds file system data into disk blocks. </a:t>
            </a:r>
          </a:p>
          <a:p>
            <a:pPr lvl="1"/>
            <a:r>
              <a:rPr lang="en-US" sz="1800" dirty="0" smtClean="0"/>
              <a:t>Size of data contained in a disk block is not an even power of 2.</a:t>
            </a:r>
            <a:endParaRPr lang="en-US" sz="1800"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44</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295400"/>
            <a:ext cx="276225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907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 With INODES</a:t>
            </a:r>
            <a:endParaRPr lang="en-US" dirty="0"/>
          </a:p>
        </p:txBody>
      </p:sp>
      <p:sp>
        <p:nvSpPr>
          <p:cNvPr id="3" name="Content Placeholder 2"/>
          <p:cNvSpPr>
            <a:spLocks noGrp="1"/>
          </p:cNvSpPr>
          <p:nvPr>
            <p:ph idx="1"/>
          </p:nvPr>
        </p:nvSpPr>
        <p:spPr>
          <a:xfrm>
            <a:off x="457199" y="1371600"/>
            <a:ext cx="5634047" cy="4759325"/>
          </a:xfrm>
        </p:spPr>
        <p:txBody>
          <a:bodyPr/>
          <a:lstStyle/>
          <a:p>
            <a:r>
              <a:rPr lang="en-US" sz="2000" dirty="0" smtClean="0"/>
              <a:t>An Index Block is dedicated to maintaining a list of the blocks allocated to the file.</a:t>
            </a:r>
          </a:p>
          <a:p>
            <a:pPr lvl="1"/>
            <a:r>
              <a:rPr lang="en-US" sz="1800" dirty="0" smtClean="0"/>
              <a:t>In Unix file systems these index blocks are called inodes (index nodes).</a:t>
            </a:r>
          </a:p>
          <a:p>
            <a:pPr lvl="1"/>
            <a:r>
              <a:rPr lang="en-US" sz="1800" dirty="0" smtClean="0"/>
              <a:t>The FAT references the inode blocks. </a:t>
            </a:r>
          </a:p>
          <a:p>
            <a:pPr lvl="1"/>
            <a:endParaRPr lang="en-US" sz="1800" dirty="0" smtClean="0"/>
          </a:p>
          <a:p>
            <a:r>
              <a:rPr lang="en-US" sz="2000" dirty="0" smtClean="0"/>
              <a:t>Simple single block allocation strategy</a:t>
            </a:r>
            <a:r>
              <a:rPr lang="en-US" sz="2000" dirty="0"/>
              <a:t> </a:t>
            </a:r>
            <a:r>
              <a:rPr lang="en-US" sz="2000" dirty="0" smtClean="0"/>
              <a:t>for most (short) files.</a:t>
            </a:r>
          </a:p>
          <a:p>
            <a:pPr lvl="1"/>
            <a:endParaRPr lang="en-US" sz="1800" dirty="0" smtClean="0"/>
          </a:p>
          <a:p>
            <a:r>
              <a:rPr lang="en-US" sz="2000" dirty="0" smtClean="0"/>
              <a:t>Multiple inode blocks (lists or trees) can be chained together for large files. </a:t>
            </a:r>
          </a:p>
          <a:p>
            <a:pPr lvl="1"/>
            <a:endParaRPr lang="en-US" sz="1800" dirty="0" smtClean="0"/>
          </a:p>
          <a:p>
            <a:r>
              <a:rPr lang="en-US" sz="2000" dirty="0" smtClean="0"/>
              <a:t>Has a complex FAT / Index structure. </a:t>
            </a:r>
          </a:p>
          <a:p>
            <a:pPr lvl="1"/>
            <a:r>
              <a:rPr lang="en-US" sz="1800" dirty="0" smtClean="0"/>
              <a:t>FAT and inode blocks are cached in memory.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45</a:t>
            </a:fld>
            <a:endParaRPr lang="en-US"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676400"/>
            <a:ext cx="287655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88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Linux INODE Structure</a:t>
            </a:r>
          </a:p>
        </p:txBody>
      </p:sp>
      <p:sp>
        <p:nvSpPr>
          <p:cNvPr id="3" name="Content Placeholder 2"/>
          <p:cNvSpPr>
            <a:spLocks noGrp="1"/>
          </p:cNvSpPr>
          <p:nvPr>
            <p:ph idx="1"/>
          </p:nvPr>
        </p:nvSpPr>
        <p:spPr>
          <a:xfrm>
            <a:off x="457200" y="4876800"/>
            <a:ext cx="8458200" cy="1254125"/>
          </a:xfrm>
        </p:spPr>
        <p:txBody>
          <a:bodyPr/>
          <a:lstStyle/>
          <a:p>
            <a:r>
              <a:rPr lang="en-US" dirty="0" smtClean="0"/>
              <a:t>Data blocks are maintained in a hierarchical data structure.</a:t>
            </a:r>
          </a:p>
          <a:p>
            <a:r>
              <a:rPr lang="en-US" dirty="0" smtClean="0"/>
              <a:t>The root INODE maintains the file’s metadata (size, times, </a:t>
            </a:r>
            <a:r>
              <a:rPr lang="en-US" dirty="0" err="1" smtClean="0"/>
              <a:t>etc</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46</a:t>
            </a:fld>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62025"/>
            <a:ext cx="6402387"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744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Nested Block Structure</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47</a:t>
            </a:fld>
            <a:endParaRPr lang="en-US"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259637"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159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Indexed Allocation with Variable-Length Extents</a:t>
            </a:r>
            <a:endParaRPr lang="en-US" sz="2800" dirty="0"/>
          </a:p>
        </p:txBody>
      </p:sp>
      <p:sp>
        <p:nvSpPr>
          <p:cNvPr id="3" name="Content Placeholder 2"/>
          <p:cNvSpPr>
            <a:spLocks noGrp="1"/>
          </p:cNvSpPr>
          <p:nvPr>
            <p:ph idx="1"/>
          </p:nvPr>
        </p:nvSpPr>
        <p:spPr>
          <a:xfrm>
            <a:off x="457200" y="1219200"/>
            <a:ext cx="8229600" cy="4911725"/>
          </a:xfrm>
        </p:spPr>
        <p:txBody>
          <a:bodyPr/>
          <a:lstStyle/>
          <a:p>
            <a:r>
              <a:rPr lang="en-US" dirty="0"/>
              <a:t>I</a:t>
            </a:r>
            <a:r>
              <a:rPr lang="en-US" dirty="0" smtClean="0"/>
              <a:t>node blocks maintains a list of variable length extents. </a:t>
            </a:r>
          </a:p>
          <a:p>
            <a:pPr lvl="1"/>
            <a:r>
              <a:rPr lang="en-US" dirty="0" smtClean="0"/>
              <a:t>Further complicates FAT / Index Block / etc. </a:t>
            </a:r>
          </a:p>
          <a:p>
            <a:r>
              <a:rPr lang="en-US" dirty="0" smtClean="0"/>
              <a:t>Allows for faster sequential access when contiguous blocks can be allocated</a:t>
            </a:r>
            <a:r>
              <a:rPr lang="en-US" dirty="0"/>
              <a:t> </a:t>
            </a:r>
            <a:r>
              <a:rPr lang="en-US" dirty="0" smtClean="0"/>
              <a:t>to a file.</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48</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744" y="2895600"/>
            <a:ext cx="4819650" cy="3162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621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Free Space Management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Keeping track of, and allocating unused disk blocks. </a:t>
            </a:r>
          </a:p>
          <a:p>
            <a:r>
              <a:rPr lang="en-US" dirty="0" smtClean="0"/>
              <a:t>Unallocated blocks are maintained in a Disk Allocation Table. </a:t>
            </a:r>
          </a:p>
          <a:p>
            <a:endParaRPr lang="en-US" dirty="0" smtClean="0"/>
          </a:p>
          <a:p>
            <a:r>
              <a:rPr lang="en-US" dirty="0" smtClean="0"/>
              <a:t>Free Space Management Strategies include: </a:t>
            </a:r>
          </a:p>
          <a:p>
            <a:pPr lvl="1"/>
            <a:r>
              <a:rPr lang="en-US" dirty="0" smtClean="0"/>
              <a:t>Bit Tables</a:t>
            </a:r>
          </a:p>
          <a:p>
            <a:pPr lvl="1"/>
            <a:r>
              <a:rPr lang="en-US" dirty="0" smtClean="0"/>
              <a:t>Chained Free Extents</a:t>
            </a:r>
          </a:p>
          <a:p>
            <a:pPr lvl="1"/>
            <a:r>
              <a:rPr lang="en-US" dirty="0" smtClean="0"/>
              <a:t>Free Block Lists</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49</a:t>
            </a:fld>
            <a:endParaRPr lang="en-US" altLang="en-US"/>
          </a:p>
        </p:txBody>
      </p:sp>
    </p:spTree>
    <p:extLst>
      <p:ext uri="{BB962C8B-B14F-4D97-AF65-F5344CB8AC3E}">
        <p14:creationId xmlns:p14="http://schemas.microsoft.com/office/powerpoint/2010/main" val="238292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File’s Structure</a:t>
            </a:r>
            <a:endParaRPr lang="en-US" dirty="0"/>
          </a:p>
        </p:txBody>
      </p:sp>
      <p:sp>
        <p:nvSpPr>
          <p:cNvPr id="3" name="Content Placeholder 2"/>
          <p:cNvSpPr>
            <a:spLocks noGrp="1"/>
          </p:cNvSpPr>
          <p:nvPr>
            <p:ph idx="1"/>
          </p:nvPr>
        </p:nvSpPr>
        <p:spPr>
          <a:xfrm>
            <a:off x="457200" y="1600200"/>
            <a:ext cx="8229600" cy="4530725"/>
          </a:xfrm>
        </p:spPr>
        <p:txBody>
          <a:bodyPr/>
          <a:lstStyle/>
          <a:p>
            <a:r>
              <a:rPr lang="en-US" dirty="0" smtClean="0"/>
              <a:t>Logically, a file is a sequence of bytes that can be written to, read from, and extended with additional data. </a:t>
            </a:r>
          </a:p>
          <a:p>
            <a:pPr lvl="1"/>
            <a:endParaRPr lang="en-US" dirty="0" smtClean="0"/>
          </a:p>
          <a:p>
            <a:r>
              <a:rPr lang="en-US" dirty="0" smtClean="0"/>
              <a:t>File system APIs present a file’s contents as a stream. </a:t>
            </a:r>
          </a:p>
          <a:p>
            <a:pPr lvl="1"/>
            <a:r>
              <a:rPr lang="en-US" dirty="0" smtClean="0"/>
              <a:t>Abstractions like Input and Output Stream allows programs to read and write bytes to a file. </a:t>
            </a:r>
          </a:p>
          <a:p>
            <a:pPr marL="344487" lvl="1" indent="0">
              <a:buNone/>
            </a:pPr>
            <a:endParaRPr lang="en-US" dirty="0" smtClean="0"/>
          </a:p>
          <a:p>
            <a:r>
              <a:rPr lang="en-US" dirty="0" smtClean="0"/>
              <a:t>Physically, a file’s contents (data) is recorded across a number of assigned drive blocks. </a:t>
            </a:r>
          </a:p>
          <a:p>
            <a:pPr lvl="1"/>
            <a:endParaRPr lang="en-US" dirty="0" smtClean="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a:t>
            </a:fld>
            <a:endParaRPr lang="en-US" altLang="en-US"/>
          </a:p>
        </p:txBody>
      </p:sp>
    </p:spTree>
    <p:extLst>
      <p:ext uri="{BB962C8B-B14F-4D97-AF65-F5344CB8AC3E}">
        <p14:creationId xmlns:p14="http://schemas.microsoft.com/office/powerpoint/2010/main" val="1316822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Tables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 array of bits is maintained across many blocks. </a:t>
                </a:r>
              </a:p>
              <a:p>
                <a:pPr lvl="1"/>
                <a:r>
                  <a:rPr lang="en-US" dirty="0" smtClean="0"/>
                  <a:t>The array index corresponds to the block address (0, 1, 2, etc.). </a:t>
                </a:r>
              </a:p>
              <a:p>
                <a:pPr lvl="1"/>
                <a:r>
                  <a:rPr lang="en-US" dirty="0" smtClean="0"/>
                  <a:t>Bit = 0 : Unallocated Block / Bit = 1 : Allocated Block</a:t>
                </a:r>
              </a:p>
              <a:p>
                <a:r>
                  <a:rPr lang="en-US" dirty="0" smtClean="0"/>
                  <a:t>This approach makes it easy to identify a range of unallocated blocks for the purpose of creating extents. </a:t>
                </a:r>
              </a:p>
              <a:p>
                <a:r>
                  <a:rPr lang="en-US" dirty="0" smtClean="0"/>
                  <a:t>If the file system is almost full, searching for a free block becomes a linear search. </a:t>
                </a:r>
              </a:p>
              <a:p>
                <a:r>
                  <a:rPr lang="en-US" dirty="0" smtClean="0"/>
                  <a:t>Maintaining the bit array in kernel memory may be an issue.</a:t>
                </a:r>
              </a:p>
              <a:p>
                <a:pPr lvl="1"/>
                <a:r>
                  <a:rPr lang="en-US" dirty="0" smtClean="0"/>
                  <a:t>Approximately, a 15 </a:t>
                </a:r>
                <a:r>
                  <a:rPr lang="en-US" dirty="0" err="1" smtClean="0"/>
                  <a:t>mByte</a:t>
                </a:r>
                <a:r>
                  <a:rPr lang="en-US" dirty="0" smtClean="0"/>
                  <a:t> vector is needed for a 500 Gig drive. </a:t>
                </a:r>
                <a:endParaRPr lang="en-US" dirty="0"/>
              </a:p>
              <a:p>
                <a:pPr lvl="1"/>
                <a:r>
                  <a:rPr lang="en-US" b="0" dirty="0" smtClean="0"/>
                  <a:t>Size of bit array in bytes: </a:t>
                </a:r>
                <a14:m>
                  <m:oMath xmlns:m="http://schemas.openxmlformats.org/officeDocument/2006/math">
                    <m:f>
                      <m:fPr>
                        <m:ctrlPr>
                          <a:rPr lang="en-US" b="0" i="1" smtClean="0">
                            <a:latin typeface="Cambria Math" panose="02040503050406030204" pitchFamily="18" charset="0"/>
                          </a:rPr>
                        </m:ctrlPr>
                      </m:fPr>
                      <m:num>
                        <m:r>
                          <a:rPr lang="en-US" i="1">
                            <a:latin typeface="Cambria Math"/>
                          </a:rPr>
                          <m:t>𝑠𝑖𝑧𝑒</m:t>
                        </m:r>
                        <m:r>
                          <a:rPr lang="en-US" i="1">
                            <a:latin typeface="Cambria Math"/>
                          </a:rPr>
                          <m:t> </m:t>
                        </m:r>
                        <m:r>
                          <a:rPr lang="en-US" i="1">
                            <a:latin typeface="Cambria Math"/>
                          </a:rPr>
                          <m:t>𝑜𝑓</m:t>
                        </m:r>
                        <m:r>
                          <a:rPr lang="en-US" i="1">
                            <a:latin typeface="Cambria Math"/>
                          </a:rPr>
                          <m:t> </m:t>
                        </m:r>
                        <m:r>
                          <a:rPr lang="en-US" i="1">
                            <a:latin typeface="Cambria Math"/>
                          </a:rPr>
                          <m:t>𝑑𝑖𝑠𝑘</m:t>
                        </m:r>
                        <m:r>
                          <a:rPr lang="en-US" i="1">
                            <a:latin typeface="Cambria Math"/>
                          </a:rPr>
                          <m:t> </m:t>
                        </m:r>
                        <m:r>
                          <a:rPr lang="en-US" i="1">
                            <a:latin typeface="Cambria Math"/>
                          </a:rPr>
                          <m:t>𝑖𝑛</m:t>
                        </m:r>
                        <m:r>
                          <a:rPr lang="en-US" i="1">
                            <a:latin typeface="Cambria Math"/>
                          </a:rPr>
                          <m:t> </m:t>
                        </m:r>
                        <m:r>
                          <a:rPr lang="en-US" i="1">
                            <a:latin typeface="Cambria Math"/>
                          </a:rPr>
                          <m:t>𝑏𝑦𝑡𝑒𝑠</m:t>
                        </m:r>
                      </m:num>
                      <m:den>
                        <m:r>
                          <a:rPr lang="en-US" b="0" i="1" smtClean="0">
                            <a:latin typeface="Cambria Math"/>
                          </a:rPr>
                          <m:t>8 </m:t>
                        </m:r>
                        <m:r>
                          <a:rPr lang="en-US" b="0" i="1" smtClean="0">
                            <a:latin typeface="Cambria Math"/>
                            <a:ea typeface="Cambria Math"/>
                          </a:rPr>
                          <m:t>× </m:t>
                        </m:r>
                        <m:r>
                          <a:rPr lang="en-US" b="0" i="1" smtClean="0">
                            <a:latin typeface="Cambria Math"/>
                            <a:ea typeface="Cambria Math"/>
                          </a:rPr>
                          <m:t>𝑠𝑖𝑧𝑒</m:t>
                        </m:r>
                        <m:r>
                          <a:rPr lang="en-US" b="0" i="1" smtClean="0">
                            <a:latin typeface="Cambria Math"/>
                            <a:ea typeface="Cambria Math"/>
                          </a:rPr>
                          <m:t> </m:t>
                        </m:r>
                        <m:r>
                          <a:rPr lang="en-US" b="0" i="1" smtClean="0">
                            <a:latin typeface="Cambria Math"/>
                            <a:ea typeface="Cambria Math"/>
                          </a:rPr>
                          <m:t>𝑜𝑓</m:t>
                        </m:r>
                        <m:r>
                          <a:rPr lang="en-US" b="0" i="1" smtClean="0">
                            <a:latin typeface="Cambria Math"/>
                            <a:ea typeface="Cambria Math"/>
                          </a:rPr>
                          <m:t> </m:t>
                        </m:r>
                        <m:r>
                          <a:rPr lang="en-US" b="0" i="1" smtClean="0">
                            <a:latin typeface="Cambria Math"/>
                            <a:ea typeface="Cambria Math"/>
                          </a:rPr>
                          <m:t>𝑏𝑙𝑜𝑐𝑘</m:t>
                        </m:r>
                        <m:r>
                          <a:rPr lang="en-US" b="0" i="1" smtClean="0">
                            <a:latin typeface="Cambria Math"/>
                            <a:ea typeface="Cambria Math"/>
                          </a:rPr>
                          <m:t> </m:t>
                        </m:r>
                        <m:r>
                          <a:rPr lang="en-US" b="0" i="1" smtClean="0">
                            <a:latin typeface="Cambria Math"/>
                            <a:ea typeface="Cambria Math"/>
                          </a:rPr>
                          <m:t>𝑖𝑛</m:t>
                        </m:r>
                        <m:r>
                          <a:rPr lang="en-US" b="0" i="1" smtClean="0">
                            <a:latin typeface="Cambria Math"/>
                            <a:ea typeface="Cambria Math"/>
                          </a:rPr>
                          <m:t> </m:t>
                        </m:r>
                        <m:r>
                          <a:rPr lang="en-US" b="0" i="1" smtClean="0">
                            <a:latin typeface="Cambria Math"/>
                            <a:ea typeface="Cambria Math"/>
                          </a:rPr>
                          <m:t>𝑏𝑦𝑡𝑒𝑠</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8" t="-808" r="-16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50</a:t>
            </a:fld>
            <a:endParaRPr lang="en-US" altLang="en-US"/>
          </a:p>
        </p:txBody>
      </p:sp>
    </p:spTree>
    <p:extLst>
      <p:ext uri="{BB962C8B-B14F-4D97-AF65-F5344CB8AC3E}">
        <p14:creationId xmlns:p14="http://schemas.microsoft.com/office/powerpoint/2010/main" val="2790671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r>
              <a:rPr lang="en-US" dirty="0" smtClean="0"/>
              <a:t>Chained Free Extents</a:t>
            </a:r>
            <a:endParaRPr lang="en-US" dirty="0"/>
          </a:p>
        </p:txBody>
      </p:sp>
      <p:sp>
        <p:nvSpPr>
          <p:cNvPr id="3" name="Content Placeholder 2"/>
          <p:cNvSpPr>
            <a:spLocks noGrp="1"/>
          </p:cNvSpPr>
          <p:nvPr>
            <p:ph idx="1"/>
          </p:nvPr>
        </p:nvSpPr>
        <p:spPr>
          <a:xfrm>
            <a:off x="457200" y="1219200"/>
            <a:ext cx="8458200" cy="4911725"/>
          </a:xfrm>
        </p:spPr>
        <p:txBody>
          <a:bodyPr>
            <a:normAutofit/>
          </a:bodyPr>
          <a:lstStyle/>
          <a:p>
            <a:r>
              <a:rPr lang="en-US" dirty="0" smtClean="0"/>
              <a:t>Free space is managed in linked extents (segments) of contiguous unallocated blocks. </a:t>
            </a:r>
          </a:p>
          <a:p>
            <a:r>
              <a:rPr lang="en-US" dirty="0" smtClean="0"/>
              <a:t>Free extents </a:t>
            </a:r>
            <a:r>
              <a:rPr lang="en-US" dirty="0"/>
              <a:t>are chained together </a:t>
            </a:r>
            <a:r>
              <a:rPr lang="en-US" dirty="0" smtClean="0"/>
              <a:t>using </a:t>
            </a:r>
            <a:r>
              <a:rPr lang="en-US" dirty="0"/>
              <a:t>a pointer </a:t>
            </a:r>
            <a:r>
              <a:rPr lang="en-US" dirty="0" smtClean="0"/>
              <a:t>to the next extent and the length of the extent.</a:t>
            </a:r>
          </a:p>
          <a:p>
            <a:pPr lvl="1"/>
            <a:r>
              <a:rPr lang="en-US" dirty="0" smtClean="0"/>
              <a:t>Next Extent pointer and length of current extent are stored in the first block of each extent.</a:t>
            </a:r>
          </a:p>
          <a:p>
            <a:pPr lvl="1"/>
            <a:endParaRPr lang="en-US" dirty="0"/>
          </a:p>
          <a:p>
            <a:r>
              <a:rPr lang="en-US" dirty="0" smtClean="0"/>
              <a:t>Low overhead required to maintain free list. </a:t>
            </a:r>
          </a:p>
          <a:p>
            <a:r>
              <a:rPr lang="en-US" dirty="0" smtClean="0"/>
              <a:t>Lends itself to locating extents of contiguous blocks. </a:t>
            </a:r>
          </a:p>
          <a:p>
            <a:r>
              <a:rPr lang="en-US" dirty="0" smtClean="0"/>
              <a:t>Can require significant overhead to maintain FB extents.</a:t>
            </a:r>
          </a:p>
          <a:p>
            <a:pPr lvl="1"/>
            <a:r>
              <a:rPr lang="en-US" dirty="0" smtClean="0"/>
              <a:t>For example, freeing a block requires identifying the correct </a:t>
            </a:r>
            <a:r>
              <a:rPr lang="en-US" dirty="0"/>
              <a:t>free list </a:t>
            </a:r>
            <a:r>
              <a:rPr lang="en-US" dirty="0" smtClean="0"/>
              <a:t>extent to attach it to. </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51</a:t>
            </a:fld>
            <a:endParaRPr lang="en-US" altLang="en-US"/>
          </a:p>
        </p:txBody>
      </p:sp>
    </p:spTree>
    <p:extLst>
      <p:ext uri="{BB962C8B-B14F-4D97-AF65-F5344CB8AC3E}">
        <p14:creationId xmlns:p14="http://schemas.microsoft.com/office/powerpoint/2010/main" val="3133522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Block List</a:t>
            </a:r>
            <a:endParaRPr lang="en-US" dirty="0"/>
          </a:p>
        </p:txBody>
      </p:sp>
      <p:sp>
        <p:nvSpPr>
          <p:cNvPr id="3" name="Content Placeholder 2"/>
          <p:cNvSpPr>
            <a:spLocks noGrp="1"/>
          </p:cNvSpPr>
          <p:nvPr>
            <p:ph idx="1"/>
          </p:nvPr>
        </p:nvSpPr>
        <p:spPr>
          <a:xfrm>
            <a:off x="457200" y="1447800"/>
            <a:ext cx="8229600" cy="4683125"/>
          </a:xfrm>
        </p:spPr>
        <p:txBody>
          <a:bodyPr/>
          <a:lstStyle/>
          <a:p>
            <a:r>
              <a:rPr lang="en-US" dirty="0" smtClean="0"/>
              <a:t>A list (data structure) of free block addresses is maintained in dedicated disk blocks. </a:t>
            </a:r>
          </a:p>
          <a:p>
            <a:pPr lvl="1"/>
            <a:r>
              <a:rPr lang="en-US" dirty="0" smtClean="0"/>
              <a:t>Maintaining the list requires a relatively small amount of the overall drive capacity. </a:t>
            </a:r>
          </a:p>
          <a:p>
            <a:pPr lvl="1"/>
            <a:endParaRPr lang="en-US" dirty="0" smtClean="0"/>
          </a:p>
          <a:p>
            <a:r>
              <a:rPr lang="en-US" dirty="0" smtClean="0"/>
              <a:t>A small fraction of the list is maintained in memory. </a:t>
            </a:r>
          </a:p>
          <a:p>
            <a:pPr lvl="1"/>
            <a:r>
              <a:rPr lang="en-US" dirty="0" smtClean="0"/>
              <a:t>The in-memory extents can be treated as a stack. </a:t>
            </a:r>
          </a:p>
          <a:p>
            <a:pPr lvl="1"/>
            <a:r>
              <a:rPr lang="en-US" dirty="0" smtClean="0"/>
              <a:t>Allocated blocks are popped off the stack.</a:t>
            </a:r>
          </a:p>
          <a:p>
            <a:pPr lvl="1"/>
            <a:r>
              <a:rPr lang="en-US" dirty="0" smtClean="0"/>
              <a:t>Returned blocks are pushed on the stack.</a:t>
            </a:r>
          </a:p>
          <a:p>
            <a:r>
              <a:rPr lang="en-US" dirty="0" smtClean="0"/>
              <a:t>Unallocated blocks can be read from or written back to disk as needed.</a:t>
            </a:r>
          </a:p>
          <a:p>
            <a:r>
              <a:rPr lang="en-US" dirty="0" smtClean="0"/>
              <a:t>Does not lend itself to maintaining extents of free blocks.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52</a:t>
            </a:fld>
            <a:endParaRPr lang="en-US" altLang="en-US"/>
          </a:p>
        </p:txBody>
      </p:sp>
    </p:spTree>
    <p:extLst>
      <p:ext uri="{BB962C8B-B14F-4D97-AF65-F5344CB8AC3E}">
        <p14:creationId xmlns:p14="http://schemas.microsoft.com/office/powerpoint/2010/main" val="2173076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Consistency Checks</a:t>
            </a:r>
            <a:endParaRPr lang="en-US" dirty="0"/>
          </a:p>
        </p:txBody>
      </p:sp>
      <p:sp>
        <p:nvSpPr>
          <p:cNvPr id="3" name="Content Placeholder 2"/>
          <p:cNvSpPr>
            <a:spLocks noGrp="1"/>
          </p:cNvSpPr>
          <p:nvPr>
            <p:ph idx="1"/>
          </p:nvPr>
        </p:nvSpPr>
        <p:spPr>
          <a:xfrm>
            <a:off x="457200" y="1600200"/>
            <a:ext cx="8458200" cy="4530725"/>
          </a:xfrm>
        </p:spPr>
        <p:txBody>
          <a:bodyPr/>
          <a:lstStyle/>
          <a:p>
            <a:r>
              <a:rPr lang="en-US" dirty="0" smtClean="0"/>
              <a:t>It would be too inefficient (slow) to write to disk every change made to a File System (FAT and UBL).</a:t>
            </a:r>
          </a:p>
          <a:p>
            <a:pPr lvl="1"/>
            <a:r>
              <a:rPr lang="en-US" dirty="0" smtClean="0"/>
              <a:t>Instead FS information is cached in kernel memory and this cache periodically written to disk</a:t>
            </a:r>
            <a:r>
              <a:rPr lang="en-US" dirty="0"/>
              <a:t> </a:t>
            </a:r>
            <a:r>
              <a:rPr lang="en-US" dirty="0" smtClean="0"/>
              <a:t>making the changes permanent. </a:t>
            </a:r>
          </a:p>
          <a:p>
            <a:pPr lvl="1"/>
            <a:endParaRPr lang="en-US" dirty="0" smtClean="0"/>
          </a:p>
          <a:p>
            <a:r>
              <a:rPr lang="en-US" dirty="0" smtClean="0"/>
              <a:t>If the system looses power, or otherwise crashes, the state of the FAT and UBL cached in memory is lost. </a:t>
            </a:r>
          </a:p>
          <a:p>
            <a:pPr lvl="1"/>
            <a:r>
              <a:rPr lang="en-US" dirty="0" smtClean="0"/>
              <a:t>The state of the on-disk FAT and UBL data becomes inconsistent with the current file system state contained in kernel memory. </a:t>
            </a:r>
          </a:p>
          <a:p>
            <a:pPr lvl="1"/>
            <a:r>
              <a:rPr lang="en-US" dirty="0" smtClean="0"/>
              <a:t>For example, a block may be removed from the UBL, but until  this change to the UBL data structures is written to disk the state of the file system is open to corruption from a system crash.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53</a:t>
            </a:fld>
            <a:endParaRPr lang="en-US" altLang="en-US"/>
          </a:p>
        </p:txBody>
      </p:sp>
    </p:spTree>
    <p:extLst>
      <p:ext uri="{BB962C8B-B14F-4D97-AF65-F5344CB8AC3E}">
        <p14:creationId xmlns:p14="http://schemas.microsoft.com/office/powerpoint/2010/main" val="1477250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Consistency Checks</a:t>
            </a:r>
          </a:p>
        </p:txBody>
      </p:sp>
      <p:sp>
        <p:nvSpPr>
          <p:cNvPr id="3" name="Content Placeholder 2"/>
          <p:cNvSpPr>
            <a:spLocks noGrp="1"/>
          </p:cNvSpPr>
          <p:nvPr>
            <p:ph idx="1"/>
          </p:nvPr>
        </p:nvSpPr>
        <p:spPr>
          <a:xfrm>
            <a:off x="457200" y="1600200"/>
            <a:ext cx="8382000" cy="4530725"/>
          </a:xfrm>
        </p:spPr>
        <p:txBody>
          <a:bodyPr/>
          <a:lstStyle/>
          <a:p>
            <a:r>
              <a:rPr lang="en-US" dirty="0" smtClean="0"/>
              <a:t>One method of recovering from a crashed file system is </a:t>
            </a:r>
            <a:r>
              <a:rPr lang="en-US" dirty="0"/>
              <a:t>to provide a consistency check utility that scans the entire file system </a:t>
            </a:r>
            <a:r>
              <a:rPr lang="en-US" dirty="0" smtClean="0"/>
              <a:t>identifying </a:t>
            </a:r>
            <a:r>
              <a:rPr lang="en-US" u="sng" dirty="0" smtClean="0"/>
              <a:t>inconsistencies</a:t>
            </a:r>
            <a:r>
              <a:rPr lang="en-US" dirty="0" smtClean="0"/>
              <a:t> in the file system. </a:t>
            </a:r>
            <a:endParaRPr lang="en-US" dirty="0"/>
          </a:p>
          <a:p>
            <a:pPr lvl="1"/>
            <a:r>
              <a:rPr lang="en-US" dirty="0" smtClean="0"/>
              <a:t>For example, blocks </a:t>
            </a:r>
            <a:r>
              <a:rPr lang="en-US" dirty="0"/>
              <a:t>that are not </a:t>
            </a:r>
            <a:r>
              <a:rPr lang="en-US" dirty="0" smtClean="0"/>
              <a:t>attached to the FAT or UBL. </a:t>
            </a:r>
          </a:p>
          <a:p>
            <a:pPr lvl="1"/>
            <a:endParaRPr lang="en-US" dirty="0"/>
          </a:p>
          <a:p>
            <a:r>
              <a:rPr lang="en-US" dirty="0"/>
              <a:t>These utilities </a:t>
            </a:r>
            <a:r>
              <a:rPr lang="en-US" dirty="0" smtClean="0"/>
              <a:t>identify and repair inconsistencies to the File System data structures. </a:t>
            </a:r>
          </a:p>
          <a:p>
            <a:pPr lvl="1"/>
            <a:r>
              <a:rPr lang="en-US" dirty="0" smtClean="0"/>
              <a:t>Often open files are corrupted by a crash and cannot be recovered at startup. </a:t>
            </a:r>
            <a:endParaRPr lang="en-US" dirty="0"/>
          </a:p>
          <a:p>
            <a:r>
              <a:rPr lang="en-US" dirty="0" smtClean="0"/>
              <a:t>Older </a:t>
            </a:r>
            <a:r>
              <a:rPr lang="en-US" dirty="0"/>
              <a:t>file </a:t>
            </a:r>
            <a:r>
              <a:rPr lang="en-US" dirty="0" smtClean="0"/>
              <a:t>systems make the execution </a:t>
            </a:r>
            <a:r>
              <a:rPr lang="en-US" dirty="0"/>
              <a:t>of the </a:t>
            </a:r>
            <a:r>
              <a:rPr lang="en-US" dirty="0" smtClean="0"/>
              <a:t>consistency checks mandatory and </a:t>
            </a:r>
            <a:r>
              <a:rPr lang="en-US" u="sng" dirty="0" smtClean="0"/>
              <a:t>substantially </a:t>
            </a:r>
            <a:r>
              <a:rPr lang="en-US" u="sng" dirty="0"/>
              <a:t>delay </a:t>
            </a:r>
            <a:r>
              <a:rPr lang="en-US" u="sng" dirty="0" smtClean="0"/>
              <a:t>system startup</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54</a:t>
            </a:fld>
            <a:endParaRPr lang="en-US" altLang="en-US"/>
          </a:p>
        </p:txBody>
      </p:sp>
    </p:spTree>
    <p:extLst>
      <p:ext uri="{BB962C8B-B14F-4D97-AF65-F5344CB8AC3E}">
        <p14:creationId xmlns:p14="http://schemas.microsoft.com/office/powerpoint/2010/main" val="946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Journaling File Systems</a:t>
            </a:r>
            <a:endParaRPr lang="en-US" dirty="0">
              <a:solidFill>
                <a:srgbClr val="C00000"/>
              </a:solidFill>
            </a:endParaRPr>
          </a:p>
        </p:txBody>
      </p:sp>
      <p:sp>
        <p:nvSpPr>
          <p:cNvPr id="3" name="Content Placeholder 2"/>
          <p:cNvSpPr>
            <a:spLocks noGrp="1"/>
          </p:cNvSpPr>
          <p:nvPr>
            <p:ph idx="1"/>
          </p:nvPr>
        </p:nvSpPr>
        <p:spPr>
          <a:xfrm>
            <a:off x="457200" y="1295400"/>
            <a:ext cx="8382000" cy="4835525"/>
          </a:xfrm>
        </p:spPr>
        <p:txBody>
          <a:bodyPr>
            <a:normAutofit/>
          </a:bodyPr>
          <a:lstStyle/>
          <a:p>
            <a:r>
              <a:rPr lang="en-US" dirty="0" smtClean="0"/>
              <a:t>The Journaling File System is a method of more safely maintaining file system’s state. </a:t>
            </a:r>
          </a:p>
          <a:p>
            <a:pPr lvl="1"/>
            <a:r>
              <a:rPr lang="en-US" dirty="0" smtClean="0"/>
              <a:t>A method of restoring the state of the File System in the event of a system crash with minimal FS corruption and data loss. </a:t>
            </a:r>
          </a:p>
          <a:p>
            <a:pPr lvl="1"/>
            <a:endParaRPr lang="en-US" dirty="0" smtClean="0"/>
          </a:p>
          <a:p>
            <a:r>
              <a:rPr lang="en-US" dirty="0" smtClean="0"/>
              <a:t>Updates to the FS’s state are recorded to disk in a Journal File.</a:t>
            </a:r>
          </a:p>
          <a:p>
            <a:pPr lvl="1"/>
            <a:r>
              <a:rPr lang="en-US" dirty="0" smtClean="0"/>
              <a:t>The journal maintains entries that are appended over time.</a:t>
            </a:r>
          </a:p>
          <a:p>
            <a:pPr lvl="1"/>
            <a:r>
              <a:rPr lang="en-US" dirty="0" smtClean="0"/>
              <a:t>A </a:t>
            </a:r>
            <a:r>
              <a:rPr lang="en-US" u="sng" dirty="0" smtClean="0"/>
              <a:t>journal file entry </a:t>
            </a:r>
            <a:r>
              <a:rPr lang="en-US" dirty="0" smtClean="0"/>
              <a:t>records changes to the file system’s state and data e.g. block allocations to files, freed blocks, etc. </a:t>
            </a:r>
          </a:p>
          <a:p>
            <a:pPr lvl="1"/>
            <a:endParaRPr lang="en-US" dirty="0" smtClean="0"/>
          </a:p>
          <a:p>
            <a:r>
              <a:rPr lang="en-US" dirty="0"/>
              <a:t>If the system crashes, all of the information needed to recover the file system is contained in the Journal File. </a:t>
            </a:r>
          </a:p>
          <a:p>
            <a:pPr lvl="1"/>
            <a:r>
              <a:rPr lang="en-US" dirty="0"/>
              <a:t>This makes file system recovery and system restarts very fast.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55</a:t>
            </a:fld>
            <a:endParaRPr lang="en-US" altLang="en-US"/>
          </a:p>
        </p:txBody>
      </p:sp>
    </p:spTree>
    <p:extLst>
      <p:ext uri="{BB962C8B-B14F-4D97-AF65-F5344CB8AC3E}">
        <p14:creationId xmlns:p14="http://schemas.microsoft.com/office/powerpoint/2010/main" val="3189916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Journaling File Systems</a:t>
            </a:r>
          </a:p>
        </p:txBody>
      </p:sp>
      <p:sp>
        <p:nvSpPr>
          <p:cNvPr id="3" name="Content Placeholder 2"/>
          <p:cNvSpPr>
            <a:spLocks noGrp="1"/>
          </p:cNvSpPr>
          <p:nvPr>
            <p:ph idx="1"/>
          </p:nvPr>
        </p:nvSpPr>
        <p:spPr>
          <a:xfrm>
            <a:off x="457200" y="1600200"/>
            <a:ext cx="8305800" cy="4530725"/>
          </a:xfrm>
        </p:spPr>
        <p:txBody>
          <a:bodyPr/>
          <a:lstStyle/>
          <a:p>
            <a:r>
              <a:rPr lang="en-US" dirty="0"/>
              <a:t>For example, appending </a:t>
            </a:r>
            <a:r>
              <a:rPr lang="en-US" dirty="0" smtClean="0"/>
              <a:t>additional data to </a:t>
            </a:r>
            <a:r>
              <a:rPr lang="en-US" dirty="0"/>
              <a:t>a file may involve three separate </a:t>
            </a:r>
            <a:r>
              <a:rPr lang="en-US" dirty="0" smtClean="0"/>
              <a:t>updates of:</a:t>
            </a:r>
            <a:endParaRPr lang="en-US" dirty="0"/>
          </a:p>
          <a:p>
            <a:pPr marL="687387" lvl="1" indent="-342900">
              <a:buSzPct val="100000"/>
              <a:buFont typeface="+mj-lt"/>
              <a:buAutoNum type="arabicPeriod"/>
            </a:pPr>
            <a:r>
              <a:rPr lang="en-US" sz="1800" dirty="0" smtClean="0"/>
              <a:t>The UBL </a:t>
            </a:r>
            <a:r>
              <a:rPr lang="en-US" sz="1800" dirty="0"/>
              <a:t>to </a:t>
            </a:r>
            <a:r>
              <a:rPr lang="en-US" sz="1800" dirty="0" smtClean="0"/>
              <a:t>record an allocation of a block to the file.</a:t>
            </a:r>
            <a:endParaRPr lang="en-US" sz="1800" dirty="0"/>
          </a:p>
          <a:p>
            <a:pPr marL="687387" lvl="1" indent="-342900">
              <a:buSzPct val="100000"/>
              <a:buFont typeface="+mj-lt"/>
              <a:buAutoNum type="arabicPeriod"/>
            </a:pPr>
            <a:r>
              <a:rPr lang="en-US" sz="1800" dirty="0" smtClean="0"/>
              <a:t>The FAT to record the attachment of the new block to the file. </a:t>
            </a:r>
          </a:p>
          <a:p>
            <a:pPr marL="687387" lvl="1" indent="-342900">
              <a:buSzPct val="100000"/>
              <a:buFont typeface="+mj-lt"/>
              <a:buAutoNum type="arabicPeriod"/>
            </a:pPr>
            <a:r>
              <a:rPr lang="en-US" sz="1800" dirty="0"/>
              <a:t>The file's </a:t>
            </a:r>
            <a:r>
              <a:rPr lang="en-US" sz="1800" dirty="0" err="1"/>
              <a:t>inode</a:t>
            </a:r>
            <a:r>
              <a:rPr lang="en-US" sz="1800" dirty="0"/>
              <a:t>, to note in the file's metadata that its size has increased</a:t>
            </a:r>
            <a:r>
              <a:rPr lang="en-US" sz="1800" dirty="0" smtClean="0"/>
              <a:t>.</a:t>
            </a:r>
          </a:p>
          <a:p>
            <a:pPr marL="344487" lvl="1" indent="0">
              <a:buSzPct val="100000"/>
              <a:buNone/>
            </a:pPr>
            <a:endParaRPr lang="en-US" sz="1800" dirty="0"/>
          </a:p>
          <a:p>
            <a:r>
              <a:rPr lang="en-US" dirty="0" smtClean="0"/>
              <a:t>Without Journaling, these three updates of the data structures would require at least three disk writes to record. </a:t>
            </a:r>
          </a:p>
          <a:p>
            <a:r>
              <a:rPr lang="en-US" dirty="0" smtClean="0"/>
              <a:t>With Journaling, these three changes can be quickly recorded </a:t>
            </a:r>
            <a:r>
              <a:rPr lang="en-US" dirty="0"/>
              <a:t>as the </a:t>
            </a:r>
            <a:r>
              <a:rPr lang="en-US" dirty="0" smtClean="0"/>
              <a:t>Journal File Entries.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56</a:t>
            </a:fld>
            <a:endParaRPr lang="en-US" altLang="en-US"/>
          </a:p>
        </p:txBody>
      </p:sp>
    </p:spTree>
    <p:extLst>
      <p:ext uri="{BB962C8B-B14F-4D97-AF65-F5344CB8AC3E}">
        <p14:creationId xmlns:p14="http://schemas.microsoft.com/office/powerpoint/2010/main" val="3354314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Journal File</a:t>
            </a:r>
            <a:endParaRPr lang="en-US" dirty="0"/>
          </a:p>
        </p:txBody>
      </p:sp>
      <p:sp>
        <p:nvSpPr>
          <p:cNvPr id="3" name="Content Placeholder 2"/>
          <p:cNvSpPr>
            <a:spLocks noGrp="1"/>
          </p:cNvSpPr>
          <p:nvPr>
            <p:ph idx="1"/>
          </p:nvPr>
        </p:nvSpPr>
        <p:spPr>
          <a:xfrm>
            <a:off x="457200" y="1600200"/>
            <a:ext cx="8382000" cy="4530725"/>
          </a:xfrm>
        </p:spPr>
        <p:txBody>
          <a:bodyPr/>
          <a:lstStyle/>
          <a:p>
            <a:r>
              <a:rPr lang="en-US" dirty="0"/>
              <a:t>Note: Only changes to the FAT and UBL data are recorded in the Journal. </a:t>
            </a:r>
          </a:p>
          <a:p>
            <a:pPr lvl="1"/>
            <a:r>
              <a:rPr lang="en-US" dirty="0"/>
              <a:t>Write operations that update a file’s data blocks are written directly to disk.</a:t>
            </a:r>
          </a:p>
          <a:p>
            <a:pPr lvl="1"/>
            <a:r>
              <a:rPr lang="en-US" dirty="0"/>
              <a:t>The OS provides a syscall that allows the process to force a flush of file changes to disk (see </a:t>
            </a:r>
            <a:r>
              <a:rPr lang="en-US" dirty="0" err="1"/>
              <a:t>fflush</a:t>
            </a:r>
            <a:r>
              <a:rPr lang="en-US" dirty="0"/>
              <a:t>()) </a:t>
            </a:r>
          </a:p>
          <a:p>
            <a:endParaRPr lang="en-US" dirty="0" smtClean="0"/>
          </a:p>
          <a:p>
            <a:r>
              <a:rPr lang="en-US" dirty="0" smtClean="0"/>
              <a:t>Journal Entries are appended the Journal File. </a:t>
            </a:r>
          </a:p>
          <a:p>
            <a:pPr lvl="1"/>
            <a:r>
              <a:rPr lang="en-US" dirty="0" smtClean="0"/>
              <a:t>Journal Entries are appended to a buffer in kernel memory and are flushed to disk when the buffer fills or every N milliseconds. </a:t>
            </a:r>
          </a:p>
          <a:p>
            <a:pPr lvl="1"/>
            <a:r>
              <a:rPr lang="en-US" dirty="0" smtClean="0"/>
              <a:t>This way a single Journal File write operation may record dozens of changes to the FS (further reducing write operations).</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57</a:t>
            </a:fld>
            <a:endParaRPr lang="en-US" altLang="en-US"/>
          </a:p>
        </p:txBody>
      </p:sp>
    </p:spTree>
    <p:extLst>
      <p:ext uri="{BB962C8B-B14F-4D97-AF65-F5344CB8AC3E}">
        <p14:creationId xmlns:p14="http://schemas.microsoft.com/office/powerpoint/2010/main" val="1140000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Startup Time</a:t>
            </a:r>
            <a:endParaRPr lang="en-US" dirty="0"/>
          </a:p>
        </p:txBody>
      </p:sp>
      <p:sp>
        <p:nvSpPr>
          <p:cNvPr id="3" name="Content Placeholder 2"/>
          <p:cNvSpPr>
            <a:spLocks noGrp="1"/>
          </p:cNvSpPr>
          <p:nvPr>
            <p:ph idx="1"/>
          </p:nvPr>
        </p:nvSpPr>
        <p:spPr>
          <a:xfrm>
            <a:off x="457200" y="1295400"/>
            <a:ext cx="8382000" cy="4835525"/>
          </a:xfrm>
        </p:spPr>
        <p:txBody>
          <a:bodyPr/>
          <a:lstStyle/>
          <a:p>
            <a:r>
              <a:rPr lang="en-US" dirty="0" smtClean="0"/>
              <a:t>The Journal File is only needed with the system crashes and the correct state of the FS must be restored. </a:t>
            </a:r>
          </a:p>
          <a:p>
            <a:pPr lvl="1"/>
            <a:r>
              <a:rPr lang="en-US" dirty="0" smtClean="0"/>
              <a:t>When the system is shutdown normally, it flushed the cached FAT and UBL data to disk before the FS is unmounted. </a:t>
            </a:r>
          </a:p>
          <a:p>
            <a:pPr lvl="1"/>
            <a:endParaRPr lang="en-US" dirty="0" smtClean="0"/>
          </a:p>
          <a:p>
            <a:r>
              <a:rPr lang="en-US" dirty="0" smtClean="0"/>
              <a:t>After a crash, on system startup the OS will “playback” the changes recorded in the Journal File. </a:t>
            </a:r>
          </a:p>
          <a:p>
            <a:pPr lvl="1"/>
            <a:r>
              <a:rPr lang="en-US" dirty="0" smtClean="0"/>
              <a:t>The change recorded in each entry will be applied to the FAT and UBL data structures on disk before the FS is mounted. </a:t>
            </a:r>
          </a:p>
          <a:p>
            <a:pPr lvl="1"/>
            <a:endParaRPr lang="en-US" dirty="0" smtClean="0"/>
          </a:p>
          <a:p>
            <a:r>
              <a:rPr lang="en-US" dirty="0" smtClean="0"/>
              <a:t>Some power supplies can interrupt the processor / OS triggering a flush before the processor and drives loose power.</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58</a:t>
            </a:fld>
            <a:endParaRPr lang="en-US" altLang="en-US"/>
          </a:p>
        </p:txBody>
      </p:sp>
    </p:spTree>
    <p:extLst>
      <p:ext uri="{BB962C8B-B14F-4D97-AF65-F5344CB8AC3E}">
        <p14:creationId xmlns:p14="http://schemas.microsoft.com/office/powerpoint/2010/main" val="2916389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Journal File on System Startup Time</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59</a:t>
            </a:fld>
            <a:endParaRPr lang="en-US"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717" y="990600"/>
            <a:ext cx="7311116" cy="536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13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a File’s Contents</a:t>
            </a:r>
            <a:endParaRPr lang="en-US" dirty="0"/>
          </a:p>
        </p:txBody>
      </p:sp>
      <p:sp>
        <p:nvSpPr>
          <p:cNvPr id="3" name="Content Placeholder 2"/>
          <p:cNvSpPr>
            <a:spLocks noGrp="1"/>
          </p:cNvSpPr>
          <p:nvPr>
            <p:ph idx="1"/>
          </p:nvPr>
        </p:nvSpPr>
        <p:spPr/>
        <p:txBody>
          <a:bodyPr/>
          <a:lstStyle/>
          <a:p>
            <a:r>
              <a:rPr lang="en-US" dirty="0"/>
              <a:t>It is not possible to insert or remove bytes midstream. </a:t>
            </a:r>
          </a:p>
          <a:p>
            <a:pPr lvl="1"/>
            <a:r>
              <a:rPr lang="en-US" dirty="0"/>
              <a:t>For example, inserting a record mid-file require explicitly making a hole by copying downstream bytes. </a:t>
            </a:r>
            <a:endParaRPr lang="en-US" dirty="0" smtClean="0"/>
          </a:p>
          <a:p>
            <a:pPr lvl="1"/>
            <a:endParaRPr lang="en-US" dirty="0"/>
          </a:p>
          <a:p>
            <a:r>
              <a:rPr lang="en-US" dirty="0" smtClean="0"/>
              <a:t>It </a:t>
            </a:r>
            <a:r>
              <a:rPr lang="en-US" dirty="0"/>
              <a:t>is possible to move the </a:t>
            </a:r>
            <a:r>
              <a:rPr lang="en-US" dirty="0" smtClean="0"/>
              <a:t>position </a:t>
            </a:r>
            <a:r>
              <a:rPr lang="en-US" dirty="0"/>
              <a:t>of the next IO operation to </a:t>
            </a:r>
            <a:r>
              <a:rPr lang="en-US" dirty="0" smtClean="0"/>
              <a:t>a byte </a:t>
            </a:r>
            <a:r>
              <a:rPr lang="en-US" dirty="0"/>
              <a:t>offset within the </a:t>
            </a:r>
            <a:r>
              <a:rPr lang="en-US" dirty="0" smtClean="0"/>
              <a:t>file using the ‘</a:t>
            </a:r>
            <a:r>
              <a:rPr lang="en-US" dirty="0" err="1" smtClean="0"/>
              <a:t>lseek</a:t>
            </a:r>
            <a:r>
              <a:rPr lang="en-US" dirty="0" smtClean="0"/>
              <a:t>()’ API. </a:t>
            </a:r>
            <a:endParaRPr lang="en-US" dirty="0"/>
          </a:p>
          <a:p>
            <a:pPr lvl="1"/>
            <a:r>
              <a:rPr lang="en-US" dirty="0" smtClean="0"/>
              <a:t>The open file descriptor maintains </a:t>
            </a:r>
            <a:r>
              <a:rPr lang="en-US" dirty="0"/>
              <a:t>a pointer where the next read or write occurs. </a:t>
            </a:r>
            <a:endParaRPr lang="en-US" dirty="0" smtClean="0"/>
          </a:p>
          <a:p>
            <a:pPr lvl="1"/>
            <a:endParaRPr lang="en-US" dirty="0"/>
          </a:p>
          <a:p>
            <a:r>
              <a:rPr lang="en-US" dirty="0" smtClean="0"/>
              <a:t>It is possible to decrease or increase the length (size) of a file using the truncate() API.</a:t>
            </a:r>
          </a:p>
          <a:p>
            <a:pPr lvl="1"/>
            <a:r>
              <a:rPr lang="en-US" dirty="0" smtClean="0"/>
              <a:t>An extended file is filled with zeros.</a:t>
            </a:r>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6</a:t>
            </a:fld>
            <a:endParaRPr lang="en-US" altLang="en-US"/>
          </a:p>
        </p:txBody>
      </p:sp>
    </p:spTree>
    <p:extLst>
      <p:ext uri="{BB962C8B-B14F-4D97-AF65-F5344CB8AC3E}">
        <p14:creationId xmlns:p14="http://schemas.microsoft.com/office/powerpoint/2010/main" val="22868968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Volumes</a:t>
            </a:r>
            <a:endParaRPr lang="en-US" dirty="0"/>
          </a:p>
        </p:txBody>
      </p:sp>
      <p:sp>
        <p:nvSpPr>
          <p:cNvPr id="3" name="Content Placeholder 2"/>
          <p:cNvSpPr>
            <a:spLocks noGrp="1"/>
          </p:cNvSpPr>
          <p:nvPr>
            <p:ph idx="1"/>
          </p:nvPr>
        </p:nvSpPr>
        <p:spPr>
          <a:xfrm>
            <a:off x="457200" y="1295400"/>
            <a:ext cx="8305800" cy="4835525"/>
          </a:xfrm>
        </p:spPr>
        <p:txBody>
          <a:bodyPr/>
          <a:lstStyle/>
          <a:p>
            <a:r>
              <a:rPr lang="en-US" dirty="0" smtClean="0"/>
              <a:t>A Volume describes </a:t>
            </a:r>
            <a:r>
              <a:rPr lang="en-US" u="sng" dirty="0" smtClean="0"/>
              <a:t>one or more</a:t>
            </a:r>
            <a:r>
              <a:rPr lang="en-US" dirty="0" smtClean="0"/>
              <a:t> disk partitions that contain a single file system. </a:t>
            </a:r>
          </a:p>
          <a:p>
            <a:pPr lvl="1"/>
            <a:endParaRPr lang="en-US" dirty="0" smtClean="0"/>
          </a:p>
          <a:p>
            <a:r>
              <a:rPr lang="en-US" dirty="0" smtClean="0"/>
              <a:t>A Volume can be a means of combining one or more disk partitions into a single </a:t>
            </a:r>
            <a:r>
              <a:rPr lang="en-US" i="1" dirty="0" smtClean="0"/>
              <a:t>logical partition</a:t>
            </a:r>
            <a:r>
              <a:rPr lang="en-US" dirty="0" smtClean="0"/>
              <a:t>. </a:t>
            </a:r>
          </a:p>
          <a:p>
            <a:pPr lvl="1"/>
            <a:r>
              <a:rPr lang="en-US" dirty="0"/>
              <a:t>A Volume is a </a:t>
            </a:r>
            <a:r>
              <a:rPr lang="en-US" i="1" dirty="0"/>
              <a:t>logical partition</a:t>
            </a:r>
            <a:r>
              <a:rPr lang="en-US" dirty="0"/>
              <a:t> i.e. the OS see the a volume as a single partition with a start and end block (0-n). </a:t>
            </a:r>
            <a:endParaRPr lang="en-US" dirty="0" smtClean="0"/>
          </a:p>
          <a:p>
            <a:pPr lvl="1"/>
            <a:r>
              <a:rPr lang="en-US" u="sng" dirty="0" smtClean="0"/>
              <a:t>A volume may span partitions from several physical disks</a:t>
            </a:r>
            <a:r>
              <a:rPr lang="en-US" dirty="0" smtClean="0"/>
              <a:t>. </a:t>
            </a:r>
          </a:p>
          <a:p>
            <a:pPr lvl="1"/>
            <a:endParaRPr lang="en-US" dirty="0" smtClean="0"/>
          </a:p>
          <a:p>
            <a:r>
              <a:rPr lang="en-US" dirty="0"/>
              <a:t>Volumes are treated differently on various OS.</a:t>
            </a:r>
          </a:p>
          <a:p>
            <a:pPr lvl="1"/>
            <a:r>
              <a:rPr lang="en-US" dirty="0" smtClean="0"/>
              <a:t>Windows: File systems must be created in a volume.</a:t>
            </a:r>
          </a:p>
          <a:p>
            <a:pPr lvl="1"/>
            <a:r>
              <a:rPr lang="en-US" dirty="0" smtClean="0"/>
              <a:t>Linux</a:t>
            </a:r>
            <a:r>
              <a:rPr lang="en-US" dirty="0"/>
              <a:t>: Volumes are optional and managed by a volume manager subsystem.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60</a:t>
            </a:fld>
            <a:endParaRPr lang="en-US" altLang="en-US"/>
          </a:p>
        </p:txBody>
      </p:sp>
    </p:spTree>
    <p:extLst>
      <p:ext uri="{BB962C8B-B14F-4D97-AF65-F5344CB8AC3E}">
        <p14:creationId xmlns:p14="http://schemas.microsoft.com/office/powerpoint/2010/main" val="57989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Operations</a:t>
            </a:r>
          </a:p>
        </p:txBody>
      </p:sp>
      <p:sp>
        <p:nvSpPr>
          <p:cNvPr id="3" name="Content Placeholder 2"/>
          <p:cNvSpPr>
            <a:spLocks noGrp="1"/>
          </p:cNvSpPr>
          <p:nvPr>
            <p:ph idx="1"/>
          </p:nvPr>
        </p:nvSpPr>
        <p:spPr>
          <a:xfrm>
            <a:off x="457200" y="1600200"/>
            <a:ext cx="8305800" cy="4530725"/>
          </a:xfrm>
        </p:spPr>
        <p:txBody>
          <a:bodyPr/>
          <a:lstStyle/>
          <a:p>
            <a:r>
              <a:rPr lang="en-US" dirty="0"/>
              <a:t>The </a:t>
            </a:r>
            <a:r>
              <a:rPr lang="en-US" dirty="0" smtClean="0"/>
              <a:t>File System uniquely identifies every file it contains.</a:t>
            </a:r>
            <a:endParaRPr lang="en-US" dirty="0"/>
          </a:p>
          <a:p>
            <a:pPr lvl="1"/>
            <a:r>
              <a:rPr lang="en-US" dirty="0"/>
              <a:t>This is typically the file’s full path (from root directory to file). </a:t>
            </a:r>
          </a:p>
          <a:p>
            <a:pPr lvl="1"/>
            <a:r>
              <a:rPr lang="en-US" dirty="0"/>
              <a:t>And across file systems e.g. HTTP access to remote file systems</a:t>
            </a:r>
            <a:r>
              <a:rPr lang="en-US" dirty="0" smtClean="0"/>
              <a:t>.</a:t>
            </a:r>
          </a:p>
          <a:p>
            <a:pPr lvl="1"/>
            <a:endParaRPr lang="en-US" dirty="0"/>
          </a:p>
          <a:p>
            <a:r>
              <a:rPr lang="en-US" dirty="0"/>
              <a:t>The FS maintains ownership, permissions, and other attributes that controls </a:t>
            </a:r>
            <a:r>
              <a:rPr lang="en-US" u="sng" dirty="0"/>
              <a:t>who has what access </a:t>
            </a:r>
            <a:r>
              <a:rPr lang="en-US" dirty="0"/>
              <a:t>to a file’s contents. </a:t>
            </a:r>
          </a:p>
          <a:p>
            <a:endParaRPr lang="en-US" dirty="0"/>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7</a:t>
            </a:fld>
            <a:endParaRPr lang="en-US" altLang="en-US"/>
          </a:p>
        </p:txBody>
      </p:sp>
    </p:spTree>
    <p:extLst>
      <p:ext uri="{BB962C8B-B14F-4D97-AF65-F5344CB8AC3E}">
        <p14:creationId xmlns:p14="http://schemas.microsoft.com/office/powerpoint/2010/main" val="49067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Descriptors</a:t>
            </a:r>
            <a:endParaRPr lang="en-US" dirty="0"/>
          </a:p>
        </p:txBody>
      </p:sp>
      <p:sp>
        <p:nvSpPr>
          <p:cNvPr id="3" name="Content Placeholder 2"/>
          <p:cNvSpPr>
            <a:spLocks noGrp="1"/>
          </p:cNvSpPr>
          <p:nvPr>
            <p:ph idx="1"/>
          </p:nvPr>
        </p:nvSpPr>
        <p:spPr>
          <a:xfrm>
            <a:off x="457200" y="1600200"/>
            <a:ext cx="8229600" cy="4530725"/>
          </a:xfrm>
        </p:spPr>
        <p:txBody>
          <a:bodyPr>
            <a:normAutofit/>
          </a:bodyPr>
          <a:lstStyle/>
          <a:p>
            <a:r>
              <a:rPr lang="en-US" dirty="0" smtClean="0"/>
              <a:t>A </a:t>
            </a:r>
            <a:r>
              <a:rPr lang="en-US" dirty="0"/>
              <a:t>File Descriptor </a:t>
            </a:r>
            <a:r>
              <a:rPr lang="en-US" dirty="0" smtClean="0"/>
              <a:t>is </a:t>
            </a:r>
            <a:r>
              <a:rPr lang="en-US" dirty="0" smtClean="0"/>
              <a:t>an object that </a:t>
            </a:r>
            <a:r>
              <a:rPr lang="en-US" dirty="0" smtClean="0"/>
              <a:t>represents an open file.</a:t>
            </a:r>
          </a:p>
          <a:p>
            <a:pPr lvl="1"/>
            <a:r>
              <a:rPr lang="en-US" dirty="0" smtClean="0"/>
              <a:t>Created </a:t>
            </a:r>
            <a:r>
              <a:rPr lang="en-US" dirty="0" smtClean="0"/>
              <a:t>when a file is </a:t>
            </a:r>
            <a:r>
              <a:rPr lang="en-US" dirty="0" smtClean="0"/>
              <a:t>first created </a:t>
            </a:r>
            <a:r>
              <a:rPr lang="en-US" dirty="0" smtClean="0"/>
              <a:t>or subsequently opened. </a:t>
            </a:r>
          </a:p>
          <a:p>
            <a:pPr lvl="1"/>
            <a:endParaRPr lang="en-US" dirty="0"/>
          </a:p>
          <a:p>
            <a:r>
              <a:rPr lang="en-US" dirty="0"/>
              <a:t>File descriptors </a:t>
            </a:r>
            <a:r>
              <a:rPr lang="en-US" dirty="0" smtClean="0"/>
              <a:t>are system resources managed </a:t>
            </a:r>
            <a:r>
              <a:rPr lang="en-US" dirty="0"/>
              <a:t>by the operating system / file system. </a:t>
            </a:r>
          </a:p>
          <a:p>
            <a:pPr lvl="1"/>
            <a:r>
              <a:rPr lang="en-US" dirty="0"/>
              <a:t>Every process is associated with a list of its open file </a:t>
            </a:r>
            <a:r>
              <a:rPr lang="en-US" dirty="0" smtClean="0"/>
              <a:t>descriptors maintained </a:t>
            </a:r>
            <a:r>
              <a:rPr lang="en-US" dirty="0"/>
              <a:t>in the Process Control Block. </a:t>
            </a:r>
          </a:p>
          <a:p>
            <a:pPr lvl="1"/>
            <a:endParaRPr lang="en-US" dirty="0"/>
          </a:p>
          <a:p>
            <a:r>
              <a:rPr lang="en-US" dirty="0" smtClean="0"/>
              <a:t>The </a:t>
            </a:r>
            <a:r>
              <a:rPr lang="en-US" dirty="0"/>
              <a:t>File Descriptor maintains the state of the process’s ongoing interaction with the file.</a:t>
            </a:r>
          </a:p>
          <a:p>
            <a:pPr lvl="1"/>
            <a:r>
              <a:rPr lang="en-US" dirty="0"/>
              <a:t>The FD maintains the </a:t>
            </a:r>
            <a:r>
              <a:rPr lang="en-US" i="1" dirty="0"/>
              <a:t>stream index </a:t>
            </a:r>
            <a:r>
              <a:rPr lang="en-US" dirty="0"/>
              <a:t>of the next I/O operation</a:t>
            </a:r>
            <a:r>
              <a:rPr lang="en-US" dirty="0" smtClean="0"/>
              <a:t>.</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8</a:t>
            </a:fld>
            <a:endParaRPr lang="en-US" altLang="en-US"/>
          </a:p>
        </p:txBody>
      </p:sp>
    </p:spTree>
    <p:extLst>
      <p:ext uri="{BB962C8B-B14F-4D97-AF65-F5344CB8AC3E}">
        <p14:creationId xmlns:p14="http://schemas.microsoft.com/office/powerpoint/2010/main" val="2510004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Descriptors</a:t>
            </a:r>
          </a:p>
        </p:txBody>
      </p:sp>
      <p:sp>
        <p:nvSpPr>
          <p:cNvPr id="3" name="Content Placeholder 2"/>
          <p:cNvSpPr>
            <a:spLocks noGrp="1"/>
          </p:cNvSpPr>
          <p:nvPr>
            <p:ph idx="1"/>
          </p:nvPr>
        </p:nvSpPr>
        <p:spPr>
          <a:xfrm>
            <a:off x="457200" y="1600200"/>
            <a:ext cx="8458200" cy="4530725"/>
          </a:xfrm>
        </p:spPr>
        <p:txBody>
          <a:bodyPr/>
          <a:lstStyle/>
          <a:p>
            <a:r>
              <a:rPr lang="en-US" u="sng" dirty="0"/>
              <a:t>File Descriptors </a:t>
            </a:r>
            <a:r>
              <a:rPr lang="en-US" dirty="0"/>
              <a:t>are </a:t>
            </a:r>
            <a:r>
              <a:rPr lang="en-US" i="1" dirty="0"/>
              <a:t>handles</a:t>
            </a:r>
            <a:r>
              <a:rPr lang="en-US" dirty="0"/>
              <a:t> returned by the </a:t>
            </a:r>
            <a:r>
              <a:rPr lang="en-US" i="1" dirty="0"/>
              <a:t>create</a:t>
            </a:r>
            <a:r>
              <a:rPr lang="en-US" dirty="0"/>
              <a:t> or </a:t>
            </a:r>
            <a:r>
              <a:rPr lang="en-US" i="1" dirty="0"/>
              <a:t>open</a:t>
            </a:r>
            <a:r>
              <a:rPr lang="en-US" dirty="0"/>
              <a:t> API calls and are used to access a file.</a:t>
            </a:r>
          </a:p>
          <a:p>
            <a:pPr lvl="1"/>
            <a:r>
              <a:rPr lang="en-US" dirty="0"/>
              <a:t>The </a:t>
            </a:r>
            <a:r>
              <a:rPr lang="en-US" u="sng" dirty="0"/>
              <a:t>open(name)</a:t>
            </a:r>
            <a:r>
              <a:rPr lang="en-US" dirty="0"/>
              <a:t> returns an </a:t>
            </a:r>
            <a:r>
              <a:rPr lang="en-US" u="sng" dirty="0"/>
              <a:t>index into the process’s FD table</a:t>
            </a:r>
            <a:r>
              <a:rPr lang="en-US" dirty="0"/>
              <a:t>. </a:t>
            </a:r>
            <a:endParaRPr lang="en-US" dirty="0" smtClean="0"/>
          </a:p>
          <a:p>
            <a:pPr lvl="1"/>
            <a:endParaRPr lang="en-US" dirty="0"/>
          </a:p>
          <a:p>
            <a:r>
              <a:rPr lang="en-US" dirty="0" smtClean="0"/>
              <a:t>The </a:t>
            </a:r>
            <a:r>
              <a:rPr lang="en-US" dirty="0" err="1" smtClean="0"/>
              <a:t>syscalls</a:t>
            </a:r>
            <a:r>
              <a:rPr lang="en-US" dirty="0" smtClean="0"/>
              <a:t> return </a:t>
            </a:r>
            <a:r>
              <a:rPr lang="en-US" dirty="0"/>
              <a:t>an index to the </a:t>
            </a:r>
            <a:r>
              <a:rPr lang="en-US" dirty="0" smtClean="0"/>
              <a:t>FD </a:t>
            </a:r>
            <a:r>
              <a:rPr lang="en-US" dirty="0"/>
              <a:t>in the kernel.</a:t>
            </a:r>
          </a:p>
          <a:p>
            <a:pPr lvl="1"/>
            <a:r>
              <a:rPr lang="fr-FR" b="1" dirty="0" err="1">
                <a:latin typeface="Courier New" panose="02070309020205020404" pitchFamily="49" charset="0"/>
                <a:cs typeface="Courier New" panose="02070309020205020404" pitchFamily="49" charset="0"/>
              </a:rPr>
              <a:t>int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creat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char *</a:t>
            </a:r>
            <a:r>
              <a:rPr lang="fr-FR" dirty="0" err="1">
                <a:latin typeface="Courier New" panose="02070309020205020404" pitchFamily="49" charset="0"/>
                <a:cs typeface="Courier New" panose="02070309020205020404" pitchFamily="49" charset="0"/>
              </a:rPr>
              <a:t>pathname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mode_t</a:t>
            </a:r>
            <a:r>
              <a:rPr lang="fr-FR" dirty="0">
                <a:latin typeface="Courier New" panose="02070309020205020404" pitchFamily="49" charset="0"/>
                <a:cs typeface="Courier New" panose="02070309020205020404" pitchFamily="49" charset="0"/>
              </a:rPr>
              <a:t> mode);</a:t>
            </a:r>
            <a:endParaRPr lang="en-US" dirty="0">
              <a:latin typeface="Courier New" panose="02070309020205020404" pitchFamily="49" charset="0"/>
              <a:cs typeface="Courier New" panose="02070309020205020404" pitchFamily="49" charset="0"/>
            </a:endParaRPr>
          </a:p>
          <a:p>
            <a:pPr lvl="1"/>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open(</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char *pathname,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flags</a:t>
            </a:r>
            <a:r>
              <a:rPr lang="en-US" dirty="0" smtClean="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smtClean="0"/>
              <a:t>File operation syscall </a:t>
            </a:r>
            <a:r>
              <a:rPr lang="en-US" dirty="0"/>
              <a:t>require </a:t>
            </a:r>
            <a:r>
              <a:rPr lang="en-US" dirty="0" smtClean="0"/>
              <a:t>an open File </a:t>
            </a:r>
            <a:r>
              <a:rPr lang="en-US" dirty="0"/>
              <a:t>Descriptor. </a:t>
            </a:r>
          </a:p>
          <a:p>
            <a:pPr lvl="1"/>
            <a:r>
              <a:rPr lang="en-US" dirty="0"/>
              <a:t>The </a:t>
            </a:r>
            <a:r>
              <a:rPr lang="en-US" u="sng" dirty="0"/>
              <a:t>read( </a:t>
            </a:r>
            <a:r>
              <a:rPr lang="en-US" b="1" u="sng" dirty="0" err="1"/>
              <a:t>fd</a:t>
            </a:r>
            <a:r>
              <a:rPr lang="en-US" u="sng" dirty="0"/>
              <a:t>, buff*, n)</a:t>
            </a:r>
            <a:r>
              <a:rPr lang="en-US" dirty="0"/>
              <a:t> attempts to read </a:t>
            </a:r>
            <a:r>
              <a:rPr lang="en-US" i="1" dirty="0"/>
              <a:t>n</a:t>
            </a:r>
            <a:r>
              <a:rPr lang="en-US" dirty="0"/>
              <a:t> bytes into </a:t>
            </a:r>
            <a:r>
              <a:rPr lang="en-US" i="1" dirty="0"/>
              <a:t>buff</a:t>
            </a:r>
            <a:r>
              <a:rPr lang="en-US" dirty="0"/>
              <a:t> from the file </a:t>
            </a:r>
            <a:r>
              <a:rPr lang="en-US" u="sng" dirty="0"/>
              <a:t>referenced by the file descriptor</a:t>
            </a:r>
            <a:r>
              <a:rPr lang="en-US" dirty="0"/>
              <a:t> (</a:t>
            </a:r>
            <a:r>
              <a:rPr lang="en-US" i="1" dirty="0" err="1"/>
              <a:t>fd</a:t>
            </a:r>
            <a:r>
              <a:rPr lang="en-US" dirty="0"/>
              <a:t>). </a:t>
            </a:r>
          </a:p>
        </p:txBody>
      </p:sp>
      <p:sp>
        <p:nvSpPr>
          <p:cNvPr id="4" name="Date Placeholder 3"/>
          <p:cNvSpPr>
            <a:spLocks noGrp="1"/>
          </p:cNvSpPr>
          <p:nvPr>
            <p:ph type="dt" sz="half" idx="10"/>
          </p:nvPr>
        </p:nvSpPr>
        <p:spPr/>
        <p:txBody>
          <a:bodyPr/>
          <a:lstStyle/>
          <a:p>
            <a:pPr>
              <a:defRPr/>
            </a:pPr>
            <a:r>
              <a:rPr lang="en-US" smtClean="0"/>
              <a:t>CS 5348 Operating Systems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9</a:t>
            </a:fld>
            <a:endParaRPr lang="en-US" altLang="en-US"/>
          </a:p>
        </p:txBody>
      </p:sp>
    </p:spTree>
    <p:extLst>
      <p:ext uri="{BB962C8B-B14F-4D97-AF65-F5344CB8AC3E}">
        <p14:creationId xmlns:p14="http://schemas.microsoft.com/office/powerpoint/2010/main" val="4201022929"/>
      </p:ext>
    </p:extLst>
  </p:cSld>
  <p:clrMapOvr>
    <a:masterClrMapping/>
  </p:clrMapOvr>
</p:sld>
</file>

<file path=ppt/theme/theme1.xml><?xml version="1.0" encoding="utf-8"?>
<a:theme xmlns:a="http://schemas.openxmlformats.org/drawingml/2006/main" name="Cousrse Template">
  <a:themeElements>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ous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usrse Templa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Cousrse Templa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Cousrse Templa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Cousrse Templa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Cousrse Templa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Cousrse Template</Template>
  <TotalTime>24134</TotalTime>
  <Words>5746</Words>
  <Application>Microsoft Office PowerPoint</Application>
  <PresentationFormat>On-screen Show (4:3)</PresentationFormat>
  <Paragraphs>668</Paragraphs>
  <Slides>60</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Cambria Math</vt:lpstr>
      <vt:lpstr>Courier New</vt:lpstr>
      <vt:lpstr>Garamond</vt:lpstr>
      <vt:lpstr>Wingdings</vt:lpstr>
      <vt:lpstr>Cousrse Template</vt:lpstr>
      <vt:lpstr>File Management</vt:lpstr>
      <vt:lpstr>Files and File Systems</vt:lpstr>
      <vt:lpstr>A File System is an OS Service</vt:lpstr>
      <vt:lpstr>File System Operations</vt:lpstr>
      <vt:lpstr>A File’s Structure</vt:lpstr>
      <vt:lpstr>Manipulating a File’s Contents</vt:lpstr>
      <vt:lpstr>File System Operations</vt:lpstr>
      <vt:lpstr>File Descriptors</vt:lpstr>
      <vt:lpstr>File Descriptors</vt:lpstr>
      <vt:lpstr>File Systems</vt:lpstr>
      <vt:lpstr>File Systems</vt:lpstr>
      <vt:lpstr>File System Objectives</vt:lpstr>
      <vt:lpstr>File System Objectives</vt:lpstr>
      <vt:lpstr>File System Objectives</vt:lpstr>
      <vt:lpstr>A File System’s Structure</vt:lpstr>
      <vt:lpstr>Root and Child File Systems (Unix)</vt:lpstr>
      <vt:lpstr>A System Maintaining Two File Systems (Unix)  / (root) and /home file systems</vt:lpstr>
      <vt:lpstr>Creating and Mounting File Systems</vt:lpstr>
      <vt:lpstr>Root and Child File Systems (Windows)</vt:lpstr>
      <vt:lpstr>Layered  I/O Architecture</vt:lpstr>
      <vt:lpstr>I/O System Calls Layer</vt:lpstr>
      <vt:lpstr>File System Layer</vt:lpstr>
      <vt:lpstr>Linux Virtual File System</vt:lpstr>
      <vt:lpstr>Basic I/O Supervisor Layer</vt:lpstr>
      <vt:lpstr>File System Directories</vt:lpstr>
      <vt:lpstr>Directories are Maintain Hierarchically</vt:lpstr>
      <vt:lpstr>Hierarchical File Naming</vt:lpstr>
      <vt:lpstr>File Sharing</vt:lpstr>
      <vt:lpstr>Simultaneous Access: Windows</vt:lpstr>
      <vt:lpstr>Simultaneous Access: Linux</vt:lpstr>
      <vt:lpstr>Linux File Locking</vt:lpstr>
      <vt:lpstr>Assigning Access Rights Access rights are granted based on user attributes</vt:lpstr>
      <vt:lpstr>Storage (Block) Management</vt:lpstr>
      <vt:lpstr>Hard Disk Drives (HDD)</vt:lpstr>
      <vt:lpstr>File Allocation Table (FAT)</vt:lpstr>
      <vt:lpstr>Extents: The Unit of Disk Block Allocation</vt:lpstr>
      <vt:lpstr>Extents Continued</vt:lpstr>
      <vt:lpstr>Effects of Extents on HDD Access Time</vt:lpstr>
      <vt:lpstr>Access Times Compared How much time is needed to read a 1.28mB file or 2500 sectors? </vt:lpstr>
      <vt:lpstr>Preallocation Vs. Dynamic Block Allocation</vt:lpstr>
      <vt:lpstr>Issues in File Allocation Methods</vt:lpstr>
      <vt:lpstr>File Allocation Methods</vt:lpstr>
      <vt:lpstr>Contiguous File Allocation </vt:lpstr>
      <vt:lpstr>Chained Allocation</vt:lpstr>
      <vt:lpstr>Indexed Allocation With INODES</vt:lpstr>
      <vt:lpstr>Simplified Linux INODE Structure</vt:lpstr>
      <vt:lpstr>Linux Nested Block Structure</vt:lpstr>
      <vt:lpstr>Indexed Allocation with Variable-Length Extents</vt:lpstr>
      <vt:lpstr>Free Space Management</vt:lpstr>
      <vt:lpstr>Bit Tables</vt:lpstr>
      <vt:lpstr>Chained Free Extents</vt:lpstr>
      <vt:lpstr>Free Block List</vt:lpstr>
      <vt:lpstr>File System Consistency Checks</vt:lpstr>
      <vt:lpstr>File System Consistency Checks</vt:lpstr>
      <vt:lpstr>Journaling File Systems</vt:lpstr>
      <vt:lpstr>Journaling File Systems</vt:lpstr>
      <vt:lpstr>The Journal File</vt:lpstr>
      <vt:lpstr>System Startup Time</vt:lpstr>
      <vt:lpstr>Effects of Journal File on System Startup Time</vt:lpstr>
      <vt:lpstr>Volumes</vt:lpstr>
    </vt:vector>
  </TitlesOfParts>
  <Company>RBSGI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Michael Christiansen</dc:creator>
  <cp:lastModifiedBy>Michael Christiansen</cp:lastModifiedBy>
  <cp:revision>2992</cp:revision>
  <dcterms:created xsi:type="dcterms:W3CDTF">2006-08-26T13:52:02Z</dcterms:created>
  <dcterms:modified xsi:type="dcterms:W3CDTF">2018-04-16T19:06:58Z</dcterms:modified>
</cp:coreProperties>
</file>