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99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2" r:id="rId41"/>
    <p:sldId id="293" r:id="rId42"/>
    <p:sldId id="298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A08"/>
    <a:srgbClr val="007E3A"/>
    <a:srgbClr val="CD5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4" Type="http://schemas.openxmlformats.org/officeDocument/2006/relationships/image" Target="../media/image44.wmf"/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image" Target="../media/image48.wmf"/><Relationship Id="rId5" Type="http://schemas.openxmlformats.org/officeDocument/2006/relationships/image" Target="../media/image49.wmf"/><Relationship Id="rId6" Type="http://schemas.openxmlformats.org/officeDocument/2006/relationships/image" Target="../media/image50.wmf"/><Relationship Id="rId7" Type="http://schemas.openxmlformats.org/officeDocument/2006/relationships/image" Target="../media/image51.wmf"/><Relationship Id="rId8" Type="http://schemas.openxmlformats.org/officeDocument/2006/relationships/image" Target="../media/image52.wmf"/><Relationship Id="rId9" Type="http://schemas.openxmlformats.org/officeDocument/2006/relationships/image" Target="../media/image53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image" Target="../media/image20.wmf"/><Relationship Id="rId8" Type="http://schemas.openxmlformats.org/officeDocument/2006/relationships/image" Target="../media/image21.w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6" Type="http://schemas.openxmlformats.org/officeDocument/2006/relationships/image" Target="../media/image28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6" Type="http://schemas.openxmlformats.org/officeDocument/2006/relationships/image" Target="../media/image34.wmf"/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160F5172-2EBE-47B9-8FA2-C14862849FDD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9FB46F5D-45C1-4967-B8E0-DD9CF7228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7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70255" cy="479726"/>
          </a:xfrm>
          <a:prstGeom prst="rect">
            <a:avLst/>
          </a:prstGeom>
        </p:spPr>
        <p:txBody>
          <a:bodyPr vert="horz" lIns="96336" tIns="48168" rIns="96336" bIns="4816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72" y="2"/>
            <a:ext cx="3170255" cy="479726"/>
          </a:xfrm>
          <a:prstGeom prst="rect">
            <a:avLst/>
          </a:prstGeom>
        </p:spPr>
        <p:txBody>
          <a:bodyPr vert="horz" lIns="96336" tIns="48168" rIns="96336" bIns="48168" rtlCol="0"/>
          <a:lstStyle>
            <a:lvl1pPr algn="r">
              <a:defRPr sz="1300"/>
            </a:lvl1pPr>
          </a:lstStyle>
          <a:p>
            <a:fld id="{2BDFF150-7147-4811-8ABF-DB0E6EEDD21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36" tIns="48168" rIns="96336" bIns="481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6" y="4559902"/>
            <a:ext cx="5851490" cy="4320875"/>
          </a:xfrm>
          <a:prstGeom prst="rect">
            <a:avLst/>
          </a:prstGeom>
        </p:spPr>
        <p:txBody>
          <a:bodyPr vert="horz" lIns="96336" tIns="48168" rIns="96336" bIns="481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803"/>
            <a:ext cx="3170255" cy="479726"/>
          </a:xfrm>
          <a:prstGeom prst="rect">
            <a:avLst/>
          </a:prstGeom>
        </p:spPr>
        <p:txBody>
          <a:bodyPr vert="horz" lIns="96336" tIns="48168" rIns="96336" bIns="4816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72" y="9119803"/>
            <a:ext cx="3170255" cy="479726"/>
          </a:xfrm>
          <a:prstGeom prst="rect">
            <a:avLst/>
          </a:prstGeom>
        </p:spPr>
        <p:txBody>
          <a:bodyPr vert="horz" lIns="96336" tIns="48168" rIns="96336" bIns="48168" rtlCol="0" anchor="b"/>
          <a:lstStyle>
            <a:lvl1pPr algn="r">
              <a:defRPr sz="1300"/>
            </a:lvl1pPr>
          </a:lstStyle>
          <a:p>
            <a:fld id="{DD1552E3-919B-4825-BCBA-653540CC8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D7FE-3968-4572-8EA0-FC5BA3734B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Prto</a:t>
            </a:r>
            <a:r>
              <a:rPr lang="en-US" dirty="0" smtClean="0"/>
              <a:t>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University of Texas at Dallas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91453" y="646326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www.utdallas.edu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53DB-4BAB-4427-8440-BB348EE00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w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33.wmf"/><Relationship Id="rId14" Type="http://schemas.openxmlformats.org/officeDocument/2006/relationships/oleObject" Target="../embeddings/oleObject34.bin"/><Relationship Id="rId15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1.wmf"/><Relationship Id="rId10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4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1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2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3.wmf"/><Relationship Id="rId10" Type="http://schemas.openxmlformats.org/officeDocument/2006/relationships/oleObject" Target="../embeddings/oleObject43.bin"/><Relationship Id="rId11" Type="http://schemas.openxmlformats.org/officeDocument/2006/relationships/image" Target="../media/image4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20" Type="http://schemas.openxmlformats.org/officeDocument/2006/relationships/oleObject" Target="../embeddings/oleObject52.bin"/><Relationship Id="rId21" Type="http://schemas.openxmlformats.org/officeDocument/2006/relationships/image" Target="../media/image53.wmf"/><Relationship Id="rId22" Type="http://schemas.openxmlformats.org/officeDocument/2006/relationships/oleObject" Target="../embeddings/oleObject53.bin"/><Relationship Id="rId23" Type="http://schemas.openxmlformats.org/officeDocument/2006/relationships/image" Target="../media/image54.wmf"/><Relationship Id="rId10" Type="http://schemas.openxmlformats.org/officeDocument/2006/relationships/oleObject" Target="../embeddings/oleObject47.bin"/><Relationship Id="rId11" Type="http://schemas.openxmlformats.org/officeDocument/2006/relationships/image" Target="../media/image48.wmf"/><Relationship Id="rId12" Type="http://schemas.openxmlformats.org/officeDocument/2006/relationships/oleObject" Target="../embeddings/oleObject48.bin"/><Relationship Id="rId13" Type="http://schemas.openxmlformats.org/officeDocument/2006/relationships/image" Target="../media/image49.wmf"/><Relationship Id="rId14" Type="http://schemas.openxmlformats.org/officeDocument/2006/relationships/oleObject" Target="../embeddings/oleObject49.bin"/><Relationship Id="rId15" Type="http://schemas.openxmlformats.org/officeDocument/2006/relationships/image" Target="../media/image50.wmf"/><Relationship Id="rId16" Type="http://schemas.openxmlformats.org/officeDocument/2006/relationships/oleObject" Target="../embeddings/oleObject50.bin"/><Relationship Id="rId17" Type="http://schemas.openxmlformats.org/officeDocument/2006/relationships/image" Target="../media/image51.wmf"/><Relationship Id="rId18" Type="http://schemas.openxmlformats.org/officeDocument/2006/relationships/oleObject" Target="../embeddings/oleObject51.bin"/><Relationship Id="rId19" Type="http://schemas.openxmlformats.org/officeDocument/2006/relationships/image" Target="../media/image52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6.wmf"/><Relationship Id="rId8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0.wmf"/><Relationship Id="rId14" Type="http://schemas.openxmlformats.org/officeDocument/2006/relationships/oleObject" Target="../embeddings/oleObject11.bin"/><Relationship Id="rId15" Type="http://schemas.openxmlformats.org/officeDocument/2006/relationships/image" Target="../media/image11.wmf"/><Relationship Id="rId16" Type="http://schemas.openxmlformats.org/officeDocument/2006/relationships/oleObject" Target="../embeddings/oleObject12.bin"/><Relationship Id="rId17" Type="http://schemas.openxmlformats.org/officeDocument/2006/relationships/image" Target="../media/image12.wmf"/><Relationship Id="rId18" Type="http://schemas.openxmlformats.org/officeDocument/2006/relationships/oleObject" Target="../embeddings/oleObject13.bin"/><Relationship Id="rId19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8.wmf"/><Relationship Id="rId10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18.w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19.wmf"/><Relationship Id="rId16" Type="http://schemas.openxmlformats.org/officeDocument/2006/relationships/oleObject" Target="../embeddings/oleObject20.bin"/><Relationship Id="rId17" Type="http://schemas.openxmlformats.org/officeDocument/2006/relationships/image" Target="../media/image20.wmf"/><Relationship Id="rId18" Type="http://schemas.openxmlformats.org/officeDocument/2006/relationships/oleObject" Target="../embeddings/oleObject21.bin"/><Relationship Id="rId19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wmf"/><Relationship Id="rId12" Type="http://schemas.openxmlformats.org/officeDocument/2006/relationships/oleObject" Target="../embeddings/oleObject27.bin"/><Relationship Id="rId13" Type="http://schemas.openxmlformats.org/officeDocument/2006/relationships/image" Target="../media/image27.wmf"/><Relationship Id="rId14" Type="http://schemas.openxmlformats.org/officeDocument/2006/relationships/oleObject" Target="../embeddings/oleObject28.bin"/><Relationship Id="rId15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4.w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5.wmf"/><Relationship Id="rId10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Continuing on chapter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08700"/>
            <a:ext cx="1905000" cy="457200"/>
          </a:xfrm>
          <a:noFill/>
        </p:spPr>
        <p:txBody>
          <a:bodyPr/>
          <a:lstStyle/>
          <a:p>
            <a:fld id="{13E1994A-0363-4900-A797-D0E9F6A6DFA9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0"/>
            <a:ext cx="3454400" cy="660400"/>
          </a:xfrm>
        </p:spPr>
        <p:txBody>
          <a:bodyPr/>
          <a:lstStyle/>
          <a:p>
            <a:pPr eaLnBrk="1" hangingPunct="1"/>
            <a:r>
              <a:rPr lang="en-US" dirty="0" smtClean="0"/>
              <a:t>Truth Table</a:t>
            </a:r>
          </a:p>
        </p:txBody>
      </p:sp>
      <p:graphicFrame>
        <p:nvGraphicFramePr>
          <p:cNvPr id="6" name="Group 189"/>
          <p:cNvGraphicFramePr>
            <a:graphicFrameLocks noGrp="1"/>
          </p:cNvGraphicFramePr>
          <p:nvPr/>
        </p:nvGraphicFramePr>
        <p:xfrm>
          <a:off x="685800" y="850900"/>
          <a:ext cx="7696200" cy="5699760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7" name="Object 191"/>
          <p:cNvGraphicFramePr>
            <a:graphicFrameLocks noChangeAspect="1"/>
          </p:cNvGraphicFramePr>
          <p:nvPr/>
        </p:nvGraphicFramePr>
        <p:xfrm>
          <a:off x="4191000" y="927100"/>
          <a:ext cx="6858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4" imgW="431640" imgH="164880" progId="Equation.3">
                  <p:embed/>
                </p:oleObj>
              </mc:Choice>
              <mc:Fallback>
                <p:oleObj name="Equation" r:id="rId4" imgW="431640" imgH="164880" progId="Equation.3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27100"/>
                        <a:ext cx="685800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2"/>
          <p:cNvGraphicFramePr>
            <a:graphicFrameLocks noChangeAspect="1"/>
          </p:cNvGraphicFramePr>
          <p:nvPr/>
        </p:nvGraphicFramePr>
        <p:xfrm>
          <a:off x="4968875" y="927100"/>
          <a:ext cx="80645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6" imgW="507960" imgH="139680" progId="Equation.3">
                  <p:embed/>
                </p:oleObj>
              </mc:Choice>
              <mc:Fallback>
                <p:oleObj name="Equation" r:id="rId6" imgW="507960" imgH="139680" progId="Equation.3">
                  <p:embed/>
                  <p:pic>
                    <p:nvPicPr>
                      <p:cNvPr id="0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927100"/>
                        <a:ext cx="80645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3"/>
          <p:cNvGraphicFramePr>
            <a:graphicFrameLocks noChangeAspect="1"/>
          </p:cNvGraphicFramePr>
          <p:nvPr/>
        </p:nvGraphicFramePr>
        <p:xfrm>
          <a:off x="5973763" y="947738"/>
          <a:ext cx="62547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8" imgW="393480" imgH="139680" progId="Equation.3">
                  <p:embed/>
                </p:oleObj>
              </mc:Choice>
              <mc:Fallback>
                <p:oleObj name="Equation" r:id="rId8" imgW="393480" imgH="139680" progId="Equation.3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947738"/>
                        <a:ext cx="625475" cy="22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4"/>
          <p:cNvGraphicFramePr>
            <a:graphicFrameLocks noChangeAspect="1"/>
          </p:cNvGraphicFramePr>
          <p:nvPr/>
        </p:nvGraphicFramePr>
        <p:xfrm>
          <a:off x="6711950" y="927100"/>
          <a:ext cx="8255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10" imgW="520560" imgH="164880" progId="Equation.3">
                  <p:embed/>
                </p:oleObj>
              </mc:Choice>
              <mc:Fallback>
                <p:oleObj name="Equation" r:id="rId10" imgW="520560" imgH="16488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927100"/>
                        <a:ext cx="825500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5"/>
          <p:cNvGraphicFramePr>
            <a:graphicFrameLocks noChangeAspect="1"/>
          </p:cNvGraphicFramePr>
          <p:nvPr/>
        </p:nvGraphicFramePr>
        <p:xfrm>
          <a:off x="4572000" y="88900"/>
          <a:ext cx="41957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12" imgW="2641320" imgH="215640" progId="Equation.3">
                  <p:embed/>
                </p:oleObj>
              </mc:Choice>
              <mc:Fallback>
                <p:oleObj name="Equation" r:id="rId12" imgW="2641320" imgH="21564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8900"/>
                        <a:ext cx="419576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6"/>
          <p:cNvGraphicFramePr>
            <a:graphicFrameLocks noChangeAspect="1"/>
          </p:cNvGraphicFramePr>
          <p:nvPr/>
        </p:nvGraphicFramePr>
        <p:xfrm>
          <a:off x="7848600" y="393700"/>
          <a:ext cx="45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14" imgW="139680" imgH="203040" progId="Equation.3">
                  <p:embed/>
                </p:oleObj>
              </mc:Choice>
              <mc:Fallback>
                <p:oleObj name="Equation" r:id="rId14" imgW="139680" imgH="203040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3700"/>
                        <a:ext cx="457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list of logical expressions</a:t>
            </a:r>
          </a:p>
          <a:p>
            <a:r>
              <a:rPr lang="en-US" dirty="0" smtClean="0"/>
              <a:t>Each entry in your list is either</a:t>
            </a:r>
          </a:p>
          <a:p>
            <a:pPr lvl="1"/>
            <a:r>
              <a:rPr lang="en-US" dirty="0" smtClean="0"/>
              <a:t>A hypothesis</a:t>
            </a:r>
          </a:p>
          <a:p>
            <a:pPr lvl="1"/>
            <a:r>
              <a:rPr lang="en-US" dirty="0" smtClean="0"/>
              <a:t>Obtained using inference rules on previous entries on you list</a:t>
            </a:r>
          </a:p>
          <a:p>
            <a:pPr lvl="1"/>
            <a:r>
              <a:rPr lang="en-US" dirty="0" smtClean="0"/>
              <a:t>Your final entry on your list should be the conclusion you are trying to reach.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(i.e. </a:t>
            </a:r>
            <a:r>
              <a:rPr lang="en-US" dirty="0" err="1" smtClean="0"/>
              <a:t>screwups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8432800" cy="4983163"/>
          </a:xfrm>
        </p:spPr>
        <p:txBody>
          <a:bodyPr/>
          <a:lstStyle/>
          <a:p>
            <a:r>
              <a:rPr lang="en-US" dirty="0" smtClean="0"/>
              <a:t>Fallacies are incorrect inferences</a:t>
            </a:r>
          </a:p>
          <a:p>
            <a:r>
              <a:rPr lang="en-US" i="1" dirty="0" smtClean="0"/>
              <a:t>The fallacy of affirming the consequent</a:t>
            </a:r>
            <a:endParaRPr lang="en-US" dirty="0" smtClean="0"/>
          </a:p>
          <a:p>
            <a:pPr lvl="1"/>
            <a:r>
              <a:rPr lang="en-US" dirty="0" smtClean="0"/>
              <a:t>if the butler did it, he has blood in his hands</a:t>
            </a:r>
          </a:p>
          <a:p>
            <a:pPr lvl="1"/>
            <a:r>
              <a:rPr lang="en-US" dirty="0" smtClean="0"/>
              <a:t>the butler had blood in his hands</a:t>
            </a:r>
          </a:p>
          <a:p>
            <a:pPr lvl="1"/>
            <a:r>
              <a:rPr lang="en-US" dirty="0" smtClean="0"/>
              <a:t>therefore, the butler did it</a:t>
            </a:r>
          </a:p>
          <a:p>
            <a:r>
              <a:rPr lang="en-US" dirty="0" smtClean="0"/>
              <a:t>This (invalid) argument has the form: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IT IS NOT A TAUTOLOGY!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8194" name="Object 61"/>
          <p:cNvGraphicFramePr>
            <a:graphicFrameLocks noChangeAspect="1"/>
          </p:cNvGraphicFramePr>
          <p:nvPr/>
        </p:nvGraphicFramePr>
        <p:xfrm>
          <a:off x="738188" y="4821238"/>
          <a:ext cx="889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4" imgW="444240" imgH="647640" progId="Equation.3">
                  <p:embed/>
                </p:oleObj>
              </mc:Choice>
              <mc:Fallback>
                <p:oleObj name="Equation" r:id="rId4" imgW="444240" imgH="6476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821238"/>
                        <a:ext cx="889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1"/>
          <p:cNvGraphicFramePr>
            <a:graphicFrameLocks noChangeAspect="1"/>
          </p:cNvGraphicFramePr>
          <p:nvPr/>
        </p:nvGraphicFramePr>
        <p:xfrm>
          <a:off x="2135188" y="4821238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6" imgW="1282680" imgH="215640" progId="Equation.3">
                  <p:embed/>
                </p:oleObj>
              </mc:Choice>
              <mc:Fallback>
                <p:oleObj name="Equation" r:id="rId6" imgW="12826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821238"/>
                        <a:ext cx="256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fallacies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521700" cy="4995863"/>
          </a:xfrm>
        </p:spPr>
        <p:txBody>
          <a:bodyPr/>
          <a:lstStyle/>
          <a:p>
            <a:r>
              <a:rPr lang="en-US" i="1" dirty="0" smtClean="0"/>
              <a:t>Fallacy of denying the antecedent (hypothesis)</a:t>
            </a:r>
          </a:p>
          <a:p>
            <a:pPr lvl="1"/>
            <a:r>
              <a:rPr lang="en-US" dirty="0" smtClean="0"/>
              <a:t>If the butler is nervous, he did it.</a:t>
            </a:r>
          </a:p>
          <a:p>
            <a:pPr lvl="1"/>
            <a:r>
              <a:rPr lang="en-US" dirty="0" smtClean="0"/>
              <a:t>The butler is really mellow</a:t>
            </a:r>
          </a:p>
          <a:p>
            <a:pPr lvl="1"/>
            <a:r>
              <a:rPr lang="en-US" dirty="0" smtClean="0"/>
              <a:t>Therefore, the butler didn't do it.</a:t>
            </a:r>
          </a:p>
          <a:p>
            <a:r>
              <a:rPr lang="en-US" dirty="0" smtClean="0"/>
              <a:t>This (invalid) argument has the form: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IT IS NOT A TAUTOLOGY!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9218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242479"/>
              </p:ext>
            </p:extLst>
          </p:nvPr>
        </p:nvGraphicFramePr>
        <p:xfrm>
          <a:off x="674688" y="4376738"/>
          <a:ext cx="889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4" imgW="444240" imgH="647640" progId="Equation.3">
                  <p:embed/>
                </p:oleObj>
              </mc:Choice>
              <mc:Fallback>
                <p:oleObj name="Equation" r:id="rId4" imgW="444240" imgH="6476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376738"/>
                        <a:ext cx="889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804988" y="4770438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6" imgW="1485720" imgH="215640" progId="Equation.3">
                  <p:embed/>
                </p:oleObj>
              </mc:Choice>
              <mc:Fallback>
                <p:oleObj name="Equation" r:id="rId6" imgW="14857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770438"/>
                        <a:ext cx="297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0975"/>
            <a:ext cx="7913687" cy="611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41700" y="1625600"/>
            <a:ext cx="41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 can be any element of U that you want)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7641" y="5888567"/>
            <a:ext cx="449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(Here, you don’t know the specific value of c!)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0267" y="2252133"/>
            <a:ext cx="1828800" cy="55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9033" y="2413000"/>
            <a:ext cx="307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P</a:t>
            </a:r>
            <a:r>
              <a:rPr lang="en-US" sz="2400" dirty="0" smtClean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c</a:t>
            </a:r>
            <a:r>
              <a:rPr lang="en-US" sz="2400" dirty="0" smtClean="0">
                <a:latin typeface="Times"/>
                <a:cs typeface="Times"/>
              </a:rPr>
              <a:t>) for an arbitrary </a:t>
            </a:r>
            <a:r>
              <a:rPr lang="en-US" sz="2400" i="1" dirty="0" smtClean="0">
                <a:latin typeface="Times"/>
                <a:cs typeface="Times"/>
              </a:rPr>
              <a:t>c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2754" y="5736166"/>
            <a:ext cx="154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f</a:t>
            </a:r>
            <a:r>
              <a:rPr lang="en-US" sz="2400" dirty="0" smtClean="0">
                <a:latin typeface="Times"/>
                <a:cs typeface="Times"/>
              </a:rPr>
              <a:t>or some </a:t>
            </a:r>
            <a:r>
              <a:rPr lang="en-US" sz="2400" i="1" dirty="0" smtClean="0">
                <a:latin typeface="Times"/>
                <a:cs typeface="Times"/>
              </a:rPr>
              <a:t>c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0487" y="3704167"/>
            <a:ext cx="501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(Here, you do need to know the specific value of 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301"/>
            <a:ext cx="8229600" cy="4356100"/>
          </a:xfrm>
        </p:spPr>
        <p:txBody>
          <a:bodyPr/>
          <a:lstStyle/>
          <a:p>
            <a:r>
              <a:rPr lang="en-US" dirty="0" smtClean="0"/>
              <a:t>Prove the following:</a:t>
            </a:r>
          </a:p>
          <a:p>
            <a:pPr lvl="1"/>
            <a:r>
              <a:rPr lang="en-US" dirty="0" smtClean="0"/>
              <a:t>Every man has two legs. John Smith is a man.</a:t>
            </a:r>
          </a:p>
          <a:p>
            <a:pPr lvl="1"/>
            <a:r>
              <a:rPr lang="en-US" dirty="0" smtClean="0"/>
              <a:t>Therefore, John Smith has two legs.</a:t>
            </a:r>
          </a:p>
          <a:p>
            <a:r>
              <a:rPr lang="en-US" dirty="0" smtClean="0"/>
              <a:t>Define the predicates:</a:t>
            </a:r>
          </a:p>
          <a:p>
            <a:pPr lvl="1"/>
            <a:r>
              <a:rPr lang="en-US" dirty="0" smtClean="0"/>
              <a:t>M(x): x is a man</a:t>
            </a:r>
          </a:p>
          <a:p>
            <a:pPr lvl="1"/>
            <a:r>
              <a:rPr lang="en-US" dirty="0" smtClean="0"/>
              <a:t>L(x): x has two legs</a:t>
            </a:r>
          </a:p>
          <a:p>
            <a:pPr lvl="1"/>
            <a:r>
              <a:rPr lang="en-US" dirty="0" smtClean="0"/>
              <a:t>J: John Smith, a member of the universe	</a:t>
            </a:r>
          </a:p>
          <a:p>
            <a:r>
              <a:rPr lang="en-US" dirty="0" smtClean="0"/>
              <a:t>The argument becomes</a:t>
            </a:r>
            <a:endParaRPr 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360988" y="4719638"/>
          <a:ext cx="292576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4" imgW="1168200" imgH="698400" progId="Equation.3">
                  <p:embed/>
                </p:oleObj>
              </mc:Choice>
              <mc:Fallback>
                <p:oleObj name="Equation" r:id="rId4" imgW="1168200" imgH="698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4719638"/>
                        <a:ext cx="2925762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/>
        </p:nvGraphicFramePr>
        <p:xfrm>
          <a:off x="355600" y="1663700"/>
          <a:ext cx="8788400" cy="3231861"/>
        </p:xfrm>
        <a:graphic>
          <a:graphicData uri="http://schemas.openxmlformats.org/drawingml/2006/table">
            <a:tbl>
              <a:tblPr/>
              <a:tblGrid>
                <a:gridCol w="4150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7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0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Reasons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4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Universal instantiation on Step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 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Modus ponens on steps 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062038" y="2305050"/>
          <a:ext cx="28622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4" imgW="1143000" imgH="215640" progId="Equation.3">
                  <p:embed/>
                </p:oleObj>
              </mc:Choice>
              <mc:Fallback>
                <p:oleObj name="Equation" r:id="rId4" imgW="11430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305050"/>
                        <a:ext cx="2862262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95388" y="2905125"/>
          <a:ext cx="22907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6" imgW="914400" imgH="203040" progId="Equation.3">
                  <p:embed/>
                </p:oleObj>
              </mc:Choice>
              <mc:Fallback>
                <p:oleObj name="Equation" r:id="rId6" imgW="914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905125"/>
                        <a:ext cx="2290762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196975" y="3489325"/>
          <a:ext cx="10175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8" imgW="406080" imgH="203040" progId="Equation.3">
                  <p:embed/>
                </p:oleObj>
              </mc:Choice>
              <mc:Fallback>
                <p:oleObj name="Equation" r:id="rId8" imgW="4060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3489325"/>
                        <a:ext cx="101758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160463" y="4098925"/>
          <a:ext cx="8604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10" imgW="342720" imgH="203040" progId="Equation.3">
                  <p:embed/>
                </p:oleObj>
              </mc:Choice>
              <mc:Fallback>
                <p:oleObj name="Equation" r:id="rId10" imgW="34272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098925"/>
                        <a:ext cx="8604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D88EF4-4681-4AB1-9B27-2CF9C98D5C74}" type="slidenum">
              <a:rPr lang="en-US"/>
              <a:pPr/>
              <a:t>17</a:t>
            </a:fld>
            <a:endParaRPr lang="en-US"/>
          </a:p>
        </p:txBody>
      </p:sp>
      <p:sp>
        <p:nvSpPr>
          <p:cNvPr id="245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of Lewis Carroll's earlier example</a:t>
            </a:r>
          </a:p>
        </p:txBody>
      </p:sp>
      <p:sp>
        <p:nvSpPr>
          <p:cNvPr id="245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Recall</a:t>
            </a:r>
          </a:p>
        </p:txBody>
      </p:sp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1930400" y="1106488"/>
          <a:ext cx="36099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4" imgW="1269720" imgH="711000" progId="Equation.3">
                  <p:embed/>
                </p:oleObj>
              </mc:Choice>
              <mc:Fallback>
                <p:oleObj name="Equation" r:id="rId4" imgW="126972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106488"/>
                        <a:ext cx="3609975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8" name="Group 40"/>
          <p:cNvGraphicFramePr>
            <a:graphicFrameLocks noGrp="1"/>
          </p:cNvGraphicFramePr>
          <p:nvPr/>
        </p:nvGraphicFramePr>
        <p:xfrm>
          <a:off x="520700" y="2527300"/>
          <a:ext cx="7696200" cy="3657600"/>
        </p:xfrm>
        <a:graphic>
          <a:graphicData uri="http://schemas.openxmlformats.org/drawingml/2006/table">
            <a:tbl>
              <a:tblPr/>
              <a:tblGrid>
                <a:gridCol w="4329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7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Existential instantiation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Universal instantiation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Simplification, step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Simplification, step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Modus ponens, step 4,6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Conjunction step 5,7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Existential generalization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580" name="Object 23"/>
          <p:cNvGraphicFramePr>
            <a:graphicFrameLocks noChangeAspect="1"/>
          </p:cNvGraphicFramePr>
          <p:nvPr/>
        </p:nvGraphicFramePr>
        <p:xfrm>
          <a:off x="1089025" y="2908300"/>
          <a:ext cx="3054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6" imgW="1104840" imgH="215640" progId="Equation.3">
                  <p:embed/>
                </p:oleObj>
              </mc:Choice>
              <mc:Fallback>
                <p:oleObj name="Equation" r:id="rId6" imgW="110484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908300"/>
                        <a:ext cx="30543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24"/>
          <p:cNvGraphicFramePr>
            <a:graphicFrameLocks noChangeAspect="1"/>
          </p:cNvGraphicFramePr>
          <p:nvPr/>
        </p:nvGraphicFramePr>
        <p:xfrm>
          <a:off x="1054100" y="3289300"/>
          <a:ext cx="3048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8" imgW="1041120" imgH="228600" progId="Equation.3">
                  <p:embed/>
                </p:oleObj>
              </mc:Choice>
              <mc:Fallback>
                <p:oleObj name="Equation" r:id="rId8" imgW="104112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289300"/>
                        <a:ext cx="30480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25"/>
          <p:cNvGraphicFramePr>
            <a:graphicFrameLocks noChangeAspect="1"/>
          </p:cNvGraphicFramePr>
          <p:nvPr/>
        </p:nvGraphicFramePr>
        <p:xfrm>
          <a:off x="1090613" y="3594100"/>
          <a:ext cx="3201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10" imgW="1091880" imgH="215640" progId="Equation.3">
                  <p:embed/>
                </p:oleObj>
              </mc:Choice>
              <mc:Fallback>
                <p:oleObj name="Equation" r:id="rId10" imgW="109188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3594100"/>
                        <a:ext cx="32019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6"/>
          <p:cNvGraphicFramePr>
            <a:graphicFrameLocks noChangeAspect="1"/>
          </p:cNvGraphicFramePr>
          <p:nvPr/>
        </p:nvGraphicFramePr>
        <p:xfrm>
          <a:off x="1054100" y="3975100"/>
          <a:ext cx="3276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12" imgW="1002960" imgH="228600" progId="Equation.3">
                  <p:embed/>
                </p:oleObj>
              </mc:Choice>
              <mc:Fallback>
                <p:oleObj name="Equation" r:id="rId12" imgW="100296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975100"/>
                        <a:ext cx="32766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27"/>
          <p:cNvGraphicFramePr>
            <a:graphicFrameLocks noChangeAspect="1"/>
          </p:cNvGraphicFramePr>
          <p:nvPr/>
        </p:nvGraphicFramePr>
        <p:xfrm>
          <a:off x="1054100" y="4279900"/>
          <a:ext cx="1905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14" imgW="482400" imgH="228600" progId="Equation.3">
                  <p:embed/>
                </p:oleObj>
              </mc:Choice>
              <mc:Fallback>
                <p:oleObj name="Equation" r:id="rId14" imgW="4824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279900"/>
                        <a:ext cx="19050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29"/>
          <p:cNvGraphicFramePr>
            <a:graphicFrameLocks noChangeAspect="1"/>
          </p:cNvGraphicFramePr>
          <p:nvPr/>
        </p:nvGraphicFramePr>
        <p:xfrm>
          <a:off x="1206500" y="4714875"/>
          <a:ext cx="1295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16" imgW="355320" imgH="228600" progId="Equation.3">
                  <p:embed/>
                </p:oleObj>
              </mc:Choice>
              <mc:Fallback>
                <p:oleObj name="Equation" r:id="rId16" imgW="35532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714875"/>
                        <a:ext cx="1295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30"/>
          <p:cNvGraphicFramePr>
            <a:graphicFrameLocks noChangeAspect="1"/>
          </p:cNvGraphicFramePr>
          <p:nvPr/>
        </p:nvGraphicFramePr>
        <p:xfrm>
          <a:off x="1206500" y="5041900"/>
          <a:ext cx="952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18" imgW="380880" imgH="228600" progId="Equation.3">
                  <p:embed/>
                </p:oleObj>
              </mc:Choice>
              <mc:Fallback>
                <p:oleObj name="Equation" r:id="rId18" imgW="38088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041900"/>
                        <a:ext cx="9525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32"/>
          <p:cNvGraphicFramePr>
            <a:graphicFrameLocks noChangeAspect="1"/>
          </p:cNvGraphicFramePr>
          <p:nvPr/>
        </p:nvGraphicFramePr>
        <p:xfrm>
          <a:off x="1130300" y="5422900"/>
          <a:ext cx="2413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20" imgW="965160" imgH="228600" progId="Equation.3">
                  <p:embed/>
                </p:oleObj>
              </mc:Choice>
              <mc:Fallback>
                <p:oleObj name="Equation" r:id="rId20" imgW="96516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422900"/>
                        <a:ext cx="24130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34"/>
          <p:cNvGraphicFramePr>
            <a:graphicFrameLocks noChangeAspect="1"/>
          </p:cNvGraphicFramePr>
          <p:nvPr/>
        </p:nvGraphicFramePr>
        <p:xfrm>
          <a:off x="1054100" y="5803900"/>
          <a:ext cx="276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22" imgW="1104840" imgH="215640" progId="Equation.3">
                  <p:embed/>
                </p:oleObj>
              </mc:Choice>
              <mc:Fallback>
                <p:oleObj name="Equation" r:id="rId22" imgW="110484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803900"/>
                        <a:ext cx="2762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062"/>
          </a:xfrm>
        </p:spPr>
        <p:txBody>
          <a:bodyPr/>
          <a:lstStyle/>
          <a:p>
            <a:r>
              <a:rPr lang="en-US" sz="3200" dirty="0" smtClean="0"/>
              <a:t>Proving a Theorem from existing knowledge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2461260"/>
          </a:xfrm>
        </p:spPr>
        <p:txBody>
          <a:bodyPr/>
          <a:lstStyle/>
          <a:p>
            <a:r>
              <a:rPr lang="en-US" sz="2800" dirty="0" smtClean="0"/>
              <a:t>Assume you want to prove a theorem </a:t>
            </a:r>
            <a:r>
              <a:rPr lang="en-US" sz="2800" i="1" dirty="0"/>
              <a:t>H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>
                <a:sym typeface="Wingdings" pitchFamily="2" charset="2"/>
              </a:rPr>
              <a:t>C</a:t>
            </a:r>
            <a:endParaRPr lang="en-US" sz="2800" dirty="0" smtClean="0"/>
          </a:p>
          <a:p>
            <a:r>
              <a:rPr lang="en-US" sz="2800" dirty="0" smtClean="0"/>
              <a:t>You already have some earlier “results” (axioms, other theorems, etc. ) </a:t>
            </a:r>
            <a:r>
              <a:rPr lang="en-US" sz="2800" i="1" dirty="0" smtClean="0"/>
              <a:t>K</a:t>
            </a:r>
          </a:p>
          <a:p>
            <a:pPr lvl="1"/>
            <a:r>
              <a:rPr lang="en-US" sz="2400" dirty="0" smtClean="0"/>
              <a:t>This basically means that 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 smtClean="0"/>
              <a:t>  </a:t>
            </a:r>
            <a:r>
              <a:rPr lang="en-US" sz="2400" dirty="0"/>
              <a:t>T</a:t>
            </a:r>
            <a:endParaRPr lang="en-US" sz="2400" dirty="0" smtClean="0"/>
          </a:p>
          <a:p>
            <a:r>
              <a:rPr lang="en-US" sz="2800" dirty="0" smtClean="0">
                <a:sym typeface="Symbol"/>
              </a:rPr>
              <a:t>Your proof basically is as follows</a:t>
            </a:r>
          </a:p>
        </p:txBody>
      </p:sp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38214"/>
              </p:ext>
            </p:extLst>
          </p:nvPr>
        </p:nvGraphicFramePr>
        <p:xfrm>
          <a:off x="1242060" y="3395980"/>
          <a:ext cx="5379720" cy="2717735"/>
        </p:xfrm>
        <a:graphic>
          <a:graphicData uri="http://schemas.openxmlformats.org/drawingml/2006/table">
            <a:tbl>
              <a:tblPr/>
              <a:tblGrid>
                <a:gridCol w="2263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6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2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sym typeface="Wingdings" pitchFamily="2" charset="2"/>
                        </a:rPr>
                        <a:t>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 for any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sym typeface="Symbol"/>
                        </a:rPr>
                        <a:t>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 rules of inference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Conclusion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Proof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Using rules of inference to derive your result is known as the “direct”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105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C00000"/>
                </a:solidFill>
              </a:rPr>
              <a:t>theorem</a:t>
            </a:r>
            <a:r>
              <a:rPr lang="en-US" dirty="0" smtClean="0"/>
              <a:t> is a valid logical assertion which can be proved using:</a:t>
            </a:r>
          </a:p>
          <a:p>
            <a:pPr lvl="1"/>
            <a:r>
              <a:rPr lang="en-US" dirty="0" smtClean="0"/>
              <a:t>axioms (statements which are given to be true) </a:t>
            </a:r>
          </a:p>
          <a:p>
            <a:pPr lvl="1"/>
            <a:r>
              <a:rPr lang="en-US" dirty="0" smtClean="0"/>
              <a:t>other theorems, and</a:t>
            </a:r>
          </a:p>
          <a:p>
            <a:pPr lvl="1"/>
            <a:r>
              <a:rPr lang="en-US" dirty="0" smtClean="0"/>
              <a:t>rules of inference (logical rules which allow the deduction of conclusions from premises).</a:t>
            </a:r>
          </a:p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C00000"/>
                </a:solidFill>
              </a:rPr>
              <a:t>lemma</a:t>
            </a:r>
            <a:r>
              <a:rPr lang="en-US" dirty="0" smtClean="0"/>
              <a:t> (not a “lemon”) is a 'pre-theorem'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C00000"/>
                </a:solidFill>
              </a:rPr>
              <a:t>corollary</a:t>
            </a:r>
            <a:r>
              <a:rPr lang="en-US" dirty="0" smtClean="0"/>
              <a:t> is a 'post-theorem' or a result which follows directly from a theorem.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5562"/>
            <a:ext cx="8229600" cy="868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33963"/>
          </a:xfrm>
        </p:spPr>
        <p:txBody>
          <a:bodyPr/>
          <a:lstStyle/>
          <a:p>
            <a:r>
              <a:rPr lang="en-US" dirty="0" smtClean="0"/>
              <a:t>Show the following</a:t>
            </a:r>
          </a:p>
          <a:p>
            <a:pPr lvl="1"/>
            <a:r>
              <a:rPr lang="en-US" i="1" dirty="0" smtClean="0"/>
              <a:t>If horses fly or cows eat artichokes, then the mosquito is the national bird. </a:t>
            </a:r>
          </a:p>
          <a:p>
            <a:pPr lvl="1"/>
            <a:r>
              <a:rPr lang="en-US" i="1" dirty="0" smtClean="0"/>
              <a:t>If the mosquito is the national bird then peanut butter tastes good on hot dogs. </a:t>
            </a:r>
          </a:p>
          <a:p>
            <a:pPr lvl="1"/>
            <a:r>
              <a:rPr lang="en-US" i="1" dirty="0" smtClean="0"/>
              <a:t>But peanut butter tastes terrible on hot dogs.</a:t>
            </a:r>
          </a:p>
          <a:p>
            <a:pPr lvl="1"/>
            <a:r>
              <a:rPr lang="en-US" i="1" dirty="0" smtClean="0"/>
              <a:t> Therefore, cows don't eat artichokes.</a:t>
            </a:r>
          </a:p>
          <a:p>
            <a:r>
              <a:rPr lang="en-US" dirty="0" smtClean="0"/>
              <a:t>Proposition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 	Horses fly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	Cows eat artichokes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 	The mosquito is the national bird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 	Peanut butter tastes good on hot dogs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57300"/>
            <a:ext cx="4305300" cy="825500"/>
          </a:xfrm>
        </p:spPr>
        <p:txBody>
          <a:bodyPr/>
          <a:lstStyle/>
          <a:p>
            <a:r>
              <a:rPr lang="en-US" sz="2400" dirty="0" smtClean="0"/>
              <a:t>Represent the formal argument using the variables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" y="2173288"/>
            <a:ext cx="2368550" cy="17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33900" y="1206500"/>
            <a:ext cx="4610100" cy="1625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three hypotheses and the rules of inference and any logical equivalences obtain the conclusion.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8600" y="2811463"/>
            <a:ext cx="6286110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678363"/>
          </a:xfrm>
        </p:spPr>
        <p:txBody>
          <a:bodyPr/>
          <a:lstStyle/>
          <a:p>
            <a:r>
              <a:rPr lang="en-US" dirty="0" smtClean="0"/>
              <a:t>You want to show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, but you “know”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 is true,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I.e. if you know that </a:t>
            </a:r>
            <a:r>
              <a:rPr lang="en-US" i="1" dirty="0" smtClean="0">
                <a:sym typeface="Wingdings" pitchFamily="2" charset="2"/>
              </a:rPr>
              <a:t>C </a:t>
            </a:r>
            <a:r>
              <a:rPr lang="en-US" dirty="0">
                <a:sym typeface="Symbol"/>
              </a:rPr>
              <a:t> </a:t>
            </a:r>
            <a:r>
              <a:rPr lang="en-US" dirty="0" smtClean="0">
                <a:sym typeface="Wingdings" pitchFamily="2" charset="2"/>
              </a:rPr>
              <a:t>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then you can conclude that </a:t>
            </a:r>
            <a:r>
              <a:rPr lang="en-US" i="1" dirty="0" smtClean="0">
                <a:sym typeface="Wingdings" pitchFamily="2" charset="2"/>
              </a:rPr>
              <a:t>H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C regardless</a:t>
            </a:r>
            <a:r>
              <a:rPr lang="en-US" dirty="0" smtClean="0">
                <a:sym typeface="Wingdings" pitchFamily="2" charset="2"/>
              </a:rPr>
              <a:t> of H</a:t>
            </a:r>
            <a:endParaRPr lang="en-US" i="1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This is because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is a rule of inference (i.e. </a:t>
            </a:r>
            <a:r>
              <a:rPr lang="en-US" i="1" dirty="0" smtClean="0">
                <a:sym typeface="Wingdings" pitchFamily="2" charset="2"/>
              </a:rPr>
              <a:t>p </a:t>
            </a:r>
            <a:r>
              <a:rPr lang="en-US" dirty="0" smtClean="0">
                <a:sym typeface="Wingdings" pitchFamily="2" charset="2"/>
              </a:rPr>
              <a:t> (</a:t>
            </a:r>
            <a:r>
              <a:rPr lang="en-US" i="1" dirty="0" smtClean="0">
                <a:sym typeface="Wingdings" pitchFamily="2" charset="2"/>
              </a:rPr>
              <a:t>q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)) is a tautology</a:t>
            </a:r>
          </a:p>
          <a:p>
            <a:pPr lvl="1"/>
            <a:r>
              <a:rPr lang="en-US" i="1" dirty="0" smtClean="0">
                <a:sym typeface="Wingdings" pitchFamily="2" charset="2"/>
              </a:rPr>
              <a:t>H </a:t>
            </a:r>
            <a:r>
              <a:rPr lang="en-US" dirty="0" smtClean="0">
                <a:sym typeface="Wingdings" pitchFamily="2" charset="2"/>
              </a:rPr>
              <a:t>could be ``dogs can fly’’ and we are still fine.</a:t>
            </a:r>
            <a:endParaRPr lang="en-US" i="1" dirty="0"/>
          </a:p>
        </p:txBody>
      </p:sp>
      <p:graphicFrame>
        <p:nvGraphicFramePr>
          <p:cNvPr id="4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83538"/>
              </p:ext>
            </p:extLst>
          </p:nvPr>
        </p:nvGraphicFramePr>
        <p:xfrm>
          <a:off x="3875088" y="3532981"/>
          <a:ext cx="8890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444240" imgH="622080" progId="Equation.3">
                  <p:embed/>
                </p:oleObj>
              </mc:Choice>
              <mc:Fallback>
                <p:oleObj name="Equation" r:id="rId4" imgW="444240" imgH="622080" progId="Equation.3">
                  <p:embed/>
                  <p:pic>
                    <p:nvPicPr>
                      <p:cNvPr id="9218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3532981"/>
                        <a:ext cx="8890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Vacuous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know the hypothesis </a:t>
            </a:r>
            <a:r>
              <a:rPr lang="en-US" i="1" dirty="0" smtClean="0"/>
              <a:t>H</a:t>
            </a:r>
            <a:r>
              <a:rPr lang="en-US" dirty="0" smtClean="0"/>
              <a:t> is false, then we know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 for any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This is because F 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 is a tautology.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E.g., </a:t>
            </a:r>
            <a:r>
              <a:rPr lang="en-US" i="1" dirty="0" smtClean="0">
                <a:sym typeface="Wingdings" pitchFamily="2" charset="2"/>
              </a:rPr>
              <a:t>if 0 = 1 then I am ten feet tall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direct proofs?</a:t>
            </a:r>
          </a:p>
          <a:p>
            <a:r>
              <a:rPr lang="en-US" dirty="0" smtClean="0"/>
              <a:t>An indirect proof is that, instead of a direct proof of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, we do a direct proof of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H</a:t>
            </a:r>
          </a:p>
          <a:p>
            <a:r>
              <a:rPr lang="en-US" dirty="0" smtClean="0">
                <a:sym typeface="Symbol"/>
              </a:rPr>
              <a:t>Note that by the contra-positive rule, these two are the same.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Abbreviated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things down in “perfect logic” often would yield pages and pages and pages of proof</a:t>
            </a:r>
          </a:p>
          <a:p>
            <a:r>
              <a:rPr lang="en-US" dirty="0" smtClean="0"/>
              <a:t>Thus, people use abbreviated (often just English) arguments</a:t>
            </a:r>
          </a:p>
          <a:p>
            <a:r>
              <a:rPr lang="en-US" dirty="0" smtClean="0"/>
              <a:t>This simplifies reading a proof, but if one is not careful, it can introduce errors (invalid proofs)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Method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3" y="1258888"/>
            <a:ext cx="8225146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Proof example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4" y="1355724"/>
            <a:ext cx="70961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581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Q.E.D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show </a:t>
            </a:r>
            <a:r>
              <a:rPr lang="en-US" i="1" dirty="0" smtClean="0"/>
              <a:t>M, </a:t>
            </a:r>
            <a:r>
              <a:rPr lang="en-US" dirty="0" smtClean="0"/>
              <a:t>assume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is true, then derive a contradiction (i.e., derive </a:t>
            </a:r>
            <a:r>
              <a:rPr lang="en-US" i="1" dirty="0" smtClean="0">
                <a:sym typeface="Symbol"/>
              </a:rPr>
              <a:t>false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I.e., we are proving that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	 </a:t>
            </a:r>
            <a:r>
              <a:rPr lang="en-US" i="1" dirty="0" smtClean="0">
                <a:sym typeface="Symbol"/>
              </a:rPr>
              <a:t>M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F</a:t>
            </a:r>
          </a:p>
          <a:p>
            <a:r>
              <a:rPr lang="en-US" dirty="0" smtClean="0">
                <a:sym typeface="Wingdings" pitchFamily="2" charset="2"/>
              </a:rPr>
              <a:t>Note that if we take the contra-positive of the above we have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	T  </a:t>
            </a:r>
            <a:r>
              <a:rPr lang="en-US" i="1" dirty="0" smtClean="0">
                <a:sym typeface="Wingdings" pitchFamily="2" charset="2"/>
              </a:rPr>
              <a:t>M</a:t>
            </a:r>
          </a:p>
          <a:p>
            <a:r>
              <a:rPr lang="en-US" dirty="0" smtClean="0">
                <a:sym typeface="Wingdings" pitchFamily="2" charset="2"/>
              </a:rPr>
              <a:t>This is just equivalent to </a:t>
            </a:r>
            <a:r>
              <a:rPr lang="en-US" i="1" dirty="0" smtClean="0">
                <a:sym typeface="Wingdings" pitchFamily="2" charset="2"/>
              </a:rPr>
              <a:t>M.</a:t>
            </a: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868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164" y="696914"/>
            <a:ext cx="5377366" cy="409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3" y="4692650"/>
            <a:ext cx="5703887" cy="175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inference are </a:t>
            </a:r>
            <a:r>
              <a:rPr lang="en-US" i="1" u="sng" dirty="0" smtClean="0"/>
              <a:t>tautologies</a:t>
            </a:r>
            <a:r>
              <a:rPr lang="en-US" i="1" dirty="0" smtClean="0"/>
              <a:t> </a:t>
            </a:r>
            <a:r>
              <a:rPr lang="en-US" dirty="0" smtClean="0"/>
              <a:t>of the following form: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Where each </a:t>
            </a:r>
            <a:r>
              <a:rPr lang="en-US" i="1" dirty="0" smtClean="0"/>
              <a:t>H</a:t>
            </a:r>
            <a:r>
              <a:rPr lang="en-US" i="1" baseline="-25000" dirty="0" smtClean="0"/>
              <a:t>i</a:t>
            </a:r>
            <a:r>
              <a:rPr lang="en-US" dirty="0" smtClean="0"/>
              <a:t> is a </a:t>
            </a:r>
            <a:r>
              <a:rPr lang="en-US" i="1" dirty="0" smtClean="0"/>
              <a:t>hypothesis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dirty="0" smtClean="0"/>
              <a:t> is the </a:t>
            </a:r>
            <a:r>
              <a:rPr lang="en-US" i="1" dirty="0" smtClean="0"/>
              <a:t>conclusion. </a:t>
            </a:r>
          </a:p>
          <a:p>
            <a:r>
              <a:rPr lang="en-US" dirty="0" smtClean="0"/>
              <a:t>I.e., </a:t>
            </a:r>
            <a:r>
              <a:rPr lang="en-US" i="1" dirty="0" smtClean="0"/>
              <a:t>all</a:t>
            </a:r>
            <a:r>
              <a:rPr lang="en-US" dirty="0" smtClean="0"/>
              <a:t> rules of inference (and theorems!) are of the form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2590800"/>
          <a:ext cx="37115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473120" imgH="228600" progId="Equation.BREE4">
                  <p:embed/>
                </p:oleObj>
              </mc:Choice>
              <mc:Fallback>
                <p:oleObj name="Equation" r:id="rId4" imgW="1473120" imgH="228600" progId="Equation.BREE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37115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46300" y="5227637"/>
          <a:ext cx="46339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1841400" imgH="253800" progId="Equation.BREE4">
                  <p:embed/>
                </p:oleObj>
              </mc:Choice>
              <mc:Fallback>
                <p:oleObj name="Equation" r:id="rId6" imgW="1841400" imgH="253800" progId="Equation.BREE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227637"/>
                        <a:ext cx="463391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want to show that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 </a:t>
            </a:r>
            <a:r>
              <a:rPr lang="en-US" i="1" dirty="0" smtClean="0">
                <a:sym typeface="Symbol"/>
              </a:rPr>
              <a:t>H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 </a:t>
            </a:r>
            <a:r>
              <a:rPr lang="en-US" i="1" dirty="0" smtClean="0">
                <a:sym typeface="Symbol"/>
              </a:rPr>
              <a:t>H</a:t>
            </a:r>
            <a:r>
              <a:rPr lang="en-US" i="1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C</a:t>
            </a:r>
          </a:p>
          <a:p>
            <a:r>
              <a:rPr lang="en-US" dirty="0" smtClean="0">
                <a:sym typeface="Wingdings" pitchFamily="2" charset="2"/>
              </a:rPr>
              <a:t>Then, we take advantage of the following equivalence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	((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 </a:t>
            </a:r>
            <a:r>
              <a:rPr lang="en-US" i="1" dirty="0" smtClean="0">
                <a:sym typeface="Symbol"/>
              </a:rPr>
              <a:t>H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 </a:t>
            </a:r>
            <a:r>
              <a:rPr lang="en-US" i="1" dirty="0" smtClean="0">
                <a:sym typeface="Symbol"/>
              </a:rPr>
              <a:t>H</a:t>
            </a:r>
            <a:r>
              <a:rPr lang="en-US" i="1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)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</a:t>
            </a:r>
            <a:r>
              <a:rPr lang="en-US" dirty="0" smtClean="0">
                <a:sym typeface="Symbol"/>
              </a:rPr>
              <a:t> ((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)</a:t>
            </a:r>
            <a:r>
              <a:rPr lang="en-US" i="1" dirty="0" smtClean="0"/>
              <a:t> </a:t>
            </a:r>
            <a:r>
              <a:rPr lang="en-US" dirty="0" smtClean="0">
                <a:sym typeface="Symbol"/>
              </a:rPr>
              <a:t> (</a:t>
            </a:r>
            <a:r>
              <a:rPr lang="en-US" i="1" dirty="0" smtClean="0">
                <a:sym typeface="Symbol"/>
              </a:rPr>
              <a:t>H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smtClean="0">
                <a:sym typeface="Symbol"/>
              </a:rPr>
              <a:t>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>
                <a:sym typeface="Symbol"/>
              </a:rPr>
              <a:t>H</a:t>
            </a:r>
            <a:r>
              <a:rPr lang="en-US" i="1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Symbol"/>
              </a:rPr>
              <a:t>))</a:t>
            </a:r>
          </a:p>
          <a:p>
            <a:r>
              <a:rPr lang="en-US" dirty="0" smtClean="0">
                <a:sym typeface="Symbol"/>
              </a:rPr>
              <a:t>It is important to show that it holds for ALL cases (in this case, three cases)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74750"/>
            <a:ext cx="69342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100" y="138213"/>
            <a:ext cx="6756400" cy="632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33500"/>
            <a:ext cx="8229600" cy="4678363"/>
          </a:xfrm>
        </p:spPr>
        <p:txBody>
          <a:bodyPr/>
          <a:lstStyle/>
          <a:p>
            <a:r>
              <a:rPr lang="en-US" dirty="0" smtClean="0"/>
              <a:t>To prove that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), we have </a:t>
            </a:r>
            <a:r>
              <a:rPr lang="en-US" b="1" dirty="0" smtClean="0">
                <a:sym typeface="Symbol"/>
              </a:rPr>
              <a:t>constructive </a:t>
            </a:r>
            <a:r>
              <a:rPr lang="en-US" dirty="0" smtClean="0">
                <a:sym typeface="Symbol"/>
              </a:rPr>
              <a:t>and </a:t>
            </a:r>
            <a:r>
              <a:rPr lang="en-US" b="1" dirty="0" smtClean="0">
                <a:sym typeface="Symbol"/>
              </a:rPr>
              <a:t>non-constructive </a:t>
            </a:r>
            <a:r>
              <a:rPr lang="en-US" dirty="0" smtClean="0">
                <a:sym typeface="Symbol"/>
              </a:rPr>
              <a:t>proofs</a:t>
            </a:r>
          </a:p>
          <a:p>
            <a:r>
              <a:rPr lang="en-US" dirty="0" smtClean="0">
                <a:sym typeface="Symbol"/>
              </a:rPr>
              <a:t>In a </a:t>
            </a:r>
            <a:r>
              <a:rPr lang="en-US" i="1" u="sng" dirty="0" smtClean="0">
                <a:sym typeface="Symbol"/>
              </a:rPr>
              <a:t>constructive proof</a:t>
            </a:r>
            <a:r>
              <a:rPr lang="en-US" dirty="0" smtClean="0">
                <a:sym typeface="Symbol"/>
              </a:rPr>
              <a:t>, simply exhibit a </a:t>
            </a:r>
            <a:r>
              <a:rPr lang="en-US" i="1" dirty="0" smtClean="0">
                <a:sym typeface="Symbol"/>
              </a:rPr>
              <a:t>c </a:t>
            </a:r>
            <a:r>
              <a:rPr lang="en-US" dirty="0" smtClean="0">
                <a:sym typeface="Symbol"/>
              </a:rPr>
              <a:t>such that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(finding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may be by brute force)</a:t>
            </a:r>
          </a:p>
          <a:p>
            <a:r>
              <a:rPr lang="en-US" dirty="0" smtClean="0">
                <a:sym typeface="Symbol"/>
              </a:rPr>
              <a:t>E.g., there exists an integer solution to the equation x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+ y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z</a:t>
            </a:r>
            <a:r>
              <a:rPr lang="en-US" baseline="30000" dirty="0" smtClean="0">
                <a:sym typeface="Symbol"/>
              </a:rPr>
              <a:t>2</a:t>
            </a:r>
          </a:p>
          <a:p>
            <a:pPr lvl="1"/>
            <a:r>
              <a:rPr lang="en-US" dirty="0" smtClean="0">
                <a:sym typeface="Symbol"/>
              </a:rPr>
              <a:t>Proof: simply choose x = 3, y = 4, and z = 5</a:t>
            </a:r>
          </a:p>
          <a:p>
            <a:pPr lvl="1"/>
            <a:r>
              <a:rPr lang="en-US" dirty="0" smtClean="0">
                <a:sym typeface="Symbol"/>
              </a:rPr>
              <a:t>(finding these values may be by exhaustive search, e.g., by a computer program)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Non-constructive Existence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Want to show that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We do so by assuming no </a:t>
            </a:r>
            <a:r>
              <a:rPr lang="en-US" i="1" dirty="0" smtClean="0"/>
              <a:t>c </a:t>
            </a:r>
            <a:r>
              <a:rPr lang="en-US" dirty="0" smtClean="0"/>
              <a:t>exists 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is true, and then arrive at a contradiction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We thus prove </a:t>
            </a:r>
            <a:r>
              <a:rPr lang="en-US" dirty="0" smtClean="0">
                <a:sym typeface="Symbol"/>
              </a:rPr>
              <a:t>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sym typeface="Wingdings" pitchFamily="2" charset="2"/>
              </a:rPr>
              <a:t> F, </a:t>
            </a:r>
            <a:r>
              <a:rPr lang="en-US" dirty="0" smtClean="0">
                <a:sym typeface="Wingdings" pitchFamily="2" charset="2"/>
              </a:rPr>
              <a:t>i.e. a contradiction proof.</a:t>
            </a:r>
            <a:endParaRPr lang="en-US" dirty="0" smtClean="0">
              <a:sym typeface="Symbol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ym typeface="Symbol"/>
              </a:rPr>
              <a:t>Note you never exhibit a </a:t>
            </a:r>
            <a:r>
              <a:rPr lang="en-US" i="1" dirty="0" smtClean="0">
                <a:sym typeface="Symbol"/>
              </a:rPr>
              <a:t>c’ </a:t>
            </a:r>
            <a:r>
              <a:rPr lang="en-US" dirty="0" smtClean="0">
                <a:sym typeface="Symbol"/>
              </a:rPr>
              <a:t>such that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c’</a:t>
            </a:r>
            <a:r>
              <a:rPr lang="en-US" dirty="0" smtClean="0">
                <a:sym typeface="Symbol"/>
              </a:rPr>
              <a:t>) is true</a:t>
            </a:r>
            <a:r>
              <a:rPr lang="en-US" dirty="0" smtClean="0">
                <a:sym typeface="Symbol"/>
              </a:rPr>
              <a:t>!</a:t>
            </a:r>
          </a:p>
          <a:p>
            <a:pPr lvl="1">
              <a:spcBef>
                <a:spcPts val="1800"/>
              </a:spcBef>
            </a:pPr>
            <a:r>
              <a:rPr lang="en-US" dirty="0" smtClean="0">
                <a:sym typeface="Symbol"/>
              </a:rPr>
              <a:t>Hence, it is ``non-constructive’’</a:t>
            </a: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1192243"/>
            <a:ext cx="82550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Theorem: </a:t>
            </a:r>
            <a:r>
              <a:rPr lang="en-US" sz="2400" i="1" dirty="0" smtClean="0"/>
              <a:t>There exists an irrational number.</a:t>
            </a:r>
          </a:p>
          <a:p>
            <a:r>
              <a:rPr lang="en-US" sz="2400" dirty="0" smtClean="0"/>
              <a:t>Proof: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Assume there doesn’t exist an irrational number.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Then all numbers must be rational.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Then the set of all numbers must be countable.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Then the real numbers in the interval [0, 1] is a countable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set.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But we have already shown this set is not countable (page 160).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Hence, we have a contradiction (The set [0,1] is countable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and not countable).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Therefore, there must exist an irrational number.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show that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), </a:t>
            </a:r>
          </a:p>
          <a:p>
            <a:pPr lvl="1"/>
            <a:r>
              <a:rPr lang="en-US" dirty="0" smtClean="0">
                <a:sym typeface="Symbol"/>
              </a:rPr>
              <a:t>We consider any element </a:t>
            </a:r>
            <a:r>
              <a:rPr lang="en-US" i="1" dirty="0" smtClean="0">
                <a:sym typeface="Symbol"/>
              </a:rPr>
              <a:t>c </a:t>
            </a:r>
            <a:r>
              <a:rPr lang="en-US" dirty="0" smtClean="0">
                <a:sym typeface="Symbol"/>
              </a:rPr>
              <a:t>in the universe</a:t>
            </a:r>
          </a:p>
          <a:p>
            <a:pPr lvl="2"/>
            <a:r>
              <a:rPr lang="en-US" dirty="0" smtClean="0">
                <a:sym typeface="Symbol"/>
              </a:rPr>
              <a:t>There is </a:t>
            </a:r>
            <a:r>
              <a:rPr lang="en-US" i="1" dirty="0" smtClean="0">
                <a:sym typeface="Symbol"/>
              </a:rPr>
              <a:t>nothing</a:t>
            </a:r>
            <a:r>
              <a:rPr lang="en-US" dirty="0" smtClean="0">
                <a:sym typeface="Symbol"/>
              </a:rPr>
              <a:t> specific about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, it can be </a:t>
            </a:r>
            <a:r>
              <a:rPr lang="en-US" i="1" dirty="0" smtClean="0">
                <a:sym typeface="Symbol"/>
              </a:rPr>
              <a:t>any</a:t>
            </a:r>
            <a:r>
              <a:rPr lang="en-US" dirty="0" smtClean="0">
                <a:sym typeface="Symbol"/>
              </a:rPr>
              <a:t> element</a:t>
            </a:r>
          </a:p>
          <a:p>
            <a:pPr lvl="1"/>
            <a:r>
              <a:rPr lang="en-US" dirty="0" smtClean="0">
                <a:sym typeface="Symbol"/>
              </a:rPr>
              <a:t>Show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</a:t>
            </a:r>
          </a:p>
          <a:p>
            <a:pPr lvl="2"/>
            <a:r>
              <a:rPr lang="en-US" dirty="0" smtClean="0">
                <a:sym typeface="Symbol"/>
              </a:rPr>
              <a:t>Your argument must hold irrespective of which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value is chosen (zero is a typical screw up for numbers, think division by zero!).</a:t>
            </a:r>
          </a:p>
          <a:p>
            <a:pPr lvl="1"/>
            <a:r>
              <a:rPr lang="en-US" dirty="0" smtClean="0">
                <a:sym typeface="Symbol"/>
              </a:rPr>
              <a:t>From universal generalization,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1428750"/>
            <a:ext cx="830353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600" y="1597024"/>
            <a:ext cx="7991132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. . . 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3" y="11113"/>
            <a:ext cx="68484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(symbolic)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447801"/>
            <a:ext cx="3733800" cy="4495800"/>
          </a:xfrm>
        </p:spPr>
        <p:txBody>
          <a:bodyPr/>
          <a:lstStyle/>
          <a:p>
            <a:r>
              <a:rPr lang="en-US" dirty="0" smtClean="0"/>
              <a:t>                                                  is often written in the following form: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95300" y="1447800"/>
          <a:ext cx="46339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1841400" imgH="253800" progId="Equation.BREE4">
                  <p:embed/>
                </p:oleObj>
              </mc:Choice>
              <mc:Fallback>
                <p:oleObj name="Equation" r:id="rId4" imgW="1841400" imgH="253800" progId="Equation.BREE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447800"/>
                        <a:ext cx="463391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79500" y="3200400"/>
          <a:ext cx="695325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279360" imgH="1104840" progId="Equation.BREE4">
                  <p:embed/>
                </p:oleObj>
              </mc:Choice>
              <mc:Fallback>
                <p:oleObj name="Equation" r:id="rId6" imgW="279360" imgH="1104840" progId="Equation.BREE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200400"/>
                        <a:ext cx="695325" cy="275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81600" y="1409700"/>
            <a:ext cx="3733800" cy="4495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E.g.,  the tautology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i="1" dirty="0" smtClean="0"/>
              <a:t>P</a:t>
            </a:r>
            <a:r>
              <a:rPr lang="en-US" sz="3200" dirty="0" smtClean="0"/>
              <a:t> </a:t>
            </a:r>
            <a:r>
              <a:rPr lang="en-US" sz="3200" dirty="0" smtClean="0">
                <a:sym typeface="Symbol"/>
              </a:rPr>
              <a:t> </a:t>
            </a:r>
            <a:r>
              <a:rPr lang="en-US" sz="3200" dirty="0" smtClean="0"/>
              <a:t>(</a:t>
            </a:r>
            <a:r>
              <a:rPr lang="en-US" sz="3200" i="1" dirty="0" smtClean="0"/>
              <a:t>P</a:t>
            </a:r>
            <a:r>
              <a:rPr lang="en-US" sz="3200" dirty="0" smtClean="0"/>
              <a:t> </a:t>
            </a:r>
            <a:r>
              <a:rPr lang="en-US" sz="3200" dirty="0" smtClean="0">
                <a:sym typeface="Symbol"/>
              </a:rPr>
              <a:t>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i="1" dirty="0" smtClean="0">
                <a:sym typeface="Wingdings" pitchFamily="2" charset="2"/>
              </a:rPr>
              <a:t>Q</a:t>
            </a:r>
            <a:r>
              <a:rPr lang="en-US" sz="3200" dirty="0" smtClean="0">
                <a:sym typeface="Wingdings" pitchFamily="2" charset="2"/>
              </a:rPr>
              <a:t>)) </a:t>
            </a:r>
            <a:r>
              <a:rPr lang="en-US" sz="3200" dirty="0" smtClean="0">
                <a:sym typeface="Symbol"/>
              </a:rPr>
              <a:t>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i="1" dirty="0" smtClean="0">
                <a:sym typeface="Wingdings" pitchFamily="2" charset="2"/>
              </a:rPr>
              <a:t>Q</a:t>
            </a:r>
            <a:br>
              <a:rPr lang="en-US" sz="3200" i="1" dirty="0" smtClean="0">
                <a:sym typeface="Wingdings" pitchFamily="2" charset="2"/>
              </a:rPr>
            </a:br>
            <a:r>
              <a:rPr lang="en-US" sz="3200" i="1" dirty="0" smtClean="0">
                <a:sym typeface="Wingdings" pitchFamily="2" charset="2"/>
              </a:rPr>
              <a:t/>
            </a:r>
            <a:br>
              <a:rPr lang="en-US" sz="3200" i="1" dirty="0" smtClean="0">
                <a:sym typeface="Wingdings" pitchFamily="2" charset="2"/>
              </a:rPr>
            </a:br>
            <a:r>
              <a:rPr lang="en-US" sz="3200" dirty="0" smtClean="0">
                <a:sym typeface="Wingdings" pitchFamily="2" charset="2"/>
              </a:rPr>
              <a:t>is written as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ym typeface="Wingdings" pitchFamily="2" charset="2"/>
              </a:rPr>
              <a:t>It is known as </a:t>
            </a:r>
            <a:r>
              <a:rPr lang="en-US" sz="3200" i="1" dirty="0" smtClean="0">
                <a:sym typeface="Wingdings" pitchFamily="2" charset="2"/>
              </a:rPr>
              <a:t>modus ponens</a:t>
            </a:r>
            <a:endParaRPr lang="en-US" sz="3200" dirty="0" smtClean="0">
              <a:sym typeface="Wingdings" pitchFamily="2" charset="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173788" y="3440113"/>
          <a:ext cx="1169987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8" imgW="469800" imgH="660240" progId="Equation.BREE4">
                  <p:embed/>
                </p:oleObj>
              </mc:Choice>
              <mc:Fallback>
                <p:oleObj name="Equation" r:id="rId8" imgW="469800" imgH="660240" progId="Equation.BREE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3440113"/>
                        <a:ext cx="1169987" cy="164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868362"/>
          </a:xfrm>
        </p:spPr>
        <p:txBody>
          <a:bodyPr/>
          <a:lstStyle/>
          <a:p>
            <a:r>
              <a:rPr lang="en-US" dirty="0" smtClean="0"/>
              <a:t>Negation of Universal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77900"/>
            <a:ext cx="8229600" cy="5511800"/>
          </a:xfrm>
        </p:spPr>
        <p:txBody>
          <a:bodyPr/>
          <a:lstStyle/>
          <a:p>
            <a:r>
              <a:rPr lang="en-US" dirty="0" smtClean="0"/>
              <a:t>To show that </a:t>
            </a:r>
            <a:r>
              <a:rPr lang="en-US" dirty="0" smtClean="0">
                <a:sym typeface="Symbol"/>
              </a:rPr>
              <a:t>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</a:p>
          <a:p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Typically, you do </a:t>
            </a:r>
            <a:r>
              <a:rPr lang="en-US" dirty="0" smtClean="0">
                <a:sym typeface="Symbol"/>
              </a:rPr>
              <a:t>a </a:t>
            </a:r>
            <a:r>
              <a:rPr lang="en-US" i="1" dirty="0" smtClean="0">
                <a:sym typeface="Symbol"/>
              </a:rPr>
              <a:t>constructive proof </a:t>
            </a:r>
            <a:r>
              <a:rPr lang="en-US" dirty="0" smtClean="0">
                <a:sym typeface="Symbol"/>
              </a:rPr>
              <a:t>of 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), which is equivalent to 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</a:t>
            </a:r>
          </a:p>
          <a:p>
            <a:pPr lvl="2"/>
            <a:r>
              <a:rPr lang="en-US" dirty="0" smtClean="0">
                <a:sym typeface="Symbol"/>
              </a:rPr>
              <a:t>I.e., find an element </a:t>
            </a:r>
            <a:r>
              <a:rPr lang="en-US" i="1" dirty="0" smtClean="0">
                <a:sym typeface="Symbol"/>
              </a:rPr>
              <a:t>c </a:t>
            </a:r>
            <a:r>
              <a:rPr lang="en-US" dirty="0" smtClean="0">
                <a:sym typeface="Symbol"/>
              </a:rPr>
              <a:t>such that  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holds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This </a:t>
            </a:r>
            <a:r>
              <a:rPr lang="en-US" dirty="0" smtClean="0">
                <a:sym typeface="Symbol"/>
              </a:rPr>
              <a:t>is known as finding a </a:t>
            </a:r>
            <a:r>
              <a:rPr lang="en-US" b="1" dirty="0" smtClean="0">
                <a:sym typeface="Symbol"/>
              </a:rPr>
              <a:t>counter-example </a:t>
            </a:r>
            <a:r>
              <a:rPr lang="en-US" dirty="0" smtClean="0">
                <a:sym typeface="Symbol"/>
              </a:rPr>
              <a:t>to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62"/>
            <a:ext cx="8229600" cy="868362"/>
          </a:xfrm>
        </p:spPr>
        <p:txBody>
          <a:bodyPr/>
          <a:lstStyle/>
          <a:p>
            <a:r>
              <a:rPr lang="en-US" dirty="0"/>
              <a:t>Negation of </a:t>
            </a:r>
            <a:r>
              <a:rPr lang="en-US" dirty="0" smtClean="0"/>
              <a:t>Existential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6424"/>
            <a:ext cx="8229600" cy="4678363"/>
          </a:xfrm>
        </p:spPr>
        <p:txBody>
          <a:bodyPr/>
          <a:lstStyle/>
          <a:p>
            <a:r>
              <a:rPr lang="en-US" dirty="0" smtClean="0">
                <a:sym typeface="Symbol"/>
              </a:rPr>
              <a:t>To show that 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</a:t>
            </a:r>
            <a:r>
              <a:rPr lang="en-US" sz="2400" dirty="0" smtClean="0">
                <a:sym typeface="Symbol"/>
              </a:rPr>
              <a:t>(which equals </a:t>
            </a:r>
            <a:r>
              <a:rPr lang="en-US" sz="2400" i="1" dirty="0" smtClean="0">
                <a:sym typeface="Symbol"/>
              </a:rPr>
              <a:t>x</a:t>
            </a:r>
            <a:r>
              <a:rPr lang="en-US" sz="2400" dirty="0" smtClean="0">
                <a:sym typeface="Symbol"/>
              </a:rPr>
              <a:t> </a:t>
            </a:r>
            <a:r>
              <a:rPr lang="en-US" sz="2400" i="1" dirty="0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x</a:t>
            </a:r>
            <a:r>
              <a:rPr lang="en-US" sz="2400" dirty="0" smtClean="0">
                <a:sym typeface="Symbol"/>
              </a:rPr>
              <a:t>))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/>
              <a:t>Typically, do </a:t>
            </a:r>
            <a:r>
              <a:rPr lang="en-US" dirty="0" smtClean="0"/>
              <a:t>a contradiction proof</a:t>
            </a:r>
          </a:p>
          <a:p>
            <a:pPr lvl="2"/>
            <a:r>
              <a:rPr lang="en-US" i="1" dirty="0" smtClean="0"/>
              <a:t>Assume</a:t>
            </a:r>
            <a:r>
              <a:rPr lang="en-US" dirty="0" smtClean="0"/>
              <a:t> that for an element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holds (i.e.,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))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ym typeface="Symbol"/>
              </a:rPr>
              <a:t>There is </a:t>
            </a:r>
            <a:r>
              <a:rPr lang="en-US" i="1" dirty="0" smtClean="0">
                <a:sym typeface="Symbol"/>
              </a:rPr>
              <a:t>nothing</a:t>
            </a:r>
            <a:r>
              <a:rPr lang="en-US" dirty="0" smtClean="0">
                <a:sym typeface="Symbol"/>
              </a:rPr>
              <a:t> specific about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, it can be </a:t>
            </a:r>
            <a:r>
              <a:rPr lang="en-US" i="1" dirty="0" smtClean="0">
                <a:sym typeface="Symbol"/>
              </a:rPr>
              <a:t>any</a:t>
            </a:r>
            <a:r>
              <a:rPr lang="en-US" dirty="0" smtClean="0">
                <a:sym typeface="Symbol"/>
              </a:rPr>
              <a:t> element</a:t>
            </a:r>
            <a:endParaRPr lang="en-US" dirty="0" smtClean="0"/>
          </a:p>
          <a:p>
            <a:pPr lvl="2"/>
            <a:r>
              <a:rPr lang="en-US" dirty="0" smtClean="0"/>
              <a:t>Reach false from this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Note</a:t>
            </a:r>
            <a:r>
              <a:rPr lang="en-US" dirty="0"/>
              <a:t>: I cannot apply the constructive method since it is used to prove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rather than </a:t>
            </a:r>
            <a:r>
              <a:rPr lang="en-US" dirty="0">
                <a:sym typeface="Symbol"/>
              </a:rPr>
              <a:t>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</a:t>
            </a:r>
          </a:p>
          <a:p>
            <a:pPr lvl="3"/>
            <a:r>
              <a:rPr lang="en-US" dirty="0" smtClean="0">
                <a:sym typeface="Symbol"/>
              </a:rPr>
              <a:t>I.e., if you choose a specific </a:t>
            </a:r>
            <a:r>
              <a:rPr lang="en-US" i="1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so what? If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 smtClean="0">
                <a:sym typeface="Symbol"/>
              </a:rPr>
              <a:t>) is true, you just proved that </a:t>
            </a:r>
            <a:r>
              <a:rPr lang="en-US" dirty="0">
                <a:sym typeface="Symbol"/>
              </a:rPr>
              <a:t>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</a:t>
            </a:r>
            <a:r>
              <a:rPr lang="en-US" dirty="0" smtClean="0">
                <a:sym typeface="Symbol"/>
              </a:rPr>
              <a:t> is false!  If 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)</a:t>
            </a:r>
            <a:r>
              <a:rPr lang="en-US" dirty="0" smtClean="0">
                <a:sym typeface="Symbol"/>
              </a:rPr>
              <a:t> is false, it is not helpful since you need to show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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not just for one </a:t>
            </a:r>
            <a:r>
              <a:rPr lang="en-US" i="1" dirty="0" smtClean="0">
                <a:sym typeface="Symbol"/>
              </a:rPr>
              <a:t>c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 smtClean="0">
                <a:sym typeface="Symbol"/>
              </a:rPr>
              <a:t>.</a:t>
            </a:r>
            <a:endParaRPr lang="en-US" dirty="0"/>
          </a:p>
          <a:p>
            <a:pPr lvl="1"/>
            <a:r>
              <a:rPr lang="en-US" dirty="0" smtClean="0"/>
              <a:t>Or, you can use the method of the previous slides but with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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rather than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>
                <a:sym typeface="Symbol"/>
              </a:rPr>
              <a:t>) </a:t>
            </a:r>
            <a:endParaRPr lang="en-US" dirty="0" smtClean="0">
              <a:sym typeface="Symbol"/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Learning how to construct proofs is quite difficult, and is a slow learning process. One only learns how to do it by practicing.</a:t>
            </a:r>
          </a:p>
          <a:p>
            <a:endParaRPr lang="en-US" i="1" dirty="0" smtClean="0"/>
          </a:p>
          <a:p>
            <a:r>
              <a:rPr lang="en-US" i="1" dirty="0" smtClean="0"/>
              <a:t>Be careful of fallacies and incorrect arguments</a:t>
            </a:r>
          </a:p>
          <a:p>
            <a:endParaRPr lang="en-US" i="1" dirty="0" smtClean="0"/>
          </a:p>
          <a:p>
            <a:r>
              <a:rPr lang="en-US" i="1" dirty="0" smtClean="0"/>
              <a:t>The book gives you examples of </a:t>
            </a:r>
            <a:r>
              <a:rPr lang="en-US" i="1" smtClean="0"/>
              <a:t>some incorrect proofs.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70"/>
          <p:cNvGraphicFramePr>
            <a:graphicFrameLocks noGrp="1"/>
          </p:cNvGraphicFramePr>
          <p:nvPr/>
        </p:nvGraphicFramePr>
        <p:xfrm>
          <a:off x="698500" y="254000"/>
          <a:ext cx="7518399" cy="5971123"/>
        </p:xfrm>
        <a:graphic>
          <a:graphicData uri="http://schemas.openxmlformats.org/drawingml/2006/table">
            <a:tbl>
              <a:tblPr/>
              <a:tblGrid>
                <a:gridCol w="2088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6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3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Rule of Inference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Tautology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7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Simplification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Conjunction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89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Modus ponens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098" name="Object 54"/>
          <p:cNvGraphicFramePr>
            <a:graphicFrameLocks noChangeAspect="1"/>
          </p:cNvGraphicFramePr>
          <p:nvPr/>
        </p:nvGraphicFramePr>
        <p:xfrm>
          <a:off x="1128713" y="850900"/>
          <a:ext cx="1243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4" imgW="622080" imgH="457200" progId="Equation.3">
                  <p:embed/>
                </p:oleObj>
              </mc:Choice>
              <mc:Fallback>
                <p:oleObj name="Equation" r:id="rId4" imgW="622080" imgH="457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850900"/>
                        <a:ext cx="12430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5"/>
          <p:cNvGraphicFramePr>
            <a:graphicFrameLocks noChangeAspect="1"/>
          </p:cNvGraphicFramePr>
          <p:nvPr/>
        </p:nvGraphicFramePr>
        <p:xfrm>
          <a:off x="1116013" y="1952625"/>
          <a:ext cx="989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6" imgW="495000" imgH="457200" progId="Equation.3">
                  <p:embed/>
                </p:oleObj>
              </mc:Choice>
              <mc:Fallback>
                <p:oleObj name="Equation" r:id="rId6" imgW="495000" imgH="4572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52625"/>
                        <a:ext cx="9890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6"/>
          <p:cNvGraphicFramePr>
            <a:graphicFrameLocks noChangeAspect="1"/>
          </p:cNvGraphicFramePr>
          <p:nvPr/>
        </p:nvGraphicFramePr>
        <p:xfrm>
          <a:off x="1136650" y="3208338"/>
          <a:ext cx="1193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8" imgW="596880" imgH="647640" progId="Equation.3">
                  <p:embed/>
                </p:oleObj>
              </mc:Choice>
              <mc:Fallback>
                <p:oleObj name="Equation" r:id="rId8" imgW="596880" imgH="6476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208338"/>
                        <a:ext cx="11938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1"/>
          <p:cNvGraphicFramePr>
            <a:graphicFrameLocks noChangeAspect="1"/>
          </p:cNvGraphicFramePr>
          <p:nvPr/>
        </p:nvGraphicFramePr>
        <p:xfrm>
          <a:off x="1195388" y="4694238"/>
          <a:ext cx="1143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10" imgW="571320" imgH="647640" progId="Equation.3">
                  <p:embed/>
                </p:oleObj>
              </mc:Choice>
              <mc:Fallback>
                <p:oleObj name="Equation" r:id="rId10" imgW="571320" imgH="6476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4694238"/>
                        <a:ext cx="1143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2"/>
          <p:cNvGraphicFramePr>
            <a:graphicFrameLocks noChangeAspect="1"/>
          </p:cNvGraphicFramePr>
          <p:nvPr/>
        </p:nvGraphicFramePr>
        <p:xfrm>
          <a:off x="3444875" y="969963"/>
          <a:ext cx="154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12" imgW="774360" imgH="215640" progId="Equation.3">
                  <p:embed/>
                </p:oleObj>
              </mc:Choice>
              <mc:Fallback>
                <p:oleObj name="Equation" r:id="rId12" imgW="774360" imgH="2156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969963"/>
                        <a:ext cx="1547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66"/>
          <p:cNvGraphicFramePr>
            <a:graphicFrameLocks noChangeAspect="1"/>
          </p:cNvGraphicFramePr>
          <p:nvPr/>
        </p:nvGraphicFramePr>
        <p:xfrm>
          <a:off x="3403600" y="2089150"/>
          <a:ext cx="154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14" imgW="774360" imgH="215640" progId="Equation.3">
                  <p:embed/>
                </p:oleObj>
              </mc:Choice>
              <mc:Fallback>
                <p:oleObj name="Equation" r:id="rId14" imgW="774360" imgH="2156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089150"/>
                        <a:ext cx="1547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67"/>
          <p:cNvGraphicFramePr>
            <a:graphicFrameLocks noChangeAspect="1"/>
          </p:cNvGraphicFramePr>
          <p:nvPr/>
        </p:nvGraphicFramePr>
        <p:xfrm>
          <a:off x="2895600" y="3371850"/>
          <a:ext cx="2538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16" imgW="1269720" imgH="215640" progId="Equation.3">
                  <p:embed/>
                </p:oleObj>
              </mc:Choice>
              <mc:Fallback>
                <p:oleObj name="Equation" r:id="rId16" imgW="1269720" imgH="2156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71850"/>
                        <a:ext cx="2538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69"/>
          <p:cNvGraphicFramePr>
            <a:graphicFrameLocks noChangeAspect="1"/>
          </p:cNvGraphicFramePr>
          <p:nvPr/>
        </p:nvGraphicFramePr>
        <p:xfrm>
          <a:off x="2965450" y="4781550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18" imgW="1143000" imgH="215640" progId="Equation.3">
                  <p:embed/>
                </p:oleObj>
              </mc:Choice>
              <mc:Fallback>
                <p:oleObj name="Equation" r:id="rId18" imgW="1143000" imgH="2156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781550"/>
                        <a:ext cx="228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2"/>
          <p:cNvGraphicFramePr>
            <a:graphicFrameLocks noGrp="1"/>
          </p:cNvGraphicFramePr>
          <p:nvPr/>
        </p:nvGraphicFramePr>
        <p:xfrm>
          <a:off x="533400" y="292100"/>
          <a:ext cx="8369300" cy="6067863"/>
        </p:xfrm>
        <a:graphic>
          <a:graphicData uri="http://schemas.openxmlformats.org/drawingml/2006/table">
            <a:tbl>
              <a:tblPr/>
              <a:tblGrid>
                <a:gridCol w="235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435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4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Rule of Inference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Tautology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Modus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tollens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17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Hypothetical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syllogism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36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Disjunctive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syllogism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72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074" name="Object 52"/>
          <p:cNvGraphicFramePr>
            <a:graphicFrameLocks noChangeAspect="1"/>
          </p:cNvGraphicFramePr>
          <p:nvPr/>
        </p:nvGraphicFramePr>
        <p:xfrm>
          <a:off x="952500" y="838200"/>
          <a:ext cx="1143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4" imgW="571320" imgH="647640" progId="Equation.3">
                  <p:embed/>
                </p:oleObj>
              </mc:Choice>
              <mc:Fallback>
                <p:oleObj name="Equation" r:id="rId4" imgW="571320" imgH="647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838200"/>
                        <a:ext cx="1143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3"/>
          <p:cNvGraphicFramePr>
            <a:graphicFrameLocks noChangeAspect="1"/>
          </p:cNvGraphicFramePr>
          <p:nvPr/>
        </p:nvGraphicFramePr>
        <p:xfrm>
          <a:off x="812800" y="2209800"/>
          <a:ext cx="1143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6" imgW="571320" imgH="647640" progId="Equation.3">
                  <p:embed/>
                </p:oleObj>
              </mc:Choice>
              <mc:Fallback>
                <p:oleObj name="Equation" r:id="rId6" imgW="571320" imgH="6476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209800"/>
                        <a:ext cx="1143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7"/>
          <p:cNvGraphicFramePr>
            <a:graphicFrameLocks noChangeAspect="1"/>
          </p:cNvGraphicFramePr>
          <p:nvPr/>
        </p:nvGraphicFramePr>
        <p:xfrm>
          <a:off x="863600" y="3670300"/>
          <a:ext cx="12430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8" imgW="622080" imgH="647640" progId="Equation.3">
                  <p:embed/>
                </p:oleObj>
              </mc:Choice>
              <mc:Fallback>
                <p:oleObj name="Equation" r:id="rId8" imgW="622080" imgH="6476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670300"/>
                        <a:ext cx="124301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8"/>
          <p:cNvGraphicFramePr>
            <a:graphicFrameLocks noChangeAspect="1"/>
          </p:cNvGraphicFramePr>
          <p:nvPr/>
        </p:nvGraphicFramePr>
        <p:xfrm>
          <a:off x="800100" y="5041900"/>
          <a:ext cx="1143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0" imgW="571320" imgH="647640" progId="Equation.3">
                  <p:embed/>
                </p:oleObj>
              </mc:Choice>
              <mc:Fallback>
                <p:oleObj name="Equation" r:id="rId10" imgW="571320" imgH="6476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041900"/>
                        <a:ext cx="1143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3"/>
          <p:cNvGraphicFramePr>
            <a:graphicFrameLocks noChangeAspect="1"/>
          </p:cNvGraphicFramePr>
          <p:nvPr/>
        </p:nvGraphicFramePr>
        <p:xfrm>
          <a:off x="3267075" y="1279525"/>
          <a:ext cx="26146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12" imgW="1307880" imgH="253800" progId="Equation.BREE4">
                  <p:embed/>
                </p:oleObj>
              </mc:Choice>
              <mc:Fallback>
                <p:oleObj name="Equation" r:id="rId12" imgW="1307880" imgH="253800" progId="Equation.BREE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1279525"/>
                        <a:ext cx="26146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65"/>
          <p:cNvGraphicFramePr>
            <a:graphicFrameLocks noChangeAspect="1"/>
          </p:cNvGraphicFramePr>
          <p:nvPr/>
        </p:nvGraphicFramePr>
        <p:xfrm>
          <a:off x="3092450" y="2874963"/>
          <a:ext cx="3706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4" imgW="1854000" imgH="253800" progId="Equation.BREE4">
                  <p:embed/>
                </p:oleObj>
              </mc:Choice>
              <mc:Fallback>
                <p:oleObj name="Equation" r:id="rId14" imgW="1854000" imgH="253800" progId="Equation.BREE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874963"/>
                        <a:ext cx="37068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66"/>
          <p:cNvGraphicFramePr>
            <a:graphicFrameLocks noChangeAspect="1"/>
          </p:cNvGraphicFramePr>
          <p:nvPr/>
        </p:nvGraphicFramePr>
        <p:xfrm>
          <a:off x="3651250" y="4119563"/>
          <a:ext cx="2513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16" imgW="1257120" imgH="253800" progId="Equation.BREE4">
                  <p:embed/>
                </p:oleObj>
              </mc:Choice>
              <mc:Fallback>
                <p:oleObj name="Equation" r:id="rId16" imgW="1257120" imgH="253800" progId="Equation.BREE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4119563"/>
                        <a:ext cx="25130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67"/>
          <p:cNvGraphicFramePr>
            <a:graphicFrameLocks noChangeAspect="1"/>
          </p:cNvGraphicFramePr>
          <p:nvPr/>
        </p:nvGraphicFramePr>
        <p:xfrm>
          <a:off x="3201988" y="5300663"/>
          <a:ext cx="3503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18" imgW="1752480" imgH="253800" progId="Equation.BREE4">
                  <p:embed/>
                </p:oleObj>
              </mc:Choice>
              <mc:Fallback>
                <p:oleObj name="Equation" r:id="rId18" imgW="1752480" imgH="253800" progId="Equation.BREE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5300663"/>
                        <a:ext cx="35036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proof using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Consider the argument given in Example 7 in the text:</a:t>
            </a:r>
          </a:p>
          <a:p>
            <a:pPr>
              <a:buNone/>
            </a:pPr>
            <a:r>
              <a:rPr lang="en-US" sz="2800" dirty="0" smtClean="0"/>
              <a:t>	If you  send me an e-mail message, then I will finish writing the program.</a:t>
            </a:r>
          </a:p>
          <a:p>
            <a:pPr>
              <a:buNone/>
            </a:pPr>
            <a:r>
              <a:rPr lang="en-US" sz="2800" dirty="0" smtClean="0"/>
              <a:t>	If you do not send me an e-mail message, then I will go to sleep early.</a:t>
            </a:r>
          </a:p>
          <a:p>
            <a:pPr>
              <a:buNone/>
            </a:pPr>
            <a:r>
              <a:rPr lang="en-US" sz="2800" dirty="0" smtClean="0"/>
              <a:t>	If  I go to sleep early, then I will wake up feeling refreshed.</a:t>
            </a:r>
          </a:p>
          <a:p>
            <a:pPr>
              <a:buNone/>
            </a:pPr>
            <a:r>
              <a:rPr lang="en-US" sz="2800" dirty="0" smtClean="0"/>
              <a:t>	Therefore:</a:t>
            </a:r>
          </a:p>
          <a:p>
            <a:pPr>
              <a:buNone/>
            </a:pPr>
            <a:r>
              <a:rPr lang="en-US" sz="2800" dirty="0" smtClean="0"/>
              <a:t>	If I do not finish writing the program, then I will wake up feeling refreshed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16000"/>
            <a:ext cx="5105400" cy="5130800"/>
          </a:xfrm>
        </p:spPr>
        <p:txBody>
          <a:bodyPr/>
          <a:lstStyle/>
          <a:p>
            <a:r>
              <a:rPr lang="en-US" dirty="0" smtClean="0"/>
              <a:t>We need to determine what are the building blocks of this argument.</a:t>
            </a:r>
          </a:p>
          <a:p>
            <a:r>
              <a:rPr lang="en-US" dirty="0" smtClean="0"/>
              <a:t>Let e: you send me an e-mail message.</a:t>
            </a:r>
          </a:p>
          <a:p>
            <a:pPr lvl="1"/>
            <a:r>
              <a:rPr lang="en-US" dirty="0" smtClean="0"/>
              <a:t>p: I finish writing the program.</a:t>
            </a:r>
          </a:p>
          <a:p>
            <a:pPr lvl="1"/>
            <a:r>
              <a:rPr lang="en-US" dirty="0" smtClean="0"/>
              <a:t>s: I go to sleep early</a:t>
            </a:r>
          </a:p>
          <a:p>
            <a:pPr lvl="1"/>
            <a:r>
              <a:rPr lang="en-US" dirty="0" smtClean="0"/>
              <a:t>r: I wake up feeing refreshed.</a:t>
            </a:r>
            <a:endParaRPr lang="en-US" dirty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727699" y="2501900"/>
          <a:ext cx="2206879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545760" imgH="812520" progId="Equation.BREE4">
                  <p:embed/>
                </p:oleObj>
              </mc:Choice>
              <mc:Fallback>
                <p:oleObj name="Equation" r:id="rId4" imgW="545760" imgH="812520" progId="Equation.BREE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699" y="2501900"/>
                        <a:ext cx="2206879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902200" y="1016000"/>
            <a:ext cx="3848100" cy="1727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we need to prove is that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(continued)</a:t>
            </a:r>
            <a:endParaRPr lang="en-US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/>
        </p:nvGraphicFramePr>
        <p:xfrm>
          <a:off x="266700" y="1409700"/>
          <a:ext cx="8788400" cy="4470400"/>
        </p:xfrm>
        <a:graphic>
          <a:graphicData uri="http://schemas.openxmlformats.org/drawingml/2006/table">
            <a:tbl>
              <a:tblPr/>
              <a:tblGrid>
                <a:gridCol w="4150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7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Reasons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1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Contra-positive on Step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Hypothetical syllogism on steps 2,3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Hypothetical syllogism on steps 4,5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46" name="Object 20"/>
          <p:cNvGraphicFramePr>
            <a:graphicFrameLocks noChangeAspect="1"/>
          </p:cNvGraphicFramePr>
          <p:nvPr/>
        </p:nvGraphicFramePr>
        <p:xfrm>
          <a:off x="763588" y="2133600"/>
          <a:ext cx="9826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4" imgW="393480" imgH="164880" progId="Equation.BREE4">
                  <p:embed/>
                </p:oleObj>
              </mc:Choice>
              <mc:Fallback>
                <p:oleObj name="Equation" r:id="rId4" imgW="393480" imgH="164880" progId="Equation.BREE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133600"/>
                        <a:ext cx="9826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1"/>
          <p:cNvGraphicFramePr>
            <a:graphicFrameLocks noChangeAspect="1"/>
          </p:cNvGraphicFramePr>
          <p:nvPr/>
        </p:nvGraphicFramePr>
        <p:xfrm>
          <a:off x="801688" y="2794000"/>
          <a:ext cx="14271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6" imgW="571320" imgH="164880" progId="Equation.BREE4">
                  <p:embed/>
                </p:oleObj>
              </mc:Choice>
              <mc:Fallback>
                <p:oleObj name="Equation" r:id="rId6" imgW="571320" imgH="164880" progId="Equation.BREE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794000"/>
                        <a:ext cx="14271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2"/>
          <p:cNvGraphicFramePr>
            <a:graphicFrameLocks noChangeAspect="1"/>
          </p:cNvGraphicFramePr>
          <p:nvPr/>
        </p:nvGraphicFramePr>
        <p:xfrm>
          <a:off x="889000" y="3400425"/>
          <a:ext cx="1174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8" imgW="469800" imgH="139680" progId="Equation.BREE4">
                  <p:embed/>
                </p:oleObj>
              </mc:Choice>
              <mc:Fallback>
                <p:oleObj name="Equation" r:id="rId8" imgW="469800" imgH="139680" progId="Equation.BREE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400425"/>
                        <a:ext cx="11747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3"/>
          <p:cNvGraphicFramePr>
            <a:graphicFrameLocks noChangeAspect="1"/>
          </p:cNvGraphicFramePr>
          <p:nvPr/>
        </p:nvGraphicFramePr>
        <p:xfrm>
          <a:off x="889000" y="3990975"/>
          <a:ext cx="1174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0" imgW="469800" imgH="164880" progId="Equation.BREE4">
                  <p:embed/>
                </p:oleObj>
              </mc:Choice>
              <mc:Fallback>
                <p:oleObj name="Equation" r:id="rId10" imgW="469800" imgH="164880" progId="Equation.BREE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990975"/>
                        <a:ext cx="1174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4"/>
          <p:cNvGraphicFramePr>
            <a:graphicFrameLocks noChangeAspect="1"/>
          </p:cNvGraphicFramePr>
          <p:nvPr/>
        </p:nvGraphicFramePr>
        <p:xfrm>
          <a:off x="952500" y="4630738"/>
          <a:ext cx="920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2" imgW="368280" imgH="139680" progId="Equation.BREE4">
                  <p:embed/>
                </p:oleObj>
              </mc:Choice>
              <mc:Fallback>
                <p:oleObj name="Equation" r:id="rId12" imgW="368280" imgH="139680" progId="Equation.BREE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630738"/>
                        <a:ext cx="9207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5"/>
          <p:cNvGraphicFramePr>
            <a:graphicFrameLocks noChangeAspect="1"/>
          </p:cNvGraphicFramePr>
          <p:nvPr/>
        </p:nvGraphicFramePr>
        <p:xfrm>
          <a:off x="889000" y="5203825"/>
          <a:ext cx="1204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14" imgW="482400" imgH="164880" progId="Equation.BREE4">
                  <p:embed/>
                </p:oleObj>
              </mc:Choice>
              <mc:Fallback>
                <p:oleObj name="Equation" r:id="rId14" imgW="482400" imgH="164880" progId="Equation.BREE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203825"/>
                        <a:ext cx="12049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1772</Words>
  <Application>Microsoft Macintosh PowerPoint</Application>
  <PresentationFormat>On-screen Show (4:3)</PresentationFormat>
  <Paragraphs>455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Symbol</vt:lpstr>
      <vt:lpstr>Times</vt:lpstr>
      <vt:lpstr>Times New Roman</vt:lpstr>
      <vt:lpstr>Wingdings</vt:lpstr>
      <vt:lpstr>Arial</vt:lpstr>
      <vt:lpstr>Office Theme</vt:lpstr>
      <vt:lpstr>Equation</vt:lpstr>
      <vt:lpstr>Proofs</vt:lpstr>
      <vt:lpstr>Definitions</vt:lpstr>
      <vt:lpstr>Rules of inference</vt:lpstr>
      <vt:lpstr>Alternative (symbolic) notation</vt:lpstr>
      <vt:lpstr>PowerPoint Presentation</vt:lpstr>
      <vt:lpstr>PowerPoint Presentation</vt:lpstr>
      <vt:lpstr>Example of a proof using inference</vt:lpstr>
      <vt:lpstr>Example continued…</vt:lpstr>
      <vt:lpstr>Example (continued)</vt:lpstr>
      <vt:lpstr>Truth Table</vt:lpstr>
      <vt:lpstr>Steps</vt:lpstr>
      <vt:lpstr>Fallacies (i.e. screwups)</vt:lpstr>
      <vt:lpstr>More fallacies</vt:lpstr>
      <vt:lpstr>PowerPoint Presentation</vt:lpstr>
      <vt:lpstr>Example</vt:lpstr>
      <vt:lpstr>Example continued</vt:lpstr>
      <vt:lpstr>Proof of Lewis Carroll's earlier example</vt:lpstr>
      <vt:lpstr>Proving a Theorem from existing knowledge</vt:lpstr>
      <vt:lpstr>Direct Proof Method</vt:lpstr>
      <vt:lpstr>Example</vt:lpstr>
      <vt:lpstr>Continued …</vt:lpstr>
      <vt:lpstr>Trivial Proofs</vt:lpstr>
      <vt:lpstr>Vacuous Proof</vt:lpstr>
      <vt:lpstr>Indirect Proof</vt:lpstr>
      <vt:lpstr>Abbreviated Proofs</vt:lpstr>
      <vt:lpstr>Direct Method example</vt:lpstr>
      <vt:lpstr>Indirect Proof example</vt:lpstr>
      <vt:lpstr>Proof by Contradiction</vt:lpstr>
      <vt:lpstr>Example</vt:lpstr>
      <vt:lpstr>Proof by Cases</vt:lpstr>
      <vt:lpstr>Example</vt:lpstr>
      <vt:lpstr>continued …</vt:lpstr>
      <vt:lpstr>Existence Proofs</vt:lpstr>
      <vt:lpstr>Non-constructive Existence Proof</vt:lpstr>
      <vt:lpstr>Example</vt:lpstr>
      <vt:lpstr>Universal Quantification</vt:lpstr>
      <vt:lpstr>Example</vt:lpstr>
      <vt:lpstr>continued …</vt:lpstr>
      <vt:lpstr>continued . . . </vt:lpstr>
      <vt:lpstr>Negation of Universal Quantifier</vt:lpstr>
      <vt:lpstr>Negation of Existential Quantifier</vt:lpstr>
      <vt:lpstr>Remarks</vt:lpstr>
    </vt:vector>
  </TitlesOfParts>
  <Company>University of Texas at Dallas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Cobb, Jorge A</dc:creator>
  <cp:lastModifiedBy>None Business</cp:lastModifiedBy>
  <cp:revision>147</cp:revision>
  <cp:lastPrinted>2017-09-05T15:23:39Z</cp:lastPrinted>
  <dcterms:created xsi:type="dcterms:W3CDTF">2008-11-21T03:59:50Z</dcterms:created>
  <dcterms:modified xsi:type="dcterms:W3CDTF">2017-09-05T15:23:41Z</dcterms:modified>
</cp:coreProperties>
</file>