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67" r:id="rId2"/>
    <p:sldId id="316" r:id="rId3"/>
    <p:sldId id="317" r:id="rId4"/>
    <p:sldId id="318" r:id="rId5"/>
    <p:sldId id="269" r:id="rId6"/>
    <p:sldId id="322" r:id="rId7"/>
    <p:sldId id="323" r:id="rId8"/>
    <p:sldId id="324" r:id="rId9"/>
    <p:sldId id="270" r:id="rId10"/>
    <p:sldId id="271" r:id="rId11"/>
    <p:sldId id="325" r:id="rId12"/>
    <p:sldId id="326" r:id="rId13"/>
    <p:sldId id="327" r:id="rId14"/>
    <p:sldId id="328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Constantia" panose="02030602050306030303" pitchFamily="18" charset="0"/>
      <p:regular r:id="rId22"/>
      <p:bold r:id="rId23"/>
      <p:italic r:id="rId24"/>
      <p:boldItalic r:id="rId25"/>
    </p:embeddedFont>
    <p:embeddedFont>
      <p:font typeface="Wingdings 2" panose="05020102010507070707" pitchFamily="18" charset="2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0" autoAdjust="0"/>
    <p:restoredTop sz="94660"/>
  </p:normalViewPr>
  <p:slideViewPr>
    <p:cSldViewPr>
      <p:cViewPr varScale="1">
        <p:scale>
          <a:sx n="59" d="100"/>
          <a:sy n="59" d="100"/>
        </p:scale>
        <p:origin x="12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6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23539-C274-414E-836E-21403C9CE2AE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Permutations and Combinations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6.3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How many poker hands of five cards can be dealt from a standard deck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 smtClean="0"/>
              <a:t> cards? Also, how many ways are there to select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47</a:t>
            </a:r>
            <a:r>
              <a:rPr lang="en-US" dirty="0" smtClean="0"/>
              <a:t> cards from a deck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 smtClean="0"/>
              <a:t> cards?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Since the order in which the cards are dealt does not matter, the number of five card hands is: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different ways to select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47</a:t>
            </a:r>
            <a:r>
              <a:rPr lang="en-US" dirty="0" smtClean="0"/>
              <a:t> cards from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 smtClean="0"/>
              <a:t> is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838200" y="3810000"/>
            <a:ext cx="2078831" cy="397669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057400" y="4343400"/>
            <a:ext cx="6672263" cy="39052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447800" y="5562600"/>
            <a:ext cx="5676900" cy="3976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24200" y="63246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This is a special case of a general result.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Corollary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</a:t>
            </a:r>
            <a:r>
              <a:rPr lang="en-US" i="1" dirty="0" smtClean="0"/>
              <a:t>n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dirty="0" smtClean="0"/>
              <a:t> be nonnegative integers with     </a:t>
            </a:r>
            <a:r>
              <a:rPr lang="en-US" i="1" dirty="0" smtClean="0"/>
              <a:t>r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r>
              <a:rPr lang="en-US" dirty="0" smtClean="0"/>
              <a:t> Then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 =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  <a:p>
            <a:pPr>
              <a:buNone/>
            </a:pPr>
            <a:r>
              <a:rPr lang="en-US" b="1" dirty="0" smtClean="0">
                <a:latin typeface="Cambria Math"/>
                <a:ea typeface="Cambria Math"/>
              </a:rPr>
              <a:t>   Proof</a:t>
            </a:r>
            <a:r>
              <a:rPr lang="en-US" dirty="0" smtClean="0">
                <a:latin typeface="Cambria Math"/>
                <a:ea typeface="Cambria Math"/>
              </a:rPr>
              <a:t>: From Theorem 2, it follows that</a:t>
            </a:r>
          </a:p>
          <a:p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and </a:t>
            </a:r>
          </a:p>
          <a:p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/>
              <a:t>   Hence,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 =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895600" y="3429000"/>
            <a:ext cx="2369344" cy="44767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4191000"/>
            <a:ext cx="5622131" cy="4500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57912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This result can be proved without using algebraic manipulation.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V="1">
            <a:off x="8153400" y="4953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Combinatorial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A </a:t>
            </a:r>
            <a:r>
              <a:rPr lang="en-US" i="1" dirty="0" smtClean="0"/>
              <a:t>combinatorial proof </a:t>
            </a:r>
            <a:r>
              <a:rPr lang="en-US" dirty="0" smtClean="0"/>
              <a:t>of an identity is a proof that  uses one of the following methods.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double counting proof </a:t>
            </a:r>
            <a:r>
              <a:rPr lang="en-US" dirty="0" smtClean="0"/>
              <a:t>uses counting arguments to prove that both sides of an identity count the same objects, but in different ways.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err="1" smtClean="0"/>
              <a:t>bijective</a:t>
            </a:r>
            <a:r>
              <a:rPr lang="en-US" i="1" dirty="0" smtClean="0"/>
              <a:t> proof  </a:t>
            </a:r>
            <a:r>
              <a:rPr lang="en-US" dirty="0" smtClean="0"/>
              <a:t>shows  that there is a </a:t>
            </a:r>
            <a:r>
              <a:rPr lang="en-US" dirty="0" err="1" smtClean="0"/>
              <a:t>bijection</a:t>
            </a:r>
            <a:r>
              <a:rPr lang="en-US" dirty="0" smtClean="0"/>
              <a:t> between the sets of objects counted by the two sides of the identity.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Combinatorial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Here are two combinatorial proofs that 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 =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when r and n are nonnegative integers with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&lt;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Bijective Proof</a:t>
            </a:r>
            <a:r>
              <a:rPr lang="en-US" dirty="0" smtClean="0"/>
              <a:t>: Suppose that </a:t>
            </a:r>
            <a:r>
              <a:rPr lang="en-US" i="1" dirty="0" smtClean="0"/>
              <a:t>S</a:t>
            </a:r>
            <a:r>
              <a:rPr lang="en-US" dirty="0" smtClean="0"/>
              <a:t> is a set with </a:t>
            </a:r>
            <a:r>
              <a:rPr lang="en-US" i="1" dirty="0" smtClean="0"/>
              <a:t>n</a:t>
            </a:r>
            <a:r>
              <a:rPr lang="en-US" dirty="0" smtClean="0"/>
              <a:t> elements. </a:t>
            </a:r>
            <a:r>
              <a:rPr lang="en-US" dirty="0" smtClean="0"/>
              <a:t>Let S be the Universe. The </a:t>
            </a:r>
            <a:r>
              <a:rPr lang="en-US" dirty="0" smtClean="0"/>
              <a:t>function that maps a subset </a:t>
            </a:r>
            <a:r>
              <a:rPr lang="en-US" i="1" dirty="0" smtClean="0"/>
              <a:t>A</a:t>
            </a:r>
            <a:r>
              <a:rPr lang="en-US" dirty="0" smtClean="0"/>
              <a:t> of </a:t>
            </a:r>
            <a:r>
              <a:rPr lang="en-US" i="1" dirty="0" smtClean="0"/>
              <a:t>S </a:t>
            </a:r>
            <a:r>
              <a:rPr lang="en-US" dirty="0" smtClean="0"/>
              <a:t>to      is a bijection between the subsets of </a:t>
            </a:r>
            <a:r>
              <a:rPr lang="en-US" i="1" dirty="0" smtClean="0"/>
              <a:t>S</a:t>
            </a:r>
            <a:r>
              <a:rPr lang="en-US" dirty="0" smtClean="0"/>
              <a:t> with </a:t>
            </a:r>
            <a:r>
              <a:rPr lang="en-US" i="1" dirty="0" smtClean="0"/>
              <a:t>r</a:t>
            </a:r>
            <a:r>
              <a:rPr lang="en-US" dirty="0" smtClean="0"/>
              <a:t> elements and the subsets with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elements. Since there is a </a:t>
            </a:r>
            <a:r>
              <a:rPr lang="en-US" dirty="0" err="1" smtClean="0">
                <a:latin typeface="Cambria Math"/>
                <a:ea typeface="Cambria Math"/>
              </a:rPr>
              <a:t>bijection</a:t>
            </a:r>
            <a:r>
              <a:rPr lang="en-US" dirty="0" smtClean="0">
                <a:latin typeface="Cambria Math"/>
                <a:ea typeface="Cambria Math"/>
              </a:rPr>
              <a:t> between the two sets, they must have the same number of elements. </a:t>
            </a:r>
            <a:r>
              <a:rPr lang="en-US" dirty="0" smtClean="0"/>
              <a:t>  </a:t>
            </a:r>
            <a:r>
              <a:rPr lang="en-US" i="1" dirty="0" smtClean="0">
                <a:ea typeface="Cambria Math" pitchFamily="18" charset="0"/>
              </a:rPr>
              <a:t> </a:t>
            </a:r>
            <a:endParaRPr lang="en-US" b="1" i="1" dirty="0" smtClean="0">
              <a:ea typeface="Cambria Math" pitchFamily="18" charset="0"/>
            </a:endParaRPr>
          </a:p>
          <a:p>
            <a:pPr lvl="1"/>
            <a:r>
              <a:rPr lang="en-US" i="1" dirty="0" smtClean="0"/>
              <a:t>Double Counting Proof</a:t>
            </a:r>
            <a:r>
              <a:rPr lang="en-US" dirty="0" smtClean="0"/>
              <a:t>: By definition the number of subsets of </a:t>
            </a:r>
            <a:r>
              <a:rPr lang="en-US" i="1" dirty="0" smtClean="0"/>
              <a:t>S</a:t>
            </a:r>
            <a:r>
              <a:rPr lang="en-US" dirty="0" smtClean="0"/>
              <a:t> with </a:t>
            </a:r>
            <a:r>
              <a:rPr lang="en-US" i="1" dirty="0" smtClean="0"/>
              <a:t>r</a:t>
            </a:r>
            <a:r>
              <a:rPr lang="en-US" dirty="0" smtClean="0"/>
              <a:t> elements is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). Each subset A of S can also be described by specifying which elements are not in A, i.e., those which are  in     </a:t>
            </a:r>
            <a:r>
              <a:rPr lang="en-US" dirty="0" smtClean="0"/>
              <a:t>  .      </a:t>
            </a:r>
            <a:r>
              <a:rPr lang="en-US" smtClean="0"/>
              <a:t>. Since </a:t>
            </a:r>
            <a:r>
              <a:rPr lang="en-US" dirty="0" smtClean="0"/>
              <a:t>the complement of a subset of S with </a:t>
            </a:r>
            <a:r>
              <a:rPr lang="en-US" i="1" dirty="0" smtClean="0"/>
              <a:t>r</a:t>
            </a:r>
            <a:r>
              <a:rPr lang="en-US" dirty="0" smtClean="0"/>
              <a:t> elements has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 elements, there are also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 subsets of </a:t>
            </a:r>
            <a:r>
              <a:rPr lang="en-US" i="1" dirty="0" smtClean="0">
                <a:latin typeface="Cambria Math"/>
                <a:ea typeface="Cambria Math"/>
              </a:rPr>
              <a:t>S </a:t>
            </a:r>
            <a:r>
              <a:rPr lang="en-US" dirty="0" smtClean="0">
                <a:latin typeface="Cambria Math"/>
                <a:ea typeface="Cambria Math"/>
              </a:rPr>
              <a:t>with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elements.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371600" y="5334000"/>
            <a:ext cx="228600" cy="215265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 rot="5400000" flipV="1">
            <a:off x="83058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5400000" flipV="1">
            <a:off x="8153400" y="4191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858000" y="3352800"/>
            <a:ext cx="228600" cy="215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How many ways are there to select five players from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-member tennis team to make a trip to a match at another school.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the number of combinations 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A group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 </a:t>
            </a:r>
            <a:r>
              <a:rPr lang="en-US" dirty="0" smtClean="0"/>
              <a:t>people have been trained as astronauts to go on the first mission to Mars. How many ways are there to select a crew of six people to go on this mission?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the number of possible crews is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667000" y="3352800"/>
            <a:ext cx="2592133" cy="34994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905000" y="5791200"/>
            <a:ext cx="5425249" cy="349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Permutations</a:t>
            </a:r>
          </a:p>
          <a:p>
            <a:r>
              <a:rPr lang="en-US" dirty="0" smtClean="0"/>
              <a:t>Combinations</a:t>
            </a:r>
          </a:p>
          <a:p>
            <a:r>
              <a:rPr lang="en-US" dirty="0" smtClean="0"/>
              <a:t>Combinatorial Proofs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</a:t>
            </a:r>
            <a:r>
              <a:rPr lang="en-US" i="1" dirty="0" smtClean="0"/>
              <a:t>permutation</a:t>
            </a:r>
            <a:r>
              <a:rPr lang="en-US" dirty="0" smtClean="0"/>
              <a:t> of a set of distinct objects is an ordered arrangement of these objects. An ordered arrangement of </a:t>
            </a:r>
            <a:r>
              <a:rPr lang="en-US" i="1" dirty="0" smtClean="0"/>
              <a:t>r </a:t>
            </a:r>
            <a:r>
              <a:rPr lang="en-US" dirty="0" smtClean="0"/>
              <a:t>elements of a set is called an                      </a:t>
            </a:r>
            <a:r>
              <a:rPr lang="en-US" i="1" dirty="0" smtClean="0"/>
              <a:t>r-permutation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Let </a:t>
            </a:r>
            <a:r>
              <a:rPr lang="en-US" i="1" dirty="0" smtClean="0"/>
              <a:t>S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}. </a:t>
            </a:r>
          </a:p>
          <a:p>
            <a:pPr lvl="1"/>
            <a:r>
              <a:rPr lang="en-US" dirty="0" smtClean="0"/>
              <a:t>The ordered arrangement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is a permutation of </a:t>
            </a:r>
            <a:r>
              <a:rPr lang="en-US" i="1" dirty="0" smtClean="0"/>
              <a:t>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ordered arrangement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-permutation of </a:t>
            </a:r>
            <a:r>
              <a:rPr lang="en-US" i="1" dirty="0" smtClean="0"/>
              <a:t>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number of </a:t>
            </a:r>
            <a:r>
              <a:rPr lang="en-US" i="1" dirty="0" smtClean="0"/>
              <a:t>r</a:t>
            </a:r>
            <a:r>
              <a:rPr lang="en-US" dirty="0" smtClean="0"/>
              <a:t>-permutations of a set with </a:t>
            </a:r>
            <a:r>
              <a:rPr lang="en-US" i="1" dirty="0" smtClean="0"/>
              <a:t>n</a:t>
            </a:r>
            <a:r>
              <a:rPr lang="en-US" dirty="0" smtClean="0"/>
              <a:t> elements is denoted by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dirty="0" err="1" smtClean="0"/>
              <a:t>,</a:t>
            </a:r>
            <a:r>
              <a:rPr lang="en-US" i="1" dirty="0" err="1" smtClean="0"/>
              <a:t>r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-permutations of </a:t>
            </a:r>
            <a:r>
              <a:rPr lang="en-US" i="1" dirty="0" smtClean="0"/>
              <a:t>S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} are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2; 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3; 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1; 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3; 3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1; and 3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2. Hence, </a:t>
            </a: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(3,2) = 6.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Formula for the Number of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    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If </a:t>
            </a:r>
            <a:r>
              <a:rPr lang="en-US" i="1" dirty="0" smtClean="0"/>
              <a:t>n</a:t>
            </a:r>
            <a:r>
              <a:rPr lang="en-US" dirty="0" smtClean="0"/>
              <a:t> is a positive integer and </a:t>
            </a:r>
            <a:r>
              <a:rPr lang="en-US" i="1" dirty="0" smtClean="0"/>
              <a:t>r</a:t>
            </a:r>
            <a:r>
              <a:rPr lang="en-US" dirty="0" smtClean="0"/>
              <a:t> is an integer with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, then there are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 =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)(</a:t>
            </a:r>
            <a:r>
              <a:rPr lang="en-US" i="1" dirty="0" smtClean="0"/>
              <a:t>n </a:t>
            </a:r>
            <a:r>
              <a:rPr lang="en-US" i="1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∙∙∙</a:t>
            </a:r>
            <a:r>
              <a:rPr lang="en-US" dirty="0" smtClean="0"/>
              <a:t>  (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 </a:t>
            </a:r>
            <a:r>
              <a:rPr lang="en-US" i="1" dirty="0" smtClean="0"/>
              <a:t>r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i="1" dirty="0" smtClean="0"/>
              <a:t>    r</a:t>
            </a:r>
            <a:r>
              <a:rPr lang="en-US" dirty="0" smtClean="0"/>
              <a:t>-permutations of a set with n distinct elements.</a:t>
            </a:r>
          </a:p>
          <a:p>
            <a:pPr>
              <a:buNone/>
            </a:pPr>
            <a:r>
              <a:rPr lang="en-US" b="1" dirty="0" smtClean="0"/>
              <a:t>    Proof</a:t>
            </a:r>
            <a:r>
              <a:rPr lang="en-US" dirty="0" smtClean="0"/>
              <a:t>: Use the product rule. The first element can be chosen in </a:t>
            </a:r>
            <a:r>
              <a:rPr lang="en-US" i="1" dirty="0" smtClean="0"/>
              <a:t>n</a:t>
            </a:r>
            <a:r>
              <a:rPr lang="en-US" dirty="0" smtClean="0"/>
              <a:t> ways. The second in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ways, and so on until there are             (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(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)) ways to choose the last element.</a:t>
            </a:r>
          </a:p>
          <a:p>
            <a:r>
              <a:rPr lang="en-US" dirty="0" smtClean="0">
                <a:ea typeface="Cambria Math" pitchFamily="18" charset="0"/>
              </a:rPr>
              <a:t>Note that </a:t>
            </a: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, since there is only one way to order zero elements.</a:t>
            </a:r>
          </a:p>
          <a:p>
            <a:pPr>
              <a:buNone/>
            </a:pPr>
            <a:r>
              <a:rPr lang="en-US" b="1" dirty="0" smtClean="0">
                <a:ea typeface="Cambria Math" pitchFamily="18" charset="0"/>
              </a:rPr>
              <a:t>    Corollary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: If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and </a:t>
            </a:r>
            <a:r>
              <a:rPr lang="en-US" i="1" dirty="0" smtClean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 are integers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n, </a:t>
            </a:r>
            <a:r>
              <a:rPr lang="en-US" dirty="0" smtClean="0"/>
              <a:t>then</a:t>
            </a:r>
          </a:p>
          <a:p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endParaRPr lang="en-US" dirty="0"/>
          </a:p>
        </p:txBody>
      </p:sp>
      <p:pic>
        <p:nvPicPr>
          <p:cNvPr id="4" name="Content Placeholder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0" y="5638800"/>
            <a:ext cx="2608898" cy="537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Counting Problems by Counting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How many ways are there to select a first-prize winner, a second prize winner, and a third-prize winner from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 different people who have entered a contest?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           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99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98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970,200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Counting Problems by Counting Permutations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Suppose that a saleswoman has to visit eight different cities. She must begin her trip in </a:t>
            </a:r>
            <a:r>
              <a:rPr lang="en-US" dirty="0" smtClean="0"/>
              <a:t>Dallas, </a:t>
            </a:r>
            <a:r>
              <a:rPr lang="en-US" dirty="0" smtClean="0"/>
              <a:t>but she can visit the other seven cities in any order she wishes. How many possible orders can the saleswoman use when visiting these cities?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The first city is chosen, and the rest are ordered arbitrarily. Hence the orders are: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7!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 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 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5040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If she wants to find the tour with the shortest path that visits all the cities, she must consider 5040 paths!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Counting Problems by Counting Permutations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How many permutations of the letters </a:t>
            </a:r>
            <a:r>
              <a:rPr lang="en-US" i="1" dirty="0" smtClean="0"/>
              <a:t>ABCDEFGH</a:t>
            </a:r>
            <a:r>
              <a:rPr lang="en-US" dirty="0" smtClean="0"/>
              <a:t> contain the string </a:t>
            </a:r>
            <a:r>
              <a:rPr lang="en-US" i="1" dirty="0" smtClean="0"/>
              <a:t>ABC</a:t>
            </a:r>
            <a:r>
              <a:rPr lang="en-US" dirty="0" smtClean="0"/>
              <a:t> 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We solve this problem by counting the permutations of six objects, </a:t>
            </a:r>
            <a:r>
              <a:rPr lang="en-US" i="1" dirty="0" smtClean="0"/>
              <a:t>ABC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, and </a:t>
            </a:r>
            <a:r>
              <a:rPr lang="en-US" i="1" dirty="0" smtClean="0"/>
              <a:t>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6!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 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 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An </a:t>
            </a:r>
            <a:r>
              <a:rPr lang="en-US" i="1" dirty="0" smtClean="0"/>
              <a:t>r-combination</a:t>
            </a:r>
            <a:r>
              <a:rPr lang="en-US" dirty="0" smtClean="0"/>
              <a:t> of elements of a set is an unordered selection of </a:t>
            </a:r>
            <a:r>
              <a:rPr lang="en-US" i="1" dirty="0" smtClean="0"/>
              <a:t>r</a:t>
            </a:r>
            <a:r>
              <a:rPr lang="en-US" dirty="0" smtClean="0"/>
              <a:t> elements from the set. Thus, an    </a:t>
            </a:r>
            <a:r>
              <a:rPr lang="en-US" i="1" dirty="0" smtClean="0"/>
              <a:t>r</a:t>
            </a:r>
            <a:r>
              <a:rPr lang="en-US" dirty="0" smtClean="0"/>
              <a:t>-combination is simply a subset of the set with </a:t>
            </a:r>
            <a:r>
              <a:rPr lang="en-US" i="1" dirty="0" smtClean="0"/>
              <a:t>r</a:t>
            </a:r>
            <a:r>
              <a:rPr lang="en-US" dirty="0" smtClean="0"/>
              <a:t> elements.</a:t>
            </a:r>
          </a:p>
          <a:p>
            <a:r>
              <a:rPr lang="en-US" dirty="0" smtClean="0"/>
              <a:t>The number of </a:t>
            </a:r>
            <a:r>
              <a:rPr lang="en-US" i="1" dirty="0" smtClean="0"/>
              <a:t>r</a:t>
            </a:r>
            <a:r>
              <a:rPr lang="en-US" dirty="0" smtClean="0"/>
              <a:t>-combinations of a set with n distinct elements is denoted by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). The notation          is also used and is called a </a:t>
            </a:r>
            <a:r>
              <a:rPr lang="en-US" i="1" dirty="0" smtClean="0"/>
              <a:t>binomial coefficient</a:t>
            </a:r>
            <a:r>
              <a:rPr lang="en-US" dirty="0" smtClean="0"/>
              <a:t>. (</a:t>
            </a:r>
            <a:r>
              <a:rPr lang="en-US" i="1" dirty="0" smtClean="0"/>
              <a:t>We will see the notation again in the binomial theorem in Section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.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.)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Let </a:t>
            </a:r>
            <a:r>
              <a:rPr lang="en-US" i="1" dirty="0" smtClean="0"/>
              <a:t>S</a:t>
            </a:r>
            <a:r>
              <a:rPr lang="en-US" dirty="0" smtClean="0"/>
              <a:t> be the set {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}. Then {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} is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-combination from S. It is the same as {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} since the order listed does not matter.</a:t>
            </a:r>
          </a:p>
          <a:p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 because the 2-combinations of </a:t>
            </a:r>
            <a:r>
              <a:rPr lang="en-US" dirty="0" smtClean="0"/>
              <a:t>{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} are the six subsets {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}, {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}, {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}, {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}, {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}, and {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}.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9" y="3444240"/>
            <a:ext cx="403479" cy="365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The number of </a:t>
            </a:r>
            <a:r>
              <a:rPr lang="en-US" i="1" dirty="0" smtClean="0"/>
              <a:t>r</a:t>
            </a:r>
            <a:r>
              <a:rPr lang="en-US" dirty="0" smtClean="0"/>
              <a:t>-combinations of a set with </a:t>
            </a:r>
            <a:r>
              <a:rPr lang="en-US" i="1" dirty="0" smtClean="0"/>
              <a:t>n</a:t>
            </a:r>
            <a:r>
              <a:rPr lang="en-US" dirty="0" smtClean="0"/>
              <a:t> elements, where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>
                <a:latin typeface="Cambria Math"/>
                <a:ea typeface="Cambria Math"/>
              </a:rPr>
              <a:t> ≥ 0, equals</a:t>
            </a: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b="1" dirty="0" smtClean="0">
                <a:latin typeface="Cambria Math"/>
                <a:ea typeface="Cambria Math"/>
              </a:rPr>
              <a:t>    Proof</a:t>
            </a:r>
            <a:r>
              <a:rPr lang="en-US" dirty="0" smtClean="0">
                <a:latin typeface="Cambria Math"/>
                <a:ea typeface="Cambria Math"/>
              </a:rPr>
              <a:t>:  By the product rule </a:t>
            </a:r>
            <a:r>
              <a:rPr lang="en-US" i="1" dirty="0" smtClean="0">
                <a:ea typeface="Cambria Math"/>
              </a:rPr>
              <a:t>P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ea typeface="Cambria Math"/>
              </a:rPr>
              <a:t>,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) = </a:t>
            </a:r>
            <a:r>
              <a:rPr lang="en-US" i="1" dirty="0" smtClean="0">
                <a:ea typeface="Cambria Math"/>
              </a:rPr>
              <a:t>C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err="1" smtClean="0">
                <a:ea typeface="Cambria Math"/>
              </a:rPr>
              <a:t>n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) ∙ </a:t>
            </a:r>
            <a:r>
              <a:rPr lang="en-US" i="1" dirty="0" smtClean="0">
                <a:ea typeface="Cambria Math"/>
              </a:rPr>
              <a:t>P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err="1" smtClean="0">
                <a:ea typeface="Cambria Math"/>
              </a:rPr>
              <a:t>r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). Therefore, 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81200" y="4953000"/>
            <a:ext cx="5405438" cy="488156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19401" y="2971801"/>
            <a:ext cx="2466975" cy="447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n,r) = \frac{n!}{(n - r)!}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bar{A}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bar{A}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10,5) = \frac{10!}{5!5!} = 252.$&#10;&#10;\end{document}"/>
  <p:tag name="IGUANATEXSIZE" val="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30,6) = \frac{30!}{6!24!} =\frac{30\cdot 29 \cdot 28\cdot 27\cdot 26\cdot 25}{6\cdot 5 \cdot 4\cdot 3\cdot 2 \cdot 1}= 593,775\;.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\left( \begin{array}{l}n\\ r\end{array}\right)}$$&#10;&#10;&#10;\end{document}"/>
  <p:tag name="IGUANATEXSIZE" val="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P(n,r)}{P(r,r)} =\frac{n!/(n - r)!}{r!/(r - r)!} = \frac{n!}{(n -r)! r!}\;.$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n!}{(n -r)! r!}.$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52,5) = \frac{52!}{5!47!}$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= \frac{52\cdot 51 \cdot 50 \cdot 49 \cdot 48}{5\cdot 4 \cdot 3 \cdot 2 \cdot 1} = 26 \cdot 17 \cdot 10 \cdot 49 \cdot 12 = 2,598,960$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52,47) = \frac{52!}{47!5!} = C(52,5) = 2, 598,960 .$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n!}{(n -r)! r!}$&#10;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n-r)  = \frac{n!}{(n -r)! [n - (n - r)]!} = \frac{n!}{(n - r)!r!}\;.$&#10;&#10;\end{document}"/>
  <p:tag name="IGUANATEXSIZE" val="2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12382</TotalTime>
  <Words>1235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Cambria Math</vt:lpstr>
      <vt:lpstr>Constantia</vt:lpstr>
      <vt:lpstr>Wingdings 2</vt:lpstr>
      <vt:lpstr>Flow</vt:lpstr>
      <vt:lpstr>Permutations and Combinations</vt:lpstr>
      <vt:lpstr>Section Summary</vt:lpstr>
      <vt:lpstr>Permutations</vt:lpstr>
      <vt:lpstr>A Formula for the Number of Permutations</vt:lpstr>
      <vt:lpstr>Solving Counting Problems by Counting Permutations</vt:lpstr>
      <vt:lpstr>Solving Counting Problems by Counting Permutations (continued)</vt:lpstr>
      <vt:lpstr>Solving Counting Problems by Counting Permutations (continued)</vt:lpstr>
      <vt:lpstr>Combinations</vt:lpstr>
      <vt:lpstr>Combinations</vt:lpstr>
      <vt:lpstr>Combinations</vt:lpstr>
      <vt:lpstr>Combinations</vt:lpstr>
      <vt:lpstr>Combinatorial Proofs</vt:lpstr>
      <vt:lpstr>Combinatorial Proofs</vt:lpstr>
      <vt:lpstr>Combinations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Jorge Cobb</cp:lastModifiedBy>
  <cp:revision>533</cp:revision>
  <cp:lastPrinted>2011-09-18T13:59:11Z</cp:lastPrinted>
  <dcterms:created xsi:type="dcterms:W3CDTF">2011-09-18T13:59:01Z</dcterms:created>
  <dcterms:modified xsi:type="dcterms:W3CDTF">2017-10-17T15:50:28Z</dcterms:modified>
</cp:coreProperties>
</file>