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3" r:id="rId3"/>
    <p:sldId id="314" r:id="rId4"/>
    <p:sldId id="315" r:id="rId5"/>
    <p:sldId id="316" r:id="rId6"/>
    <p:sldId id="332" r:id="rId7"/>
    <p:sldId id="317" r:id="rId8"/>
    <p:sldId id="334" r:id="rId9"/>
    <p:sldId id="335" r:id="rId10"/>
    <p:sldId id="318" r:id="rId11"/>
    <p:sldId id="319" r:id="rId12"/>
    <p:sldId id="320" r:id="rId13"/>
    <p:sldId id="333" r:id="rId14"/>
    <p:sldId id="337" r:id="rId15"/>
    <p:sldId id="323" r:id="rId16"/>
    <p:sldId id="324" r:id="rId17"/>
    <p:sldId id="325" r:id="rId18"/>
    <p:sldId id="326" r:id="rId19"/>
    <p:sldId id="338" r:id="rId20"/>
    <p:sldId id="339" r:id="rId21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CC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defTabSz="96669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defTabSz="96669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/>
            </a:lvl1pPr>
          </a:lstStyle>
          <a:p>
            <a:pPr>
              <a:defRPr/>
            </a:pPr>
            <a:fld id="{1F79A481-E9A8-493C-9210-FECA8C3E5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19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defTabSz="96669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defTabSz="96669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/>
            </a:lvl1pPr>
          </a:lstStyle>
          <a:p>
            <a:pPr>
              <a:defRPr/>
            </a:pPr>
            <a:fld id="{B569804E-DFFC-4D59-99FA-08EB45DEC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1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0292932-35CC-4960-9552-8439FE482673}" type="slidenum">
              <a:rPr lang="en-US" smtClean="0"/>
              <a:pPr defTabSz="965200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AEEA0422-86BD-4821-A3C9-EA5B8EF10065}" type="slidenum">
              <a:rPr lang="en-US" smtClean="0"/>
              <a:pPr defTabSz="965200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2576996-6E02-4398-AAAF-B6D513376578}" type="slidenum">
              <a:rPr lang="en-US" smtClean="0"/>
              <a:pPr defTabSz="965200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78462747-2203-48D6-B0AE-875FC51DC373}" type="slidenum">
              <a:rPr lang="en-US" smtClean="0"/>
              <a:pPr defTabSz="965200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EF2A9B61-7570-4D2F-975D-BAB07F5D0626}" type="slidenum">
              <a:rPr lang="en-US" smtClean="0"/>
              <a:pPr defTabSz="965200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F44A06D5-95AA-48DC-A177-29AE01E95352}" type="slidenum">
              <a:rPr lang="en-US" smtClean="0"/>
              <a:pPr defTabSz="965200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5F3D5FBE-FB39-4A98-989C-C00098909058}" type="slidenum">
              <a:rPr lang="en-US" smtClean="0"/>
              <a:pPr defTabSz="965200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551A74A5-294D-4450-A5DD-71B42E1A12BC}" type="slidenum">
              <a:rPr lang="en-US" smtClean="0"/>
              <a:pPr defTabSz="965200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D582B0A-6ACF-4DA1-9901-0A6926B97C99}" type="slidenum">
              <a:rPr lang="en-US" smtClean="0"/>
              <a:pPr defTabSz="965200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A8406FAB-4762-4681-84F9-FD6872B845D0}" type="slidenum">
              <a:rPr lang="en-US" smtClean="0"/>
              <a:pPr defTabSz="965200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4018D68-20E8-47EF-85C8-A9AE34E23C42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FCA3588B-13CE-40F1-A456-DECB9F4E3733}" type="slidenum">
              <a:rPr lang="en-US" smtClean="0"/>
              <a:pPr defTabSz="965200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3473392-E98E-4EF4-9E8A-4D828589767A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FC832F1B-9884-4D22-9C99-2EA8DB032C13}" type="slidenum">
              <a:rPr lang="en-US" smtClean="0"/>
              <a:pPr defTabSz="965200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E60C16CC-0E8B-461E-9E3E-D18DEC01A2A7}" type="slidenum">
              <a:rPr lang="en-US" smtClean="0"/>
              <a:pPr defTabSz="965200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5C89C92D-A6FB-4E07-9F12-4331D0797C9E}" type="slidenum">
              <a:rPr lang="en-US" smtClean="0"/>
              <a:pPr defTabSz="965200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8D74A0BE-C899-49BC-838F-077D03122654}" type="slidenum">
              <a:rPr lang="en-US" smtClean="0"/>
              <a:pPr defTabSz="965200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D83D68A2-CD7F-4BD5-99D5-A257DA512744}" type="slidenum">
              <a:rPr lang="en-US" smtClean="0"/>
              <a:pPr defTabSz="965200"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69804E-DFFC-4D59-99FA-08EB45DEC3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69804E-DFFC-4D59-99FA-08EB45DEC3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2A39D-F13F-4308-96CB-5F00F0541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7807F-BFB3-4B65-8061-FD1BE9FCEA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296E8-3A93-448F-ADA8-BA46F4E148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6977D-E5CD-42A2-9554-FA579A327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7C81F-567B-45C6-832B-EDD07FCB85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5D9B8-A5E8-4826-ADC4-7AAF8BF31D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3738C-38A5-4C47-BB8A-580657DC69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877BA-5E27-4358-A2D8-7B41B8A382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E91BC-C44D-493D-A947-4D3E7A546A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D1F2E-B759-480C-A4B9-AAC875BD72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F0C9C-E50C-46BD-8B1D-080BE248A4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666FA-F1A9-4ACD-A8C1-20E451507F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324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09EE2B78-252A-420B-8129-107FB05E87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03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0392" name="AutoShape 4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14338" cy="3810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0393" name="AutoShape 4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763000" y="6477000"/>
            <a:ext cx="381000" cy="3810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e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emf"/><Relationship Id="rId5" Type="http://schemas.openxmlformats.org/officeDocument/2006/relationships/image" Target="../media/image9.wmf"/><Relationship Id="rId15" Type="http://schemas.openxmlformats.org/officeDocument/2006/relationships/image" Target="../media/image14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EF94C4-4F53-4E63-94D4-DE940DAA3D0E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Recurrence Relations</a:t>
            </a:r>
            <a:br>
              <a:rPr lang="en-US" smtClean="0"/>
            </a:br>
            <a:r>
              <a:rPr lang="en-US" sz="3600" smtClean="0"/>
              <a:t>Part I</a:t>
            </a:r>
            <a:endParaRPr lang="en-US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Jorge Cobb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mtClean="0"/>
              <a:t>The University of Texas at Dallas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5E3923-F409-4CEB-A460-9FD7C596B7F2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pPr eaLnBrk="1" hangingPunct="1"/>
            <a:r>
              <a:rPr lang="en-US" sz="3100" smtClean="0"/>
              <a:t>Second degree linear homogeneous recurrence relations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86800" cy="5257800"/>
          </a:xfrm>
        </p:spPr>
        <p:txBody>
          <a:bodyPr/>
          <a:lstStyle/>
          <a:p>
            <a:pPr eaLnBrk="1" hangingPunct="1"/>
            <a:r>
              <a:rPr lang="en-US" sz="2600" b="1" dirty="0" smtClean="0"/>
              <a:t>Assumptions</a:t>
            </a:r>
          </a:p>
          <a:p>
            <a:pPr lvl="1" eaLnBrk="1" hangingPunct="1"/>
            <a:r>
              <a:rPr lang="en-US" dirty="0" smtClean="0"/>
              <a:t>Recurrence relation: a</a:t>
            </a:r>
            <a:r>
              <a:rPr lang="en-US" baseline="-25000" dirty="0" smtClean="0"/>
              <a:t>n</a:t>
            </a:r>
            <a:r>
              <a:rPr lang="en-US" dirty="0" smtClean="0"/>
              <a:t> = c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n-1</a:t>
            </a:r>
            <a:r>
              <a:rPr lang="en-US" dirty="0" smtClean="0"/>
              <a:t> + c</a:t>
            </a:r>
            <a:r>
              <a:rPr lang="en-US" baseline="-25000" dirty="0" smtClean="0"/>
              <a:t>2</a:t>
            </a:r>
            <a:r>
              <a:rPr lang="en-US" dirty="0" smtClean="0"/>
              <a:t>a</a:t>
            </a:r>
            <a:r>
              <a:rPr lang="en-US" baseline="-25000" dirty="0" smtClean="0"/>
              <a:t>n-2</a:t>
            </a:r>
            <a:r>
              <a:rPr lang="en-US" sz="3000" dirty="0" smtClean="0"/>
              <a:t> </a:t>
            </a:r>
          </a:p>
          <a:p>
            <a:pPr lvl="1" eaLnBrk="1" hangingPunct="1"/>
            <a:r>
              <a:rPr lang="en-US" dirty="0" smtClean="0"/>
              <a:t>Characteristic equation has two </a:t>
            </a:r>
            <a:r>
              <a:rPr lang="en-US" dirty="0" smtClean="0">
                <a:solidFill>
                  <a:srgbClr val="CC3300"/>
                </a:solidFill>
              </a:rPr>
              <a:t>distinct</a:t>
            </a:r>
            <a:r>
              <a:rPr lang="en-US" dirty="0" smtClean="0"/>
              <a:t> roots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  <a:r>
              <a:rPr lang="en-US" sz="2200" dirty="0" smtClean="0"/>
              <a:t> </a:t>
            </a:r>
          </a:p>
          <a:p>
            <a:pPr eaLnBrk="1" hangingPunct="1"/>
            <a:r>
              <a:rPr lang="en-US" sz="2600" b="1" dirty="0" smtClean="0"/>
              <a:t>Theorem 1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{a</a:t>
            </a:r>
            <a:r>
              <a:rPr lang="en-US" sz="2600" baseline="-25000" dirty="0" smtClean="0"/>
              <a:t>n</a:t>
            </a:r>
            <a:r>
              <a:rPr lang="en-US" sz="2600" dirty="0" smtClean="0"/>
              <a:t>} is a solution of the recurrence 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=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n-1</a:t>
            </a:r>
            <a:r>
              <a:rPr lang="en-US" sz="2800" dirty="0" smtClean="0"/>
              <a:t> + c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n-2</a:t>
            </a:r>
            <a:r>
              <a:rPr lang="en-US" sz="2800" dirty="0" smtClean="0"/>
              <a:t>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		if and only if 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 {a</a:t>
            </a:r>
            <a:r>
              <a:rPr lang="en-US" sz="2600" baseline="-25000" dirty="0" smtClean="0"/>
              <a:t>n</a:t>
            </a:r>
            <a:r>
              <a:rPr lang="en-US" sz="2600" dirty="0" smtClean="0"/>
              <a:t>} is of the form </a:t>
            </a:r>
            <a:r>
              <a:rPr lang="en-US" sz="2600" dirty="0" smtClean="0">
                <a:solidFill>
                  <a:srgbClr val="CC3300"/>
                </a:solidFill>
              </a:rPr>
              <a:t>a</a:t>
            </a:r>
            <a:r>
              <a:rPr lang="en-US" sz="2600" baseline="-25000" dirty="0" smtClean="0">
                <a:solidFill>
                  <a:srgbClr val="CC3300"/>
                </a:solidFill>
              </a:rPr>
              <a:t>n</a:t>
            </a:r>
            <a:r>
              <a:rPr lang="en-US" sz="2600" dirty="0" smtClean="0">
                <a:solidFill>
                  <a:srgbClr val="CC3300"/>
                </a:solidFill>
              </a:rPr>
              <a:t> = </a:t>
            </a:r>
            <a:r>
              <a:rPr lang="en-US" sz="2600" dirty="0" smtClean="0">
                <a:solidFill>
                  <a:srgbClr val="CC3300"/>
                </a:solidFill>
                <a:cs typeface="Arial" charset="0"/>
              </a:rPr>
              <a:t>b</a:t>
            </a:r>
            <a:r>
              <a:rPr lang="en-US" sz="2600" baseline="-25000" dirty="0" smtClean="0">
                <a:solidFill>
                  <a:srgbClr val="CC3300"/>
                </a:solidFill>
                <a:cs typeface="Arial" charset="0"/>
              </a:rPr>
              <a:t>1</a:t>
            </a:r>
            <a:r>
              <a:rPr lang="en-US" sz="2600" dirty="0" smtClean="0">
                <a:solidFill>
                  <a:srgbClr val="CC3300"/>
                </a:solidFill>
              </a:rPr>
              <a:t>(</a:t>
            </a:r>
            <a:r>
              <a:rPr lang="en-US" sz="2600" dirty="0" smtClean="0">
                <a:solidFill>
                  <a:srgbClr val="CC3300"/>
                </a:solidFill>
                <a:cs typeface="Arial" charset="0"/>
              </a:rPr>
              <a:t>r</a:t>
            </a:r>
            <a:r>
              <a:rPr lang="en-US" sz="2600" baseline="-25000" dirty="0" smtClean="0">
                <a:solidFill>
                  <a:srgbClr val="CC3300"/>
                </a:solidFill>
                <a:cs typeface="Arial" charset="0"/>
              </a:rPr>
              <a:t>1</a:t>
            </a:r>
            <a:r>
              <a:rPr lang="en-US" sz="2600" dirty="0" smtClean="0">
                <a:solidFill>
                  <a:srgbClr val="CC3300"/>
                </a:solidFill>
              </a:rPr>
              <a:t>)</a:t>
            </a:r>
            <a:r>
              <a:rPr lang="en-US" sz="2600" baseline="30000" dirty="0" smtClean="0">
                <a:solidFill>
                  <a:srgbClr val="CC3300"/>
                </a:solidFill>
                <a:cs typeface="Arial" charset="0"/>
              </a:rPr>
              <a:t>n</a:t>
            </a:r>
            <a:r>
              <a:rPr lang="en-US" sz="2600" dirty="0" smtClean="0">
                <a:solidFill>
                  <a:srgbClr val="CC3300"/>
                </a:solidFill>
                <a:cs typeface="Arial" charset="0"/>
              </a:rPr>
              <a:t> + b</a:t>
            </a:r>
            <a:r>
              <a:rPr lang="en-US" sz="2600" baseline="-25000" dirty="0" smtClean="0">
                <a:solidFill>
                  <a:srgbClr val="CC3300"/>
                </a:solidFill>
                <a:cs typeface="Arial" charset="0"/>
              </a:rPr>
              <a:t>2</a:t>
            </a:r>
            <a:r>
              <a:rPr lang="en-US" sz="2600" dirty="0" smtClean="0">
                <a:solidFill>
                  <a:srgbClr val="CC3300"/>
                </a:solidFill>
              </a:rPr>
              <a:t>(</a:t>
            </a:r>
            <a:r>
              <a:rPr lang="en-US" sz="2600" dirty="0" smtClean="0">
                <a:solidFill>
                  <a:srgbClr val="CC3300"/>
                </a:solidFill>
                <a:cs typeface="Arial" charset="0"/>
              </a:rPr>
              <a:t>r</a:t>
            </a:r>
            <a:r>
              <a:rPr lang="en-US" sz="2600" baseline="-25000" dirty="0" smtClean="0">
                <a:solidFill>
                  <a:srgbClr val="CC3300"/>
                </a:solidFill>
                <a:cs typeface="Arial" charset="0"/>
              </a:rPr>
              <a:t>2</a:t>
            </a:r>
            <a:r>
              <a:rPr lang="en-US" sz="2600" dirty="0" smtClean="0">
                <a:solidFill>
                  <a:srgbClr val="CC3300"/>
                </a:solidFill>
              </a:rPr>
              <a:t>)</a:t>
            </a:r>
            <a:r>
              <a:rPr lang="en-US" sz="2600" baseline="30000" dirty="0" smtClean="0">
                <a:solidFill>
                  <a:srgbClr val="CC3300"/>
                </a:solidFill>
                <a:cs typeface="Arial" charset="0"/>
              </a:rPr>
              <a:t>n</a:t>
            </a:r>
            <a:r>
              <a:rPr lang="en-US" sz="2600" dirty="0" smtClean="0">
                <a:cs typeface="Arial" charset="0"/>
              </a:rPr>
              <a:t> </a:t>
            </a:r>
            <a:br>
              <a:rPr lang="en-US" sz="2600" dirty="0" smtClean="0">
                <a:cs typeface="Arial" charset="0"/>
              </a:rPr>
            </a:br>
            <a:r>
              <a:rPr lang="en-US" sz="2600" dirty="0" smtClean="0">
                <a:cs typeface="Arial" charset="0"/>
              </a:rPr>
              <a:t> for all n≥0, and for some constants b</a:t>
            </a:r>
            <a:r>
              <a:rPr lang="en-US" sz="2600" baseline="-25000" dirty="0" smtClean="0">
                <a:cs typeface="Arial" charset="0"/>
              </a:rPr>
              <a:t>1</a:t>
            </a:r>
            <a:r>
              <a:rPr lang="en-US" sz="2600" dirty="0" smtClean="0">
                <a:cs typeface="Arial" charset="0"/>
              </a:rPr>
              <a:t>, b</a:t>
            </a:r>
            <a:r>
              <a:rPr lang="en-US" sz="2600" baseline="-25000" dirty="0" smtClean="0">
                <a:cs typeface="Arial" charset="0"/>
              </a:rPr>
              <a:t>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3CD95B-0900-4437-98E7-4D698653CAE7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Proving Theorem 1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>
              <a:spcAft>
                <a:spcPct val="40000"/>
              </a:spcAft>
            </a:pPr>
            <a:r>
              <a:rPr lang="en-US" smtClean="0"/>
              <a:t>We need to prove both directions:</a:t>
            </a:r>
            <a:endParaRPr lang="en-US" smtClean="0">
              <a:cs typeface="Arial" charset="0"/>
            </a:endParaRPr>
          </a:p>
          <a:p>
            <a:pPr lvl="1" eaLnBrk="1" hangingPunct="1"/>
            <a:r>
              <a:rPr lang="en-US" smtClean="0">
                <a:cs typeface="Arial" charset="0"/>
              </a:rPr>
              <a:t>If {a</a:t>
            </a:r>
            <a:r>
              <a:rPr lang="en-US" baseline="-25000" smtClean="0">
                <a:cs typeface="Arial" charset="0"/>
              </a:rPr>
              <a:t>n</a:t>
            </a:r>
            <a:r>
              <a:rPr lang="en-US" smtClean="0">
                <a:cs typeface="Arial" charset="0"/>
              </a:rPr>
              <a:t>} is a solution, then it must be of the form</a:t>
            </a:r>
            <a:br>
              <a:rPr lang="en-US" smtClean="0">
                <a:cs typeface="Arial" charset="0"/>
              </a:rPr>
            </a:br>
            <a:r>
              <a:rPr lang="en-US" smtClean="0">
                <a:cs typeface="Arial" charset="0"/>
              </a:rPr>
              <a:t> 			</a:t>
            </a:r>
            <a:r>
              <a:rPr lang="en-US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= b</a:t>
            </a:r>
            <a:r>
              <a:rPr lang="en-US" baseline="-25000" smtClean="0"/>
              <a:t>1</a:t>
            </a:r>
            <a:r>
              <a:rPr lang="en-US" smtClean="0"/>
              <a:t>r</a:t>
            </a:r>
            <a:r>
              <a:rPr lang="en-US" baseline="-25000" smtClean="0"/>
              <a:t>1</a:t>
            </a:r>
            <a:r>
              <a:rPr lang="en-US" baseline="30000" smtClean="0"/>
              <a:t>n </a:t>
            </a:r>
            <a:r>
              <a:rPr lang="en-US" smtClean="0"/>
              <a:t>+ b</a:t>
            </a:r>
            <a:r>
              <a:rPr lang="en-US" baseline="-25000" smtClean="0"/>
              <a:t>2</a:t>
            </a:r>
            <a:r>
              <a:rPr lang="en-US" smtClean="0"/>
              <a:t>r</a:t>
            </a:r>
            <a:r>
              <a:rPr lang="en-US" baseline="-25000" smtClean="0"/>
              <a:t>2</a:t>
            </a:r>
            <a:r>
              <a:rPr lang="en-US" baseline="30000" smtClean="0"/>
              <a:t>n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 for some appropriately chosen constants </a:t>
            </a:r>
            <a:br>
              <a:rPr lang="en-US" smtClean="0"/>
            </a:br>
            <a:r>
              <a:rPr lang="en-US" smtClean="0"/>
              <a:t>			    b</a:t>
            </a:r>
            <a:r>
              <a:rPr lang="en-US" baseline="-25000" smtClean="0"/>
              <a:t>1</a:t>
            </a:r>
            <a:r>
              <a:rPr lang="en-US" baseline="30000" smtClean="0"/>
              <a:t> </a:t>
            </a:r>
            <a:r>
              <a:rPr lang="en-US" smtClean="0"/>
              <a:t>and b</a:t>
            </a:r>
            <a:r>
              <a:rPr lang="en-US" baseline="-25000" smtClean="0"/>
              <a:t>2</a:t>
            </a:r>
            <a:endParaRPr lang="en-US" smtClean="0">
              <a:cs typeface="Arial" charset="0"/>
            </a:endParaRPr>
          </a:p>
          <a:p>
            <a:pPr lvl="1" eaLnBrk="1" hangingPunct="1"/>
            <a:r>
              <a:rPr lang="en-US" smtClean="0">
                <a:cs typeface="Arial" charset="0"/>
              </a:rPr>
              <a:t>If {a</a:t>
            </a:r>
            <a:r>
              <a:rPr lang="en-US" baseline="-25000" smtClean="0">
                <a:cs typeface="Arial" charset="0"/>
              </a:rPr>
              <a:t>n</a:t>
            </a:r>
            <a:r>
              <a:rPr lang="en-US" smtClean="0">
                <a:cs typeface="Arial" charset="0"/>
              </a:rPr>
              <a:t>} is of the form </a:t>
            </a:r>
            <a:br>
              <a:rPr lang="en-US" smtClean="0">
                <a:cs typeface="Arial" charset="0"/>
              </a:rPr>
            </a:br>
            <a:r>
              <a:rPr lang="en-US" smtClean="0">
                <a:cs typeface="Arial" charset="0"/>
              </a:rPr>
              <a:t> 			</a:t>
            </a:r>
            <a:r>
              <a:rPr lang="en-US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= b</a:t>
            </a:r>
            <a:r>
              <a:rPr lang="en-US" baseline="-25000" smtClean="0"/>
              <a:t>1</a:t>
            </a:r>
            <a:r>
              <a:rPr lang="en-US" smtClean="0"/>
              <a:t>r</a:t>
            </a:r>
            <a:r>
              <a:rPr lang="en-US" baseline="-25000" smtClean="0"/>
              <a:t>1</a:t>
            </a:r>
            <a:r>
              <a:rPr lang="en-US" baseline="30000" smtClean="0"/>
              <a:t>n </a:t>
            </a:r>
            <a:r>
              <a:rPr lang="en-US" smtClean="0"/>
              <a:t>+ b</a:t>
            </a:r>
            <a:r>
              <a:rPr lang="en-US" baseline="-25000" smtClean="0"/>
              <a:t>2</a:t>
            </a:r>
            <a:r>
              <a:rPr lang="en-US" smtClean="0"/>
              <a:t>r</a:t>
            </a:r>
            <a:r>
              <a:rPr lang="en-US" baseline="-25000" smtClean="0"/>
              <a:t>2</a:t>
            </a:r>
            <a:r>
              <a:rPr lang="en-US" baseline="30000" smtClean="0"/>
              <a:t>n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for all </a:t>
            </a:r>
            <a:r>
              <a:rPr lang="en-US" smtClean="0">
                <a:cs typeface="Arial" charset="0"/>
              </a:rPr>
              <a:t>n≥0</a:t>
            </a:r>
            <a:r>
              <a:rPr lang="en-US" smtClean="0"/>
              <a:t>, then it must be a solution.</a:t>
            </a:r>
            <a:endParaRPr lang="en-US" smtClean="0">
              <a:cs typeface="Arial" charset="0"/>
            </a:endParaRPr>
          </a:p>
          <a:p>
            <a:pPr eaLnBrk="1" hangingPunct="1">
              <a:spcBef>
                <a:spcPct val="60000"/>
              </a:spcBef>
            </a:pPr>
            <a:r>
              <a:rPr lang="en-US" smtClean="0">
                <a:cs typeface="Arial" charset="0"/>
              </a:rPr>
              <a:t>We prove the second one first (harder </a:t>
            </a:r>
            <a:r>
              <a:rPr lang="en-US" smtClean="0">
                <a:cs typeface="Arial" charset="0"/>
                <a:sym typeface="Wingdings" pitchFamily="2" charset="2"/>
              </a:rPr>
              <a:t>)</a:t>
            </a:r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7F20FB-C0BA-4571-8788-A1CDDD869634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mtClean="0"/>
              <a:t>Proving Theorem 1, first part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06412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 smtClean="0"/>
              <a:t>Show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i="1" dirty="0" smtClean="0">
                <a:cs typeface="Arial" charset="0"/>
              </a:rPr>
              <a:t>b</a:t>
            </a:r>
            <a:r>
              <a:rPr lang="en-US" baseline="-25000" dirty="0" smtClean="0">
                <a:cs typeface="Arial" charset="0"/>
              </a:rPr>
              <a:t>1</a:t>
            </a:r>
            <a:r>
              <a:rPr lang="en-US" i="1" dirty="0" smtClean="0">
                <a:cs typeface="Arial" charset="0"/>
              </a:rPr>
              <a:t>r</a:t>
            </a:r>
            <a:r>
              <a:rPr lang="en-US" baseline="-25000" dirty="0" smtClean="0">
                <a:cs typeface="Arial" charset="0"/>
              </a:rPr>
              <a:t>1</a:t>
            </a:r>
            <a:r>
              <a:rPr lang="en-US" i="1" baseline="30000" dirty="0" smtClean="0">
                <a:cs typeface="Arial" charset="0"/>
              </a:rPr>
              <a:t>n</a:t>
            </a:r>
            <a:r>
              <a:rPr lang="en-US" baseline="30000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+ </a:t>
            </a:r>
            <a:r>
              <a:rPr lang="en-US" i="1" dirty="0" smtClean="0">
                <a:cs typeface="Arial" charset="0"/>
              </a:rPr>
              <a:t>b</a:t>
            </a:r>
            <a:r>
              <a:rPr lang="en-US" baseline="-25000" dirty="0" smtClean="0">
                <a:cs typeface="Arial" charset="0"/>
              </a:rPr>
              <a:t>2</a:t>
            </a:r>
            <a:r>
              <a:rPr lang="en-US" i="1" dirty="0" smtClean="0">
                <a:cs typeface="Arial" charset="0"/>
              </a:rPr>
              <a:t>r</a:t>
            </a:r>
            <a:r>
              <a:rPr lang="en-US" baseline="-25000" dirty="0" smtClean="0">
                <a:cs typeface="Arial" charset="0"/>
              </a:rPr>
              <a:t>2</a:t>
            </a:r>
            <a:r>
              <a:rPr lang="en-US" i="1" baseline="30000" dirty="0" smtClean="0">
                <a:cs typeface="Arial" charset="0"/>
              </a:rPr>
              <a:t>n</a:t>
            </a:r>
            <a:r>
              <a:rPr lang="en-US" dirty="0" smtClean="0">
                <a:cs typeface="Arial" charset="0"/>
              </a:rPr>
              <a:t>, </a:t>
            </a:r>
            <a:r>
              <a:rPr lang="en-US" i="1" dirty="0" smtClean="0">
                <a:cs typeface="Arial" charset="0"/>
              </a:rPr>
              <a:t>n </a:t>
            </a:r>
            <a:r>
              <a:rPr lang="en-US" dirty="0" smtClean="0">
                <a:cs typeface="Arial" charset="0"/>
              </a:rPr>
              <a:t>≥ 2, is a solution</a:t>
            </a:r>
            <a:endParaRPr lang="en-US" baseline="30000" dirty="0" smtClean="0">
              <a:cs typeface="Arial" charset="0"/>
            </a:endParaRP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 </a:t>
            </a:r>
          </a:p>
          <a:p>
            <a:pPr eaLnBrk="1" hangingPunct="1">
              <a:spcBef>
                <a:spcPct val="30000"/>
              </a:spcBef>
            </a:pPr>
            <a:endParaRPr lang="en-US" dirty="0" smtClean="0">
              <a:cs typeface="Arial" charset="0"/>
            </a:endParaRPr>
          </a:p>
          <a:p>
            <a:pPr eaLnBrk="1" hangingPunct="1">
              <a:spcBef>
                <a:spcPct val="30000"/>
              </a:spcBef>
            </a:pPr>
            <a:endParaRPr lang="en-US" dirty="0" smtClean="0">
              <a:cs typeface="Arial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-US" sz="2800" dirty="0" smtClean="0">
                <a:cs typeface="Arial" charset="0"/>
              </a:rPr>
              <a:t>Because </a:t>
            </a:r>
            <a:r>
              <a:rPr lang="en-US" sz="2400" dirty="0" smtClean="0">
                <a:cs typeface="Arial" charset="0"/>
              </a:rPr>
              <a:t>r</a:t>
            </a:r>
            <a:r>
              <a:rPr lang="en-US" sz="2400" baseline="-25000" dirty="0" smtClean="0">
                <a:cs typeface="Arial" charset="0"/>
              </a:rPr>
              <a:t>1</a:t>
            </a:r>
            <a:r>
              <a:rPr lang="en-US" sz="2400" dirty="0" smtClean="0">
                <a:cs typeface="Arial" charset="0"/>
              </a:rPr>
              <a:t> and r</a:t>
            </a:r>
            <a:r>
              <a:rPr lang="en-US" sz="2400" baseline="-25000" dirty="0" smtClean="0">
                <a:cs typeface="Arial" charset="0"/>
              </a:rPr>
              <a:t>2</a:t>
            </a:r>
            <a:r>
              <a:rPr lang="en-US" sz="2400" dirty="0" smtClean="0">
                <a:cs typeface="Arial" charset="0"/>
              </a:rPr>
              <a:t> are roots of </a:t>
            </a:r>
            <a:r>
              <a:rPr lang="en-US" sz="2400" dirty="0" smtClean="0"/>
              <a:t>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–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r –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(i.e. = 0)</a:t>
            </a:r>
            <a:endParaRPr lang="en-US" sz="2800" dirty="0" smtClean="0">
              <a:cs typeface="Arial" charset="0"/>
            </a:endParaRPr>
          </a:p>
          <a:p>
            <a:pPr eaLnBrk="1" hangingPunct="1">
              <a:spcBef>
                <a:spcPct val="30000"/>
              </a:spcBef>
            </a:pPr>
            <a:endParaRPr lang="en-US" dirty="0" smtClean="0">
              <a:cs typeface="Arial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-US" dirty="0" smtClean="0">
                <a:cs typeface="Arial" charset="0"/>
              </a:rPr>
              <a:t>Therefore, 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571500" y="1676400"/>
          <a:ext cx="7843838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3225600" imgH="711000" progId="Equation.3">
                  <p:embed/>
                </p:oleObj>
              </mc:Choice>
              <mc:Fallback>
                <p:oleObj name="Equation" r:id="rId4" imgW="322560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676400"/>
                        <a:ext cx="7843838" cy="172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3200400" y="4038600"/>
          <a:ext cx="44196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6" imgW="1663560" imgH="228600" progId="Equation.3">
                  <p:embed/>
                </p:oleObj>
              </mc:Choice>
              <mc:Fallback>
                <p:oleObj name="Equation" r:id="rId6" imgW="16635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038600"/>
                        <a:ext cx="44196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2362200" y="5181600"/>
          <a:ext cx="30273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8" imgW="1244520" imgH="482400" progId="Equation.3">
                  <p:embed/>
                </p:oleObj>
              </mc:Choice>
              <mc:Fallback>
                <p:oleObj name="Equation" r:id="rId8" imgW="124452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81600"/>
                        <a:ext cx="3027363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23D4DB-1F66-4002-9C02-2C05F6E0164E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mtClean="0"/>
              <a:t>Proving Theorem 1, first part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077200" cy="4411662"/>
          </a:xfrm>
        </p:spPr>
        <p:txBody>
          <a:bodyPr/>
          <a:lstStyle/>
          <a:p>
            <a:pPr eaLnBrk="1" hangingPunct="1"/>
            <a:r>
              <a:rPr lang="en-US" sz="2600" dirty="0" smtClean="0"/>
              <a:t>The initial conditions of the solution 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n </a:t>
            </a:r>
            <a:r>
              <a:rPr lang="en-US" sz="2800" dirty="0" smtClean="0"/>
              <a:t>= </a:t>
            </a:r>
            <a:r>
              <a:rPr lang="en-US" sz="2800" dirty="0" smtClean="0">
                <a:cs typeface="Arial" charset="0"/>
              </a:rPr>
              <a:t>b</a:t>
            </a:r>
            <a:r>
              <a:rPr lang="en-US" sz="2800" baseline="-25000" dirty="0" smtClean="0">
                <a:cs typeface="Arial" charset="0"/>
              </a:rPr>
              <a:t>1</a:t>
            </a:r>
            <a:r>
              <a:rPr lang="en-US" sz="2800" dirty="0" smtClean="0">
                <a:cs typeface="Arial" charset="0"/>
              </a:rPr>
              <a:t>r</a:t>
            </a:r>
            <a:r>
              <a:rPr lang="en-US" sz="2800" baseline="-25000" dirty="0" smtClean="0">
                <a:cs typeface="Arial" charset="0"/>
              </a:rPr>
              <a:t>1</a:t>
            </a:r>
            <a:r>
              <a:rPr lang="en-US" sz="2800" baseline="30000" dirty="0" smtClean="0">
                <a:cs typeface="Arial" charset="0"/>
              </a:rPr>
              <a:t>n </a:t>
            </a:r>
            <a:r>
              <a:rPr lang="en-US" sz="2800" dirty="0" smtClean="0">
                <a:cs typeface="Arial" charset="0"/>
              </a:rPr>
              <a:t>+ b</a:t>
            </a:r>
            <a:r>
              <a:rPr lang="en-US" sz="2800" baseline="-25000" dirty="0" smtClean="0">
                <a:cs typeface="Arial" charset="0"/>
              </a:rPr>
              <a:t>2</a:t>
            </a:r>
            <a:r>
              <a:rPr lang="en-US" sz="2800" dirty="0" smtClean="0">
                <a:cs typeface="Arial" charset="0"/>
              </a:rPr>
              <a:t>r</a:t>
            </a:r>
            <a:r>
              <a:rPr lang="en-US" sz="2800" baseline="-25000" dirty="0" smtClean="0">
                <a:cs typeface="Arial" charset="0"/>
              </a:rPr>
              <a:t>2</a:t>
            </a:r>
            <a:r>
              <a:rPr lang="en-US" sz="2800" baseline="30000" dirty="0" smtClean="0">
                <a:cs typeface="Arial" charset="0"/>
              </a:rPr>
              <a:t>n</a:t>
            </a:r>
            <a:r>
              <a:rPr lang="en-US" sz="2600" dirty="0" smtClean="0"/>
              <a:t> are simply when n=1 and n=0</a:t>
            </a:r>
            <a:endParaRPr lang="en-US" sz="2200" dirty="0" smtClean="0"/>
          </a:p>
          <a:p>
            <a:pPr eaLnBrk="1" hangingPunct="1"/>
            <a:endParaRPr lang="en-US" sz="2600" dirty="0" smtClean="0"/>
          </a:p>
        </p:txBody>
      </p:sp>
      <p:graphicFrame>
        <p:nvGraphicFramePr>
          <p:cNvPr id="10343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676400" y="3124200"/>
          <a:ext cx="42672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1676160" imgH="482400" progId="Equation.3">
                  <p:embed/>
                </p:oleObj>
              </mc:Choice>
              <mc:Fallback>
                <p:oleObj name="Equation" r:id="rId4" imgW="167616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4267200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EA68AF-4569-4A05-9A6B-312D616BA9DC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7543800" cy="1295400"/>
          </a:xfrm>
        </p:spPr>
        <p:txBody>
          <a:bodyPr/>
          <a:lstStyle/>
          <a:p>
            <a:pPr eaLnBrk="1" hangingPunct="1"/>
            <a:r>
              <a:rPr lang="en-US" sz="3500" dirty="0" smtClean="0"/>
              <a:t>Proving Theorem 1, second part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6025"/>
            <a:ext cx="8229600" cy="483393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sz="2600" dirty="0" smtClean="0"/>
              <a:t>Show that if {a</a:t>
            </a:r>
            <a:r>
              <a:rPr lang="en-US" sz="2600" baseline="-25000" dirty="0" smtClean="0"/>
              <a:t>n</a:t>
            </a:r>
            <a:r>
              <a:rPr lang="en-US" sz="2600" dirty="0" smtClean="0"/>
              <a:t>} is a solution it must be of the form </a:t>
            </a:r>
            <a:br>
              <a:rPr lang="en-US" sz="2600" dirty="0" smtClean="0"/>
            </a:br>
            <a:r>
              <a:rPr lang="en-US" sz="2600" dirty="0" smtClean="0"/>
              <a:t>	a</a:t>
            </a:r>
            <a:r>
              <a:rPr lang="en-US" sz="2600" baseline="-25000" dirty="0" smtClean="0"/>
              <a:t>n </a:t>
            </a:r>
            <a:r>
              <a:rPr lang="en-US" sz="2600" dirty="0" smtClean="0"/>
              <a:t>= </a:t>
            </a:r>
            <a:r>
              <a:rPr lang="en-US" sz="2600" dirty="0" smtClean="0">
                <a:cs typeface="Arial" charset="0"/>
              </a:rPr>
              <a:t>b</a:t>
            </a:r>
            <a:r>
              <a:rPr lang="en-US" sz="2600" baseline="-25000" dirty="0" smtClean="0">
                <a:cs typeface="Arial" charset="0"/>
              </a:rPr>
              <a:t>1</a:t>
            </a:r>
            <a:r>
              <a:rPr lang="en-US" sz="2600" dirty="0" smtClean="0">
                <a:cs typeface="Arial" charset="0"/>
              </a:rPr>
              <a:t>r</a:t>
            </a:r>
            <a:r>
              <a:rPr lang="en-US" sz="2600" baseline="-25000" dirty="0" smtClean="0">
                <a:cs typeface="Arial" charset="0"/>
              </a:rPr>
              <a:t>1</a:t>
            </a:r>
            <a:r>
              <a:rPr lang="en-US" sz="2600" baseline="30000" dirty="0" smtClean="0">
                <a:cs typeface="Arial" charset="0"/>
              </a:rPr>
              <a:t>n </a:t>
            </a:r>
            <a:r>
              <a:rPr lang="en-US" sz="2600" dirty="0" smtClean="0">
                <a:cs typeface="Arial" charset="0"/>
              </a:rPr>
              <a:t>+ b</a:t>
            </a:r>
            <a:r>
              <a:rPr lang="en-US" sz="2600" baseline="-25000" dirty="0" smtClean="0">
                <a:cs typeface="Arial" charset="0"/>
              </a:rPr>
              <a:t>2</a:t>
            </a:r>
            <a:r>
              <a:rPr lang="en-US" sz="2600" dirty="0" smtClean="0">
                <a:cs typeface="Arial" charset="0"/>
              </a:rPr>
              <a:t>r</a:t>
            </a:r>
            <a:r>
              <a:rPr lang="en-US" sz="2600" baseline="-25000" dirty="0" smtClean="0">
                <a:cs typeface="Arial" charset="0"/>
              </a:rPr>
              <a:t>2</a:t>
            </a:r>
            <a:r>
              <a:rPr lang="en-US" sz="2600" baseline="30000" dirty="0" smtClean="0">
                <a:cs typeface="Arial" charset="0"/>
              </a:rPr>
              <a:t>n</a:t>
            </a:r>
            <a:r>
              <a:rPr lang="en-US" sz="2600" dirty="0" smtClean="0">
                <a:cs typeface="Arial" charset="0"/>
              </a:rPr>
              <a:t>    (we must find b</a:t>
            </a:r>
            <a:r>
              <a:rPr lang="en-US" sz="2600" baseline="-25000" dirty="0" smtClean="0">
                <a:cs typeface="Arial" charset="0"/>
              </a:rPr>
              <a:t>1</a:t>
            </a:r>
            <a:r>
              <a:rPr lang="en-US" sz="2600" dirty="0" smtClean="0">
                <a:cs typeface="Arial" charset="0"/>
              </a:rPr>
              <a:t> and b</a:t>
            </a:r>
            <a:r>
              <a:rPr lang="en-US" sz="2600" baseline="-25000" dirty="0" smtClean="0">
                <a:cs typeface="Arial" charset="0"/>
              </a:rPr>
              <a:t>2</a:t>
            </a:r>
            <a:r>
              <a:rPr lang="en-US" sz="2600" dirty="0" smtClean="0">
                <a:cs typeface="Arial" charset="0"/>
              </a:rPr>
              <a:t>)</a:t>
            </a:r>
          </a:p>
          <a:p>
            <a:pPr eaLnBrk="1" hangingPunct="1"/>
            <a:r>
              <a:rPr lang="en-US" sz="2600" dirty="0" smtClean="0"/>
              <a:t>We first show that there are b</a:t>
            </a:r>
            <a:r>
              <a:rPr lang="en-US" sz="2600" baseline="-25000" dirty="0" smtClean="0">
                <a:cs typeface="Arial" charset="0"/>
              </a:rPr>
              <a:t>1</a:t>
            </a:r>
            <a:r>
              <a:rPr lang="en-US" sz="2600" dirty="0" smtClean="0"/>
              <a:t> and b</a:t>
            </a:r>
            <a:r>
              <a:rPr lang="en-US" sz="2600" baseline="-25000" dirty="0" smtClean="0">
                <a:cs typeface="Arial" charset="0"/>
              </a:rPr>
              <a:t>2</a:t>
            </a:r>
            <a:r>
              <a:rPr lang="en-US" sz="2600" dirty="0" smtClean="0"/>
              <a:t> such that </a:t>
            </a:r>
            <a:br>
              <a:rPr lang="en-US" sz="2600" dirty="0" smtClean="0"/>
            </a:br>
            <a:r>
              <a:rPr lang="en-US" sz="2600" dirty="0" smtClean="0"/>
              <a:t>	</a:t>
            </a:r>
            <a:r>
              <a:rPr lang="en-US" sz="2600" dirty="0" smtClean="0">
                <a:cs typeface="Arial" charset="0"/>
              </a:rPr>
              <a:t>a</a:t>
            </a:r>
            <a:r>
              <a:rPr lang="en-US" sz="2600" baseline="-25000" dirty="0" smtClean="0">
                <a:cs typeface="Arial" charset="0"/>
              </a:rPr>
              <a:t>0</a:t>
            </a:r>
            <a:r>
              <a:rPr lang="en-US" sz="2600" dirty="0" smtClean="0">
                <a:cs typeface="Arial" charset="0"/>
              </a:rPr>
              <a:t> = b</a:t>
            </a:r>
            <a:r>
              <a:rPr lang="en-US" sz="2600" baseline="-25000" dirty="0" smtClean="0">
                <a:cs typeface="Arial" charset="0"/>
              </a:rPr>
              <a:t>1</a:t>
            </a:r>
            <a:r>
              <a:rPr lang="en-US" sz="2600" dirty="0" smtClean="0">
                <a:cs typeface="Arial" charset="0"/>
              </a:rPr>
              <a:t>r</a:t>
            </a:r>
            <a:r>
              <a:rPr lang="en-US" sz="2600" baseline="-25000" dirty="0" smtClean="0">
                <a:cs typeface="Arial" charset="0"/>
              </a:rPr>
              <a:t>1</a:t>
            </a:r>
            <a:r>
              <a:rPr lang="en-US" sz="2600" baseline="30000" dirty="0" smtClean="0">
                <a:cs typeface="Arial" charset="0"/>
              </a:rPr>
              <a:t>0 </a:t>
            </a:r>
            <a:r>
              <a:rPr lang="en-US" sz="2600" dirty="0" smtClean="0">
                <a:cs typeface="Arial" charset="0"/>
              </a:rPr>
              <a:t>+ b</a:t>
            </a:r>
            <a:r>
              <a:rPr lang="en-US" sz="2600" baseline="-25000" dirty="0" smtClean="0">
                <a:cs typeface="Arial" charset="0"/>
              </a:rPr>
              <a:t>2</a:t>
            </a:r>
            <a:r>
              <a:rPr lang="en-US" sz="2600" dirty="0" smtClean="0">
                <a:cs typeface="Arial" charset="0"/>
              </a:rPr>
              <a:t>r</a:t>
            </a:r>
            <a:r>
              <a:rPr lang="en-US" sz="2600" baseline="-25000" dirty="0" smtClean="0">
                <a:cs typeface="Arial" charset="0"/>
              </a:rPr>
              <a:t>2</a:t>
            </a:r>
            <a:r>
              <a:rPr lang="en-US" sz="2600" baseline="30000" dirty="0" smtClean="0">
                <a:cs typeface="Arial" charset="0"/>
              </a:rPr>
              <a:t>0</a:t>
            </a:r>
            <a:r>
              <a:rPr lang="en-US" sz="2600" dirty="0" smtClean="0">
                <a:cs typeface="Arial" charset="0"/>
              </a:rPr>
              <a:t>   and    a</a:t>
            </a:r>
            <a:r>
              <a:rPr lang="en-US" sz="2600" baseline="-25000" dirty="0" smtClean="0">
                <a:cs typeface="Arial" charset="0"/>
              </a:rPr>
              <a:t>1</a:t>
            </a:r>
            <a:r>
              <a:rPr lang="en-US" sz="2600" dirty="0" smtClean="0">
                <a:cs typeface="Arial" charset="0"/>
              </a:rPr>
              <a:t> = b</a:t>
            </a:r>
            <a:r>
              <a:rPr lang="en-US" sz="2600" baseline="-25000" dirty="0" smtClean="0">
                <a:cs typeface="Arial" charset="0"/>
              </a:rPr>
              <a:t>1</a:t>
            </a:r>
            <a:r>
              <a:rPr lang="en-US" sz="2600" dirty="0" smtClean="0">
                <a:cs typeface="Arial" charset="0"/>
              </a:rPr>
              <a:t>r</a:t>
            </a:r>
            <a:r>
              <a:rPr lang="en-US" sz="2600" baseline="-25000" dirty="0" smtClean="0">
                <a:cs typeface="Arial" charset="0"/>
              </a:rPr>
              <a:t>1</a:t>
            </a:r>
            <a:r>
              <a:rPr lang="en-US" sz="2600" baseline="30000" dirty="0" smtClean="0">
                <a:cs typeface="Arial" charset="0"/>
              </a:rPr>
              <a:t>1 </a:t>
            </a:r>
            <a:r>
              <a:rPr lang="en-US" sz="2600" dirty="0" smtClean="0">
                <a:cs typeface="Arial" charset="0"/>
              </a:rPr>
              <a:t>+ b</a:t>
            </a:r>
            <a:r>
              <a:rPr lang="en-US" sz="2600" baseline="-25000" dirty="0" smtClean="0">
                <a:cs typeface="Arial" charset="0"/>
              </a:rPr>
              <a:t>2</a:t>
            </a:r>
            <a:r>
              <a:rPr lang="en-US" sz="2600" dirty="0" smtClean="0">
                <a:cs typeface="Arial" charset="0"/>
              </a:rPr>
              <a:t>r</a:t>
            </a:r>
            <a:r>
              <a:rPr lang="en-US" sz="2600" baseline="-25000" dirty="0" smtClean="0">
                <a:cs typeface="Arial" charset="0"/>
              </a:rPr>
              <a:t>2</a:t>
            </a:r>
            <a:r>
              <a:rPr lang="en-US" sz="2600" baseline="30000" dirty="0" smtClean="0">
                <a:cs typeface="Arial" charset="0"/>
              </a:rPr>
              <a:t>1</a:t>
            </a:r>
            <a:endParaRPr lang="en-US" sz="2600" dirty="0" smtClean="0">
              <a:cs typeface="Arial" charset="0"/>
            </a:endParaRPr>
          </a:p>
          <a:p>
            <a:pPr eaLnBrk="1" hangingPunct="1"/>
            <a:r>
              <a:rPr lang="en-US" sz="2600" dirty="0" smtClean="0">
                <a:cs typeface="Arial" charset="0"/>
              </a:rPr>
              <a:t>These simplify to </a:t>
            </a:r>
            <a:r>
              <a:rPr lang="en-US" sz="2400" dirty="0" smtClean="0">
                <a:cs typeface="Arial" charset="0"/>
              </a:rPr>
              <a:t>(two linear equations, two unknowns)</a:t>
            </a:r>
            <a:r>
              <a:rPr lang="en-US" sz="2600" dirty="0" smtClean="0">
                <a:cs typeface="Arial" charset="0"/>
              </a:rPr>
              <a:t/>
            </a:r>
            <a:br>
              <a:rPr lang="en-US" sz="2600" dirty="0" smtClean="0">
                <a:cs typeface="Arial" charset="0"/>
              </a:rPr>
            </a:br>
            <a:r>
              <a:rPr lang="en-US" sz="2600" dirty="0" smtClean="0">
                <a:cs typeface="Arial" charset="0"/>
              </a:rPr>
              <a:t>			b</a:t>
            </a:r>
            <a:r>
              <a:rPr lang="en-US" sz="2600" baseline="-25000" dirty="0" smtClean="0">
                <a:cs typeface="Arial" charset="0"/>
              </a:rPr>
              <a:t>1     </a:t>
            </a:r>
            <a:r>
              <a:rPr lang="en-US" sz="2600" dirty="0" smtClean="0">
                <a:cs typeface="Arial" charset="0"/>
              </a:rPr>
              <a:t>+ b</a:t>
            </a:r>
            <a:r>
              <a:rPr lang="en-US" sz="2600" baseline="-25000" dirty="0" smtClean="0">
                <a:cs typeface="Arial" charset="0"/>
              </a:rPr>
              <a:t>2</a:t>
            </a:r>
            <a:r>
              <a:rPr lang="en-US" sz="2600" dirty="0" smtClean="0">
                <a:cs typeface="Arial" charset="0"/>
              </a:rPr>
              <a:t>   = a</a:t>
            </a:r>
            <a:r>
              <a:rPr lang="en-US" sz="2600" baseline="-25000" dirty="0" smtClean="0">
                <a:cs typeface="Arial" charset="0"/>
              </a:rPr>
              <a:t>0</a:t>
            </a:r>
            <a:r>
              <a:rPr lang="en-US" sz="2600" dirty="0" smtClean="0">
                <a:cs typeface="Arial" charset="0"/>
              </a:rPr>
              <a:t/>
            </a:r>
            <a:br>
              <a:rPr lang="en-US" sz="2600" dirty="0" smtClean="0">
                <a:cs typeface="Arial" charset="0"/>
              </a:rPr>
            </a:br>
            <a:r>
              <a:rPr lang="en-US" sz="2600" dirty="0" smtClean="0">
                <a:cs typeface="Arial" charset="0"/>
              </a:rPr>
              <a:t>			b</a:t>
            </a:r>
            <a:r>
              <a:rPr lang="en-US" sz="2600" baseline="-25000" dirty="0" smtClean="0">
                <a:cs typeface="Arial" charset="0"/>
              </a:rPr>
              <a:t>1</a:t>
            </a:r>
            <a:r>
              <a:rPr lang="en-US" sz="2600" dirty="0" smtClean="0">
                <a:cs typeface="Arial" charset="0"/>
              </a:rPr>
              <a:t>r</a:t>
            </a:r>
            <a:r>
              <a:rPr lang="en-US" sz="2600" baseline="-25000" dirty="0" smtClean="0">
                <a:cs typeface="Arial" charset="0"/>
              </a:rPr>
              <a:t>1 </a:t>
            </a:r>
            <a:r>
              <a:rPr lang="en-US" sz="2600" dirty="0" smtClean="0">
                <a:cs typeface="Arial" charset="0"/>
              </a:rPr>
              <a:t>+ b</a:t>
            </a:r>
            <a:r>
              <a:rPr lang="en-US" sz="2600" baseline="-25000" dirty="0" smtClean="0">
                <a:cs typeface="Arial" charset="0"/>
              </a:rPr>
              <a:t>2</a:t>
            </a:r>
            <a:r>
              <a:rPr lang="en-US" sz="2600" dirty="0" smtClean="0">
                <a:cs typeface="Arial" charset="0"/>
              </a:rPr>
              <a:t>r</a:t>
            </a:r>
            <a:r>
              <a:rPr lang="en-US" sz="2600" baseline="-25000" dirty="0" smtClean="0">
                <a:cs typeface="Arial" charset="0"/>
              </a:rPr>
              <a:t>2</a:t>
            </a:r>
            <a:r>
              <a:rPr lang="en-US" sz="2600" dirty="0" smtClean="0">
                <a:cs typeface="Arial" charset="0"/>
              </a:rPr>
              <a:t> = a</a:t>
            </a:r>
            <a:r>
              <a:rPr lang="en-US" sz="2600" baseline="-25000" dirty="0" smtClean="0">
                <a:cs typeface="Arial" charset="0"/>
              </a:rPr>
              <a:t>1</a:t>
            </a:r>
            <a:endParaRPr lang="en-US" sz="2600" dirty="0" smtClean="0"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endParaRPr lang="en-US" sz="2600" dirty="0" smtClean="0">
              <a:cs typeface="Arial" charset="0"/>
            </a:endParaRP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685800" y="4800600"/>
          <a:ext cx="79248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Equation" r:id="rId4" imgW="3708360" imgH="431640" progId="Equation.3">
                  <p:embed/>
                </p:oleObj>
              </mc:Choice>
              <mc:Fallback>
                <p:oleObj name="Equation" r:id="rId4" imgW="37083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00600"/>
                        <a:ext cx="7924800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712788" y="5638800"/>
          <a:ext cx="78708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Equation" r:id="rId6" imgW="3682800" imgH="431640" progId="Equation.3">
                  <p:embed/>
                </p:oleObj>
              </mc:Choice>
              <mc:Fallback>
                <p:oleObj name="Equation" r:id="rId6" imgW="36828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5638800"/>
                        <a:ext cx="7870825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838200" y="4419600"/>
          <a:ext cx="15081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Equation" r:id="rId8" imgW="698400" imgH="228600" progId="Equation.3">
                  <p:embed/>
                </p:oleObj>
              </mc:Choice>
              <mc:Fallback>
                <p:oleObj name="Equation" r:id="rId8" imgW="698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19600"/>
                        <a:ext cx="1508125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6DFD58-F5F3-4828-A259-3110D898C954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529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cs typeface="Arial" charset="0"/>
              </a:rPr>
              <a:t>Consider the sequence {</a:t>
            </a:r>
            <a:r>
              <a:rPr lang="en-US" sz="2400" dirty="0" err="1" smtClean="0">
                <a:cs typeface="Arial" charset="0"/>
              </a:rPr>
              <a:t>a’</a:t>
            </a:r>
            <a:r>
              <a:rPr lang="en-US" sz="2400" baseline="-25000" dirty="0" err="1" smtClean="0">
                <a:cs typeface="Arial" charset="0"/>
              </a:rPr>
              <a:t>n</a:t>
            </a:r>
            <a:r>
              <a:rPr lang="en-US" sz="2400" dirty="0" smtClean="0">
                <a:cs typeface="Arial" charset="0"/>
              </a:rPr>
              <a:t>}, where </a:t>
            </a:r>
            <a:br>
              <a:rPr lang="en-US" sz="2400" dirty="0" smtClean="0">
                <a:cs typeface="Arial" charset="0"/>
              </a:rPr>
            </a:b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a’</a:t>
            </a:r>
            <a:r>
              <a:rPr lang="en-US" sz="2400" baseline="-25000" dirty="0" err="1" smtClean="0">
                <a:cs typeface="Arial" charset="0"/>
              </a:rPr>
              <a:t>n</a:t>
            </a:r>
            <a:r>
              <a:rPr lang="en-US" sz="2400" baseline="-250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= b</a:t>
            </a:r>
            <a:r>
              <a:rPr lang="en-US" sz="2400" baseline="-25000" dirty="0" smtClean="0">
                <a:cs typeface="Arial" charset="0"/>
              </a:rPr>
              <a:t>1</a:t>
            </a:r>
            <a:r>
              <a:rPr lang="en-US" sz="2400" dirty="0" smtClean="0">
                <a:cs typeface="Arial" charset="0"/>
              </a:rPr>
              <a:t>r</a:t>
            </a:r>
            <a:r>
              <a:rPr lang="en-US" sz="2400" baseline="-25000" dirty="0" smtClean="0">
                <a:cs typeface="Arial" charset="0"/>
              </a:rPr>
              <a:t>1</a:t>
            </a:r>
            <a:r>
              <a:rPr lang="en-US" sz="2400" baseline="30000" dirty="0" smtClean="0">
                <a:cs typeface="Arial" charset="0"/>
              </a:rPr>
              <a:t>n </a:t>
            </a:r>
            <a:r>
              <a:rPr lang="en-US" sz="2400" dirty="0" smtClean="0">
                <a:cs typeface="Arial" charset="0"/>
              </a:rPr>
              <a:t>+ b</a:t>
            </a:r>
            <a:r>
              <a:rPr lang="en-US" sz="2400" baseline="-25000" dirty="0" smtClean="0">
                <a:cs typeface="Arial" charset="0"/>
              </a:rPr>
              <a:t>2</a:t>
            </a:r>
            <a:r>
              <a:rPr lang="en-US" sz="2400" dirty="0" smtClean="0">
                <a:cs typeface="Arial" charset="0"/>
              </a:rPr>
              <a:t>r</a:t>
            </a:r>
            <a:r>
              <a:rPr lang="en-US" sz="2400" baseline="-25000" dirty="0" smtClean="0">
                <a:cs typeface="Arial" charset="0"/>
              </a:rPr>
              <a:t>2</a:t>
            </a:r>
            <a:r>
              <a:rPr lang="en-US" sz="2400" baseline="30000" dirty="0" smtClean="0">
                <a:cs typeface="Arial" charset="0"/>
              </a:rPr>
              <a:t>n</a:t>
            </a:r>
            <a:r>
              <a:rPr lang="en-US" sz="2400" dirty="0" smtClean="0">
                <a:cs typeface="Arial" charset="0"/>
              </a:rPr>
              <a:t>, and a’</a:t>
            </a:r>
            <a:r>
              <a:rPr lang="en-US" sz="2400" baseline="-25000" dirty="0" smtClean="0">
                <a:cs typeface="Arial" charset="0"/>
              </a:rPr>
              <a:t>0 </a:t>
            </a:r>
            <a:r>
              <a:rPr lang="en-US" sz="2400" dirty="0" smtClean="0">
                <a:cs typeface="Arial" charset="0"/>
              </a:rPr>
              <a:t>=</a:t>
            </a:r>
            <a:r>
              <a:rPr lang="en-US" sz="2400" baseline="-250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a</a:t>
            </a:r>
            <a:r>
              <a:rPr lang="en-US" sz="2400" baseline="-25000" dirty="0" smtClean="0">
                <a:cs typeface="Arial" charset="0"/>
              </a:rPr>
              <a:t>0</a:t>
            </a:r>
            <a:r>
              <a:rPr lang="en-US" sz="2400" dirty="0" smtClean="0">
                <a:cs typeface="Arial" charset="0"/>
              </a:rPr>
              <a:t>, a’</a:t>
            </a:r>
            <a:r>
              <a:rPr lang="en-US" sz="2400" baseline="-25000" dirty="0" smtClean="0">
                <a:cs typeface="Arial" charset="0"/>
              </a:rPr>
              <a:t>1 </a:t>
            </a:r>
            <a:r>
              <a:rPr lang="en-US" sz="2400" dirty="0" smtClean="0">
                <a:cs typeface="Arial" charset="0"/>
              </a:rPr>
              <a:t>=</a:t>
            </a:r>
            <a:r>
              <a:rPr lang="en-US" sz="2400" baseline="-250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a</a:t>
            </a:r>
            <a:r>
              <a:rPr lang="en-US" sz="2400" baseline="-25000" dirty="0" smtClean="0">
                <a:cs typeface="Arial" charset="0"/>
              </a:rPr>
              <a:t>1</a:t>
            </a:r>
            <a:endParaRPr lang="en-US" sz="2400" dirty="0" smtClean="0">
              <a:cs typeface="Arial" charset="0"/>
            </a:endParaRPr>
          </a:p>
          <a:p>
            <a:pPr eaLnBrk="1" hangingPunct="1"/>
            <a:r>
              <a:rPr lang="en-US" sz="2400" dirty="0" smtClean="0"/>
              <a:t>From the first part of the theorem, we have shown that </a:t>
            </a:r>
            <a:r>
              <a:rPr lang="en-US" sz="2400" dirty="0" err="1" smtClean="0">
                <a:cs typeface="Arial" charset="0"/>
              </a:rPr>
              <a:t>a’</a:t>
            </a:r>
            <a:r>
              <a:rPr lang="en-US" sz="2400" baseline="-25000" dirty="0" err="1" smtClean="0">
                <a:cs typeface="Arial" charset="0"/>
              </a:rPr>
              <a:t>n</a:t>
            </a:r>
            <a:r>
              <a:rPr lang="en-US" sz="2400" baseline="-250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= b</a:t>
            </a:r>
            <a:r>
              <a:rPr lang="en-US" sz="2400" baseline="-25000" dirty="0" smtClean="0">
                <a:cs typeface="Arial" charset="0"/>
              </a:rPr>
              <a:t>1</a:t>
            </a:r>
            <a:r>
              <a:rPr lang="en-US" sz="2400" dirty="0" smtClean="0">
                <a:cs typeface="Arial" charset="0"/>
              </a:rPr>
              <a:t>r</a:t>
            </a:r>
            <a:r>
              <a:rPr lang="en-US" sz="2400" baseline="-25000" dirty="0" smtClean="0">
                <a:cs typeface="Arial" charset="0"/>
              </a:rPr>
              <a:t>1</a:t>
            </a:r>
            <a:r>
              <a:rPr lang="en-US" sz="2400" baseline="30000" dirty="0" smtClean="0">
                <a:cs typeface="Arial" charset="0"/>
              </a:rPr>
              <a:t>n </a:t>
            </a:r>
            <a:r>
              <a:rPr lang="en-US" sz="2400" dirty="0" smtClean="0">
                <a:cs typeface="Arial" charset="0"/>
              </a:rPr>
              <a:t>+ b</a:t>
            </a:r>
            <a:r>
              <a:rPr lang="en-US" sz="2400" baseline="-25000" dirty="0" smtClean="0">
                <a:cs typeface="Arial" charset="0"/>
              </a:rPr>
              <a:t>2</a:t>
            </a:r>
            <a:r>
              <a:rPr lang="en-US" sz="2400" dirty="0" smtClean="0">
                <a:cs typeface="Arial" charset="0"/>
              </a:rPr>
              <a:t>r</a:t>
            </a:r>
            <a:r>
              <a:rPr lang="en-US" sz="2400" baseline="-25000" dirty="0" smtClean="0">
                <a:cs typeface="Arial" charset="0"/>
              </a:rPr>
              <a:t>2</a:t>
            </a:r>
            <a:r>
              <a:rPr lang="en-US" sz="2400" baseline="30000" dirty="0" smtClean="0">
                <a:cs typeface="Arial" charset="0"/>
              </a:rPr>
              <a:t>n</a:t>
            </a:r>
            <a:r>
              <a:rPr lang="en-US" sz="2400" dirty="0" smtClean="0">
                <a:cs typeface="Arial" charset="0"/>
              </a:rPr>
              <a:t> is a solution for any b</a:t>
            </a:r>
            <a:r>
              <a:rPr lang="en-US" sz="2400" baseline="-25000" dirty="0" smtClean="0">
                <a:cs typeface="Arial" charset="0"/>
              </a:rPr>
              <a:t>1</a:t>
            </a:r>
            <a:r>
              <a:rPr lang="en-US" sz="2400" baseline="300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and b</a:t>
            </a:r>
            <a:r>
              <a:rPr lang="en-US" sz="2400" baseline="-25000" dirty="0" smtClean="0">
                <a:cs typeface="Arial" charset="0"/>
              </a:rPr>
              <a:t>2</a:t>
            </a:r>
          </a:p>
          <a:p>
            <a:pPr eaLnBrk="1" hangingPunct="1"/>
            <a:r>
              <a:rPr lang="en-US" sz="2400" dirty="0" smtClean="0"/>
              <a:t>We have shown (previous slide) that 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can be chosen so that the satisfy </a:t>
            </a:r>
            <a:r>
              <a:rPr lang="en-US" sz="2400" dirty="0" smtClean="0">
                <a:cs typeface="Arial" charset="0"/>
              </a:rPr>
              <a:t>a’</a:t>
            </a:r>
            <a:r>
              <a:rPr lang="en-US" sz="2400" baseline="-25000" dirty="0" smtClean="0">
                <a:cs typeface="Arial" charset="0"/>
              </a:rPr>
              <a:t>0 </a:t>
            </a:r>
            <a:r>
              <a:rPr lang="en-US" sz="2400" dirty="0" smtClean="0">
                <a:cs typeface="Arial" charset="0"/>
              </a:rPr>
              <a:t>=</a:t>
            </a:r>
            <a:r>
              <a:rPr lang="en-US" sz="2400" baseline="-250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a</a:t>
            </a:r>
            <a:r>
              <a:rPr lang="en-US" sz="2400" baseline="-25000" dirty="0" smtClean="0">
                <a:cs typeface="Arial" charset="0"/>
              </a:rPr>
              <a:t>0</a:t>
            </a:r>
            <a:r>
              <a:rPr lang="en-US" sz="2400" dirty="0" smtClean="0">
                <a:cs typeface="Arial" charset="0"/>
              </a:rPr>
              <a:t>, a’</a:t>
            </a:r>
            <a:r>
              <a:rPr lang="en-US" sz="2400" baseline="-25000" dirty="0" smtClean="0">
                <a:cs typeface="Arial" charset="0"/>
              </a:rPr>
              <a:t>1 </a:t>
            </a:r>
            <a:r>
              <a:rPr lang="en-US" sz="2400" dirty="0" smtClean="0">
                <a:cs typeface="Arial" charset="0"/>
              </a:rPr>
              <a:t>=</a:t>
            </a:r>
            <a:r>
              <a:rPr lang="en-US" sz="2400" baseline="-250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a</a:t>
            </a:r>
            <a:r>
              <a:rPr lang="en-US" sz="2400" baseline="-25000" dirty="0" smtClean="0">
                <a:cs typeface="Arial" charset="0"/>
              </a:rPr>
              <a:t>1</a:t>
            </a:r>
            <a:endParaRPr lang="en-US" sz="2400" dirty="0" smtClean="0"/>
          </a:p>
          <a:p>
            <a:pPr eaLnBrk="1" hangingPunct="1"/>
            <a:r>
              <a:rPr lang="en-US" sz="2400" dirty="0" smtClean="0">
                <a:cs typeface="Arial" charset="0"/>
              </a:rPr>
              <a:t>Thus, {</a:t>
            </a:r>
            <a:r>
              <a:rPr lang="en-US" sz="2400" dirty="0" err="1" smtClean="0">
                <a:cs typeface="Arial" charset="0"/>
              </a:rPr>
              <a:t>a’</a:t>
            </a:r>
            <a:r>
              <a:rPr lang="en-US" sz="2400" baseline="-25000" dirty="0" err="1" smtClean="0">
                <a:cs typeface="Arial" charset="0"/>
              </a:rPr>
              <a:t>n</a:t>
            </a:r>
            <a:r>
              <a:rPr lang="en-US" sz="2400" dirty="0" smtClean="0">
                <a:cs typeface="Arial" charset="0"/>
              </a:rPr>
              <a:t>} is a solution, just like {a</a:t>
            </a:r>
            <a:r>
              <a:rPr lang="en-US" sz="2400" baseline="-25000" dirty="0" smtClean="0">
                <a:cs typeface="Arial" charset="0"/>
              </a:rPr>
              <a:t>n</a:t>
            </a:r>
            <a:r>
              <a:rPr lang="en-US" sz="2400" dirty="0" smtClean="0">
                <a:cs typeface="Arial" charset="0"/>
              </a:rPr>
              <a:t>}, </a:t>
            </a:r>
            <a:r>
              <a:rPr lang="en-US" sz="2400" dirty="0" smtClean="0">
                <a:solidFill>
                  <a:srgbClr val="FF3300"/>
                </a:solidFill>
                <a:cs typeface="Arial" charset="0"/>
              </a:rPr>
              <a:t>and with the same initial conditions.</a:t>
            </a:r>
          </a:p>
          <a:p>
            <a:pPr eaLnBrk="1" hangingPunct="1"/>
            <a:r>
              <a:rPr lang="en-US" sz="2400" dirty="0" smtClean="0">
                <a:cs typeface="Arial" charset="0"/>
              </a:rPr>
              <a:t>However, the initial conditions determine the rest of the sequence.</a:t>
            </a:r>
          </a:p>
          <a:p>
            <a:pPr eaLnBrk="1" hangingPunct="1"/>
            <a:r>
              <a:rPr lang="en-US" sz="2400" dirty="0" smtClean="0">
                <a:cs typeface="Arial" charset="0"/>
              </a:rPr>
              <a:t>Hence, {</a:t>
            </a:r>
            <a:r>
              <a:rPr lang="en-US" sz="2400" dirty="0" err="1" smtClean="0">
                <a:cs typeface="Arial" charset="0"/>
              </a:rPr>
              <a:t>a’</a:t>
            </a:r>
            <a:r>
              <a:rPr lang="en-US" sz="2400" baseline="-25000" dirty="0" err="1" smtClean="0">
                <a:cs typeface="Arial" charset="0"/>
              </a:rPr>
              <a:t>n</a:t>
            </a:r>
            <a:r>
              <a:rPr lang="en-US" sz="2400" dirty="0" smtClean="0">
                <a:cs typeface="Arial" charset="0"/>
              </a:rPr>
              <a:t>} = {a</a:t>
            </a:r>
            <a:r>
              <a:rPr lang="en-US" sz="2400" baseline="-25000" dirty="0" smtClean="0">
                <a:cs typeface="Arial" charset="0"/>
              </a:rPr>
              <a:t>n</a:t>
            </a:r>
            <a:r>
              <a:rPr lang="en-US" sz="2400" dirty="0" smtClean="0">
                <a:cs typeface="Arial" charset="0"/>
              </a:rPr>
              <a:t>} and {a</a:t>
            </a:r>
            <a:r>
              <a:rPr lang="en-US" sz="2400" baseline="-25000" dirty="0" smtClean="0">
                <a:cs typeface="Arial" charset="0"/>
              </a:rPr>
              <a:t>n</a:t>
            </a:r>
            <a:r>
              <a:rPr lang="en-US" sz="2400" dirty="0" smtClean="0">
                <a:cs typeface="Arial" charset="0"/>
              </a:rPr>
              <a:t>} is in the desired form.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500" smtClean="0"/>
              <a:t>Proving Theorem 1, second part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F74BB9-63A3-4F6A-A753-743878AADF4E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Notes about the proof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Our proof of </a:t>
            </a:r>
            <a:r>
              <a:rPr lang="en-US" smtClean="0"/>
              <a:t>the first part </a:t>
            </a:r>
            <a:r>
              <a:rPr lang="en-US" dirty="0" smtClean="0"/>
              <a:t>also serves as the means to find the solution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It depended on r</a:t>
            </a:r>
            <a:r>
              <a:rPr lang="en-US" baseline="-25000" dirty="0" smtClean="0"/>
              <a:t>1 </a:t>
            </a:r>
            <a:r>
              <a:rPr lang="en-US" dirty="0" smtClean="0">
                <a:cs typeface="Arial" charset="0"/>
              </a:rPr>
              <a:t>≠ r</a:t>
            </a:r>
            <a:r>
              <a:rPr lang="en-US" baseline="-25000" dirty="0" smtClean="0">
                <a:cs typeface="Arial" charset="0"/>
              </a:rPr>
              <a:t>2</a:t>
            </a: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The characteristic roots r</a:t>
            </a:r>
            <a:r>
              <a:rPr lang="en-US" baseline="-25000" dirty="0" smtClean="0">
                <a:cs typeface="Arial" charset="0"/>
              </a:rPr>
              <a:t>1</a:t>
            </a:r>
            <a:r>
              <a:rPr lang="en-US" dirty="0" smtClean="0">
                <a:cs typeface="Arial" charset="0"/>
              </a:rPr>
              <a:t> and r</a:t>
            </a:r>
            <a:r>
              <a:rPr lang="en-US" baseline="-25000" dirty="0" smtClean="0">
                <a:cs typeface="Arial" charset="0"/>
              </a:rPr>
              <a:t>2</a:t>
            </a:r>
            <a:r>
              <a:rPr lang="en-US" dirty="0" smtClean="0">
                <a:cs typeface="Arial" charset="0"/>
              </a:rPr>
              <a:t> may be complex numbers (the proof and the solution are still valid)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06262B-A86B-49F8-91F2-EE0046B1A570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solution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 = a</a:t>
            </a:r>
            <a:r>
              <a:rPr lang="en-US" baseline="-25000" smtClean="0"/>
              <a:t>n-1</a:t>
            </a:r>
            <a:r>
              <a:rPr lang="en-US" smtClean="0"/>
              <a:t> + 2a</a:t>
            </a:r>
            <a:r>
              <a:rPr lang="en-US" baseline="-25000" smtClean="0"/>
              <a:t>n-2</a:t>
            </a:r>
            <a:r>
              <a:rPr lang="en-US" smtClean="0"/>
              <a:t>,   a</a:t>
            </a:r>
            <a:r>
              <a:rPr lang="en-US" baseline="-25000" smtClean="0"/>
              <a:t>0</a:t>
            </a:r>
            <a:r>
              <a:rPr lang="en-US" smtClean="0"/>
              <a:t>=2 and a</a:t>
            </a:r>
            <a:r>
              <a:rPr lang="en-US" baseline="-25000" smtClean="0"/>
              <a:t>1</a:t>
            </a:r>
            <a:r>
              <a:rPr lang="en-US" smtClean="0"/>
              <a:t>=7</a:t>
            </a:r>
          </a:p>
          <a:p>
            <a:pPr eaLnBrk="1" hangingPunct="1"/>
            <a:r>
              <a:rPr lang="en-US" smtClean="0"/>
              <a:t>Characteristic equation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– r – 2 = 0</a:t>
            </a:r>
          </a:p>
          <a:p>
            <a:pPr eaLnBrk="1" hangingPunct="1"/>
            <a:r>
              <a:rPr lang="en-US" smtClean="0"/>
              <a:t>The quadratic formula for ax</a:t>
            </a:r>
            <a:r>
              <a:rPr lang="en-US" baseline="30000" smtClean="0"/>
              <a:t>2</a:t>
            </a:r>
            <a:r>
              <a:rPr lang="en-US" smtClean="0"/>
              <a:t>+bx+c = 0,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gives roots r</a:t>
            </a:r>
            <a:r>
              <a:rPr lang="en-US" baseline="-25000" smtClean="0"/>
              <a:t>1</a:t>
            </a:r>
            <a:r>
              <a:rPr lang="en-US" smtClean="0"/>
              <a:t>=(1+(-3))/2=-1 and r</a:t>
            </a:r>
            <a:r>
              <a:rPr lang="en-US" baseline="-25000" smtClean="0"/>
              <a:t>2</a:t>
            </a:r>
            <a:r>
              <a:rPr lang="en-US" smtClean="0"/>
              <a:t>=(1-(-3))/2 = 2</a:t>
            </a: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990600" y="4038600"/>
          <a:ext cx="29718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1257120" imgH="444240" progId="Equation.3">
                  <p:embed/>
                </p:oleObj>
              </mc:Choice>
              <mc:Fallback>
                <p:oleObj name="Equation" r:id="rId4" imgW="125712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38600"/>
                        <a:ext cx="2971800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DCFE2A-3289-4DED-A2F4-F8BB655390E1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solution</a:t>
            </a: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137105"/>
              </p:ext>
            </p:extLst>
          </p:nvPr>
        </p:nvGraphicFramePr>
        <p:xfrm>
          <a:off x="979487" y="4038600"/>
          <a:ext cx="450691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4" imgW="2108160" imgH="431640" progId="Equation.3">
                  <p:embed/>
                </p:oleObj>
              </mc:Choice>
              <mc:Fallback>
                <p:oleObj name="Equation" r:id="rId4" imgW="21081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7" y="4038600"/>
                        <a:ext cx="4506913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334811"/>
              </p:ext>
            </p:extLst>
          </p:nvPr>
        </p:nvGraphicFramePr>
        <p:xfrm>
          <a:off x="914400" y="5021262"/>
          <a:ext cx="458628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6" imgW="2145960" imgH="431640" progId="Equation.3">
                  <p:embed/>
                </p:oleObj>
              </mc:Choice>
              <mc:Fallback>
                <p:oleObj name="Equation" r:id="rId6" imgW="21459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1262"/>
                        <a:ext cx="4586288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686072"/>
              </p:ext>
            </p:extLst>
          </p:nvPr>
        </p:nvGraphicFramePr>
        <p:xfrm>
          <a:off x="914400" y="5934075"/>
          <a:ext cx="7696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8" imgW="2997000" imgH="241200" progId="Equation.3">
                  <p:embed/>
                </p:oleObj>
              </mc:Choice>
              <mc:Fallback>
                <p:oleObj name="Equation" r:id="rId8" imgW="29970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934075"/>
                        <a:ext cx="76962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409827"/>
              </p:ext>
            </p:extLst>
          </p:nvPr>
        </p:nvGraphicFramePr>
        <p:xfrm>
          <a:off x="990600" y="1524000"/>
          <a:ext cx="52498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10" imgW="2044700" imgH="241300" progId="Equation.3">
                  <p:embed/>
                </p:oleObj>
              </mc:Choice>
              <mc:Fallback>
                <p:oleObj name="Equation" r:id="rId10" imgW="2044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5249863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369398"/>
              </p:ext>
            </p:extLst>
          </p:nvPr>
        </p:nvGraphicFramePr>
        <p:xfrm>
          <a:off x="990600" y="2362200"/>
          <a:ext cx="33258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12" imgW="1295400" imgH="241300" progId="Equation.3">
                  <p:embed/>
                </p:oleObj>
              </mc:Choice>
              <mc:Fallback>
                <p:oleObj name="Equation" r:id="rId12" imgW="1295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3325813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447800"/>
              </p:ext>
            </p:extLst>
          </p:nvPr>
        </p:nvGraphicFramePr>
        <p:xfrm>
          <a:off x="1131888" y="3140075"/>
          <a:ext cx="31940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14" imgW="1244600" imgH="228600" progId="Equation.3">
                  <p:embed/>
                </p:oleObj>
              </mc:Choice>
              <mc:Fallback>
                <p:oleObj name="Equation" r:id="rId14" imgW="1244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3140075"/>
                        <a:ext cx="319405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Fibonacci sequence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</a:t>
            </a:r>
            <a:r>
              <a:rPr lang="en-US" baseline="-25000" dirty="0" smtClean="0"/>
              <a:t>n</a:t>
            </a:r>
            <a:r>
              <a:rPr lang="en-US" dirty="0" smtClean="0"/>
              <a:t> = f</a:t>
            </a:r>
            <a:r>
              <a:rPr lang="en-US" baseline="-25000" dirty="0" smtClean="0"/>
              <a:t>n-1</a:t>
            </a:r>
            <a:r>
              <a:rPr lang="en-US" dirty="0" smtClean="0"/>
              <a:t> + f</a:t>
            </a:r>
            <a:r>
              <a:rPr lang="en-US" baseline="-25000" dirty="0" smtClean="0"/>
              <a:t>n-2</a:t>
            </a:r>
            <a:r>
              <a:rPr lang="en-US" dirty="0" smtClean="0"/>
              <a:t>,    f</a:t>
            </a:r>
            <a:r>
              <a:rPr lang="en-US" baseline="-25000" dirty="0" smtClean="0"/>
              <a:t>0</a:t>
            </a:r>
            <a:r>
              <a:rPr lang="en-US" dirty="0" smtClean="0"/>
              <a:t>=0 and f</a:t>
            </a:r>
            <a:r>
              <a:rPr lang="en-US" baseline="-25000" dirty="0" smtClean="0"/>
              <a:t>1</a:t>
            </a:r>
            <a:r>
              <a:rPr lang="en-US" dirty="0" smtClean="0"/>
              <a:t>=1</a:t>
            </a:r>
          </a:p>
          <a:p>
            <a:pPr eaLnBrk="1" hangingPunct="1"/>
            <a:r>
              <a:rPr lang="en-US" dirty="0" smtClean="0"/>
              <a:t>Characteristic equation r</a:t>
            </a:r>
            <a:r>
              <a:rPr lang="en-US" baseline="30000" dirty="0" smtClean="0"/>
              <a:t>2</a:t>
            </a:r>
            <a:r>
              <a:rPr lang="en-US" dirty="0" smtClean="0"/>
              <a:t> – r – 1 = 0</a:t>
            </a:r>
          </a:p>
          <a:p>
            <a:pPr eaLnBrk="1" hangingPunct="1"/>
            <a:r>
              <a:rPr lang="en-US" dirty="0" smtClean="0"/>
              <a:t>with roots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and coefficients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Finally,  </a:t>
            </a: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2590800" y="2895600"/>
          <a:ext cx="3733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Equation" r:id="rId4" imgW="1714320" imgH="431640" progId="Equation.3">
                  <p:embed/>
                </p:oleObj>
              </mc:Choice>
              <mc:Fallback>
                <p:oleObj name="Equation" r:id="rId4" imgW="1714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95600"/>
                        <a:ext cx="37338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3962400" y="3810000"/>
          <a:ext cx="14478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Equation" r:id="rId6" imgW="698400" imgH="419040" progId="Equation.3">
                  <p:embed/>
                </p:oleObj>
              </mc:Choice>
              <mc:Fallback>
                <p:oleObj name="Equation" r:id="rId6" imgW="698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10000"/>
                        <a:ext cx="144780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2590800" y="4876800"/>
          <a:ext cx="48768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8" imgW="2260440" imgH="533160" progId="Equation.3">
                  <p:embed/>
                </p:oleObj>
              </mc:Choice>
              <mc:Fallback>
                <p:oleObj name="Equation" r:id="rId8" imgW="22604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76800"/>
                        <a:ext cx="4876800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6196B-138F-48EE-845C-B4C27F2E007B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Solving recurrence relations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Setting up a recurrence relation is important – it corresponds to modeling a problem</a:t>
            </a:r>
          </a:p>
          <a:p>
            <a:pPr eaLnBrk="1" hangingPunct="1"/>
            <a:r>
              <a:rPr lang="en-US" dirty="0" smtClean="0"/>
              <a:t>Solving it (providing a sequence </a:t>
            </a:r>
            <a:r>
              <a:rPr lang="en-US" dirty="0" smtClean="0"/>
              <a:t>in a </a:t>
            </a:r>
            <a:r>
              <a:rPr lang="en-US" smtClean="0"/>
              <a:t>closed form that </a:t>
            </a:r>
            <a:r>
              <a:rPr lang="en-US" dirty="0" smtClean="0"/>
              <a:t>satisfies the recurrence) is also needed</a:t>
            </a:r>
          </a:p>
          <a:p>
            <a:pPr eaLnBrk="1" hangingPunct="1"/>
            <a:r>
              <a:rPr lang="en-US" dirty="0" smtClean="0"/>
              <a:t>Sometimes, this can be done through iteration/induction</a:t>
            </a:r>
          </a:p>
          <a:p>
            <a:pPr eaLnBrk="1" hangingPunct="1"/>
            <a:r>
              <a:rPr lang="en-US" dirty="0" smtClean="0"/>
              <a:t>For certain types of recurrence relations, there are systematic methods for solving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Fibonacci as a recursion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Often used in elementary programming texts to introduce the concept of recursion</a:t>
            </a:r>
          </a:p>
          <a:p>
            <a:pPr eaLnBrk="1" hangingPunct="1"/>
            <a:r>
              <a:rPr lang="en-US" smtClean="0"/>
              <a:t>Evaluating f</a:t>
            </a:r>
            <a:r>
              <a:rPr lang="en-US" baseline="-25000" smtClean="0"/>
              <a:t>n</a:t>
            </a:r>
            <a:r>
              <a:rPr lang="en-US" smtClean="0"/>
              <a:t> via the recursive implementation takes</a:t>
            </a:r>
          </a:p>
          <a:p>
            <a:pPr lvl="1" eaLnBrk="1" hangingPunct="1"/>
            <a:r>
              <a:rPr lang="en-US" smtClean="0"/>
              <a:t>exponential time and space!</a:t>
            </a:r>
          </a:p>
          <a:p>
            <a:pPr lvl="1" eaLnBrk="1" hangingPunct="1"/>
            <a:r>
              <a:rPr lang="en-US" smtClean="0"/>
              <a:t>a very inefficient way to compute it</a:t>
            </a:r>
          </a:p>
          <a:p>
            <a:pPr eaLnBrk="1" hangingPunct="1"/>
            <a:r>
              <a:rPr lang="en-US" smtClean="0"/>
              <a:t>Evaluating the closed form takes</a:t>
            </a:r>
          </a:p>
          <a:p>
            <a:pPr lvl="1" eaLnBrk="1" hangingPunct="1"/>
            <a:r>
              <a:rPr lang="en-US" smtClean="0"/>
              <a:t>constant time</a:t>
            </a:r>
          </a:p>
        </p:txBody>
      </p:sp>
    </p:spTree>
    <p:extLst>
      <p:ext uri="{BB962C8B-B14F-4D97-AF65-F5344CB8AC3E}">
        <p14:creationId xmlns:p14="http://schemas.microsoft.com/office/powerpoint/2010/main" val="159352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303D90-F3B0-429F-9640-74D3006334D3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Linear homogeneous recurrence relations of degree k with constant coefficients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 = c</a:t>
            </a:r>
            <a:r>
              <a:rPr lang="en-US" baseline="-25000" smtClean="0"/>
              <a:t>1</a:t>
            </a:r>
            <a:r>
              <a:rPr lang="en-US" smtClean="0"/>
              <a:t>a</a:t>
            </a:r>
            <a:r>
              <a:rPr lang="en-US" baseline="-25000" smtClean="0"/>
              <a:t>n-1</a:t>
            </a:r>
            <a:r>
              <a:rPr lang="en-US" smtClean="0"/>
              <a:t> + c</a:t>
            </a:r>
            <a:r>
              <a:rPr lang="en-US" baseline="-25000" smtClean="0"/>
              <a:t>2</a:t>
            </a:r>
            <a:r>
              <a:rPr lang="en-US" smtClean="0"/>
              <a:t>a</a:t>
            </a:r>
            <a:r>
              <a:rPr lang="en-US" baseline="-25000" smtClean="0"/>
              <a:t>n-2</a:t>
            </a:r>
            <a:r>
              <a:rPr lang="en-US" smtClean="0"/>
              <a:t> + ... + c</a:t>
            </a:r>
            <a:r>
              <a:rPr lang="en-US" baseline="-25000" smtClean="0"/>
              <a:t>k</a:t>
            </a:r>
            <a:r>
              <a:rPr lang="en-US" smtClean="0"/>
              <a:t>a</a:t>
            </a:r>
            <a:r>
              <a:rPr lang="en-US" baseline="-25000" smtClean="0"/>
              <a:t>n-k</a:t>
            </a:r>
            <a:r>
              <a:rPr lang="en-US" smtClean="0"/>
              <a:t> with c</a:t>
            </a:r>
            <a:r>
              <a:rPr lang="en-US" baseline="-25000" smtClean="0"/>
              <a:t>1</a:t>
            </a:r>
            <a:r>
              <a:rPr lang="en-US" smtClean="0"/>
              <a:t>,c</a:t>
            </a:r>
            <a:r>
              <a:rPr lang="en-US" baseline="-25000" smtClean="0"/>
              <a:t>2</a:t>
            </a:r>
            <a:r>
              <a:rPr lang="en-US" smtClean="0"/>
              <a:t>,...,c</a:t>
            </a:r>
            <a:r>
              <a:rPr lang="en-US" baseline="-25000" smtClean="0"/>
              <a:t>k</a:t>
            </a:r>
            <a:r>
              <a:rPr lang="en-US" smtClean="0"/>
              <a:t> real numbers and c</a:t>
            </a:r>
            <a:r>
              <a:rPr lang="en-US" baseline="-25000" smtClean="0"/>
              <a:t>k</a:t>
            </a:r>
            <a:r>
              <a:rPr lang="en-US" smtClean="0">
                <a:cs typeface="Arial" charset="0"/>
              </a:rPr>
              <a:t>≠0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Linear:</a:t>
            </a:r>
          </a:p>
          <a:p>
            <a:pPr lvl="1" eaLnBrk="1" hangingPunct="1"/>
            <a:r>
              <a:rPr lang="en-US" smtClean="0"/>
              <a:t>The right-hand side is a sum of weighted previous terms of the sequence – the weights do not depend on the sequence (but not necessarily constant)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75044-455D-4147-974B-F988BBD5E74B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605337"/>
          </a:xfrm>
        </p:spPr>
        <p:txBody>
          <a:bodyPr/>
          <a:lstStyle/>
          <a:p>
            <a:pPr eaLnBrk="1" hangingPunct="1"/>
            <a:r>
              <a:rPr lang="en-US" sz="2600" smtClean="0"/>
              <a:t>a</a:t>
            </a:r>
            <a:r>
              <a:rPr lang="en-US" sz="2600" baseline="-25000" smtClean="0"/>
              <a:t>n</a:t>
            </a:r>
            <a:r>
              <a:rPr lang="en-US" sz="2600" smtClean="0"/>
              <a:t> = c</a:t>
            </a:r>
            <a:r>
              <a:rPr lang="en-US" sz="2600" baseline="-25000" smtClean="0"/>
              <a:t>1</a:t>
            </a:r>
            <a:r>
              <a:rPr lang="en-US" sz="2600" smtClean="0"/>
              <a:t>a</a:t>
            </a:r>
            <a:r>
              <a:rPr lang="en-US" sz="2600" baseline="-25000" smtClean="0"/>
              <a:t>n-1</a:t>
            </a:r>
            <a:r>
              <a:rPr lang="en-US" sz="2600" smtClean="0"/>
              <a:t> + c</a:t>
            </a:r>
            <a:r>
              <a:rPr lang="en-US" sz="2600" baseline="-25000" smtClean="0"/>
              <a:t>2</a:t>
            </a:r>
            <a:r>
              <a:rPr lang="en-US" sz="2600" smtClean="0"/>
              <a:t>a</a:t>
            </a:r>
            <a:r>
              <a:rPr lang="en-US" sz="2600" baseline="-25000" smtClean="0"/>
              <a:t>n-2</a:t>
            </a:r>
            <a:r>
              <a:rPr lang="en-US" sz="2600" smtClean="0"/>
              <a:t> + ... + c</a:t>
            </a:r>
            <a:r>
              <a:rPr lang="en-US" sz="2600" baseline="-25000" smtClean="0"/>
              <a:t>k</a:t>
            </a:r>
            <a:r>
              <a:rPr lang="en-US" sz="2600" smtClean="0"/>
              <a:t>a</a:t>
            </a:r>
            <a:r>
              <a:rPr lang="en-US" sz="2600" baseline="-25000" smtClean="0"/>
              <a:t>n-k</a:t>
            </a:r>
            <a:r>
              <a:rPr lang="en-US" sz="2600" smtClean="0"/>
              <a:t> with c</a:t>
            </a:r>
            <a:r>
              <a:rPr lang="en-US" sz="2600" baseline="-25000" smtClean="0"/>
              <a:t>1</a:t>
            </a:r>
            <a:r>
              <a:rPr lang="en-US" sz="2600" smtClean="0"/>
              <a:t>,c</a:t>
            </a:r>
            <a:r>
              <a:rPr lang="en-US" sz="2600" baseline="-25000" smtClean="0"/>
              <a:t>2</a:t>
            </a:r>
            <a:r>
              <a:rPr lang="en-US" sz="2600" smtClean="0"/>
              <a:t>,...,c</a:t>
            </a:r>
            <a:r>
              <a:rPr lang="en-US" sz="2600" baseline="-25000" smtClean="0"/>
              <a:t>k</a:t>
            </a:r>
            <a:r>
              <a:rPr lang="en-US" sz="2600" smtClean="0"/>
              <a:t> real numbers and c</a:t>
            </a:r>
            <a:r>
              <a:rPr lang="en-US" sz="2600" baseline="-25000" smtClean="0"/>
              <a:t>k</a:t>
            </a:r>
            <a:r>
              <a:rPr lang="en-US" sz="2600" smtClean="0">
                <a:cs typeface="Arial" charset="0"/>
              </a:rPr>
              <a:t>≠0</a:t>
            </a:r>
          </a:p>
          <a:p>
            <a:pPr eaLnBrk="1" hangingPunct="1"/>
            <a:r>
              <a:rPr lang="en-US" sz="2600" smtClean="0"/>
              <a:t>Homogeneous: </a:t>
            </a:r>
          </a:p>
          <a:p>
            <a:pPr lvl="1" eaLnBrk="1" hangingPunct="1"/>
            <a:r>
              <a:rPr lang="en-US" sz="2200" smtClean="0"/>
              <a:t>No terms appear on the right hand side that are not multiples of a previous term </a:t>
            </a:r>
          </a:p>
          <a:p>
            <a:pPr eaLnBrk="1" hangingPunct="1"/>
            <a:r>
              <a:rPr lang="en-US" sz="2600" smtClean="0"/>
              <a:t>Of degree k:</a:t>
            </a:r>
          </a:p>
          <a:p>
            <a:pPr lvl="1" eaLnBrk="1" hangingPunct="1"/>
            <a:r>
              <a:rPr lang="en-US" sz="2200" smtClean="0"/>
              <a:t>The recurrence goes back k terms, i.e., the earliest previous term on the right hand side is a</a:t>
            </a:r>
            <a:r>
              <a:rPr lang="en-US" sz="2200" baseline="-25000" smtClean="0"/>
              <a:t>n-k</a:t>
            </a:r>
          </a:p>
          <a:p>
            <a:pPr eaLnBrk="1" hangingPunct="1"/>
            <a:r>
              <a:rPr lang="en-US" sz="2600" smtClean="0"/>
              <a:t>Constant coefficients:</a:t>
            </a:r>
          </a:p>
          <a:p>
            <a:pPr lvl="1" eaLnBrk="1" hangingPunct="1"/>
            <a:r>
              <a:rPr lang="en-US" sz="2200" smtClean="0"/>
              <a:t>The multipliers of the previous terms are all constants, not functions that depend on </a:t>
            </a:r>
            <a:r>
              <a:rPr lang="en-US" sz="2200" i="1" smtClean="0"/>
              <a:t>n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543800" cy="1295400"/>
          </a:xfrm>
          <a:noFill/>
        </p:spPr>
        <p:txBody>
          <a:bodyPr/>
          <a:lstStyle/>
          <a:p>
            <a:pPr eaLnBrk="1" hangingPunct="1"/>
            <a:r>
              <a:rPr lang="en-US" sz="3100" dirty="0" smtClean="0"/>
              <a:t>Linear homogeneous recurrence relations of degree k with constant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FABE73-AF8B-4D29-9622-74D2F182D370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Classifying recurrences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=2a</a:t>
            </a:r>
            <a:r>
              <a:rPr lang="en-US" baseline="-25000" smtClean="0"/>
              <a:t>n-1</a:t>
            </a:r>
            <a:r>
              <a:rPr lang="en-US" smtClean="0"/>
              <a:t> + (a</a:t>
            </a:r>
            <a:r>
              <a:rPr lang="en-US" baseline="-25000" smtClean="0"/>
              <a:t>n-2</a:t>
            </a:r>
            <a:r>
              <a:rPr lang="en-US" smtClean="0"/>
              <a:t>)</a:t>
            </a:r>
            <a:r>
              <a:rPr lang="en-US" baseline="30000" smtClean="0"/>
              <a:t>2</a:t>
            </a:r>
          </a:p>
          <a:p>
            <a:pPr eaLnBrk="1" hangingPunct="1"/>
            <a:r>
              <a:rPr lang="en-US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=a</a:t>
            </a:r>
            <a:r>
              <a:rPr lang="en-US" baseline="-25000" smtClean="0"/>
              <a:t>n-1</a:t>
            </a:r>
            <a:r>
              <a:rPr lang="en-US" smtClean="0"/>
              <a:t>a</a:t>
            </a:r>
            <a:r>
              <a:rPr lang="en-US" baseline="-25000" smtClean="0"/>
              <a:t>n-2</a:t>
            </a:r>
          </a:p>
          <a:p>
            <a:pPr eaLnBrk="1" hangingPunct="1"/>
            <a:r>
              <a:rPr lang="en-US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=a</a:t>
            </a:r>
            <a:r>
              <a:rPr lang="en-US" baseline="-25000" smtClean="0"/>
              <a:t>n-1</a:t>
            </a:r>
            <a:r>
              <a:rPr lang="en-US" smtClean="0"/>
              <a:t>+a</a:t>
            </a:r>
            <a:r>
              <a:rPr lang="en-US" baseline="-25000" smtClean="0"/>
              <a:t>n-2</a:t>
            </a:r>
          </a:p>
          <a:p>
            <a:pPr eaLnBrk="1" hangingPunct="1"/>
            <a:r>
              <a:rPr lang="en-US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=1.05a</a:t>
            </a:r>
            <a:r>
              <a:rPr lang="en-US" baseline="-25000" smtClean="0"/>
              <a:t>n-1</a:t>
            </a:r>
          </a:p>
          <a:p>
            <a:pPr eaLnBrk="1" hangingPunct="1"/>
            <a:r>
              <a:rPr lang="en-US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=na</a:t>
            </a:r>
            <a:r>
              <a:rPr lang="en-US" baseline="-25000" smtClean="0"/>
              <a:t>n-1</a:t>
            </a:r>
          </a:p>
          <a:p>
            <a:pPr eaLnBrk="1" hangingPunct="1"/>
            <a:r>
              <a:rPr lang="en-US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=2a</a:t>
            </a:r>
            <a:r>
              <a:rPr lang="en-US" baseline="-25000" smtClean="0"/>
              <a:t>n-1</a:t>
            </a:r>
            <a:r>
              <a:rPr lang="en-US" smtClean="0"/>
              <a:t>+1</a:t>
            </a:r>
          </a:p>
          <a:p>
            <a:pPr eaLnBrk="1" hangingPunct="1"/>
            <a:r>
              <a:rPr lang="en-US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=a</a:t>
            </a:r>
            <a:r>
              <a:rPr lang="en-US" baseline="-25000" smtClean="0"/>
              <a:t>n-1</a:t>
            </a:r>
            <a:r>
              <a:rPr lang="en-US" smtClean="0"/>
              <a:t>+a</a:t>
            </a:r>
            <a:r>
              <a:rPr lang="en-US" baseline="-25000" smtClean="0"/>
              <a:t>n-4</a:t>
            </a:r>
          </a:p>
          <a:p>
            <a:pPr eaLnBrk="1" hangingPunct="1"/>
            <a:endParaRPr lang="en-US" baseline="-25000" smtClean="0"/>
          </a:p>
          <a:p>
            <a:pPr eaLnBrk="1" hangingPunct="1"/>
            <a:r>
              <a:rPr lang="en-US" sz="2800" smtClean="0"/>
              <a:t>Classification doesn’t depend on initial values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6934200" y="1600200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solidFill>
                  <a:srgbClr val="FF3300"/>
                </a:solidFill>
              </a:rPr>
              <a:t>Not linear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334000" y="4495800"/>
            <a:ext cx="365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solidFill>
                  <a:srgbClr val="FF3300"/>
                </a:solidFill>
              </a:rPr>
              <a:t>Non-homogeneous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6934200" y="2209800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solidFill>
                  <a:srgbClr val="FF3300"/>
                </a:solidFill>
              </a:rPr>
              <a:t>Not linear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6172200" y="2743200"/>
            <a:ext cx="281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solidFill>
                  <a:srgbClr val="00FF00"/>
                </a:solidFill>
              </a:rPr>
              <a:t>Yes, degree 2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3657600" y="3962400"/>
            <a:ext cx="541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solidFill>
                  <a:srgbClr val="FF3300"/>
                </a:solidFill>
              </a:rPr>
              <a:t>Coefficients are not constant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6172200" y="3352800"/>
            <a:ext cx="281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solidFill>
                  <a:srgbClr val="00FF00"/>
                </a:solidFill>
              </a:rPr>
              <a:t>Yes, degree 1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6172200" y="5105400"/>
            <a:ext cx="281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solidFill>
                  <a:srgbClr val="00FF00"/>
                </a:solidFill>
              </a:rPr>
              <a:t>Yes, degree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  <p:bldP spid="66565" grpId="0"/>
      <p:bldP spid="66566" grpId="0"/>
      <p:bldP spid="66567" grpId="0"/>
      <p:bldP spid="66568" grpId="0"/>
      <p:bldP spid="66569" grpId="0"/>
      <p:bldP spid="665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C070F3-3D97-4FA3-907D-E6FF52AF0FE3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First degree linear homogeneous recurrence relations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 = c</a:t>
            </a:r>
            <a:r>
              <a:rPr lang="en-US" baseline="-25000" smtClean="0"/>
              <a:t>1</a:t>
            </a:r>
            <a:r>
              <a:rPr lang="en-US" smtClean="0"/>
              <a:t>a</a:t>
            </a:r>
            <a:r>
              <a:rPr lang="en-US" baseline="-25000" smtClean="0"/>
              <a:t>n-1</a:t>
            </a:r>
          </a:p>
          <a:p>
            <a:pPr eaLnBrk="1" hangingPunct="1"/>
            <a:r>
              <a:rPr lang="en-US" smtClean="0"/>
              <a:t>Recall the compound interest example</a:t>
            </a:r>
          </a:p>
          <a:p>
            <a:pPr eaLnBrk="1" hangingPunct="1"/>
            <a:r>
              <a:rPr lang="en-US" smtClean="0"/>
              <a:t>Through iterative expansion,</a:t>
            </a:r>
          </a:p>
          <a:p>
            <a:pPr eaLnBrk="1" hangingPunct="1"/>
            <a:r>
              <a:rPr lang="en-US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 = c</a:t>
            </a:r>
            <a:r>
              <a:rPr lang="en-US" baseline="-25000" smtClean="0"/>
              <a:t>1</a:t>
            </a:r>
            <a:r>
              <a:rPr lang="en-US" smtClean="0"/>
              <a:t>a</a:t>
            </a:r>
            <a:r>
              <a:rPr lang="en-US" baseline="-25000" smtClean="0"/>
              <a:t>n-1</a:t>
            </a:r>
            <a:r>
              <a:rPr lang="en-US" smtClean="0"/>
              <a:t> = c</a:t>
            </a:r>
            <a:r>
              <a:rPr lang="en-US" baseline="-25000" smtClean="0"/>
              <a:t>1</a:t>
            </a:r>
            <a:r>
              <a:rPr lang="en-US" smtClean="0"/>
              <a:t>(c</a:t>
            </a:r>
            <a:r>
              <a:rPr lang="en-US" baseline="-25000" smtClean="0"/>
              <a:t>1</a:t>
            </a:r>
            <a:r>
              <a:rPr lang="en-US" smtClean="0"/>
              <a:t>a</a:t>
            </a:r>
            <a:r>
              <a:rPr lang="en-US" baseline="-25000" smtClean="0"/>
              <a:t>n-2</a:t>
            </a:r>
            <a:r>
              <a:rPr lang="en-US" smtClean="0"/>
              <a:t>) = c</a:t>
            </a:r>
            <a:r>
              <a:rPr lang="en-US" baseline="-25000" smtClean="0"/>
              <a:t>1</a:t>
            </a:r>
            <a:r>
              <a:rPr lang="en-US" baseline="30000" smtClean="0"/>
              <a:t>2</a:t>
            </a:r>
            <a:r>
              <a:rPr lang="en-US" smtClean="0"/>
              <a:t>a</a:t>
            </a:r>
            <a:r>
              <a:rPr lang="en-US" baseline="-25000" smtClean="0"/>
              <a:t>n-2</a:t>
            </a:r>
            <a:r>
              <a:rPr lang="en-US" smtClean="0"/>
              <a:t> = c</a:t>
            </a:r>
            <a:r>
              <a:rPr lang="en-US" baseline="-25000" smtClean="0"/>
              <a:t>1</a:t>
            </a:r>
            <a:r>
              <a:rPr lang="en-US" baseline="30000" smtClean="0"/>
              <a:t>2</a:t>
            </a:r>
            <a:r>
              <a:rPr lang="en-US" smtClean="0"/>
              <a:t>(c</a:t>
            </a:r>
            <a:r>
              <a:rPr lang="en-US" baseline="-25000" smtClean="0"/>
              <a:t>1</a:t>
            </a:r>
            <a:r>
              <a:rPr lang="en-US" smtClean="0"/>
              <a:t>a</a:t>
            </a:r>
            <a:r>
              <a:rPr lang="en-US" baseline="-25000" smtClean="0"/>
              <a:t>n-3</a:t>
            </a:r>
            <a:r>
              <a:rPr lang="en-US" smtClean="0"/>
              <a:t>) = c</a:t>
            </a:r>
            <a:r>
              <a:rPr lang="en-US" baseline="-25000" smtClean="0"/>
              <a:t>1</a:t>
            </a:r>
            <a:r>
              <a:rPr lang="en-US" baseline="30000" smtClean="0"/>
              <a:t>3</a:t>
            </a:r>
            <a:r>
              <a:rPr lang="en-US" smtClean="0"/>
              <a:t>a</a:t>
            </a:r>
            <a:r>
              <a:rPr lang="en-US" baseline="-25000" smtClean="0"/>
              <a:t>n-3</a:t>
            </a:r>
            <a:r>
              <a:rPr lang="en-US" smtClean="0"/>
              <a:t> = ... = c</a:t>
            </a:r>
            <a:r>
              <a:rPr lang="en-US" baseline="-25000" smtClean="0"/>
              <a:t>1</a:t>
            </a:r>
            <a:r>
              <a:rPr lang="en-US" baseline="30000" smtClean="0"/>
              <a:t>n</a:t>
            </a:r>
            <a:r>
              <a:rPr lang="en-US" smtClean="0"/>
              <a:t>a</a:t>
            </a:r>
            <a:r>
              <a:rPr lang="en-US" baseline="-25000" smtClean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476CF5-8453-45F1-8476-314650E9F3C2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0010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Approach for a general solution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4116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a</a:t>
            </a:r>
            <a:r>
              <a:rPr lang="en-US" sz="3200" baseline="-25000" dirty="0" smtClean="0"/>
              <a:t>n</a:t>
            </a:r>
            <a:r>
              <a:rPr lang="en-US" sz="3200" dirty="0" smtClean="0"/>
              <a:t> = c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a</a:t>
            </a:r>
            <a:r>
              <a:rPr lang="en-US" sz="3200" baseline="-25000" dirty="0" smtClean="0"/>
              <a:t>n-1</a:t>
            </a:r>
            <a:r>
              <a:rPr lang="en-US" sz="3200" dirty="0" smtClean="0"/>
              <a:t> + c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a</a:t>
            </a:r>
            <a:r>
              <a:rPr lang="en-US" sz="3200" baseline="-25000" dirty="0" smtClean="0"/>
              <a:t>n-2</a:t>
            </a:r>
            <a:r>
              <a:rPr lang="en-US" sz="3200" dirty="0" smtClean="0"/>
              <a:t> + ... + </a:t>
            </a:r>
            <a:r>
              <a:rPr lang="en-US" sz="3200" dirty="0" err="1" smtClean="0"/>
              <a:t>c</a:t>
            </a:r>
            <a:r>
              <a:rPr lang="en-US" sz="3200" baseline="-25000" dirty="0" err="1" smtClean="0"/>
              <a:t>k</a:t>
            </a:r>
            <a:r>
              <a:rPr lang="en-US" sz="3200" dirty="0" err="1" smtClean="0"/>
              <a:t>a</a:t>
            </a:r>
            <a:r>
              <a:rPr lang="en-US" sz="3200" baseline="-25000" dirty="0" err="1" smtClean="0"/>
              <a:t>n</a:t>
            </a:r>
            <a:r>
              <a:rPr lang="en-US" sz="3200" baseline="-25000" dirty="0" smtClean="0"/>
              <a:t>-k</a:t>
            </a:r>
          </a:p>
          <a:p>
            <a:pPr eaLnBrk="1" hangingPunct="1"/>
            <a:r>
              <a:rPr lang="en-US" sz="3200" dirty="0" smtClean="0"/>
              <a:t>Assume there is a solution of the form a</a:t>
            </a:r>
            <a:r>
              <a:rPr lang="en-US" sz="3200" baseline="-25000" dirty="0" smtClean="0"/>
              <a:t>n</a:t>
            </a:r>
            <a:r>
              <a:rPr lang="en-US" sz="3200" dirty="0" smtClean="0"/>
              <a:t>=</a:t>
            </a:r>
            <a:r>
              <a:rPr lang="en-US" sz="3200" dirty="0" err="1" smtClean="0"/>
              <a:t>r</a:t>
            </a:r>
            <a:r>
              <a:rPr lang="en-US" sz="3200" baseline="30000" dirty="0" err="1" smtClean="0"/>
              <a:t>n</a:t>
            </a:r>
            <a:r>
              <a:rPr lang="en-US" sz="3200" dirty="0" smtClean="0"/>
              <a:t>. If so, what is r?</a:t>
            </a:r>
          </a:p>
          <a:p>
            <a:pPr eaLnBrk="1" hangingPunct="1"/>
            <a:r>
              <a:rPr lang="en-US" sz="3200" dirty="0" smtClean="0"/>
              <a:t>Substituting</a:t>
            </a:r>
          </a:p>
          <a:p>
            <a:pPr lvl="1" eaLnBrk="1" hangingPunct="1"/>
            <a:r>
              <a:rPr lang="en-US" sz="2800" dirty="0" smtClean="0"/>
              <a:t> </a:t>
            </a:r>
            <a:r>
              <a:rPr lang="en-US" sz="2800" dirty="0" err="1" smtClean="0"/>
              <a:t>r</a:t>
            </a:r>
            <a:r>
              <a:rPr lang="en-US" sz="2800" baseline="30000" dirty="0" err="1" smtClean="0"/>
              <a:t>n</a:t>
            </a:r>
            <a:r>
              <a:rPr lang="en-US" sz="2800" dirty="0" smtClean="0"/>
              <a:t> =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r</a:t>
            </a:r>
            <a:r>
              <a:rPr lang="en-US" sz="2800" baseline="30000" dirty="0" smtClean="0"/>
              <a:t>n-1</a:t>
            </a:r>
            <a:r>
              <a:rPr lang="en-US" sz="2800" dirty="0" smtClean="0"/>
              <a:t> + c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r</a:t>
            </a:r>
            <a:r>
              <a:rPr lang="en-US" sz="2800" baseline="30000" dirty="0" smtClean="0"/>
              <a:t>n-2</a:t>
            </a:r>
            <a:r>
              <a:rPr lang="en-US" sz="2800" dirty="0" smtClean="0"/>
              <a:t> + ... +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r</a:t>
            </a:r>
            <a:r>
              <a:rPr lang="en-US" sz="2800" baseline="30000" dirty="0" err="1" smtClean="0"/>
              <a:t>n</a:t>
            </a:r>
            <a:r>
              <a:rPr lang="en-US" sz="2800" baseline="30000" dirty="0" smtClean="0"/>
              <a:t>-k</a:t>
            </a:r>
          </a:p>
          <a:p>
            <a:pPr eaLnBrk="1" hangingPunct="1"/>
            <a:r>
              <a:rPr lang="en-US" sz="3200" dirty="0" smtClean="0"/>
              <a:t>Factoring </a:t>
            </a:r>
            <a:r>
              <a:rPr lang="en-US" sz="3200" dirty="0" err="1" smtClean="0"/>
              <a:t>r</a:t>
            </a:r>
            <a:r>
              <a:rPr lang="en-US" sz="3200" baseline="30000" dirty="0" err="1" smtClean="0"/>
              <a:t>n</a:t>
            </a:r>
            <a:r>
              <a:rPr lang="en-US" sz="3200" baseline="30000" dirty="0" smtClean="0"/>
              <a:t>-k</a:t>
            </a:r>
            <a:r>
              <a:rPr lang="en-US" sz="3200" dirty="0" smtClean="0"/>
              <a:t>, and rearrange,</a:t>
            </a:r>
          </a:p>
          <a:p>
            <a:pPr lvl="1" eaLnBrk="1" hangingPunct="1"/>
            <a:r>
              <a:rPr lang="en-US" sz="2800" dirty="0" err="1" smtClean="0"/>
              <a:t>r</a:t>
            </a:r>
            <a:r>
              <a:rPr lang="en-US" sz="2800" baseline="30000" dirty="0" err="1" smtClean="0"/>
              <a:t>n</a:t>
            </a:r>
            <a:r>
              <a:rPr lang="en-US" sz="2800" baseline="30000" dirty="0" smtClean="0"/>
              <a:t>-k</a:t>
            </a:r>
            <a:r>
              <a:rPr lang="en-US" sz="2800" dirty="0" smtClean="0"/>
              <a:t>(</a:t>
            </a:r>
            <a:r>
              <a:rPr lang="en-US" sz="2800" dirty="0" err="1" smtClean="0"/>
              <a:t>r</a:t>
            </a:r>
            <a:r>
              <a:rPr lang="en-US" sz="2800" baseline="30000" dirty="0" err="1" smtClean="0"/>
              <a:t>k</a:t>
            </a:r>
            <a:r>
              <a:rPr lang="en-US" sz="2800" dirty="0" smtClean="0"/>
              <a:t> –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r</a:t>
            </a:r>
            <a:r>
              <a:rPr lang="en-US" sz="2800" baseline="30000" dirty="0" smtClean="0"/>
              <a:t>k-1</a:t>
            </a:r>
            <a:r>
              <a:rPr lang="en-US" sz="2800" dirty="0" smtClean="0"/>
              <a:t> – c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r</a:t>
            </a:r>
            <a:r>
              <a:rPr lang="en-US" sz="2800" baseline="30000" dirty="0" smtClean="0"/>
              <a:t>k-2</a:t>
            </a:r>
            <a:r>
              <a:rPr lang="en-US" sz="2800" dirty="0" smtClean="0"/>
              <a:t> - ... – c</a:t>
            </a:r>
            <a:r>
              <a:rPr lang="en-US" sz="2800" baseline="-25000" dirty="0" smtClean="0"/>
              <a:t>k-1</a:t>
            </a:r>
            <a:r>
              <a:rPr lang="en-US" sz="2800" dirty="0" smtClean="0"/>
              <a:t>r – c</a:t>
            </a:r>
            <a:r>
              <a:rPr lang="en-US" sz="2800" baseline="-25000" dirty="0" smtClean="0"/>
              <a:t>k</a:t>
            </a:r>
            <a:r>
              <a:rPr lang="en-US" sz="2800" dirty="0" smtClean="0"/>
              <a:t>)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543800" cy="1295400"/>
          </a:xfrm>
        </p:spPr>
        <p:txBody>
          <a:bodyPr/>
          <a:lstStyle/>
          <a:p>
            <a:r>
              <a:rPr lang="en-US" dirty="0" smtClean="0"/>
              <a:t>Solution (continued)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11662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r</a:t>
            </a:r>
            <a:r>
              <a:rPr lang="en-US" sz="2800" baseline="30000" dirty="0" err="1" smtClean="0"/>
              <a:t>n</a:t>
            </a:r>
            <a:r>
              <a:rPr lang="en-US" sz="2800" baseline="30000" dirty="0" smtClean="0"/>
              <a:t>-k</a:t>
            </a:r>
            <a:r>
              <a:rPr lang="en-US" sz="2800" dirty="0" smtClean="0">
                <a:solidFill>
                  <a:srgbClr val="FF3300"/>
                </a:solidFill>
              </a:rPr>
              <a:t>(</a:t>
            </a:r>
            <a:r>
              <a:rPr lang="en-US" sz="2800" dirty="0" err="1" smtClean="0">
                <a:solidFill>
                  <a:srgbClr val="FF3300"/>
                </a:solidFill>
              </a:rPr>
              <a:t>r</a:t>
            </a:r>
            <a:r>
              <a:rPr lang="en-US" sz="2800" baseline="30000" dirty="0" err="1" smtClean="0">
                <a:solidFill>
                  <a:srgbClr val="FF3300"/>
                </a:solidFill>
              </a:rPr>
              <a:t>k</a:t>
            </a:r>
            <a:r>
              <a:rPr lang="en-US" sz="2800" dirty="0" smtClean="0">
                <a:solidFill>
                  <a:srgbClr val="FF3300"/>
                </a:solidFill>
              </a:rPr>
              <a:t> – c</a:t>
            </a:r>
            <a:r>
              <a:rPr lang="en-US" sz="2800" baseline="-25000" dirty="0" smtClean="0">
                <a:solidFill>
                  <a:srgbClr val="FF3300"/>
                </a:solidFill>
              </a:rPr>
              <a:t>1</a:t>
            </a:r>
            <a:r>
              <a:rPr lang="en-US" sz="2800" dirty="0" smtClean="0">
                <a:solidFill>
                  <a:srgbClr val="FF3300"/>
                </a:solidFill>
              </a:rPr>
              <a:t>r</a:t>
            </a:r>
            <a:r>
              <a:rPr lang="en-US" sz="2800" baseline="30000" dirty="0" smtClean="0">
                <a:solidFill>
                  <a:srgbClr val="FF3300"/>
                </a:solidFill>
              </a:rPr>
              <a:t>k-1</a:t>
            </a:r>
            <a:r>
              <a:rPr lang="en-US" sz="2800" dirty="0" smtClean="0">
                <a:solidFill>
                  <a:srgbClr val="FF3300"/>
                </a:solidFill>
              </a:rPr>
              <a:t> – c</a:t>
            </a:r>
            <a:r>
              <a:rPr lang="en-US" sz="2800" baseline="-25000" dirty="0" smtClean="0">
                <a:solidFill>
                  <a:srgbClr val="FF3300"/>
                </a:solidFill>
              </a:rPr>
              <a:t>2</a:t>
            </a:r>
            <a:r>
              <a:rPr lang="en-US" sz="2800" dirty="0" smtClean="0">
                <a:solidFill>
                  <a:srgbClr val="FF3300"/>
                </a:solidFill>
              </a:rPr>
              <a:t>r</a:t>
            </a:r>
            <a:r>
              <a:rPr lang="en-US" sz="2800" baseline="30000" dirty="0" smtClean="0">
                <a:solidFill>
                  <a:srgbClr val="FF3300"/>
                </a:solidFill>
              </a:rPr>
              <a:t>k-2</a:t>
            </a:r>
            <a:r>
              <a:rPr lang="en-US" sz="2800" dirty="0" smtClean="0">
                <a:solidFill>
                  <a:srgbClr val="FF3300"/>
                </a:solidFill>
              </a:rPr>
              <a:t> - ... – c</a:t>
            </a:r>
            <a:r>
              <a:rPr lang="en-US" sz="2800" baseline="-25000" dirty="0" smtClean="0">
                <a:solidFill>
                  <a:srgbClr val="FF3300"/>
                </a:solidFill>
              </a:rPr>
              <a:t>k-1</a:t>
            </a:r>
            <a:r>
              <a:rPr lang="en-US" sz="2800" dirty="0" smtClean="0">
                <a:solidFill>
                  <a:srgbClr val="FF3300"/>
                </a:solidFill>
              </a:rPr>
              <a:t>r – c</a:t>
            </a:r>
            <a:r>
              <a:rPr lang="en-US" sz="2800" baseline="-25000" dirty="0" smtClean="0">
                <a:solidFill>
                  <a:srgbClr val="FF3300"/>
                </a:solidFill>
              </a:rPr>
              <a:t>k</a:t>
            </a:r>
            <a:r>
              <a:rPr lang="en-US" sz="2800" dirty="0" smtClean="0">
                <a:solidFill>
                  <a:srgbClr val="FF3300"/>
                </a:solidFill>
              </a:rPr>
              <a:t>) </a:t>
            </a:r>
            <a:r>
              <a:rPr lang="en-US" sz="2800" dirty="0" smtClean="0"/>
              <a:t>= 0</a:t>
            </a:r>
          </a:p>
          <a:p>
            <a:pPr eaLnBrk="1" hangingPunct="1"/>
            <a:r>
              <a:rPr lang="en-US" sz="2800" dirty="0" smtClean="0"/>
              <a:t>What are the values of r that satisfy this equation?</a:t>
            </a:r>
          </a:p>
          <a:p>
            <a:pPr eaLnBrk="1" hangingPunct="1"/>
            <a:r>
              <a:rPr lang="en-US" sz="2800" dirty="0" smtClean="0"/>
              <a:t>r = 0 is one </a:t>
            </a:r>
            <a:r>
              <a:rPr lang="en-US" sz="2800" dirty="0" smtClean="0">
                <a:sym typeface="Wingdings" pitchFamily="2" charset="2"/>
              </a:rPr>
              <a:t> (trivial for all recurrence relations) </a:t>
            </a:r>
          </a:p>
          <a:p>
            <a:pPr lvl="1" eaLnBrk="1" hangingPunct="1"/>
            <a:r>
              <a:rPr lang="en-US" sz="2400" dirty="0" smtClean="0">
                <a:sym typeface="Wingdings" pitchFamily="2" charset="2"/>
              </a:rPr>
              <a:t>a</a:t>
            </a:r>
            <a:r>
              <a:rPr lang="en-US" sz="2400" baseline="-25000" dirty="0" smtClean="0">
                <a:sym typeface="Wingdings" pitchFamily="2" charset="2"/>
              </a:rPr>
              <a:t>n</a:t>
            </a:r>
            <a:r>
              <a:rPr lang="en-US" sz="2400" dirty="0" smtClean="0">
                <a:sym typeface="Wingdings" pitchFamily="2" charset="2"/>
              </a:rPr>
              <a:t> = 0</a:t>
            </a:r>
            <a:r>
              <a:rPr lang="en-US" sz="2400" baseline="30000" dirty="0" smtClean="0">
                <a:sym typeface="Wingdings" pitchFamily="2" charset="2"/>
              </a:rPr>
              <a:t>n</a:t>
            </a:r>
            <a:r>
              <a:rPr lang="en-US" sz="2400" dirty="0" smtClean="0">
                <a:sym typeface="Wingdings" pitchFamily="2" charset="2"/>
              </a:rPr>
              <a:t> = 0  is a solution!</a:t>
            </a:r>
          </a:p>
          <a:p>
            <a:pPr eaLnBrk="1" hangingPunct="1"/>
            <a:r>
              <a:rPr lang="en-US" sz="2800" dirty="0" smtClean="0">
                <a:sym typeface="Wingdings" pitchFamily="2" charset="2"/>
              </a:rPr>
              <a:t>Otherwise, the red polynomial (known as the characteristic polynomial) has </a:t>
            </a:r>
            <a:r>
              <a:rPr lang="en-US" sz="2800" i="1" dirty="0" smtClean="0">
                <a:sym typeface="Wingdings" pitchFamily="2" charset="2"/>
              </a:rPr>
              <a:t>k</a:t>
            </a:r>
            <a:r>
              <a:rPr lang="en-US" sz="2800" dirty="0" smtClean="0">
                <a:sym typeface="Wingdings" pitchFamily="2" charset="2"/>
              </a:rPr>
              <a:t> roots: r</a:t>
            </a:r>
            <a:r>
              <a:rPr lang="en-US" sz="2800" baseline="-25000" dirty="0" smtClean="0">
                <a:sym typeface="Wingdings" pitchFamily="2" charset="2"/>
              </a:rPr>
              <a:t>1</a:t>
            </a:r>
            <a:r>
              <a:rPr lang="en-US" sz="2800" dirty="0" smtClean="0">
                <a:sym typeface="Wingdings" pitchFamily="2" charset="2"/>
              </a:rPr>
              <a:t>, …, </a:t>
            </a:r>
            <a:r>
              <a:rPr lang="en-US" sz="2800" dirty="0" err="1" smtClean="0">
                <a:sym typeface="Wingdings" pitchFamily="2" charset="2"/>
              </a:rPr>
              <a:t>r</a:t>
            </a:r>
            <a:r>
              <a:rPr lang="en-US" sz="2800" baseline="-25000" dirty="0" err="1" smtClean="0">
                <a:sym typeface="Wingdings" pitchFamily="2" charset="2"/>
              </a:rPr>
              <a:t>k</a:t>
            </a:r>
            <a:r>
              <a:rPr lang="en-US" sz="2800" dirty="0" smtClean="0">
                <a:sym typeface="Wingdings" pitchFamily="2" charset="2"/>
              </a:rPr>
              <a:t>.</a:t>
            </a:r>
          </a:p>
          <a:p>
            <a:pPr eaLnBrk="1" hangingPunct="1"/>
            <a:r>
              <a:rPr lang="en-US" sz="2800" dirty="0" smtClean="0">
                <a:sym typeface="Wingdings" pitchFamily="2" charset="2"/>
              </a:rPr>
              <a:t>Thus</a:t>
            </a:r>
          </a:p>
          <a:p>
            <a:pPr lvl="1" eaLnBrk="1" hangingPunct="1"/>
            <a:r>
              <a:rPr lang="en-US" sz="2400" dirty="0" smtClean="0">
                <a:sym typeface="Wingdings" pitchFamily="2" charset="2"/>
              </a:rPr>
              <a:t>a</a:t>
            </a:r>
            <a:r>
              <a:rPr lang="en-US" sz="2400" baseline="-25000" dirty="0" smtClean="0">
                <a:sym typeface="Wingdings" pitchFamily="2" charset="2"/>
              </a:rPr>
              <a:t>n</a:t>
            </a:r>
            <a:r>
              <a:rPr lang="en-US" sz="2400" dirty="0" smtClean="0">
                <a:sym typeface="Wingdings" pitchFamily="2" charset="2"/>
              </a:rPr>
              <a:t> = (</a:t>
            </a:r>
            <a:r>
              <a:rPr lang="en-US" sz="2400" dirty="0" err="1" smtClean="0">
                <a:sym typeface="Wingdings" pitchFamily="2" charset="2"/>
              </a:rPr>
              <a:t>r</a:t>
            </a:r>
            <a:r>
              <a:rPr lang="en-US" sz="2400" baseline="-25000" dirty="0" err="1" smtClean="0">
                <a:sym typeface="Wingdings" pitchFamily="2" charset="2"/>
              </a:rPr>
              <a:t>i</a:t>
            </a:r>
            <a:r>
              <a:rPr lang="en-US" sz="2400" dirty="0" smtClean="0">
                <a:sym typeface="Wingdings" pitchFamily="2" charset="2"/>
              </a:rPr>
              <a:t>)</a:t>
            </a:r>
            <a:r>
              <a:rPr lang="en-US" sz="2400" baseline="30000" dirty="0" smtClean="0">
                <a:sym typeface="Wingdings" pitchFamily="2" charset="2"/>
              </a:rPr>
              <a:t>n</a:t>
            </a:r>
            <a:r>
              <a:rPr lang="en-US" sz="2400" dirty="0" smtClean="0">
                <a:sym typeface="Wingdings" pitchFamily="2" charset="2"/>
              </a:rPr>
              <a:t> is a solution for each root </a:t>
            </a:r>
            <a:r>
              <a:rPr lang="en-US" sz="2400" dirty="0" err="1" smtClean="0">
                <a:sym typeface="Wingdings" pitchFamily="2" charset="2"/>
              </a:rPr>
              <a:t>r</a:t>
            </a:r>
            <a:r>
              <a:rPr lang="en-US" sz="2400" baseline="-25000" dirty="0" err="1" smtClean="0">
                <a:sym typeface="Wingdings" pitchFamily="2" charset="2"/>
              </a:rPr>
              <a:t>i</a:t>
            </a:r>
            <a:endParaRPr lang="en-US" sz="2400" baseline="-2500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7C81F-567B-45C6-832B-EDD07FCB852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7543800" cy="1295400"/>
          </a:xfrm>
        </p:spPr>
        <p:txBody>
          <a:bodyPr/>
          <a:lstStyle/>
          <a:p>
            <a:r>
              <a:rPr lang="en-US" dirty="0" smtClean="0"/>
              <a:t>Solution (continued)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825"/>
            <a:ext cx="8229600" cy="4411662"/>
          </a:xfrm>
        </p:spPr>
        <p:txBody>
          <a:bodyPr/>
          <a:lstStyle/>
          <a:p>
            <a:r>
              <a:rPr lang="en-US" sz="3200" dirty="0" smtClean="0">
                <a:sym typeface="Wingdings" pitchFamily="2" charset="2"/>
              </a:rPr>
              <a:t>However, note that each root </a:t>
            </a:r>
            <a:r>
              <a:rPr lang="en-US" sz="3200" i="1" dirty="0" smtClean="0">
                <a:sym typeface="Wingdings" pitchFamily="2" charset="2"/>
              </a:rPr>
              <a:t>forces</a:t>
            </a:r>
            <a:r>
              <a:rPr lang="en-US" sz="3200" dirty="0" smtClean="0">
                <a:sym typeface="Wingdings" pitchFamily="2" charset="2"/>
              </a:rPr>
              <a:t> a particular set of initial conditions.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E.g., for root </a:t>
            </a:r>
            <a:r>
              <a:rPr lang="en-US" dirty="0" err="1" smtClean="0">
                <a:sym typeface="Wingdings" pitchFamily="2" charset="2"/>
              </a:rPr>
              <a:t>r</a:t>
            </a:r>
            <a:r>
              <a:rPr lang="en-US" baseline="-25000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, a</a:t>
            </a:r>
            <a:r>
              <a:rPr lang="en-US" baseline="-25000" dirty="0" smtClean="0">
                <a:sym typeface="Wingdings" pitchFamily="2" charset="2"/>
              </a:rPr>
              <a:t>0</a:t>
            </a:r>
            <a:r>
              <a:rPr lang="en-US" dirty="0" smtClean="0">
                <a:sym typeface="Wingdings" pitchFamily="2" charset="2"/>
              </a:rPr>
              <a:t> = (</a:t>
            </a:r>
            <a:r>
              <a:rPr lang="en-US" dirty="0" err="1" smtClean="0">
                <a:sym typeface="Wingdings" pitchFamily="2" charset="2"/>
              </a:rPr>
              <a:t>r</a:t>
            </a:r>
            <a:r>
              <a:rPr lang="en-US" baseline="-25000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)</a:t>
            </a:r>
            <a:r>
              <a:rPr lang="en-US" baseline="30000" dirty="0" smtClean="0">
                <a:sym typeface="Wingdings" pitchFamily="2" charset="2"/>
              </a:rPr>
              <a:t>0</a:t>
            </a:r>
            <a:r>
              <a:rPr lang="en-US" dirty="0" smtClean="0">
                <a:sym typeface="Wingdings" pitchFamily="2" charset="2"/>
              </a:rPr>
              <a:t> = 1, a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dirty="0" err="1" smtClean="0">
                <a:sym typeface="Wingdings" pitchFamily="2" charset="2"/>
              </a:rPr>
              <a:t>r</a:t>
            </a:r>
            <a:r>
              <a:rPr lang="en-US" baseline="-25000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, etc.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We want to find a solution regardless of the initial conditions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We can do this by doing a linear combination of the roots!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7C81F-567B-45C6-832B-EDD07FCB852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1286</TotalTime>
  <Words>855</Words>
  <Application>Microsoft Office PowerPoint</Application>
  <PresentationFormat>On-screen Show (4:3)</PresentationFormat>
  <Paragraphs>166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Wingdings</vt:lpstr>
      <vt:lpstr>Network</vt:lpstr>
      <vt:lpstr>Equation</vt:lpstr>
      <vt:lpstr>Linear Recurrence Relations Part I</vt:lpstr>
      <vt:lpstr>Solving recurrence relations</vt:lpstr>
      <vt:lpstr>Linear homogeneous recurrence relations of degree k with constant coefficients</vt:lpstr>
      <vt:lpstr>Linear homogeneous recurrence relations of degree k with constant coefficients</vt:lpstr>
      <vt:lpstr>Classifying recurrences</vt:lpstr>
      <vt:lpstr>First degree linear homogeneous recurrence relations</vt:lpstr>
      <vt:lpstr>Approach for a general solution</vt:lpstr>
      <vt:lpstr>Solution (continued) …</vt:lpstr>
      <vt:lpstr>Solution (continued) …</vt:lpstr>
      <vt:lpstr>Second degree linear homogeneous recurrence relations</vt:lpstr>
      <vt:lpstr>Proving Theorem 1</vt:lpstr>
      <vt:lpstr>Proving Theorem 1, first part</vt:lpstr>
      <vt:lpstr>Proving Theorem 1, first part</vt:lpstr>
      <vt:lpstr>Proving Theorem 1, second part</vt:lpstr>
      <vt:lpstr>Proving Theorem 1, second part</vt:lpstr>
      <vt:lpstr>Notes about the proof</vt:lpstr>
      <vt:lpstr>Example solution</vt:lpstr>
      <vt:lpstr>Example solution</vt:lpstr>
      <vt:lpstr>The Fibonacci sequence</vt:lpstr>
      <vt:lpstr>Fibonacci as a recursion example</vt:lpstr>
    </vt:vector>
  </TitlesOfParts>
  <Company>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Recurrence Relations, Part I</dc:title>
  <dc:creator>Vasileios Hatzivassiloglou</dc:creator>
  <cp:lastModifiedBy>Cobb, Jorge</cp:lastModifiedBy>
  <cp:revision>72</cp:revision>
  <cp:lastPrinted>1601-01-01T00:00:00Z</cp:lastPrinted>
  <dcterms:created xsi:type="dcterms:W3CDTF">1601-01-01T00:00:00Z</dcterms:created>
  <dcterms:modified xsi:type="dcterms:W3CDTF">2018-03-21T14:19:13Z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