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4" r:id="rId3"/>
    <p:sldId id="333" r:id="rId4"/>
    <p:sldId id="340" r:id="rId5"/>
    <p:sldId id="341" r:id="rId6"/>
    <p:sldId id="335" r:id="rId7"/>
    <p:sldId id="336" r:id="rId8"/>
    <p:sldId id="338" r:id="rId9"/>
    <p:sldId id="339" r:id="rId10"/>
    <p:sldId id="337" r:id="rId1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3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188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188" y="6948488"/>
            <a:ext cx="41624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3CEB5F5-64B4-4116-89EE-57600948A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6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6713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7188" y="0"/>
            <a:ext cx="4162425" cy="366713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r">
              <a:defRPr sz="1200" smtClean="0"/>
            </a:lvl1pPr>
          </a:lstStyle>
          <a:p>
            <a:pPr>
              <a:defRPr/>
            </a:pPr>
            <a:fld id="{7D5C9F3B-CC36-4F5A-839C-01F103CC0F4F}" type="datetimeFigureOut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3" tIns="46557" rIns="93113" bIns="4655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</p:spPr>
        <p:txBody>
          <a:bodyPr vert="horz" lIns="93113" tIns="46557" rIns="93113" bIns="4655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7188" y="6948488"/>
            <a:ext cx="4162425" cy="365125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F83F6E5-E34A-4B58-A785-BAC92B84E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13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6B36EB-3CC6-4CC9-A84B-39B31F89C3F4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C62434-9BAE-4635-87EA-44788B754876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758832-DF03-4AE0-AC88-4C119DEE1F3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C02D36-406B-420F-8548-CA6CA65D416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F05963-CF10-4A89-96A3-F94EAA7B986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9515B1-4CC1-4CC1-93CE-C30338DBC83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C16212-C507-4C45-AB2C-F8C37CF8F2A1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144614-9C12-416A-B17C-045521189BD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032F3D-BFEC-43FC-9ABD-31C30207DE8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7980BF-43D7-4E44-9215-CF9408BDB03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567490-78EE-44B1-ADC4-468621902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2E3C4-A9AC-43E6-90E1-0C451C4BEC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7B47F-386D-4181-803E-FD5DEFBA4A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C68D6-C281-4AE1-A242-A7B6505E1D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C58C4-3FAA-4B1A-9827-0BFCF0F95F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DA44B-5B7C-46C9-8320-C2F9A6D81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3D50E-57BF-48B5-9084-AA9C84FF3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B540F-07F1-47AE-9054-A6892664B5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A29C1-6DDD-47B0-AC4A-33ED2395E7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0D81C-7B9B-43F2-A6AC-88ECD1B3C4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AEDD5-FCCB-4D3F-AB22-6BE7DE2D7A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D82C0-B7EB-45C6-98FA-231694F2FE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8F256-47FB-4458-AF35-E29D317073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06B409A4-88A8-44B4-BB1F-9D61E4AD9F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445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5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5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7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7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7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7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7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7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7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7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7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7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8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8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8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8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8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8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8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8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4488" name="AutoShape 4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14338" cy="3810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89" name="AutoShape 4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Recurrence Relations</a:t>
            </a:r>
            <a:br>
              <a:rPr lang="en-US" smtClean="0"/>
            </a:br>
            <a:r>
              <a:rPr lang="en-US" sz="3600" smtClean="0"/>
              <a:t>Part II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Jorge Cobb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/>
              <a:t>The University of Texas at Dallas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nonhomogeneous recurrence relations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Still constant coefficients</a:t>
            </a:r>
          </a:p>
          <a:p>
            <a:pPr eaLnBrk="1" hangingPunct="1"/>
            <a:r>
              <a:rPr lang="en-US" smtClean="0"/>
              <a:t>Non-homogeneous:</a:t>
            </a:r>
          </a:p>
          <a:p>
            <a:pPr lvl="1" eaLnBrk="1" hangingPunct="1"/>
            <a:r>
              <a:rPr lang="en-US" smtClean="0"/>
              <a:t>We now have one or more additional terms which depend on </a:t>
            </a:r>
            <a:r>
              <a:rPr lang="en-US" i="1" smtClean="0"/>
              <a:t>n</a:t>
            </a:r>
            <a:r>
              <a:rPr lang="en-US" smtClean="0"/>
              <a:t> but not on previous values of a</a:t>
            </a:r>
            <a:r>
              <a:rPr lang="en-US" baseline="-25000" smtClean="0"/>
              <a:t>n</a:t>
            </a:r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a</a:t>
            </a:r>
            <a:r>
              <a:rPr lang="en-US" baseline="-25000" smtClean="0"/>
              <a:t>n </a:t>
            </a:r>
            <a:r>
              <a:rPr lang="en-US" smtClean="0"/>
              <a:t>= a</a:t>
            </a:r>
            <a:r>
              <a:rPr lang="en-US" baseline="-25000" smtClean="0"/>
              <a:t>n-1 </a:t>
            </a:r>
            <a:r>
              <a:rPr lang="en-US" smtClean="0">
                <a:solidFill>
                  <a:srgbClr val="FF3300"/>
                </a:solidFill>
              </a:rPr>
              <a:t>+ n</a:t>
            </a:r>
            <a:r>
              <a:rPr lang="en-US" smtClean="0"/>
              <a:t>,    a</a:t>
            </a:r>
            <a:r>
              <a:rPr lang="en-US" baseline="-25000" smtClean="0"/>
              <a:t>n </a:t>
            </a:r>
            <a:r>
              <a:rPr lang="en-US" smtClean="0"/>
              <a:t>= a</a:t>
            </a:r>
            <a:r>
              <a:rPr lang="en-US" baseline="-25000" smtClean="0"/>
              <a:t>n-2</a:t>
            </a:r>
            <a:r>
              <a:rPr lang="en-US" smtClean="0"/>
              <a:t> + </a:t>
            </a:r>
            <a:r>
              <a:rPr lang="en-US" smtClean="0">
                <a:solidFill>
                  <a:srgbClr val="FF3300"/>
                </a:solidFill>
              </a:rPr>
              <a:t>n</a:t>
            </a:r>
            <a:r>
              <a:rPr lang="en-US" baseline="30000" smtClean="0">
                <a:solidFill>
                  <a:srgbClr val="FF3300"/>
                </a:solidFill>
              </a:rPr>
              <a:t>2</a:t>
            </a:r>
            <a:r>
              <a:rPr lang="en-US" smtClean="0">
                <a:solidFill>
                  <a:srgbClr val="FF3300"/>
                </a:solidFill>
              </a:rPr>
              <a:t> + 1</a:t>
            </a:r>
          </a:p>
          <a:p>
            <a:pPr eaLnBrk="1" hangingPunct="1"/>
            <a:r>
              <a:rPr lang="en-US" smtClean="0"/>
              <a:t>General form:</a:t>
            </a:r>
          </a:p>
          <a:p>
            <a:pPr lvl="1"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= c</a:t>
            </a:r>
            <a:r>
              <a:rPr lang="en-US" baseline="-25000" smtClean="0"/>
              <a:t>1</a:t>
            </a:r>
            <a:r>
              <a:rPr lang="en-US" smtClean="0"/>
              <a:t>a</a:t>
            </a:r>
            <a:r>
              <a:rPr lang="en-US" baseline="-25000" smtClean="0"/>
              <a:t>n-1</a:t>
            </a:r>
            <a:r>
              <a:rPr lang="en-US" smtClean="0"/>
              <a:t> + c</a:t>
            </a:r>
            <a:r>
              <a:rPr lang="en-US" baseline="-25000" smtClean="0"/>
              <a:t>2</a:t>
            </a:r>
            <a:r>
              <a:rPr lang="en-US" smtClean="0"/>
              <a:t>a</a:t>
            </a:r>
            <a:r>
              <a:rPr lang="en-US" baseline="-25000" smtClean="0"/>
              <a:t>n-2</a:t>
            </a:r>
            <a:r>
              <a:rPr lang="en-US" smtClean="0"/>
              <a:t> + ... + c</a:t>
            </a:r>
            <a:r>
              <a:rPr lang="en-US" baseline="-25000" smtClean="0"/>
              <a:t>k</a:t>
            </a:r>
            <a:r>
              <a:rPr lang="en-US" smtClean="0"/>
              <a:t>a</a:t>
            </a:r>
            <a:r>
              <a:rPr lang="en-US" baseline="-25000" smtClean="0"/>
              <a:t>n-k</a:t>
            </a:r>
            <a:r>
              <a:rPr lang="en-US" smtClean="0"/>
              <a:t> + </a:t>
            </a:r>
            <a:r>
              <a:rPr lang="en-US" smtClean="0">
                <a:solidFill>
                  <a:srgbClr val="FF3300"/>
                </a:solidFill>
              </a:rPr>
              <a:t>F(n)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Linear homogeneous recurrence relations of degree 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Characteristic equation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mtClean="0"/>
              <a:t>r</a:t>
            </a:r>
            <a:r>
              <a:rPr lang="en-US" baseline="30000" smtClean="0"/>
              <a:t>k</a:t>
            </a:r>
            <a:r>
              <a:rPr lang="en-US" smtClean="0"/>
              <a:t> – c</a:t>
            </a:r>
            <a:r>
              <a:rPr lang="en-US" baseline="-25000" smtClean="0"/>
              <a:t>1</a:t>
            </a:r>
            <a:r>
              <a:rPr lang="en-US" smtClean="0"/>
              <a:t>r</a:t>
            </a:r>
            <a:r>
              <a:rPr lang="en-US" baseline="30000" smtClean="0"/>
              <a:t>k-1</a:t>
            </a:r>
            <a:r>
              <a:rPr lang="en-US" smtClean="0"/>
              <a:t> – c</a:t>
            </a:r>
            <a:r>
              <a:rPr lang="en-US" baseline="-25000" smtClean="0"/>
              <a:t>2</a:t>
            </a:r>
            <a:r>
              <a:rPr lang="en-US" smtClean="0"/>
              <a:t>r</a:t>
            </a:r>
            <a:r>
              <a:rPr lang="en-US" baseline="30000" smtClean="0"/>
              <a:t>k-2</a:t>
            </a:r>
            <a:r>
              <a:rPr lang="en-US" smtClean="0"/>
              <a:t> – ... – c</a:t>
            </a:r>
            <a:r>
              <a:rPr lang="en-US" baseline="-25000" smtClean="0"/>
              <a:t>k</a:t>
            </a:r>
            <a:r>
              <a:rPr lang="en-US" smtClean="0"/>
              <a:t>  = 0</a:t>
            </a:r>
          </a:p>
          <a:p>
            <a:pPr eaLnBrk="1" hangingPunct="1"/>
            <a:r>
              <a:rPr lang="en-US" b="1" smtClean="0"/>
              <a:t>Theorem 3</a:t>
            </a:r>
            <a:r>
              <a:rPr lang="en-US" smtClean="0"/>
              <a:t>: If the above characteristic equation has </a:t>
            </a:r>
            <a:r>
              <a:rPr lang="en-US" smtClean="0">
                <a:solidFill>
                  <a:srgbClr val="FF3300"/>
                </a:solidFill>
              </a:rPr>
              <a:t>k distinct roots</a:t>
            </a:r>
            <a:r>
              <a:rPr lang="en-US" smtClean="0"/>
              <a:t> r</a:t>
            </a:r>
            <a:r>
              <a:rPr lang="en-US" baseline="-25000" smtClean="0"/>
              <a:t>1</a:t>
            </a:r>
            <a:r>
              <a:rPr lang="en-US" smtClean="0"/>
              <a:t>, r</a:t>
            </a:r>
            <a:r>
              <a:rPr lang="en-US" baseline="-25000" smtClean="0"/>
              <a:t>2</a:t>
            </a:r>
            <a:r>
              <a:rPr lang="en-US" smtClean="0"/>
              <a:t>, ..., r</a:t>
            </a:r>
            <a:r>
              <a:rPr lang="en-US" baseline="-25000" smtClean="0"/>
              <a:t>k</a:t>
            </a:r>
            <a:r>
              <a:rPr lang="en-US" smtClean="0"/>
              <a:t>, then {a</a:t>
            </a:r>
            <a:r>
              <a:rPr lang="en-US" baseline="-25000" smtClean="0"/>
              <a:t>n</a:t>
            </a:r>
            <a:r>
              <a:rPr lang="en-US" smtClean="0"/>
              <a:t>} is a solution of the recurrence if and only if </a:t>
            </a:r>
            <a:br>
              <a:rPr lang="en-US" smtClean="0"/>
            </a:br>
            <a:r>
              <a:rPr lang="en-US" smtClean="0"/>
              <a:t>	a</a:t>
            </a:r>
            <a:r>
              <a:rPr lang="en-US" baseline="-25000" smtClean="0"/>
              <a:t>n</a:t>
            </a:r>
            <a:r>
              <a:rPr lang="en-US" smtClean="0"/>
              <a:t> = </a:t>
            </a:r>
            <a:r>
              <a:rPr lang="en-US" smtClean="0">
                <a:cs typeface="Arial" charset="0"/>
              </a:rPr>
              <a:t>b</a:t>
            </a:r>
            <a:r>
              <a:rPr lang="en-US" baseline="-25000" smtClean="0">
                <a:cs typeface="Arial" charset="0"/>
              </a:rPr>
              <a:t>1</a:t>
            </a:r>
            <a:r>
              <a:rPr lang="en-US" smtClean="0">
                <a:cs typeface="Arial" charset="0"/>
              </a:rPr>
              <a:t>r</a:t>
            </a:r>
            <a:r>
              <a:rPr lang="en-US" baseline="-25000" smtClean="0">
                <a:cs typeface="Arial" charset="0"/>
              </a:rPr>
              <a:t>1</a:t>
            </a:r>
            <a:r>
              <a:rPr lang="en-US" baseline="30000" smtClean="0">
                <a:cs typeface="Arial" charset="0"/>
              </a:rPr>
              <a:t>n</a:t>
            </a:r>
            <a:r>
              <a:rPr lang="en-US" smtClean="0">
                <a:cs typeface="Arial" charset="0"/>
              </a:rPr>
              <a:t> + b</a:t>
            </a:r>
            <a:r>
              <a:rPr lang="en-US" baseline="-25000" smtClean="0">
                <a:cs typeface="Arial" charset="0"/>
              </a:rPr>
              <a:t>2</a:t>
            </a:r>
            <a:r>
              <a:rPr lang="en-US" smtClean="0">
                <a:cs typeface="Arial" charset="0"/>
              </a:rPr>
              <a:t>r</a:t>
            </a:r>
            <a:r>
              <a:rPr lang="en-US" baseline="-25000" smtClean="0">
                <a:cs typeface="Arial" charset="0"/>
              </a:rPr>
              <a:t>2</a:t>
            </a:r>
            <a:r>
              <a:rPr lang="en-US" baseline="30000" smtClean="0">
                <a:cs typeface="Arial" charset="0"/>
              </a:rPr>
              <a:t>n</a:t>
            </a:r>
            <a:r>
              <a:rPr lang="en-US" smtClean="0">
                <a:cs typeface="Arial" charset="0"/>
              </a:rPr>
              <a:t> + ... + b</a:t>
            </a:r>
            <a:r>
              <a:rPr lang="en-US" baseline="-25000" smtClean="0">
                <a:cs typeface="Arial" charset="0"/>
              </a:rPr>
              <a:t>k</a:t>
            </a:r>
            <a:r>
              <a:rPr lang="en-US" smtClean="0">
                <a:cs typeface="Arial" charset="0"/>
              </a:rPr>
              <a:t>r</a:t>
            </a:r>
            <a:r>
              <a:rPr lang="en-US" baseline="-25000" smtClean="0">
                <a:cs typeface="Arial" charset="0"/>
              </a:rPr>
              <a:t>k</a:t>
            </a:r>
            <a:r>
              <a:rPr lang="en-US" baseline="30000" smtClean="0">
                <a:cs typeface="Arial" charset="0"/>
              </a:rPr>
              <a:t>n</a:t>
            </a:r>
            <a:r>
              <a:rPr lang="en-US" smtClean="0">
                <a:cs typeface="Arial" charset="0"/>
              </a:rPr>
              <a:t> for all n≥0,</a:t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/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>where b</a:t>
            </a:r>
            <a:r>
              <a:rPr lang="en-US" baseline="-25000" smtClean="0">
                <a:cs typeface="Arial" charset="0"/>
              </a:rPr>
              <a:t>1</a:t>
            </a:r>
            <a:r>
              <a:rPr lang="en-US" smtClean="0">
                <a:cs typeface="Arial" charset="0"/>
              </a:rPr>
              <a:t>, b</a:t>
            </a:r>
            <a:r>
              <a:rPr lang="en-US" baseline="-25000" smtClean="0">
                <a:cs typeface="Arial" charset="0"/>
              </a:rPr>
              <a:t>2</a:t>
            </a:r>
            <a:r>
              <a:rPr lang="en-US" smtClean="0">
                <a:cs typeface="Arial" charset="0"/>
              </a:rPr>
              <a:t>, ..., b</a:t>
            </a:r>
            <a:r>
              <a:rPr lang="en-US" baseline="-25000" smtClean="0">
                <a:cs typeface="Arial" charset="0"/>
              </a:rPr>
              <a:t>k</a:t>
            </a:r>
            <a:r>
              <a:rPr lang="en-US" smtClean="0">
                <a:cs typeface="Arial" charset="0"/>
              </a:rPr>
              <a:t> are constants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543800" cy="655637"/>
          </a:xfrm>
        </p:spPr>
        <p:txBody>
          <a:bodyPr/>
          <a:lstStyle/>
          <a:p>
            <a:pPr eaLnBrk="1" hangingPunct="1"/>
            <a:r>
              <a:rPr lang="en-US" sz="3500" smtClean="0"/>
              <a:t>Example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0763"/>
            <a:ext cx="8229600" cy="4694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= 6a</a:t>
            </a:r>
            <a:r>
              <a:rPr lang="en-US" baseline="-25000" smtClean="0"/>
              <a:t>n-1</a:t>
            </a:r>
            <a:r>
              <a:rPr lang="en-US" smtClean="0"/>
              <a:t> – 11a</a:t>
            </a:r>
            <a:r>
              <a:rPr lang="en-US" baseline="-25000" smtClean="0"/>
              <a:t>n-2</a:t>
            </a:r>
            <a:r>
              <a:rPr lang="en-US" smtClean="0"/>
              <a:t> + 6a</a:t>
            </a:r>
            <a:r>
              <a:rPr lang="en-US" baseline="-25000" smtClean="0"/>
              <a:t>n-3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Initial conditions: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Characteristic equation: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Factoring: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Characteristic roots: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From the initial conditions we obtain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= </a:t>
            </a:r>
            <a:r>
              <a:rPr lang="en-US" smtClean="0">
                <a:cs typeface="Arial" charset="0"/>
              </a:rPr>
              <a:t>b</a:t>
            </a:r>
            <a:r>
              <a:rPr lang="en-US" baseline="-25000" smtClean="0">
                <a:cs typeface="Arial" charset="0"/>
              </a:rPr>
              <a:t>1</a:t>
            </a:r>
            <a:r>
              <a:rPr lang="en-US" smtClean="0">
                <a:cs typeface="Arial" charset="0"/>
              </a:rPr>
              <a:t>r</a:t>
            </a:r>
            <a:r>
              <a:rPr lang="en-US" baseline="-25000" smtClean="0">
                <a:cs typeface="Arial" charset="0"/>
              </a:rPr>
              <a:t>1</a:t>
            </a:r>
            <a:r>
              <a:rPr lang="en-US" baseline="30000" smtClean="0">
                <a:cs typeface="Arial" charset="0"/>
              </a:rPr>
              <a:t>n</a:t>
            </a:r>
            <a:r>
              <a:rPr lang="en-US" smtClean="0">
                <a:cs typeface="Arial" charset="0"/>
              </a:rPr>
              <a:t> + b</a:t>
            </a:r>
            <a:r>
              <a:rPr lang="en-US" baseline="-25000" smtClean="0">
                <a:cs typeface="Arial" charset="0"/>
              </a:rPr>
              <a:t>2</a:t>
            </a:r>
            <a:r>
              <a:rPr lang="en-US" smtClean="0">
                <a:cs typeface="Arial" charset="0"/>
              </a:rPr>
              <a:t>r</a:t>
            </a:r>
            <a:r>
              <a:rPr lang="en-US" baseline="-25000" smtClean="0">
                <a:cs typeface="Arial" charset="0"/>
              </a:rPr>
              <a:t>2</a:t>
            </a:r>
            <a:r>
              <a:rPr lang="en-US" baseline="30000" smtClean="0">
                <a:cs typeface="Arial" charset="0"/>
              </a:rPr>
              <a:t>n</a:t>
            </a:r>
            <a:r>
              <a:rPr lang="en-US" smtClean="0">
                <a:cs typeface="Arial" charset="0"/>
              </a:rPr>
              <a:t> + b</a:t>
            </a:r>
            <a:r>
              <a:rPr lang="en-US" baseline="-25000" smtClean="0">
                <a:cs typeface="Arial" charset="0"/>
              </a:rPr>
              <a:t>3</a:t>
            </a:r>
            <a:r>
              <a:rPr lang="en-US" smtClean="0">
                <a:cs typeface="Arial" charset="0"/>
              </a:rPr>
              <a:t>r</a:t>
            </a:r>
            <a:r>
              <a:rPr lang="en-US" baseline="-25000" smtClean="0">
                <a:cs typeface="Arial" charset="0"/>
              </a:rPr>
              <a:t>3</a:t>
            </a:r>
            <a:r>
              <a:rPr lang="en-US" baseline="30000" smtClean="0">
                <a:cs typeface="Arial" charset="0"/>
              </a:rPr>
              <a:t>n</a:t>
            </a:r>
            <a:r>
              <a:rPr lang="en-US" smtClean="0">
                <a:cs typeface="Arial" charset="0"/>
              </a:rPr>
              <a:t>, n = 0, 1, 2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</a:t>
            </a:r>
            <a:r>
              <a:rPr lang="en-US" baseline="-25000" smtClean="0"/>
              <a:t>1 </a:t>
            </a:r>
            <a:r>
              <a:rPr lang="en-US" smtClean="0"/>
              <a:t>= 1, b</a:t>
            </a:r>
            <a:r>
              <a:rPr lang="en-US" baseline="-25000" smtClean="0"/>
              <a:t>2 </a:t>
            </a:r>
            <a:r>
              <a:rPr lang="en-US" smtClean="0"/>
              <a:t>= -1, b</a:t>
            </a:r>
            <a:r>
              <a:rPr lang="en-US" baseline="-25000" smtClean="0"/>
              <a:t>3 </a:t>
            </a:r>
            <a:r>
              <a:rPr lang="en-US" smtClean="0"/>
              <a:t>= 2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Therefore,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886200" y="14478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/>
              <a:t>a</a:t>
            </a:r>
            <a:r>
              <a:rPr lang="en-US" sz="2800" baseline="-25000"/>
              <a:t>0 </a:t>
            </a:r>
            <a:r>
              <a:rPr lang="en-US" sz="2800"/>
              <a:t>= 2, a</a:t>
            </a:r>
            <a:r>
              <a:rPr lang="en-US" sz="2800" baseline="-25000"/>
              <a:t>1 </a:t>
            </a:r>
            <a:r>
              <a:rPr lang="en-US" sz="2800"/>
              <a:t>= 5, a</a:t>
            </a:r>
            <a:r>
              <a:rPr lang="en-US" sz="2800" baseline="-25000"/>
              <a:t>2 </a:t>
            </a:r>
            <a:r>
              <a:rPr lang="en-US" sz="2800"/>
              <a:t>= 15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953000" y="19812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/>
              <a:t>r</a:t>
            </a:r>
            <a:r>
              <a:rPr lang="en-US" sz="2800" baseline="30000"/>
              <a:t>3</a:t>
            </a:r>
            <a:r>
              <a:rPr lang="en-US" sz="2800"/>
              <a:t> – 6r</a:t>
            </a:r>
            <a:r>
              <a:rPr lang="en-US" sz="2800" baseline="30000"/>
              <a:t>2</a:t>
            </a:r>
            <a:r>
              <a:rPr lang="en-US" sz="2800"/>
              <a:t> + 11r – 6 = 0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43200" y="25146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/>
              <a:t>(r – 1)(r – 2)(r – 3) = 0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4419600" y="3048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/>
              <a:t>r</a:t>
            </a:r>
            <a:r>
              <a:rPr lang="en-US" sz="2800" baseline="-25000"/>
              <a:t>1</a:t>
            </a:r>
            <a:r>
              <a:rPr lang="en-US" sz="2800"/>
              <a:t> = 1, r</a:t>
            </a:r>
            <a:r>
              <a:rPr lang="en-US" sz="2800" baseline="-25000"/>
              <a:t>2</a:t>
            </a:r>
            <a:r>
              <a:rPr lang="en-US" sz="2800"/>
              <a:t> = 2, r</a:t>
            </a:r>
            <a:r>
              <a:rPr lang="en-US" sz="2800" baseline="-25000"/>
              <a:t>3</a:t>
            </a:r>
            <a:r>
              <a:rPr lang="en-US" sz="2800"/>
              <a:t> = 3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219200" y="55626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/>
              <a:t>a</a:t>
            </a:r>
            <a:r>
              <a:rPr lang="en-US" sz="2800" baseline="-25000"/>
              <a:t>n</a:t>
            </a:r>
            <a:r>
              <a:rPr lang="en-US" sz="2800"/>
              <a:t> = 1</a:t>
            </a:r>
            <a:r>
              <a:rPr lang="en-US" sz="2800">
                <a:cs typeface="Arial" charset="0"/>
              </a:rPr>
              <a:t>·1</a:t>
            </a:r>
            <a:r>
              <a:rPr lang="en-US" sz="2800" baseline="30000">
                <a:cs typeface="Arial" charset="0"/>
              </a:rPr>
              <a:t>n</a:t>
            </a:r>
            <a:r>
              <a:rPr lang="en-US" sz="2800">
                <a:cs typeface="Arial" charset="0"/>
              </a:rPr>
              <a:t> – 1·2</a:t>
            </a:r>
            <a:r>
              <a:rPr lang="en-US" sz="2800" baseline="30000">
                <a:cs typeface="Arial" charset="0"/>
              </a:rPr>
              <a:t>n</a:t>
            </a:r>
            <a:r>
              <a:rPr lang="en-US" sz="2800">
                <a:cs typeface="Arial" charset="0"/>
              </a:rPr>
              <a:t> + 2·3</a:t>
            </a:r>
            <a:r>
              <a:rPr lang="en-US" sz="2800" baseline="30000">
                <a:cs typeface="Arial" charset="0"/>
              </a:rPr>
              <a:t>n</a:t>
            </a:r>
            <a:r>
              <a:rPr lang="en-US" sz="2800">
                <a:cs typeface="Arial" charset="0"/>
              </a:rPr>
              <a:t> = 1 – 2</a:t>
            </a:r>
            <a:r>
              <a:rPr lang="en-US" sz="2800" baseline="30000">
                <a:cs typeface="Arial" charset="0"/>
              </a:rPr>
              <a:t>n</a:t>
            </a:r>
            <a:r>
              <a:rPr lang="en-US" sz="2800">
                <a:cs typeface="Arial" charset="0"/>
              </a:rPr>
              <a:t> + 2·3</a:t>
            </a:r>
            <a:r>
              <a:rPr lang="en-US" sz="2800" baseline="30000">
                <a:cs typeface="Arial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/>
      <p:bldP spid="83974" grpId="0"/>
      <p:bldP spid="83975" grpId="0"/>
      <p:bldP spid="839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Degenerate characteristic equation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33938"/>
          </a:xfrm>
        </p:spPr>
        <p:txBody>
          <a:bodyPr/>
          <a:lstStyle/>
          <a:p>
            <a:pPr eaLnBrk="1" hangingPunct="1"/>
            <a:r>
              <a:rPr lang="en-US" dirty="0" smtClean="0"/>
              <a:t>What happens if r</a:t>
            </a:r>
            <a:r>
              <a:rPr lang="en-US" baseline="-25000" dirty="0" smtClean="0"/>
              <a:t>1</a:t>
            </a:r>
            <a:r>
              <a:rPr lang="en-US" dirty="0" smtClean="0"/>
              <a:t>=r</a:t>
            </a:r>
            <a:r>
              <a:rPr lang="en-US" baseline="-25000" dirty="0" smtClean="0"/>
              <a:t>2</a:t>
            </a:r>
            <a:r>
              <a:rPr lang="en-US" dirty="0" smtClean="0"/>
              <a:t> (one root of multiplicity two)?</a:t>
            </a:r>
          </a:p>
          <a:p>
            <a:pPr eaLnBrk="1" hangingPunct="1"/>
            <a:r>
              <a:rPr lang="en-US" b="1" dirty="0" smtClean="0"/>
              <a:t>Theorem 2</a:t>
            </a:r>
            <a:r>
              <a:rPr lang="en-US" dirty="0" smtClean="0"/>
              <a:t>: If the characteristic equation of a second degree linear homogeneous recurrence relation has only one root r</a:t>
            </a:r>
            <a:r>
              <a:rPr lang="en-US" baseline="-25000" dirty="0" smtClean="0"/>
              <a:t>1</a:t>
            </a:r>
            <a:r>
              <a:rPr lang="en-US" dirty="0" smtClean="0"/>
              <a:t>, then all solutions are of the form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a</a:t>
            </a:r>
            <a:r>
              <a:rPr lang="en-US" baseline="-25000" dirty="0" smtClean="0"/>
              <a:t>n </a:t>
            </a:r>
            <a:r>
              <a:rPr lang="en-US" dirty="0" smtClean="0"/>
              <a:t>= b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n </a:t>
            </a:r>
            <a:r>
              <a:rPr lang="en-US" dirty="0" smtClean="0"/>
              <a:t>+ b</a:t>
            </a:r>
            <a:r>
              <a:rPr lang="en-US" baseline="-25000" dirty="0" smtClean="0"/>
              <a:t>2</a:t>
            </a:r>
            <a:r>
              <a:rPr lang="en-US" dirty="0" smtClean="0">
                <a:solidFill>
                  <a:srgbClr val="FF3300"/>
                </a:solidFill>
              </a:rPr>
              <a:t>n</a:t>
            </a:r>
            <a:r>
              <a:rPr lang="en-US" dirty="0" smtClean="0"/>
              <a:t>r</a:t>
            </a:r>
            <a:r>
              <a:rPr lang="en-US" baseline="-25000" dirty="0" smtClean="0">
                <a:solidFill>
                  <a:srgbClr val="FF3300"/>
                </a:solidFill>
              </a:rPr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 for n</a:t>
            </a:r>
            <a:r>
              <a:rPr lang="en-US" dirty="0" smtClean="0">
                <a:cs typeface="Arial" charset="0"/>
              </a:rPr>
              <a:t>≥0,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where b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 and b</a:t>
            </a:r>
            <a:r>
              <a:rPr lang="en-US" baseline="-25000"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 are constants</a:t>
            </a:r>
          </a:p>
        </p:txBody>
      </p:sp>
    </p:spTree>
    <p:extLst>
      <p:ext uri="{BB962C8B-B14F-4D97-AF65-F5344CB8AC3E}">
        <p14:creationId xmlns:p14="http://schemas.microsoft.com/office/powerpoint/2010/main" val="18077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22287"/>
            <a:ext cx="75438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4738"/>
            <a:ext cx="8229600" cy="4411662"/>
          </a:xfrm>
        </p:spPr>
        <p:txBody>
          <a:bodyPr/>
          <a:lstStyle/>
          <a:p>
            <a:pPr eaLnBrk="1" hangingPunct="1"/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 = 6a</a:t>
            </a:r>
            <a:r>
              <a:rPr lang="en-US" baseline="-25000" dirty="0" smtClean="0"/>
              <a:t>n-1</a:t>
            </a:r>
            <a:r>
              <a:rPr lang="en-US" dirty="0" smtClean="0"/>
              <a:t> – 9a</a:t>
            </a:r>
            <a:r>
              <a:rPr lang="en-US" baseline="-25000" dirty="0" smtClean="0"/>
              <a:t>n-2</a:t>
            </a:r>
            <a:r>
              <a:rPr lang="en-US" dirty="0" smtClean="0"/>
              <a:t>,  a</a:t>
            </a:r>
            <a:r>
              <a:rPr lang="en-US" baseline="-25000" dirty="0" smtClean="0"/>
              <a:t>0</a:t>
            </a:r>
            <a:r>
              <a:rPr lang="en-US" dirty="0" smtClean="0"/>
              <a:t>=1 and a</a:t>
            </a:r>
            <a:r>
              <a:rPr lang="en-US" baseline="-25000" dirty="0" smtClean="0"/>
              <a:t>1</a:t>
            </a:r>
            <a:r>
              <a:rPr lang="en-US" dirty="0" smtClean="0"/>
              <a:t>=6</a:t>
            </a:r>
          </a:p>
          <a:p>
            <a:pPr eaLnBrk="1" hangingPunct="1"/>
            <a:r>
              <a:rPr lang="en-US" dirty="0" smtClean="0"/>
              <a:t>Characteristic equation r</a:t>
            </a:r>
            <a:r>
              <a:rPr lang="en-US" baseline="30000" dirty="0" smtClean="0"/>
              <a:t>2</a:t>
            </a:r>
            <a:r>
              <a:rPr lang="en-US" dirty="0" smtClean="0"/>
              <a:t> – 6r + 9 = 0</a:t>
            </a:r>
          </a:p>
          <a:p>
            <a:pPr eaLnBrk="1" hangingPunct="1"/>
            <a:r>
              <a:rPr lang="en-US" dirty="0" smtClean="0"/>
              <a:t>with only one root</a:t>
            </a:r>
          </a:p>
          <a:p>
            <a:pPr marL="342900" lvl="1" indent="-342900" eaLnBrk="1" hangingPunct="1">
              <a:buClr>
                <a:schemeClr val="tx2"/>
              </a:buClr>
            </a:pPr>
            <a:r>
              <a:rPr lang="en-US" dirty="0" smtClean="0"/>
              <a:t>Closed form: a</a:t>
            </a:r>
            <a:r>
              <a:rPr lang="en-US" baseline="-25000" dirty="0" smtClean="0"/>
              <a:t>n </a:t>
            </a:r>
            <a:r>
              <a:rPr lang="en-US" dirty="0"/>
              <a:t>= b</a:t>
            </a:r>
            <a:r>
              <a:rPr lang="en-US" baseline="-25000" dirty="0"/>
              <a:t>1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baseline="30000" dirty="0"/>
              <a:t>n </a:t>
            </a:r>
            <a:r>
              <a:rPr lang="en-US" dirty="0"/>
              <a:t>+ </a:t>
            </a:r>
            <a:r>
              <a:rPr lang="en-US"/>
              <a:t>b</a:t>
            </a:r>
            <a:r>
              <a:rPr lang="en-US" baseline="-25000"/>
              <a:t>2</a:t>
            </a:r>
            <a:r>
              <a:rPr lang="en-US">
                <a:solidFill>
                  <a:srgbClr val="FF3300"/>
                </a:solidFill>
              </a:rPr>
              <a:t>n</a:t>
            </a:r>
            <a:r>
              <a:rPr lang="en-US"/>
              <a:t>r</a:t>
            </a:r>
            <a:r>
              <a:rPr lang="en-US" baseline="-25000">
                <a:solidFill>
                  <a:srgbClr val="FF3300"/>
                </a:solidFill>
              </a:rPr>
              <a:t>1</a:t>
            </a:r>
            <a:r>
              <a:rPr lang="en-US" baseline="30000"/>
              <a:t>n</a:t>
            </a:r>
            <a:r>
              <a:rPr lang="en-US"/>
              <a:t> </a:t>
            </a:r>
            <a:r>
              <a:rPr lang="en-US" baseline="-25000" smtClean="0"/>
              <a:t> </a:t>
            </a:r>
            <a:r>
              <a:rPr lang="en-US"/>
              <a:t>= </a:t>
            </a:r>
            <a:r>
              <a:rPr lang="en-US" smtClean="0"/>
              <a:t>b</a:t>
            </a:r>
            <a:r>
              <a:rPr lang="en-US" baseline="-25000" smtClean="0"/>
              <a:t>1</a:t>
            </a:r>
            <a:r>
              <a:rPr lang="en-US"/>
              <a:t>3</a:t>
            </a:r>
            <a:r>
              <a:rPr lang="en-US" baseline="30000" smtClean="0"/>
              <a:t>n </a:t>
            </a:r>
            <a:r>
              <a:rPr lang="en-US"/>
              <a:t>+ </a:t>
            </a:r>
            <a:r>
              <a:rPr lang="en-US" smtClean="0"/>
              <a:t>b</a:t>
            </a:r>
            <a:r>
              <a:rPr lang="en-US" baseline="-25000" smtClean="0"/>
              <a:t>2</a:t>
            </a:r>
            <a:r>
              <a:rPr lang="en-US" smtClean="0">
                <a:solidFill>
                  <a:srgbClr val="FF3300"/>
                </a:solidFill>
              </a:rPr>
              <a:t>n</a:t>
            </a:r>
            <a:r>
              <a:rPr lang="en-US"/>
              <a:t>3</a:t>
            </a:r>
            <a:r>
              <a:rPr lang="en-US" baseline="30000" smtClean="0"/>
              <a:t>n</a:t>
            </a:r>
            <a:r>
              <a:rPr lang="en-US" smtClean="0"/>
              <a:t> </a:t>
            </a:r>
            <a:endParaRPr lang="en-US" dirty="0" smtClean="0"/>
          </a:p>
          <a:p>
            <a:pPr eaLnBrk="1" hangingPunct="1"/>
            <a:r>
              <a:rPr lang="en-US" dirty="0" smtClean="0"/>
              <a:t>We </a:t>
            </a:r>
            <a:r>
              <a:rPr lang="en-US" dirty="0" smtClean="0"/>
              <a:t>again solve from the initial conditions</a:t>
            </a:r>
          </a:p>
          <a:p>
            <a:pPr eaLnBrk="1" hangingPunct="1"/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= 1 = b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0 </a:t>
            </a:r>
            <a:r>
              <a:rPr lang="en-US" dirty="0" smtClean="0"/>
              <a:t>+ b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·</a:t>
            </a:r>
            <a:r>
              <a:rPr lang="en-US" dirty="0" smtClean="0"/>
              <a:t>0</a:t>
            </a:r>
            <a:r>
              <a:rPr lang="en-US" dirty="0" smtClean="0">
                <a:cs typeface="Arial" charset="0"/>
              </a:rPr>
              <a:t>·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0</a:t>
            </a:r>
            <a:r>
              <a:rPr lang="en-US" dirty="0" smtClean="0"/>
              <a:t> = b</a:t>
            </a:r>
            <a:r>
              <a:rPr lang="en-US" baseline="-25000" dirty="0" smtClean="0"/>
              <a:t>1</a:t>
            </a:r>
          </a:p>
          <a:p>
            <a:pPr eaLnBrk="1" hangingPunct="1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= 6 = b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1 </a:t>
            </a:r>
            <a:r>
              <a:rPr lang="en-US" dirty="0" smtClean="0"/>
              <a:t>+ b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·</a:t>
            </a:r>
            <a:r>
              <a:rPr lang="en-US" dirty="0" smtClean="0"/>
              <a:t>1</a:t>
            </a:r>
            <a:r>
              <a:rPr lang="en-US" dirty="0" smtClean="0">
                <a:cs typeface="Arial" charset="0"/>
              </a:rPr>
              <a:t>·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1</a:t>
            </a:r>
            <a:r>
              <a:rPr lang="en-US" dirty="0" smtClean="0"/>
              <a:t> = 1</a:t>
            </a:r>
            <a:r>
              <a:rPr lang="en-US" dirty="0" smtClean="0">
                <a:cs typeface="Arial" charset="0"/>
              </a:rPr>
              <a:t>·3 + 3b</a:t>
            </a:r>
            <a:r>
              <a:rPr lang="en-US" baseline="-25000" dirty="0" smtClean="0">
                <a:cs typeface="Arial" charset="0"/>
              </a:rPr>
              <a:t>2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therefore b</a:t>
            </a:r>
            <a:r>
              <a:rPr lang="en-US" baseline="-25000"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 = (6 - 3)/3 = 1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giving the solution </a:t>
            </a:r>
          </a:p>
          <a:p>
            <a:pPr lvl="1" eaLnBrk="1" hangingPunct="1"/>
            <a:r>
              <a:rPr lang="en-US" dirty="0" smtClean="0">
                <a:cs typeface="Arial" charset="0"/>
              </a:rPr>
              <a:t>a</a:t>
            </a:r>
            <a:r>
              <a:rPr lang="en-US" baseline="-25000" dirty="0" smtClean="0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= </a:t>
            </a:r>
            <a:r>
              <a:rPr lang="en-US" dirty="0"/>
              <a:t>1</a:t>
            </a:r>
            <a:r>
              <a:rPr lang="en-US" dirty="0" smtClean="0">
                <a:cs typeface="Arial" charset="0"/>
              </a:rPr>
              <a:t>·</a:t>
            </a:r>
            <a:r>
              <a:rPr lang="en-US" dirty="0">
                <a:cs typeface="Arial" charset="0"/>
              </a:rPr>
              <a:t>3</a:t>
            </a:r>
            <a:r>
              <a:rPr lang="en-US" baseline="30000" dirty="0" smtClean="0">
                <a:cs typeface="Arial" charset="0"/>
              </a:rPr>
              <a:t>n </a:t>
            </a:r>
            <a:r>
              <a:rPr lang="en-US" dirty="0" smtClean="0">
                <a:cs typeface="Arial" charset="0"/>
              </a:rPr>
              <a:t>+ </a:t>
            </a:r>
            <a:r>
              <a:rPr lang="en-US" dirty="0"/>
              <a:t>1</a:t>
            </a:r>
            <a:r>
              <a:rPr lang="en-US" dirty="0">
                <a:cs typeface="Arial" charset="0"/>
              </a:rPr>
              <a:t>·n3</a:t>
            </a:r>
            <a:r>
              <a:rPr lang="en-US" baseline="30000" dirty="0" smtClean="0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 for n≥0</a:t>
            </a:r>
            <a:endParaRPr lang="en-US" baseline="30000" dirty="0" smtClean="0">
              <a:cs typeface="Arial" charset="0"/>
            </a:endParaRP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820171"/>
              </p:ext>
            </p:extLst>
          </p:nvPr>
        </p:nvGraphicFramePr>
        <p:xfrm>
          <a:off x="4114800" y="2051050"/>
          <a:ext cx="410027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2070000" imgH="431640" progId="Equation.3">
                  <p:embed/>
                </p:oleObj>
              </mc:Choice>
              <mc:Fallback>
                <p:oleObj name="Equation" r:id="rId4" imgW="2070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51050"/>
                        <a:ext cx="4100273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22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8425"/>
            <a:ext cx="7543800" cy="1295400"/>
          </a:xfrm>
        </p:spPr>
        <p:txBody>
          <a:bodyPr/>
          <a:lstStyle/>
          <a:p>
            <a:pPr eaLnBrk="1" hangingPunct="1"/>
            <a:r>
              <a:rPr lang="en-US" smtClean="0"/>
              <a:t>Allowing multiple roots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03338"/>
            <a:ext cx="8229600" cy="4411662"/>
          </a:xfrm>
        </p:spPr>
        <p:txBody>
          <a:bodyPr/>
          <a:lstStyle/>
          <a:p>
            <a:pPr eaLnBrk="1" hangingPunct="1"/>
            <a:r>
              <a:rPr lang="en-US" b="1" smtClean="0"/>
              <a:t>Theorem 4</a:t>
            </a:r>
            <a:r>
              <a:rPr lang="en-US" smtClean="0"/>
              <a:t>: If the above characteristic equation has t distinct roots r</a:t>
            </a:r>
            <a:r>
              <a:rPr lang="en-US" baseline="-25000" smtClean="0"/>
              <a:t>1</a:t>
            </a:r>
            <a:r>
              <a:rPr lang="en-US" smtClean="0"/>
              <a:t>, r</a:t>
            </a:r>
            <a:r>
              <a:rPr lang="en-US" baseline="-25000" smtClean="0"/>
              <a:t>2</a:t>
            </a:r>
            <a:r>
              <a:rPr lang="en-US" smtClean="0"/>
              <a:t>, ..., r</a:t>
            </a:r>
            <a:r>
              <a:rPr lang="en-US" baseline="-25000" smtClean="0"/>
              <a:t>t</a:t>
            </a:r>
            <a:r>
              <a:rPr lang="en-US" smtClean="0"/>
              <a:t> with multiplicities m</a:t>
            </a:r>
            <a:r>
              <a:rPr lang="en-US" baseline="-25000" smtClean="0"/>
              <a:t>1</a:t>
            </a:r>
            <a:r>
              <a:rPr lang="en-US" smtClean="0"/>
              <a:t>, m</a:t>
            </a:r>
            <a:r>
              <a:rPr lang="en-US" baseline="-25000" smtClean="0"/>
              <a:t>2</a:t>
            </a:r>
            <a:r>
              <a:rPr lang="en-US" smtClean="0"/>
              <a:t>, ..., m</a:t>
            </a:r>
            <a:r>
              <a:rPr lang="en-US" baseline="-25000" smtClean="0"/>
              <a:t>t</a:t>
            </a:r>
            <a:r>
              <a:rPr lang="en-US" smtClean="0"/>
              <a:t> (such that m</a:t>
            </a:r>
            <a:r>
              <a:rPr lang="en-US" baseline="-25000" smtClean="0"/>
              <a:t>i</a:t>
            </a:r>
            <a:r>
              <a:rPr lang="en-US" smtClean="0">
                <a:cs typeface="Arial" charset="0"/>
              </a:rPr>
              <a:t>≥1 and m</a:t>
            </a:r>
            <a:r>
              <a:rPr lang="en-US" baseline="-25000" smtClean="0">
                <a:cs typeface="Arial" charset="0"/>
              </a:rPr>
              <a:t>1 </a:t>
            </a:r>
            <a:r>
              <a:rPr lang="en-US" smtClean="0">
                <a:cs typeface="Arial" charset="0"/>
              </a:rPr>
              <a:t>+ m</a:t>
            </a:r>
            <a:r>
              <a:rPr lang="en-US" baseline="-25000" smtClean="0">
                <a:cs typeface="Arial" charset="0"/>
              </a:rPr>
              <a:t>2 </a:t>
            </a:r>
            <a:r>
              <a:rPr lang="en-US" smtClean="0">
                <a:cs typeface="Arial" charset="0"/>
              </a:rPr>
              <a:t>+ ... + m</a:t>
            </a:r>
            <a:r>
              <a:rPr lang="en-US" baseline="-25000" smtClean="0">
                <a:cs typeface="Arial" charset="0"/>
              </a:rPr>
              <a:t>t</a:t>
            </a:r>
            <a:r>
              <a:rPr lang="en-US" smtClean="0">
                <a:cs typeface="Arial" charset="0"/>
              </a:rPr>
              <a:t> = k)</a:t>
            </a:r>
            <a:r>
              <a:rPr lang="en-US" smtClean="0"/>
              <a:t> then {a</a:t>
            </a:r>
            <a:r>
              <a:rPr lang="en-US" baseline="-25000" smtClean="0"/>
              <a:t>n</a:t>
            </a:r>
            <a:r>
              <a:rPr lang="en-US" smtClean="0"/>
              <a:t>} is a solution of the recurrence if and only if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>
              <a:cs typeface="Arial" charset="0"/>
            </a:endParaRPr>
          </a:p>
          <a:p>
            <a:pPr eaLnBrk="1" hangingPunct="1"/>
            <a:endParaRPr lang="en-US" smtClean="0">
              <a:cs typeface="Arial" charset="0"/>
            </a:endParaRPr>
          </a:p>
          <a:p>
            <a:pPr eaLnBrk="1" hangingPunct="1"/>
            <a:r>
              <a:rPr lang="en-US" smtClean="0">
                <a:cs typeface="Arial" charset="0"/>
              </a:rPr>
              <a:t>for all n≥0, where b</a:t>
            </a:r>
            <a:r>
              <a:rPr lang="en-US" baseline="-25000" smtClean="0">
                <a:cs typeface="Arial" charset="0"/>
              </a:rPr>
              <a:t>i,j</a:t>
            </a:r>
            <a:r>
              <a:rPr lang="en-US" smtClean="0">
                <a:cs typeface="Arial" charset="0"/>
              </a:rPr>
              <a:t> are constants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371600" y="3665538"/>
          <a:ext cx="59436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2514600" imgH="812520" progId="Equation.3">
                  <p:embed/>
                </p:oleObj>
              </mc:Choice>
              <mc:Fallback>
                <p:oleObj name="Equation" r:id="rId4" imgW="251460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65538"/>
                        <a:ext cx="5943600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the roots are 2,2,2,3,3,5. What is the form of the solution {a</a:t>
            </a:r>
            <a:r>
              <a:rPr lang="en-US" baseline="-25000" smtClean="0"/>
              <a:t>n</a:t>
            </a:r>
            <a:r>
              <a:rPr lang="en-US" smtClean="0"/>
              <a:t>}?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= (b</a:t>
            </a:r>
            <a:r>
              <a:rPr lang="en-US" baseline="-25000" smtClean="0"/>
              <a:t>1,0</a:t>
            </a:r>
            <a:r>
              <a:rPr lang="en-US" smtClean="0"/>
              <a:t> + b</a:t>
            </a:r>
            <a:r>
              <a:rPr lang="en-US" baseline="-25000" smtClean="0"/>
              <a:t>1,1</a:t>
            </a:r>
            <a:r>
              <a:rPr lang="en-US" smtClean="0"/>
              <a:t>n + b</a:t>
            </a:r>
            <a:r>
              <a:rPr lang="en-US" baseline="-25000" smtClean="0"/>
              <a:t>1,2</a:t>
            </a:r>
            <a:r>
              <a:rPr lang="en-US" smtClean="0"/>
              <a:t>n</a:t>
            </a:r>
            <a:r>
              <a:rPr lang="en-US" baseline="30000" smtClean="0"/>
              <a:t>2</a:t>
            </a:r>
            <a:r>
              <a:rPr lang="en-US" smtClean="0"/>
              <a:t>)2</a:t>
            </a:r>
            <a:r>
              <a:rPr lang="en-US" baseline="30000" smtClean="0"/>
              <a:t>n</a:t>
            </a:r>
            <a:r>
              <a:rPr lang="en-US" smtClean="0"/>
              <a:t> +</a:t>
            </a:r>
            <a:br>
              <a:rPr lang="en-US" smtClean="0"/>
            </a:br>
            <a:r>
              <a:rPr lang="en-US" smtClean="0"/>
              <a:t>	  (b</a:t>
            </a:r>
            <a:r>
              <a:rPr lang="en-US" baseline="-25000" smtClean="0"/>
              <a:t>2,0</a:t>
            </a:r>
            <a:r>
              <a:rPr lang="en-US" smtClean="0"/>
              <a:t> + b</a:t>
            </a:r>
            <a:r>
              <a:rPr lang="en-US" baseline="-25000" smtClean="0"/>
              <a:t>2,1</a:t>
            </a:r>
            <a:r>
              <a:rPr lang="en-US" smtClean="0"/>
              <a:t>n)3</a:t>
            </a:r>
            <a:r>
              <a:rPr lang="en-US" baseline="30000" smtClean="0"/>
              <a:t>n</a:t>
            </a:r>
            <a:r>
              <a:rPr lang="en-US" smtClean="0"/>
              <a:t> + </a:t>
            </a:r>
            <a:br>
              <a:rPr lang="en-US" smtClean="0"/>
            </a:br>
            <a:r>
              <a:rPr lang="en-US" smtClean="0"/>
              <a:t>        b</a:t>
            </a:r>
            <a:r>
              <a:rPr lang="en-US" baseline="-25000" smtClean="0"/>
              <a:t>3,0</a:t>
            </a:r>
            <a:r>
              <a:rPr lang="en-US" smtClean="0"/>
              <a:t>5</a:t>
            </a:r>
            <a:r>
              <a:rPr lang="en-US" baseline="30000" smtClean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77200" cy="4452937"/>
          </a:xfrm>
        </p:spPr>
        <p:txBody>
          <a:bodyPr/>
          <a:lstStyle/>
          <a:p>
            <a:pPr eaLnBrk="1" hangingPunct="1"/>
            <a:r>
              <a:rPr lang="en-US" smtClean="0"/>
              <a:t>Find the solution to </a:t>
            </a:r>
            <a:br>
              <a:rPr lang="en-US" smtClean="0"/>
            </a:br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= – 3a</a:t>
            </a:r>
            <a:r>
              <a:rPr lang="en-US" baseline="-25000" smtClean="0"/>
              <a:t>n-1</a:t>
            </a:r>
            <a:r>
              <a:rPr lang="en-US" smtClean="0"/>
              <a:t> – 3a</a:t>
            </a:r>
            <a:r>
              <a:rPr lang="en-US" baseline="-25000" smtClean="0"/>
              <a:t>n-2</a:t>
            </a:r>
            <a:r>
              <a:rPr lang="en-US" smtClean="0"/>
              <a:t> – a</a:t>
            </a:r>
            <a:r>
              <a:rPr lang="en-US" baseline="-25000" smtClean="0"/>
              <a:t>n-3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a</a:t>
            </a:r>
            <a:r>
              <a:rPr lang="en-US" baseline="-25000" smtClean="0"/>
              <a:t>0</a:t>
            </a:r>
            <a:r>
              <a:rPr lang="en-US" smtClean="0"/>
              <a:t> = 1, a</a:t>
            </a:r>
            <a:r>
              <a:rPr lang="en-US" baseline="-25000" smtClean="0"/>
              <a:t>1</a:t>
            </a:r>
            <a:r>
              <a:rPr lang="en-US" smtClean="0"/>
              <a:t>= – 2, a</a:t>
            </a:r>
            <a:r>
              <a:rPr lang="en-US" baseline="-25000" smtClean="0"/>
              <a:t>2</a:t>
            </a:r>
            <a:r>
              <a:rPr lang="en-US" smtClean="0"/>
              <a:t> = 1</a:t>
            </a:r>
          </a:p>
          <a:p>
            <a:pPr eaLnBrk="1" hangingPunct="1"/>
            <a:r>
              <a:rPr lang="en-US" smtClean="0"/>
              <a:t>Characteristic equation:</a:t>
            </a:r>
          </a:p>
          <a:p>
            <a:pPr eaLnBrk="1" hangingPunct="1"/>
            <a:r>
              <a:rPr lang="en-US" smtClean="0"/>
              <a:t>Roots:</a:t>
            </a:r>
          </a:p>
          <a:p>
            <a:pPr eaLnBrk="1" hangingPunct="1"/>
            <a:r>
              <a:rPr lang="en-US" smtClean="0"/>
              <a:t>Solution is of the form: 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105400" y="32004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/>
              <a:t>r</a:t>
            </a:r>
            <a:r>
              <a:rPr lang="en-US" sz="2800" baseline="30000"/>
              <a:t>3</a:t>
            </a:r>
            <a:r>
              <a:rPr lang="en-US" sz="2800"/>
              <a:t> + 3r</a:t>
            </a:r>
            <a:r>
              <a:rPr lang="en-US" sz="2800" baseline="30000"/>
              <a:t>2</a:t>
            </a:r>
            <a:r>
              <a:rPr lang="en-US" sz="2800"/>
              <a:t> + 3r + 1 = 0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057400" y="3810000"/>
            <a:ext cx="556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/>
              <a:t>(r + 1)</a:t>
            </a:r>
            <a:r>
              <a:rPr lang="en-US" sz="2800" baseline="30000"/>
              <a:t>3</a:t>
            </a:r>
            <a:r>
              <a:rPr lang="en-US" sz="2800"/>
              <a:t> = r</a:t>
            </a:r>
            <a:r>
              <a:rPr lang="en-US" sz="2800" baseline="30000"/>
              <a:t>3</a:t>
            </a:r>
            <a:r>
              <a:rPr lang="en-US" sz="2800"/>
              <a:t> + 3r</a:t>
            </a:r>
            <a:r>
              <a:rPr lang="en-US" sz="2800" baseline="30000"/>
              <a:t>2</a:t>
            </a:r>
            <a:r>
              <a:rPr lang="en-US" sz="2800"/>
              <a:t> + 3r + 1 </a:t>
            </a:r>
          </a:p>
        </p:txBody>
      </p:sp>
      <p:graphicFrame>
        <p:nvGraphicFramePr>
          <p:cNvPr id="10855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5029200"/>
          <a:ext cx="44037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1854000" imgH="253800" progId="Equation.3">
                  <p:embed/>
                </p:oleObj>
              </mc:Choice>
              <mc:Fallback>
                <p:oleObj name="Equation" r:id="rId4" imgW="185400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44037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  <p:bldP spid="1085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 (cont…)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01000" cy="4757737"/>
          </a:xfrm>
        </p:spPr>
        <p:txBody>
          <a:bodyPr/>
          <a:lstStyle/>
          <a:p>
            <a:pPr eaLnBrk="1" hangingPunct="1"/>
            <a:r>
              <a:rPr lang="en-US" smtClean="0"/>
              <a:t>Solution is of the form: 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To find b</a:t>
            </a:r>
            <a:r>
              <a:rPr lang="en-US" sz="2600" baseline="-25000" smtClean="0"/>
              <a:t>1,0</a:t>
            </a:r>
            <a:r>
              <a:rPr lang="en-US" sz="2600" smtClean="0"/>
              <a:t>, b</a:t>
            </a:r>
            <a:r>
              <a:rPr lang="en-US" sz="2600" baseline="-25000" smtClean="0"/>
              <a:t>1,1</a:t>
            </a:r>
            <a:r>
              <a:rPr lang="en-US" sz="2600" smtClean="0"/>
              <a:t>, and b</a:t>
            </a:r>
            <a:r>
              <a:rPr lang="en-US" sz="2600" baseline="-25000" smtClean="0"/>
              <a:t>1,2</a:t>
            </a:r>
            <a:r>
              <a:rPr lang="en-US" sz="2600" smtClean="0"/>
              <a:t> we use the initial conditions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Thus: b</a:t>
            </a:r>
            <a:r>
              <a:rPr lang="en-US" sz="2600" baseline="-25000" smtClean="0"/>
              <a:t>1,0 </a:t>
            </a:r>
            <a:r>
              <a:rPr lang="en-US" sz="2600" smtClean="0"/>
              <a:t> = 1, b</a:t>
            </a:r>
            <a:r>
              <a:rPr lang="en-US" sz="2600" baseline="-25000" smtClean="0"/>
              <a:t>1,1</a:t>
            </a:r>
            <a:r>
              <a:rPr lang="en-US" sz="2600" smtClean="0"/>
              <a:t> = 3, and b</a:t>
            </a:r>
            <a:r>
              <a:rPr lang="en-US" sz="2600" baseline="-25000" smtClean="0"/>
              <a:t>1,2</a:t>
            </a:r>
            <a:r>
              <a:rPr lang="en-US" sz="2600" smtClean="0"/>
              <a:t> = -2</a:t>
            </a:r>
          </a:p>
        </p:txBody>
      </p:sp>
      <p:graphicFrame>
        <p:nvGraphicFramePr>
          <p:cNvPr id="512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98700" y="2438400"/>
          <a:ext cx="46005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1854000" imgH="253800" progId="Equation.3">
                  <p:embed/>
                </p:oleObj>
              </mc:Choice>
              <mc:Fallback>
                <p:oleObj name="Equation" r:id="rId4" imgW="185400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438400"/>
                        <a:ext cx="460057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95600" y="3810000"/>
          <a:ext cx="4581525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6" imgW="1866600" imgH="799920" progId="Equation.3">
                  <p:embed/>
                </p:oleObj>
              </mc:Choice>
              <mc:Fallback>
                <p:oleObj name="Equation" r:id="rId6" imgW="1866600" imgH="799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0"/>
                        <a:ext cx="4581525" cy="196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1162</TotalTime>
  <Words>534</Words>
  <Application>Microsoft Office PowerPoint</Application>
  <PresentationFormat>On-screen Show (4:3)</PresentationFormat>
  <Paragraphs>83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Network</vt:lpstr>
      <vt:lpstr>Equation</vt:lpstr>
      <vt:lpstr>Linear Recurrence Relations Part II</vt:lpstr>
      <vt:lpstr>Linear homogeneous recurrence relations of degree k</vt:lpstr>
      <vt:lpstr>Example</vt:lpstr>
      <vt:lpstr>Degenerate characteristic equation</vt:lpstr>
      <vt:lpstr>Example</vt:lpstr>
      <vt:lpstr>Allowing multiple roots</vt:lpstr>
      <vt:lpstr>Example</vt:lpstr>
      <vt:lpstr>Another example</vt:lpstr>
      <vt:lpstr>Another example (cont…)</vt:lpstr>
      <vt:lpstr>Linear nonhomogeneous recurrence relations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Recurrence Relations, Part II</dc:title>
  <dc:creator>Vasileios Hatzivassiloglou</dc:creator>
  <cp:lastModifiedBy>Jorge Cobb</cp:lastModifiedBy>
  <cp:revision>60</cp:revision>
  <cp:lastPrinted>1601-01-01T00:00:00Z</cp:lastPrinted>
  <dcterms:created xsi:type="dcterms:W3CDTF">1601-01-01T00:00:00Z</dcterms:created>
  <dcterms:modified xsi:type="dcterms:W3CDTF">2017-10-26T14:53:55Z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