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80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4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1CAB-BDFC-4CDB-8D48-B4C05332E1A9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717D-6552-4C50-BCB6-86E8F9CC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717D-6552-4C50-BCB6-86E8F9CC58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0D7-15D8-4422-878C-D0131B201A84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F0BE-5C2B-4A0C-880E-846104043A40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CB79-FC88-4B6F-BB49-D9667C8066FF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6E7D-55B5-4867-822A-9C54CB6B8F48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401A-BEE7-48CE-87B4-BCE027C7284D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B162-6FFD-42D8-B675-96EB3E4BB011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90D-C9F6-48B5-82B4-8CC6B4C731BD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0250-B526-46AE-B352-3751AF9CC5BA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94D4-13F7-46B9-B7F6-C4F50A239951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CD8812-380E-498D-99C9-819A9E8D6B01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282B-5871-42DF-BFCA-90A037BAA115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7AE4F-078C-48DE-A629-9BD19A3D417A}" type="datetime1">
              <a:rPr lang="en-US" smtClean="0"/>
              <a:t>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</a:p>
          <a:p>
            <a:r>
              <a:rPr lang="en-US" dirty="0" smtClean="0"/>
              <a:t>Slides: By Dr. Semper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6515606"/>
              </p:ext>
            </p:extLst>
          </p:nvPr>
        </p:nvGraphicFramePr>
        <p:xfrm>
          <a:off x="961373" y="2426917"/>
          <a:ext cx="96012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5357880" imgH="1271160" progId="Visio.Drawing.5">
                  <p:embed/>
                </p:oleObj>
              </mc:Choice>
              <mc:Fallback>
                <p:oleObj name="VISIO" r:id="rId3" imgW="5357880" imgH="1271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373" y="2426917"/>
                        <a:ext cx="960120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2.bp.blogspot.com/-EXUB8_vY6Lo/UZ9v7verOTI/AAAAAAAABNQ/eoyYn6PqWiE/s1600/Resource+Specification+A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14" y="316966"/>
            <a:ext cx="10722279" cy="58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23473"/>
              </p:ext>
            </p:extLst>
          </p:nvPr>
        </p:nvGraphicFramePr>
        <p:xfrm>
          <a:off x="2308964" y="1825042"/>
          <a:ext cx="6759879" cy="420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3698280" imgH="2304000" progId="Visio.Drawing.6">
                  <p:embed/>
                </p:oleObj>
              </mc:Choice>
              <mc:Fallback>
                <p:oleObj name="VISIO" r:id="rId3" imgW="3698280" imgH="23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64" y="1825042"/>
                        <a:ext cx="6759879" cy="420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1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2892"/>
              </p:ext>
            </p:extLst>
          </p:nvPr>
        </p:nvGraphicFramePr>
        <p:xfrm>
          <a:off x="2390383" y="1933771"/>
          <a:ext cx="7113269" cy="396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3" imgW="4029120" imgH="2246400" progId="Visio.Drawing.6">
                  <p:embed/>
                </p:oleObj>
              </mc:Choice>
              <mc:Fallback>
                <p:oleObj name="VISIO" r:id="rId3" imgW="4029120" imgH="2246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383" y="1933771"/>
                        <a:ext cx="7113269" cy="396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09374"/>
              </p:ext>
            </p:extLst>
          </p:nvPr>
        </p:nvGraphicFramePr>
        <p:xfrm>
          <a:off x="2453013" y="1916157"/>
          <a:ext cx="6665934" cy="410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VISIO" r:id="rId3" imgW="3234960" imgH="1993680" progId="Visio.Drawing.6">
                  <p:embed/>
                </p:oleObj>
              </mc:Choice>
              <mc:Fallback>
                <p:oleObj name="VISIO" r:id="rId3" imgW="3234960" imgH="199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013" y="1916157"/>
                        <a:ext cx="6665934" cy="4108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37079"/>
              </p:ext>
            </p:extLst>
          </p:nvPr>
        </p:nvGraphicFramePr>
        <p:xfrm>
          <a:off x="2148213" y="2911367"/>
          <a:ext cx="7696200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VISIO" r:id="rId3" imgW="2341080" imgH="708480" progId="Visio.Drawing.5">
                  <p:embed/>
                </p:oleObj>
              </mc:Choice>
              <mc:Fallback>
                <p:oleObj name="VISIO" r:id="rId3" imgW="2341080" imgH="7084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213" y="2911367"/>
                        <a:ext cx="7696200" cy="239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4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3355"/>
              </p:ext>
            </p:extLst>
          </p:nvPr>
        </p:nvGraphicFramePr>
        <p:xfrm>
          <a:off x="2705622" y="0"/>
          <a:ext cx="6856413" cy="633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3" imgW="5118840" imgH="4726800" progId="Visio.Drawing.6">
                  <p:embed/>
                </p:oleObj>
              </mc:Choice>
              <mc:Fallback>
                <p:oleObj name="VISIO" r:id="rId3" imgW="5118840" imgH="4726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622" y="0"/>
                        <a:ext cx="6856413" cy="633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Dice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give an example of OOA/OOD for the following problem: We want to design an program that simulates a dice game. In the game, the player rolls two dice, and if the sum is seven, the player wins. Otherwise the player loses. </a:t>
            </a:r>
          </a:p>
          <a:p>
            <a:pPr marL="0" indent="0">
              <a:buNone/>
            </a:pPr>
            <a:r>
              <a:rPr lang="en-US" dirty="0" smtClean="0"/>
              <a:t>Step One: Define the Use Case.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In this case, the use case is very simple, and can be stated as this:</a:t>
            </a:r>
          </a:p>
          <a:p>
            <a:pPr marL="384048" lvl="2" indent="0">
              <a:buNone/>
            </a:pPr>
            <a:r>
              <a:rPr lang="en-US" dirty="0"/>
              <a:t> </a:t>
            </a:r>
            <a:r>
              <a:rPr lang="en-US" i="1" dirty="0" smtClean="0"/>
              <a:t>The Player plays the </a:t>
            </a:r>
            <a:r>
              <a:rPr lang="en-US" i="1" dirty="0" err="1" smtClean="0"/>
              <a:t>DiceGame</a:t>
            </a:r>
            <a:r>
              <a:rPr lang="en-US" i="1" dirty="0" smtClean="0"/>
              <a:t>. The </a:t>
            </a:r>
            <a:r>
              <a:rPr lang="en-US" i="1" dirty="0" err="1" smtClean="0"/>
              <a:t>DiceGame</a:t>
            </a:r>
            <a:r>
              <a:rPr lang="en-US" i="1" dirty="0" smtClean="0"/>
              <a:t> includes two Dice. The Player requests to roll the Dice. If the total of the two Dice is seven, the Player wins. Otherwise, the Player loses. </a:t>
            </a:r>
          </a:p>
          <a:p>
            <a:pPr marL="0" indent="0">
              <a:buNone/>
            </a:pPr>
            <a:r>
              <a:rPr lang="en-US" dirty="0" smtClean="0"/>
              <a:t>Step two: Define the Domain Model</a:t>
            </a:r>
          </a:p>
          <a:p>
            <a:pPr marL="201168" lvl="1" indent="0">
              <a:buNone/>
            </a:pPr>
            <a:r>
              <a:rPr lang="en-US" dirty="0" smtClean="0"/>
              <a:t>In this step, we describe the domain of the problem in terms of objects, and try to identify the associations between those objects</a:t>
            </a:r>
          </a:p>
          <a:p>
            <a:pPr marL="201168" lvl="1" indent="0">
              <a:buNone/>
            </a:pPr>
            <a:r>
              <a:rPr lang="en-US" dirty="0" smtClean="0"/>
              <a:t>We may add the noteworthy attributes of the objects</a:t>
            </a:r>
          </a:p>
          <a:p>
            <a:pPr marL="201168" lvl="1" indent="0">
              <a:buNone/>
            </a:pPr>
            <a:r>
              <a:rPr lang="en-US" dirty="0" smtClean="0"/>
              <a:t>Note that this is a </a:t>
            </a:r>
            <a:r>
              <a:rPr lang="en-US" i="1" dirty="0" smtClean="0"/>
              <a:t>conceptual model</a:t>
            </a:r>
            <a:r>
              <a:rPr lang="en-US" dirty="0" smtClean="0"/>
              <a:t> – not a design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Dice Game: Domain Model</a:t>
            </a:r>
            <a:endParaRPr lang="en-US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9037"/>
              </p:ext>
            </p:extLst>
          </p:nvPr>
        </p:nvGraphicFramePr>
        <p:xfrm>
          <a:off x="2348630" y="2037720"/>
          <a:ext cx="82296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Visio" r:id="rId3" imgW="3753360" imgH="1774080" progId="Visio.Drawing.11">
                  <p:embed/>
                </p:oleObj>
              </mc:Choice>
              <mc:Fallback>
                <p:oleObj name="Visio" r:id="rId3" imgW="3753360" imgH="1774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630" y="2037720"/>
                        <a:ext cx="8229600" cy="389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0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Dice Game: Object Responsibilities and Interactions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Step 3: We begin to define the software classes, and assign responsibilities </a:t>
            </a:r>
          </a:p>
          <a:p>
            <a:pPr marL="0" indent="0">
              <a:buNone/>
            </a:pPr>
            <a:r>
              <a:rPr lang="en-US" sz="2400" dirty="0" smtClean="0"/>
              <a:t>We can define “interaction diagrams” for software classes that will represent the objects we defined in Step 2</a:t>
            </a:r>
          </a:p>
          <a:p>
            <a:pPr marL="0" indent="0">
              <a:buNone/>
            </a:pPr>
            <a:r>
              <a:rPr lang="en-US" sz="2400" dirty="0" smtClean="0"/>
              <a:t>Note that at this step, we begin to deal with the real software classes (more specifically, instances of the real classes). </a:t>
            </a:r>
          </a:p>
          <a:p>
            <a:pPr marL="0" indent="0">
              <a:buNone/>
            </a:pPr>
            <a:r>
              <a:rPr lang="en-US" sz="2400" dirty="0" smtClean="0"/>
              <a:t>These will be based upon, but may not exactly match up with, the domain concepts or objects we identified in Step 2.</a:t>
            </a:r>
          </a:p>
          <a:p>
            <a:pPr marL="0" indent="0">
              <a:buNone/>
            </a:pPr>
            <a:r>
              <a:rPr lang="en-US" sz="2400" dirty="0" smtClean="0"/>
              <a:t>For example, there is no class for Player, since this is not part of the app we are developing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8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We will learn the skills needed for good object-oriented analysis and design</a:t>
            </a:r>
          </a:p>
          <a:p>
            <a:pPr marL="201168" lvl="1" indent="0">
              <a:buNone/>
            </a:pPr>
            <a:r>
              <a:rPr lang="en-US" sz="2400" dirty="0" smtClean="0"/>
              <a:t>We will utilize Unified Modeling Language (UML)</a:t>
            </a:r>
          </a:p>
          <a:p>
            <a:pPr marL="384048" lvl="2" indent="0">
              <a:buNone/>
            </a:pPr>
            <a:r>
              <a:rPr lang="en-US" sz="1800" dirty="0" smtClean="0"/>
              <a:t>Be careful: Just knowing how to draw UML diagrams or create models does not imply good OOA/OOD!</a:t>
            </a:r>
          </a:p>
          <a:p>
            <a:pPr marL="384048" lvl="2" indent="0">
              <a:buNone/>
            </a:pPr>
            <a:r>
              <a:rPr lang="en-US" sz="1800" dirty="0" smtClean="0"/>
              <a:t>UML is used mostly in this course as a diagraming method, a common notation</a:t>
            </a:r>
          </a:p>
          <a:p>
            <a:pPr marL="201168" lvl="1" indent="0">
              <a:buNone/>
            </a:pPr>
            <a:r>
              <a:rPr lang="en-US" sz="2400" dirty="0" smtClean="0"/>
              <a:t>Responsibility-Driven Design</a:t>
            </a:r>
          </a:p>
          <a:p>
            <a:pPr marL="384048" lvl="2" indent="0">
              <a:buNone/>
            </a:pPr>
            <a:r>
              <a:rPr lang="en-US" sz="1800" dirty="0" smtClean="0"/>
              <a:t>How should responsibilities be assigned to classes of objects?</a:t>
            </a:r>
          </a:p>
          <a:p>
            <a:pPr marL="384048" lvl="2" indent="0">
              <a:buNone/>
            </a:pPr>
            <a:r>
              <a:rPr lang="en-US" sz="1800" dirty="0" smtClean="0"/>
              <a:t>How should objects collaborate?</a:t>
            </a:r>
          </a:p>
          <a:p>
            <a:pPr marL="384048" lvl="2" indent="0">
              <a:buNone/>
            </a:pPr>
            <a:r>
              <a:rPr lang="en-US" sz="1800" dirty="0" smtClean="0"/>
              <a:t>What classes should do what?</a:t>
            </a:r>
          </a:p>
          <a:p>
            <a:pPr marL="201168" lvl="1" indent="0">
              <a:buNone/>
            </a:pPr>
            <a:r>
              <a:rPr lang="en-US" sz="2400" dirty="0" smtClean="0"/>
              <a:t>For many common problems, these questions have been answered</a:t>
            </a:r>
          </a:p>
          <a:p>
            <a:pPr marL="384048" lvl="2" indent="0">
              <a:buNone/>
            </a:pPr>
            <a:r>
              <a:rPr lang="en-US" sz="1800" dirty="0" smtClean="0"/>
              <a:t>Use existing best-practices, or </a:t>
            </a:r>
            <a:r>
              <a:rPr lang="en-US" sz="1800" i="1" dirty="0" smtClean="0"/>
              <a:t>patterns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Dice Game: Interaction Diagram</a:t>
            </a:r>
            <a:endParaRPr lang="en-US" dirty="0"/>
          </a:p>
        </p:txBody>
      </p:sp>
      <p:pic>
        <p:nvPicPr>
          <p:cNvPr id="3" name="Picture 4" descr="SQD-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01" y="1992139"/>
            <a:ext cx="7045890" cy="40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Dice Game: 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Step 4: We are now ready to design the class diagrams</a:t>
            </a:r>
          </a:p>
          <a:p>
            <a:pPr marL="0" indent="0">
              <a:buNone/>
            </a:pPr>
            <a:r>
              <a:rPr lang="en-US" sz="2400" dirty="0" smtClean="0"/>
              <a:t>Using the interaction diagrams, we can define the classes, their attributes, and methods</a:t>
            </a:r>
          </a:p>
          <a:p>
            <a:pPr marL="0" indent="0">
              <a:buNone/>
            </a:pPr>
            <a:r>
              <a:rPr lang="en-US" sz="2400" dirty="0" smtClean="0"/>
              <a:t>Note: This is not coding. We do not specify how the methods will work, and we may not specify every attribute of the class. </a:t>
            </a:r>
          </a:p>
          <a:p>
            <a:pPr marL="0" indent="0">
              <a:buNone/>
            </a:pPr>
            <a:r>
              <a:rPr lang="en-US" sz="2400" dirty="0" smtClean="0"/>
              <a:t>We want to define the important methods and attributes that are needed to make the system work, so that a developer can take this model and build code from 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Dice Game: Class Design Diagram</a:t>
            </a:r>
            <a:endParaRPr lang="en-US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38165"/>
              </p:ext>
            </p:extLst>
          </p:nvPr>
        </p:nvGraphicFramePr>
        <p:xfrm>
          <a:off x="1885167" y="2573381"/>
          <a:ext cx="8229600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Visio" r:id="rId3" imgW="3787200" imgH="988920" progId="Visio.Drawing.11">
                  <p:embed/>
                </p:oleObj>
              </mc:Choice>
              <mc:Fallback>
                <p:oleObj name="Visio" r:id="rId3" imgW="3787200" imgH="988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167" y="2573381"/>
                        <a:ext cx="8229600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7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UML: Conceptual versus Specification Perspective</a:t>
            </a:r>
            <a:endParaRPr lang="en-US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72174"/>
              </p:ext>
            </p:extLst>
          </p:nvPr>
        </p:nvGraphicFramePr>
        <p:xfrm>
          <a:off x="2011680" y="2055378"/>
          <a:ext cx="8229600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Visio" r:id="rId3" imgW="5461200" imgH="2449440" progId="Visio.Drawing.11">
                  <p:embed/>
                </p:oleObj>
              </mc:Choice>
              <mc:Fallback>
                <p:oleObj name="Visio" r:id="rId3" imgW="5461200" imgH="2449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2055378"/>
                        <a:ext cx="8229600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Main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learning the steps needed to do Object-Oriented Analysis and Design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Analysis: What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Design: How</a:t>
            </a:r>
          </a:p>
          <a:p>
            <a:pPr marL="0" indent="0">
              <a:buNone/>
            </a:pPr>
            <a:r>
              <a:rPr lang="en-US" dirty="0" smtClean="0"/>
              <a:t>We will use Universal Modeling Language (UML) to sketch our models – you should be familiar with the basics</a:t>
            </a:r>
          </a:p>
          <a:p>
            <a:pPr marL="0" indent="0">
              <a:buNone/>
            </a:pPr>
            <a:r>
              <a:rPr lang="en-US" dirty="0" smtClean="0"/>
              <a:t>UML can be used to create raw class diagrams (Conceptual), which are the domain models</a:t>
            </a:r>
          </a:p>
          <a:p>
            <a:pPr marL="0" indent="0">
              <a:buNone/>
            </a:pPr>
            <a:r>
              <a:rPr lang="en-US" dirty="0" smtClean="0"/>
              <a:t>UML is also used to create more detailed Design Class diagrams, which include more details on methods and attributes</a:t>
            </a:r>
          </a:p>
          <a:p>
            <a:pPr marL="0" indent="0">
              <a:buNone/>
            </a:pPr>
            <a:r>
              <a:rPr lang="en-US" dirty="0" smtClean="0"/>
              <a:t>The important activities in OOA/OOD: Define Use Cases (Requirements), Define Domain Model, Define Interaction Diagrams, Define Design Class Diagrams … we will study these in detail, and see how they relate to iterative development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7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 Development Methodology: Iterative, Evolutionary, and Agile</a:t>
            </a:r>
          </a:p>
          <a:p>
            <a:pPr marL="292608" lvl="1" indent="0">
              <a:buNone/>
            </a:pPr>
            <a:r>
              <a:rPr lang="en-US" dirty="0" smtClean="0"/>
              <a:t>Read Chapters 2-3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1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We will learn how to apply OOA/OOD to several case studies, which will be referred to throughout the course</a:t>
            </a:r>
          </a:p>
          <a:p>
            <a:pPr marL="201168" lvl="1" indent="0">
              <a:buNone/>
            </a:pPr>
            <a:r>
              <a:rPr lang="en-US" sz="2400" dirty="0" smtClean="0"/>
              <a:t>We will learn how to do proper </a:t>
            </a:r>
            <a:r>
              <a:rPr lang="en-US" sz="2400" i="1" dirty="0" smtClean="0"/>
              <a:t>requirements analysis</a:t>
            </a:r>
            <a:r>
              <a:rPr lang="en-US" sz="2400" dirty="0" smtClean="0"/>
              <a:t>, and write </a:t>
            </a:r>
            <a:r>
              <a:rPr lang="en-US" sz="2400" i="1" dirty="0" smtClean="0"/>
              <a:t>use cases</a:t>
            </a:r>
            <a:r>
              <a:rPr lang="en-US" sz="2400" dirty="0" smtClean="0"/>
              <a:t>.</a:t>
            </a:r>
          </a:p>
          <a:p>
            <a:pPr marL="384048" lvl="2" indent="0">
              <a:buNone/>
            </a:pPr>
            <a:r>
              <a:rPr lang="en-US" sz="1800" dirty="0" smtClean="0"/>
              <a:t>The first step in most projects, and the most important!</a:t>
            </a:r>
          </a:p>
          <a:p>
            <a:pPr marL="384048" lvl="2" indent="0">
              <a:buNone/>
            </a:pPr>
            <a:r>
              <a:rPr lang="en-US" sz="1800" dirty="0" smtClean="0"/>
              <a:t>Not just for understanding the problem, but also to ensure common terminology, etc.</a:t>
            </a:r>
          </a:p>
          <a:p>
            <a:pPr marL="201168" lvl="1" indent="0">
              <a:buNone/>
            </a:pPr>
            <a:r>
              <a:rPr lang="en-US" sz="2400" dirty="0" smtClean="0"/>
              <a:t>What is the development process? How does OOA/OOD fit in?</a:t>
            </a:r>
          </a:p>
          <a:p>
            <a:pPr marL="384048" lvl="2" indent="0">
              <a:buNone/>
            </a:pPr>
            <a:r>
              <a:rPr lang="en-US" sz="1800" dirty="0" smtClean="0"/>
              <a:t>We will consider the </a:t>
            </a:r>
            <a:r>
              <a:rPr lang="en-US" sz="1800" i="1" dirty="0" smtClean="0"/>
              <a:t>agile</a:t>
            </a:r>
            <a:r>
              <a:rPr lang="en-US" sz="1800" dirty="0" smtClean="0"/>
              <a:t> development process, as part of the Unified Process (UP). This is an iterative development process that is very popular today</a:t>
            </a:r>
          </a:p>
          <a:p>
            <a:pPr marL="384048" lvl="2" indent="0">
              <a:buNone/>
            </a:pPr>
            <a:r>
              <a:rPr lang="en-US" sz="1800" dirty="0" smtClean="0"/>
              <a:t>The OOA/OOD concepts we will learn can be applied to other development processes as well</a:t>
            </a:r>
          </a:p>
          <a:p>
            <a:pPr marL="201168" lvl="1" indent="0">
              <a:buNone/>
            </a:pPr>
            <a:r>
              <a:rPr lang="en-US" sz="2200" dirty="0" smtClean="0"/>
              <a:t>We will also learn fundamental principles in object design and responsibility assignment: GRASP (General </a:t>
            </a:r>
            <a:r>
              <a:rPr lang="en-US" sz="2200" dirty="0"/>
              <a:t>R</a:t>
            </a:r>
            <a:r>
              <a:rPr lang="en-US" sz="2200" dirty="0" smtClean="0"/>
              <a:t>esponsibility </a:t>
            </a:r>
            <a:r>
              <a:rPr lang="en-US" sz="2200" dirty="0"/>
              <a:t>A</a:t>
            </a:r>
            <a:r>
              <a:rPr lang="en-US" sz="2200" dirty="0" smtClean="0"/>
              <a:t>ssignment Software Patterns)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Apply principles and patterns to create better object designs</a:t>
            </a:r>
          </a:p>
          <a:p>
            <a:pPr marL="201168" lvl="1" indent="0">
              <a:buNone/>
            </a:pPr>
            <a:r>
              <a:rPr lang="en-US" sz="2400" dirty="0" smtClean="0"/>
              <a:t>Iteratively follow a set of common activities in analysis and design, based on the agile approach to the UP as an example</a:t>
            </a:r>
          </a:p>
          <a:p>
            <a:pPr marL="201168" lvl="1" indent="0">
              <a:buNone/>
            </a:pPr>
            <a:r>
              <a:rPr lang="en-US" sz="2400" dirty="0" smtClean="0"/>
              <a:t>Create frequently used diagrams in the UML notation</a:t>
            </a:r>
          </a:p>
          <a:p>
            <a:pPr marL="201168" lvl="1" indent="0">
              <a:buNone/>
            </a:pPr>
            <a:r>
              <a:rPr lang="en-US" sz="2400" dirty="0" smtClean="0"/>
              <a:t>Be able to skillfully assign responsibilities to software objects</a:t>
            </a:r>
          </a:p>
          <a:p>
            <a:pPr marL="384048" lvl="2" indent="0">
              <a:buNone/>
            </a:pPr>
            <a:r>
              <a:rPr lang="en-US" sz="2000" dirty="0" smtClean="0"/>
              <a:t>Identify the objects that make up the system, or domain</a:t>
            </a:r>
          </a:p>
          <a:p>
            <a:pPr marL="384048" lvl="2" indent="0">
              <a:buNone/>
            </a:pPr>
            <a:r>
              <a:rPr lang="en-US" sz="2000" dirty="0" smtClean="0"/>
              <a:t>Assign responsibilities to them – what do they do, how do they interact?</a:t>
            </a:r>
          </a:p>
          <a:p>
            <a:pPr marL="201168" lvl="1" indent="0">
              <a:buNone/>
            </a:pPr>
            <a:r>
              <a:rPr lang="en-US" sz="2400" dirty="0" smtClean="0"/>
              <a:t>Apply the GRASP principles in OOA/OOD</a:t>
            </a:r>
          </a:p>
          <a:p>
            <a:pPr lvl="2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From Merriam-Webster:</a:t>
            </a:r>
          </a:p>
          <a:p>
            <a:pPr marL="201168" lvl="1" indent="0">
              <a:buNone/>
            </a:pPr>
            <a:r>
              <a:rPr lang="en-US" sz="2000" dirty="0" smtClean="0"/>
              <a:t>“something </a:t>
            </a:r>
            <a:r>
              <a:rPr lang="en-US" sz="2000" dirty="0"/>
              <a:t>material that may be perceived by the </a:t>
            </a:r>
            <a:r>
              <a:rPr lang="en-US" sz="2000" dirty="0" smtClean="0"/>
              <a:t>senses”</a:t>
            </a:r>
          </a:p>
          <a:p>
            <a:r>
              <a:rPr lang="en-US" sz="2200" dirty="0" smtClean="0"/>
              <a:t>Look around this room, and imagine having to explain to someone who has never taken a class what happens here …</a:t>
            </a:r>
          </a:p>
          <a:p>
            <a:pPr marL="201168" lvl="1" indent="0">
              <a:buNone/>
            </a:pPr>
            <a:r>
              <a:rPr lang="en-US" dirty="0" smtClean="0"/>
              <a:t>You would explain the activity that occurs, and you would identify specific objects that play a role in that activity (Chairs, tables, projectors, students, professor, white board, etc.) to someone who has never seen these things …</a:t>
            </a:r>
          </a:p>
          <a:p>
            <a:pPr marL="201168" lvl="1" indent="0">
              <a:buNone/>
            </a:pPr>
            <a:r>
              <a:rPr lang="en-US" dirty="0" smtClean="0"/>
              <a:t>Each of these objects is well defined, and plays a separate role in the story. There may be multiple copies of chairs, but a chair is very different from a projector – they have different </a:t>
            </a:r>
            <a:r>
              <a:rPr lang="en-US" i="1" dirty="0" smtClean="0"/>
              <a:t>responsibilities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You would not describe the action by saying “The classroom allows students to sit, and the classroom allows the professor to display slides, … “ etc. This would make the “classroom” too complex – almost magical</a:t>
            </a:r>
          </a:p>
          <a:p>
            <a:pPr marL="201168" lvl="1" indent="0">
              <a:buNone/>
            </a:pPr>
            <a:r>
              <a:rPr lang="en-US" dirty="0" smtClean="0"/>
              <a:t>You would define the various objects in this domain, and use them to tell the story and describe the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1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OOA/OOD</a:t>
            </a:r>
            <a:endParaRPr lang="en-US" dirty="0"/>
          </a:p>
        </p:txBody>
      </p:sp>
      <p:pic>
        <p:nvPicPr>
          <p:cNvPr id="11266" name="Picture 2" descr="http://extras.mnginteractive.com/live/media/site47/2012/0316/20120316__17RHBGRO%7E2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674938"/>
            <a:ext cx="3124791" cy="20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upload.wikimedia.org/wikipedia/commons/thumb/2/2d/Domain_model.png/320px-Domain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2674938"/>
            <a:ext cx="3048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wiki.apache.org/confluence/download/attachments/28376/FramingClassDiagram.gif?version=1&amp;modificationDate=1161235026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2674938"/>
            <a:ext cx="2447925" cy="22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371236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21600" y="3784913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900" y="5318046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the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5318046"/>
            <a:ext cx="18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the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9690" y="5318046"/>
            <a:ext cx="206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the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406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000" dirty="0" smtClean="0"/>
              <a:t>Analysis is the </a:t>
            </a:r>
            <a:r>
              <a:rPr lang="en-US" sz="2000" i="1" dirty="0" smtClean="0"/>
              <a:t>investigation</a:t>
            </a:r>
            <a:r>
              <a:rPr lang="en-US" sz="2000" dirty="0" smtClean="0"/>
              <a:t> of the problem  - </a:t>
            </a:r>
            <a:r>
              <a:rPr lang="en-US" sz="2000" b="1" dirty="0" smtClean="0"/>
              <a:t>what</a:t>
            </a:r>
            <a:r>
              <a:rPr lang="en-US" sz="2000" dirty="0" smtClean="0"/>
              <a:t> are we trying to do?</a:t>
            </a:r>
          </a:p>
          <a:p>
            <a:pPr marL="384048" lvl="2" indent="0">
              <a:buNone/>
            </a:pPr>
            <a:r>
              <a:rPr lang="en-US" sz="1800" dirty="0" smtClean="0"/>
              <a:t>Here is where use cases are created and requirements analysis are done</a:t>
            </a:r>
          </a:p>
          <a:p>
            <a:pPr marL="201168" lvl="1" indent="0">
              <a:buNone/>
            </a:pPr>
            <a:r>
              <a:rPr lang="en-US" sz="2000" dirty="0" smtClean="0"/>
              <a:t>Design is a </a:t>
            </a:r>
            <a:r>
              <a:rPr lang="en-US" sz="2000" i="1" dirty="0" smtClean="0"/>
              <a:t>conceptual solution</a:t>
            </a:r>
            <a:r>
              <a:rPr lang="en-US" sz="2000" dirty="0" smtClean="0"/>
              <a:t> that meets the requirements – </a:t>
            </a:r>
            <a:r>
              <a:rPr lang="en-US" sz="2000" b="1" dirty="0" smtClean="0"/>
              <a:t>how</a:t>
            </a:r>
            <a:r>
              <a:rPr lang="en-US" sz="2000" dirty="0" smtClean="0"/>
              <a:t> can we solve the problem</a:t>
            </a:r>
          </a:p>
          <a:p>
            <a:pPr marL="384048" lvl="2" indent="0">
              <a:buNone/>
            </a:pPr>
            <a:r>
              <a:rPr lang="en-US" sz="1800" dirty="0" smtClean="0"/>
              <a:t>Note: Design is </a:t>
            </a:r>
            <a:r>
              <a:rPr lang="en-US" sz="1800" i="1" dirty="0" smtClean="0"/>
              <a:t>not</a:t>
            </a:r>
            <a:r>
              <a:rPr lang="en-US" sz="1800" dirty="0" smtClean="0"/>
              <a:t> implementation</a:t>
            </a:r>
          </a:p>
          <a:p>
            <a:pPr marL="384048" lvl="2" indent="0">
              <a:buNone/>
            </a:pPr>
            <a:r>
              <a:rPr lang="en-US" sz="1800" dirty="0" smtClean="0"/>
              <a:t>UML diagrams are not code (although some modeling software does allow code generation)</a:t>
            </a:r>
          </a:p>
          <a:p>
            <a:pPr marL="201168" lvl="1" indent="0">
              <a:buNone/>
            </a:pPr>
            <a:r>
              <a:rPr lang="en-US" sz="2000" dirty="0" smtClean="0"/>
              <a:t>Object-oriented analysis: Investigate the problem, identify and describe the objects (or concepts) in the problem domain</a:t>
            </a:r>
          </a:p>
          <a:p>
            <a:pPr marL="384048" lvl="2" indent="0">
              <a:buNone/>
            </a:pPr>
            <a:r>
              <a:rPr lang="en-US" sz="1800" dirty="0" smtClean="0"/>
              <a:t>Also, define the domain!</a:t>
            </a:r>
          </a:p>
          <a:p>
            <a:pPr marL="201168" lvl="1" indent="0">
              <a:buNone/>
            </a:pPr>
            <a:r>
              <a:rPr lang="en-US" sz="2000" dirty="0" smtClean="0"/>
              <a:t>Object-oriented design: Considering the results of the analysis, define the software classes and how they relate to each other</a:t>
            </a:r>
          </a:p>
          <a:p>
            <a:pPr marL="201168" lvl="1" indent="0">
              <a:buNone/>
            </a:pPr>
            <a:r>
              <a:rPr lang="en-US" sz="2000" dirty="0" smtClean="0"/>
              <a:t>Not every object in the problem domain corresponds to a class in the design model, and </a:t>
            </a:r>
            <a:r>
              <a:rPr lang="en-US" sz="2000" dirty="0" err="1" smtClean="0"/>
              <a:t>viceversa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000" dirty="0" smtClean="0"/>
              <a:t>Where do we assign responsibilities to the objects? Probably a little in both parts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6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“The Unified Modeling Language is a visual language for specifying, constructing, and documenting the artifacts of systems.” - </a:t>
            </a:r>
            <a:r>
              <a:rPr lang="en-US" sz="2400" i="1" dirty="0" smtClean="0"/>
              <a:t>OMG, 2003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Standard for diagramming notation</a:t>
            </a:r>
          </a:p>
          <a:p>
            <a:pPr marL="201168" lvl="1" indent="0">
              <a:buNone/>
            </a:pPr>
            <a:r>
              <a:rPr lang="en-US" sz="2400" dirty="0" smtClean="0"/>
              <a:t>We will use UML to sketch out our systems</a:t>
            </a:r>
          </a:p>
          <a:p>
            <a:pPr marL="201168" lvl="1" indent="0">
              <a:buNone/>
            </a:pPr>
            <a:r>
              <a:rPr lang="en-US" sz="2400" dirty="0" smtClean="0"/>
              <a:t>UML can be used (by modeling packages) to auto-generate code directly from the model diagrams</a:t>
            </a:r>
          </a:p>
          <a:p>
            <a:pPr marL="201168" lvl="1" indent="0">
              <a:buNone/>
            </a:pPr>
            <a:r>
              <a:rPr lang="en-US" sz="2400" dirty="0" smtClean="0"/>
              <a:t>Different perspectives:</a:t>
            </a:r>
          </a:p>
          <a:p>
            <a:pPr marL="384048" lvl="2" indent="0">
              <a:buNone/>
            </a:pPr>
            <a:r>
              <a:rPr lang="en-US" sz="2000" dirty="0" smtClean="0"/>
              <a:t>Conceptual Perspective – defining the problem domain: Raw class diagrams, maybe mention some attributes (Domain Model)</a:t>
            </a:r>
          </a:p>
          <a:p>
            <a:pPr marL="384048" lvl="2" indent="0">
              <a:buNone/>
            </a:pPr>
            <a:r>
              <a:rPr lang="en-US" sz="2000" dirty="0" smtClean="0"/>
              <a:t>Specification Perspective – defining the software classes: Design Class diagram, which shows the actual software classes and their methods, attributes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will explore the details of UML diagramming later in the course</a:t>
            </a:r>
          </a:p>
          <a:p>
            <a:r>
              <a:rPr lang="en-US" dirty="0" smtClean="0"/>
              <a:t>For now, understand that UML is a language – it is used to communicate information</a:t>
            </a:r>
          </a:p>
          <a:p>
            <a:r>
              <a:rPr lang="en-US" dirty="0" smtClean="0"/>
              <a:t>We will use UML to describe the problem domain, describe the activities that occur, and eventually describe the software classes</a:t>
            </a:r>
          </a:p>
          <a:p>
            <a:r>
              <a:rPr lang="en-US" dirty="0" smtClean="0"/>
              <a:t>Since it is a language, UML has specific rules, and we will see these later in the course</a:t>
            </a:r>
          </a:p>
          <a:p>
            <a:r>
              <a:rPr lang="en-US" dirty="0" smtClean="0"/>
              <a:t>You need to be able to read UML diagrams, as well as create them</a:t>
            </a:r>
          </a:p>
          <a:p>
            <a:r>
              <a:rPr lang="en-US" dirty="0" smtClean="0"/>
              <a:t>Here are some examples (we will learn more about how to create these diagrams later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1511</Words>
  <Application>Microsoft Macintosh PowerPoint</Application>
  <PresentationFormat>Custom</PresentationFormat>
  <Paragraphs>135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Retrospect</vt:lpstr>
      <vt:lpstr>VISIO</vt:lpstr>
      <vt:lpstr>Visio</vt:lpstr>
      <vt:lpstr>Object-Oriented Analysis and Design</vt:lpstr>
      <vt:lpstr>What will we learn?</vt:lpstr>
      <vt:lpstr>What will we learn?</vt:lpstr>
      <vt:lpstr>We will:</vt:lpstr>
      <vt:lpstr>Objects</vt:lpstr>
      <vt:lpstr>OOA/OOD</vt:lpstr>
      <vt:lpstr>Analysis and Design:</vt:lpstr>
      <vt:lpstr>UML</vt:lpstr>
      <vt:lpstr>UML</vt:lpstr>
      <vt:lpstr>UML</vt:lpstr>
      <vt:lpstr>PowerPoint Presentation</vt:lpstr>
      <vt:lpstr>UML</vt:lpstr>
      <vt:lpstr>UML</vt:lpstr>
      <vt:lpstr>UML</vt:lpstr>
      <vt:lpstr>UML</vt:lpstr>
      <vt:lpstr>PowerPoint Presentation</vt:lpstr>
      <vt:lpstr>Example: The Dice Game</vt:lpstr>
      <vt:lpstr>The Dice Game: Domain Model</vt:lpstr>
      <vt:lpstr>The Dice Game: Object Responsibilities and Interactions</vt:lpstr>
      <vt:lpstr>The Dice Game: Interaction Diagram</vt:lpstr>
      <vt:lpstr>The Dice Game: Design Class Diagrams</vt:lpstr>
      <vt:lpstr>The Dice Game: Class Design Diagram</vt:lpstr>
      <vt:lpstr>UML: Conceptual versus Specification Perspective</vt:lpstr>
      <vt:lpstr>Chapter 1: Main Takeaways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Borazjany</cp:lastModifiedBy>
  <cp:revision>37</cp:revision>
  <dcterms:created xsi:type="dcterms:W3CDTF">2013-08-23T13:52:50Z</dcterms:created>
  <dcterms:modified xsi:type="dcterms:W3CDTF">2016-01-11T18:50:24Z</dcterms:modified>
</cp:coreProperties>
</file>