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notesSlides/notesSlide1.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89" r:id="rId4"/>
    <p:sldId id="258" r:id="rId5"/>
    <p:sldId id="259" r:id="rId6"/>
    <p:sldId id="260" r:id="rId7"/>
    <p:sldId id="261" r:id="rId8"/>
    <p:sldId id="262" r:id="rId9"/>
    <p:sldId id="263" r:id="rId10"/>
    <p:sldId id="264" r:id="rId11"/>
    <p:sldId id="265" r:id="rId12"/>
    <p:sldId id="266" r:id="rId13"/>
    <p:sldId id="286" r:id="rId14"/>
    <p:sldId id="268" r:id="rId15"/>
    <p:sldId id="271" r:id="rId16"/>
    <p:sldId id="272" r:id="rId17"/>
    <p:sldId id="269" r:id="rId18"/>
    <p:sldId id="291" r:id="rId19"/>
    <p:sldId id="273" r:id="rId20"/>
    <p:sldId id="274" r:id="rId21"/>
    <p:sldId id="275" r:id="rId22"/>
    <p:sldId id="276" r:id="rId23"/>
    <p:sldId id="287" r:id="rId24"/>
    <p:sldId id="278" r:id="rId25"/>
    <p:sldId id="279" r:id="rId26"/>
    <p:sldId id="280" r:id="rId27"/>
    <p:sldId id="292" r:id="rId28"/>
    <p:sldId id="294" r:id="rId29"/>
    <p:sldId id="295" r:id="rId30"/>
    <p:sldId id="296" r:id="rId31"/>
    <p:sldId id="297" r:id="rId32"/>
    <p:sldId id="293" r:id="rId33"/>
    <p:sldId id="281" r:id="rId34"/>
    <p:sldId id="282" r:id="rId35"/>
    <p:sldId id="283" r:id="rId36"/>
    <p:sldId id="285"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6" d="100"/>
          <a:sy n="96" d="100"/>
        </p:scale>
        <p:origin x="-312"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4913E-1935-4C19-9013-CD0B32F22E3B}" type="datetimeFigureOut">
              <a:rPr lang="en-US" smtClean="0"/>
              <a:t>8/31/15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303C5-689C-4902-8894-08D0626A0D40}" type="slidenum">
              <a:rPr lang="en-US" smtClean="0"/>
              <a:t>‹#›</a:t>
            </a:fld>
            <a:endParaRPr lang="en-US"/>
          </a:p>
        </p:txBody>
      </p:sp>
    </p:spTree>
    <p:extLst>
      <p:ext uri="{BB962C8B-B14F-4D97-AF65-F5344CB8AC3E}">
        <p14:creationId xmlns:p14="http://schemas.microsoft.com/office/powerpoint/2010/main" val="335432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3303C5-689C-4902-8894-08D0626A0D40}" type="slidenum">
              <a:rPr lang="en-US" smtClean="0"/>
              <a:t>13</a:t>
            </a:fld>
            <a:endParaRPr lang="en-US"/>
          </a:p>
        </p:txBody>
      </p:sp>
    </p:spTree>
    <p:extLst>
      <p:ext uri="{BB962C8B-B14F-4D97-AF65-F5344CB8AC3E}">
        <p14:creationId xmlns:p14="http://schemas.microsoft.com/office/powerpoint/2010/main" val="1984971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4AFC2A-C568-43A7-A32A-48EEFB8AFE50}" type="datetime1">
              <a:rPr lang="en-US" smtClean="0"/>
              <a:t>8/31/15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9A009-0A73-4D8F-ABDB-207168D1E9C5}" type="datetime1">
              <a:rPr lang="en-US" smtClean="0"/>
              <a:t>8/31/15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F4687-D70A-4254-9E56-6510129371D5}" type="datetime1">
              <a:rPr lang="en-US" smtClean="0"/>
              <a:t>8/31/15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96DAAC-B8A5-4654-81ED-15A497CAA912}" type="datetime1">
              <a:rPr lang="en-US" smtClean="0"/>
              <a:t>8/31/15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4D3B1B-9E00-4016-BBEE-EDBC1C461B1C}" type="datetime1">
              <a:rPr lang="en-US" smtClean="0"/>
              <a:t>8/31/15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CC342A-81BF-4A23-AB6A-C2E78AFEC1C8}" type="datetime1">
              <a:rPr lang="en-US" smtClean="0"/>
              <a:t>8/31/15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21FE80-F570-4026-AF0D-E71B02A90AE8}" type="datetime1">
              <a:rPr lang="en-US" smtClean="0"/>
              <a:t>8/31/15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1FD547-8471-4638-998F-1E2CC07F1F3E}" type="datetime1">
              <a:rPr lang="en-US" smtClean="0"/>
              <a:t>8/31/15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6C4A41-CC39-4E9C-AD05-7C54E816ACDF}" type="datetime1">
              <a:rPr lang="en-US" smtClean="0"/>
              <a:t>8/31/15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7131DA-6E97-494A-A8F8-31D4A55672F9}" type="datetime1">
              <a:rPr lang="en-US" smtClean="0"/>
              <a:t>8/31/15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AAFB4-3B7E-4DE1-9890-A0316CD36C48}" type="datetime1">
              <a:rPr lang="en-US" smtClean="0"/>
              <a:t>8/31/15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CE8DD3-C091-48EE-AFC5-80392194EA9E}" type="datetime1">
              <a:rPr lang="en-US" smtClean="0"/>
              <a:t>8/31/15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3.bin"/><Relationship Id="rId5"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a:xfrm>
            <a:off x="1100051" y="4455621"/>
            <a:ext cx="10058400" cy="1624504"/>
          </a:xfrm>
        </p:spPr>
        <p:txBody>
          <a:bodyPr>
            <a:normAutofit/>
          </a:bodyPr>
          <a:lstStyle/>
          <a:p>
            <a:r>
              <a:rPr lang="en-US" dirty="0" smtClean="0"/>
              <a:t>Chapter 2: iterative, evolutionary, and agile</a:t>
            </a:r>
          </a:p>
          <a:p>
            <a:r>
              <a:rPr lang="en-US" dirty="0" smtClean="0"/>
              <a:t>Chapter 3: Case Studies</a:t>
            </a:r>
          </a:p>
          <a:p>
            <a:r>
              <a:rPr lang="en-US" dirty="0"/>
              <a:t>Slides: By Dr. Semper</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Lifecycle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Probably an attempt to apply standard product development methods to software </a:t>
            </a:r>
          </a:p>
          <a:p>
            <a:pPr marL="0" indent="0">
              <a:buNone/>
            </a:pPr>
            <a:r>
              <a:rPr lang="en-US" dirty="0" smtClean="0"/>
              <a:t>Fully define requirements (and usually design) before coding</a:t>
            </a:r>
          </a:p>
          <a:p>
            <a:pPr marL="0" indent="0">
              <a:buNone/>
            </a:pPr>
            <a:r>
              <a:rPr lang="en-US" dirty="0" smtClean="0"/>
              <a:t>Why is Waterfall so prone to fail?</a:t>
            </a:r>
          </a:p>
          <a:p>
            <a:pPr marL="201168" lvl="1" indent="0">
              <a:buNone/>
            </a:pPr>
            <a:r>
              <a:rPr lang="en-US" dirty="0" smtClean="0"/>
              <a:t>Software development is not mass production – highly unlikely that all requirements are fully understood up front</a:t>
            </a:r>
          </a:p>
          <a:p>
            <a:pPr marL="201168" lvl="1" indent="0">
              <a:buNone/>
            </a:pPr>
            <a:r>
              <a:rPr lang="en-US" dirty="0" smtClean="0"/>
              <a:t>Requirement are also not as stable as we would like, especially for large complex projects</a:t>
            </a:r>
          </a:p>
          <a:p>
            <a:pPr marL="201168" lvl="1" indent="0">
              <a:buNone/>
            </a:pPr>
            <a:r>
              <a:rPr lang="en-US" dirty="0" smtClean="0"/>
              <a:t>Change Request process works, but can be cumbersome and slow</a:t>
            </a:r>
          </a:p>
          <a:p>
            <a:pPr marL="201168" lvl="1" indent="0">
              <a:buNone/>
            </a:pPr>
            <a:r>
              <a:rPr lang="en-US" dirty="0" smtClean="0"/>
              <a:t>Note it is possible to change requirements later in the project for Waterfall, but it is hard and slow</a:t>
            </a:r>
          </a:p>
          <a:p>
            <a:pPr marL="0" indent="0">
              <a:buNone/>
            </a:pPr>
            <a:r>
              <a:rPr lang="en-US" dirty="0"/>
              <a:t>Try to avoid combining this approach with an iterative approach</a:t>
            </a:r>
          </a:p>
          <a:p>
            <a:pPr marL="201168" lvl="1" indent="0">
              <a:buNone/>
            </a:pPr>
            <a:r>
              <a:rPr lang="en-US" dirty="0"/>
              <a:t>Don’t try to identify all use cases or do complete OOA before coding can </a:t>
            </a:r>
            <a:r>
              <a:rPr lang="en-US" dirty="0" smtClean="0"/>
              <a:t>start</a:t>
            </a:r>
          </a:p>
          <a:p>
            <a:pPr marL="201168" lvl="1" indent="0">
              <a:buNone/>
            </a:pPr>
            <a:r>
              <a:rPr lang="en-US" dirty="0" smtClean="0"/>
              <a:t>Software design and implementation becomes more complex as understanding of the system increases</a:t>
            </a:r>
            <a:endParaRPr lang="en-US" dirty="0"/>
          </a:p>
          <a:p>
            <a:pPr marL="201168" lvl="1" indent="0">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39096925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Before first iteration, work with customer in a Requirements Workshop to identify a few </a:t>
            </a:r>
            <a:r>
              <a:rPr lang="en-US" u="sng" dirty="0" smtClean="0"/>
              <a:t>critical</a:t>
            </a:r>
            <a:r>
              <a:rPr lang="en-US" dirty="0" smtClean="0"/>
              <a:t> Uses Cases</a:t>
            </a:r>
          </a:p>
          <a:p>
            <a:pPr marL="201168" lvl="1" indent="0">
              <a:buNone/>
            </a:pPr>
            <a:r>
              <a:rPr lang="en-US" dirty="0" smtClean="0"/>
              <a:t>Highest risk, most important features, use cases</a:t>
            </a:r>
          </a:p>
          <a:p>
            <a:pPr marL="201168" lvl="1" indent="0">
              <a:buNone/>
            </a:pPr>
            <a:r>
              <a:rPr lang="en-US" dirty="0" smtClean="0"/>
              <a:t>Do a deep functional analysis of these use cases</a:t>
            </a:r>
          </a:p>
          <a:p>
            <a:pPr marL="0" indent="0">
              <a:buNone/>
            </a:pPr>
            <a:r>
              <a:rPr lang="en-US" dirty="0" smtClean="0"/>
              <a:t>Plan the iteration, i.e. identify which of the selected use cases will be addressed</a:t>
            </a:r>
          </a:p>
          <a:p>
            <a:pPr marL="0" indent="0">
              <a:buNone/>
            </a:pPr>
            <a:r>
              <a:rPr lang="en-US" dirty="0" smtClean="0"/>
              <a:t>Iteration 1:</a:t>
            </a:r>
          </a:p>
          <a:p>
            <a:pPr marL="201168" lvl="1" indent="0">
              <a:buNone/>
            </a:pPr>
            <a:r>
              <a:rPr lang="en-US" dirty="0" smtClean="0"/>
              <a:t>First couple of days are for OOA/OOD of the assigned tasks</a:t>
            </a:r>
          </a:p>
          <a:p>
            <a:pPr marL="201168" lvl="1" indent="0">
              <a:buNone/>
            </a:pPr>
            <a:r>
              <a:rPr lang="en-US" dirty="0" smtClean="0"/>
              <a:t>Remainder of the iteration (x number of weeks): Write code, test, integrate</a:t>
            </a:r>
          </a:p>
          <a:p>
            <a:pPr marL="201168" lvl="1" indent="0">
              <a:buNone/>
            </a:pPr>
            <a:r>
              <a:rPr lang="en-US" dirty="0" smtClean="0"/>
              <a:t>If it appears that the original goals for the iteration cannot be met, “de-scope”</a:t>
            </a:r>
          </a:p>
          <a:p>
            <a:pPr marL="201168" lvl="1" indent="0">
              <a:buNone/>
            </a:pPr>
            <a:r>
              <a:rPr lang="en-US" dirty="0" smtClean="0"/>
              <a:t>Freeze code for the iteration, demo to customer, get feedback</a:t>
            </a:r>
          </a:p>
          <a:p>
            <a:pPr marL="201168" lvl="1" indent="0">
              <a:buNone/>
            </a:pPr>
            <a:r>
              <a:rPr lang="en-US" dirty="0" smtClean="0"/>
              <a:t>Near end of iteration, return to use cases, begin to add to requirements/tasks based upon feedback</a:t>
            </a:r>
          </a:p>
          <a:p>
            <a:pPr marL="201168" lvl="1" indent="0">
              <a:buNone/>
            </a:pPr>
            <a:r>
              <a:rPr lang="en-US" dirty="0" smtClean="0"/>
              <a:t>Plan Iteration 2, and continue</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11</a:t>
            </a:fld>
            <a:endParaRPr lang="en-US" dirty="0"/>
          </a:p>
        </p:txBody>
      </p:sp>
    </p:spTree>
    <p:extLst>
      <p:ext uri="{BB962C8B-B14F-4D97-AF65-F5344CB8AC3E}">
        <p14:creationId xmlns:p14="http://schemas.microsoft.com/office/powerpoint/2010/main" val="732611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For the first 4-5 iterations, there will be much requirements analysis and refinement</a:t>
            </a:r>
          </a:p>
          <a:p>
            <a:pPr marL="0" indent="0">
              <a:buNone/>
            </a:pPr>
            <a:r>
              <a:rPr lang="en-US" dirty="0" smtClean="0"/>
              <a:t>This is the </a:t>
            </a:r>
            <a:r>
              <a:rPr lang="en-US" i="1" dirty="0" smtClean="0"/>
              <a:t>elaboration phase</a:t>
            </a:r>
            <a:r>
              <a:rPr lang="en-US" dirty="0" smtClean="0"/>
              <a:t> – after it is completed, we have maybe 90% of the requirements identified, but only about 10% of the code written. </a:t>
            </a:r>
          </a:p>
          <a:p>
            <a:pPr marL="0" indent="0">
              <a:buNone/>
            </a:pPr>
            <a:r>
              <a:rPr lang="en-US" dirty="0" smtClean="0"/>
              <a:t>This is the time to estimate the time and effort the remainder of the project will take</a:t>
            </a:r>
          </a:p>
          <a:p>
            <a:pPr marL="201168" lvl="1" indent="0">
              <a:buNone/>
            </a:pPr>
            <a:r>
              <a:rPr lang="en-US" dirty="0" smtClean="0"/>
              <a:t>Should be based upon the actual work done to this point, as so should be accurate</a:t>
            </a:r>
          </a:p>
          <a:p>
            <a:pPr marL="0" indent="0">
              <a:buNone/>
            </a:pPr>
            <a:r>
              <a:rPr lang="en-US" dirty="0" smtClean="0"/>
              <a:t>After this, fewer requirements workshops are needed, although the requirements are never considered “frozen”</a:t>
            </a:r>
          </a:p>
          <a:p>
            <a:pPr marL="0" indent="0">
              <a:buNone/>
            </a:pPr>
            <a:r>
              <a:rPr lang="en-US" dirty="0" smtClean="0"/>
              <a:t>This approach is considered </a:t>
            </a:r>
            <a:r>
              <a:rPr lang="en-US" i="1" dirty="0" smtClean="0"/>
              <a:t>risk-driven</a:t>
            </a:r>
            <a:r>
              <a:rPr lang="en-US" dirty="0" smtClean="0"/>
              <a:t> and </a:t>
            </a:r>
            <a:r>
              <a:rPr lang="en-US" i="1" dirty="0" smtClean="0"/>
              <a:t>client-driven</a:t>
            </a:r>
            <a:endParaRPr lang="en-US" dirty="0" smtClean="0"/>
          </a:p>
          <a:p>
            <a:pPr marL="201168" lvl="1" indent="0">
              <a:buNone/>
            </a:pPr>
            <a:r>
              <a:rPr lang="en-US" dirty="0" smtClean="0"/>
              <a:t>Goal of the earliest iterations is to identify and drive down highest risks, build features customer cares most about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948243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769704977"/>
              </p:ext>
            </p:extLst>
          </p:nvPr>
        </p:nvGraphicFramePr>
        <p:xfrm>
          <a:off x="2654301" y="321708"/>
          <a:ext cx="6794500" cy="5788035"/>
        </p:xfrm>
        <a:graphic>
          <a:graphicData uri="http://schemas.openxmlformats.org/presentationml/2006/ole">
            <mc:AlternateContent xmlns:mc="http://schemas.openxmlformats.org/markup-compatibility/2006">
              <mc:Choice xmlns:v="urn:schemas-microsoft-com:vml" Requires="v">
                <p:oleObj spid="_x0000_s18466" name="Visio" r:id="rId4" imgW="7304760" imgH="6222600" progId="Visio.Drawing.11">
                  <p:embed/>
                </p:oleObj>
              </mc:Choice>
              <mc:Fallback>
                <p:oleObj name="Visio" r:id="rId4" imgW="7304760" imgH="62226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4301" y="321708"/>
                        <a:ext cx="6794500" cy="5788035"/>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308948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Attitudes</a:t>
            </a:r>
            <a:endParaRPr lang="en-US" dirty="0"/>
          </a:p>
        </p:txBody>
      </p:sp>
      <p:sp>
        <p:nvSpPr>
          <p:cNvPr id="3" name="Content Placeholder 2"/>
          <p:cNvSpPr>
            <a:spLocks noGrp="1"/>
          </p:cNvSpPr>
          <p:nvPr>
            <p:ph idx="1"/>
          </p:nvPr>
        </p:nvSpPr>
        <p:spPr/>
        <p:txBody>
          <a:bodyPr/>
          <a:lstStyle/>
          <a:p>
            <a:pPr marL="0" indent="0">
              <a:buNone/>
            </a:pPr>
            <a:r>
              <a:rPr lang="en-US" sz="2400" dirty="0" smtClean="0"/>
              <a:t>Stress </a:t>
            </a:r>
            <a:r>
              <a:rPr lang="en-US" sz="2400" i="1" dirty="0" smtClean="0"/>
              <a:t>agility</a:t>
            </a:r>
            <a:r>
              <a:rPr lang="en-US" sz="2400" dirty="0" smtClean="0"/>
              <a:t> – rapid and flexible response to change</a:t>
            </a:r>
          </a:p>
          <a:p>
            <a:pPr marL="0" indent="0">
              <a:buNone/>
            </a:pPr>
            <a:r>
              <a:rPr lang="en-US" sz="2400" dirty="0" smtClean="0"/>
              <a:t>The Agile Manifesto:</a:t>
            </a:r>
          </a:p>
          <a:p>
            <a:pPr marL="201168" lvl="1" indent="0">
              <a:buNone/>
            </a:pPr>
            <a:r>
              <a:rPr lang="en-US" sz="2000" dirty="0" smtClean="0"/>
              <a:t>Individuals and interactions </a:t>
            </a:r>
            <a:r>
              <a:rPr lang="en-US" sz="2000" i="1" dirty="0" smtClean="0"/>
              <a:t>over</a:t>
            </a:r>
            <a:r>
              <a:rPr lang="en-US" sz="2000" dirty="0" smtClean="0"/>
              <a:t> processes and tools</a:t>
            </a:r>
          </a:p>
          <a:p>
            <a:pPr marL="201168" lvl="1" indent="0">
              <a:buNone/>
            </a:pPr>
            <a:r>
              <a:rPr lang="en-US" sz="2000" dirty="0" smtClean="0"/>
              <a:t>Working software </a:t>
            </a:r>
            <a:r>
              <a:rPr lang="en-US" sz="2000" i="1" dirty="0" smtClean="0"/>
              <a:t> over </a:t>
            </a:r>
            <a:r>
              <a:rPr lang="en-US" sz="2000" dirty="0" smtClean="0"/>
              <a:t>comprehensive documentation</a:t>
            </a:r>
          </a:p>
          <a:p>
            <a:pPr marL="201168" lvl="1" indent="0">
              <a:buNone/>
            </a:pPr>
            <a:r>
              <a:rPr lang="en-US" sz="2000" dirty="0" smtClean="0"/>
              <a:t>Customer collaboration </a:t>
            </a:r>
            <a:r>
              <a:rPr lang="en-US" sz="2000" i="1" dirty="0" smtClean="0"/>
              <a:t>over</a:t>
            </a:r>
            <a:r>
              <a:rPr lang="en-US" sz="2000" dirty="0" smtClean="0"/>
              <a:t> contract negotiation</a:t>
            </a:r>
          </a:p>
          <a:p>
            <a:pPr marL="201168" lvl="1" indent="0">
              <a:buNone/>
            </a:pPr>
            <a:r>
              <a:rPr lang="en-US" sz="2000" dirty="0" smtClean="0"/>
              <a:t>Responding to change </a:t>
            </a:r>
            <a:r>
              <a:rPr lang="en-US" sz="2000" i="1" dirty="0" smtClean="0"/>
              <a:t>over </a:t>
            </a:r>
            <a:r>
              <a:rPr lang="en-US" sz="2000" dirty="0" smtClean="0"/>
              <a:t>following a plan</a:t>
            </a:r>
          </a:p>
          <a:p>
            <a:pPr marL="0" indent="0">
              <a:buNone/>
            </a:pPr>
            <a:r>
              <a:rPr lang="en-US" sz="2400" dirty="0" smtClean="0"/>
              <a:t>Any iterative process can be applied in the Agile spirit</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1490829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Principles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Our </a:t>
            </a:r>
            <a:r>
              <a:rPr lang="en-US" dirty="0"/>
              <a:t>highest priority is to satisfy the </a:t>
            </a:r>
            <a:r>
              <a:rPr lang="en-US" dirty="0" smtClean="0"/>
              <a:t>customer through </a:t>
            </a:r>
            <a:r>
              <a:rPr lang="en-US" dirty="0"/>
              <a:t>early and continuous </a:t>
            </a:r>
            <a:r>
              <a:rPr lang="en-US" dirty="0" smtClean="0"/>
              <a:t>delivery of </a:t>
            </a:r>
            <a:r>
              <a:rPr lang="en-US" dirty="0"/>
              <a:t>valuable software. </a:t>
            </a:r>
            <a:endParaRPr lang="en-US" dirty="0" smtClean="0"/>
          </a:p>
          <a:p>
            <a:pPr marL="0" indent="0">
              <a:buNone/>
            </a:pPr>
            <a:r>
              <a:rPr lang="en-US" dirty="0" smtClean="0"/>
              <a:t>Welcome </a:t>
            </a:r>
            <a:r>
              <a:rPr lang="en-US" dirty="0"/>
              <a:t>changing requirements, even late in </a:t>
            </a:r>
            <a:r>
              <a:rPr lang="en-US" dirty="0" smtClean="0"/>
              <a:t> development</a:t>
            </a:r>
            <a:r>
              <a:rPr lang="en-US" dirty="0"/>
              <a:t>. Agile processes harness change for </a:t>
            </a:r>
            <a:r>
              <a:rPr lang="en-US" dirty="0" smtClean="0"/>
              <a:t>the </a:t>
            </a:r>
            <a:r>
              <a:rPr lang="en-US" dirty="0"/>
              <a:t>customer's competitive advantage</a:t>
            </a:r>
            <a:r>
              <a:rPr lang="en-US" dirty="0" smtClean="0"/>
              <a:t>.</a:t>
            </a:r>
          </a:p>
          <a:p>
            <a:pPr marL="0" indent="0">
              <a:buNone/>
            </a:pPr>
            <a:r>
              <a:rPr lang="en-US" dirty="0" smtClean="0"/>
              <a:t>Deliver </a:t>
            </a:r>
            <a:r>
              <a:rPr lang="en-US" dirty="0"/>
              <a:t>working software frequently, from a </a:t>
            </a:r>
            <a:r>
              <a:rPr lang="en-US" dirty="0" smtClean="0"/>
              <a:t> couple </a:t>
            </a:r>
            <a:r>
              <a:rPr lang="en-US" dirty="0"/>
              <a:t>of weeks to a couple of months, with </a:t>
            </a:r>
            <a:r>
              <a:rPr lang="en-US" dirty="0" smtClean="0"/>
              <a:t>a preference </a:t>
            </a:r>
            <a:r>
              <a:rPr lang="en-US" dirty="0"/>
              <a:t>to the shorter timescale</a:t>
            </a:r>
            <a:r>
              <a:rPr lang="en-US" dirty="0" smtClean="0"/>
              <a:t>.</a:t>
            </a:r>
          </a:p>
          <a:p>
            <a:pPr marL="0" indent="0">
              <a:buNone/>
            </a:pPr>
            <a:r>
              <a:rPr lang="en-US" dirty="0" smtClean="0"/>
              <a:t>Business </a:t>
            </a:r>
            <a:r>
              <a:rPr lang="en-US" dirty="0"/>
              <a:t>people and developers must work </a:t>
            </a:r>
            <a:r>
              <a:rPr lang="en-US" dirty="0" smtClean="0"/>
              <a:t>together </a:t>
            </a:r>
            <a:r>
              <a:rPr lang="en-US" dirty="0"/>
              <a:t>daily throughout the project. </a:t>
            </a:r>
            <a:endParaRPr lang="en-US" dirty="0" smtClean="0"/>
          </a:p>
          <a:p>
            <a:pPr marL="0" indent="0">
              <a:buNone/>
            </a:pPr>
            <a:r>
              <a:rPr lang="en-US" dirty="0" smtClean="0"/>
              <a:t>Build </a:t>
            </a:r>
            <a:r>
              <a:rPr lang="en-US" dirty="0"/>
              <a:t>projects around motivated individuals. </a:t>
            </a:r>
            <a:r>
              <a:rPr lang="en-US" dirty="0" smtClean="0"/>
              <a:t> Give </a:t>
            </a:r>
            <a:r>
              <a:rPr lang="en-US" dirty="0"/>
              <a:t>them the environment and support they need, </a:t>
            </a:r>
            <a:r>
              <a:rPr lang="en-US" dirty="0" smtClean="0"/>
              <a:t> and </a:t>
            </a:r>
            <a:r>
              <a:rPr lang="en-US" dirty="0"/>
              <a:t>trust them to get the job done. </a:t>
            </a:r>
            <a:endParaRPr lang="en-US" dirty="0" smtClean="0"/>
          </a:p>
          <a:p>
            <a:pPr marL="0" indent="0">
              <a:buNone/>
            </a:pPr>
            <a:r>
              <a:rPr lang="en-US" dirty="0" smtClean="0"/>
              <a:t>The </a:t>
            </a:r>
            <a:r>
              <a:rPr lang="en-US" dirty="0"/>
              <a:t>most efficient and effective method of </a:t>
            </a:r>
            <a:r>
              <a:rPr lang="en-US" dirty="0" smtClean="0"/>
              <a:t>conveying </a:t>
            </a:r>
            <a:r>
              <a:rPr lang="en-US" dirty="0"/>
              <a:t>information to and within a development </a:t>
            </a:r>
            <a:r>
              <a:rPr lang="en-US" dirty="0" smtClean="0"/>
              <a:t> team </a:t>
            </a:r>
            <a:r>
              <a:rPr lang="en-US" dirty="0"/>
              <a:t>is face-to-face conversation. </a:t>
            </a:r>
          </a:p>
        </p:txBody>
      </p:sp>
      <p:sp>
        <p:nvSpPr>
          <p:cNvPr id="4" name="Slide Number Placeholder 3"/>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2145799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Principles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Working </a:t>
            </a:r>
            <a:r>
              <a:rPr lang="en-US" dirty="0"/>
              <a:t>software is the primary measure of progress. </a:t>
            </a:r>
            <a:endParaRPr lang="en-US" dirty="0" smtClean="0"/>
          </a:p>
          <a:p>
            <a:pPr marL="0" indent="0">
              <a:buNone/>
            </a:pPr>
            <a:r>
              <a:rPr lang="en-US" dirty="0" smtClean="0"/>
              <a:t>Agile </a:t>
            </a:r>
            <a:r>
              <a:rPr lang="en-US" dirty="0"/>
              <a:t>processes promote sustainable development. </a:t>
            </a:r>
            <a:r>
              <a:rPr lang="en-US" dirty="0" smtClean="0"/>
              <a:t> The </a:t>
            </a:r>
            <a:r>
              <a:rPr lang="en-US" dirty="0"/>
              <a:t>sponsors, developers, and users should be able </a:t>
            </a:r>
            <a:r>
              <a:rPr lang="en-US" dirty="0" smtClean="0"/>
              <a:t>to </a:t>
            </a:r>
            <a:r>
              <a:rPr lang="en-US" dirty="0"/>
              <a:t>maintain a constant pace indefinitely. </a:t>
            </a:r>
            <a:endParaRPr lang="en-US" dirty="0" smtClean="0"/>
          </a:p>
          <a:p>
            <a:pPr marL="0" indent="0">
              <a:buNone/>
            </a:pPr>
            <a:r>
              <a:rPr lang="en-US" dirty="0" smtClean="0"/>
              <a:t>Continuous </a:t>
            </a:r>
            <a:r>
              <a:rPr lang="en-US" dirty="0"/>
              <a:t>attention to technical excellence </a:t>
            </a:r>
            <a:r>
              <a:rPr lang="en-US" dirty="0" smtClean="0"/>
              <a:t>and </a:t>
            </a:r>
            <a:r>
              <a:rPr lang="en-US" dirty="0"/>
              <a:t>good design enhances agility. </a:t>
            </a:r>
            <a:endParaRPr lang="en-US" dirty="0" smtClean="0"/>
          </a:p>
          <a:p>
            <a:pPr marL="0" indent="0">
              <a:buNone/>
            </a:pPr>
            <a:r>
              <a:rPr lang="en-US" dirty="0" smtClean="0"/>
              <a:t>Simplicity-</a:t>
            </a:r>
            <a:r>
              <a:rPr lang="en-US" dirty="0"/>
              <a:t>-the art of maximizing the amount </a:t>
            </a:r>
            <a:r>
              <a:rPr lang="en-US" dirty="0" smtClean="0"/>
              <a:t>of </a:t>
            </a:r>
            <a:r>
              <a:rPr lang="en-US" dirty="0"/>
              <a:t>work not done--is essential. </a:t>
            </a:r>
            <a:endParaRPr lang="en-US" dirty="0" smtClean="0"/>
          </a:p>
          <a:p>
            <a:pPr marL="0" indent="0">
              <a:buNone/>
            </a:pPr>
            <a:r>
              <a:rPr lang="en-US" dirty="0" smtClean="0"/>
              <a:t>The </a:t>
            </a:r>
            <a:r>
              <a:rPr lang="en-US" dirty="0"/>
              <a:t>best architectures, requirements, and designs </a:t>
            </a:r>
            <a:r>
              <a:rPr lang="en-US" dirty="0" smtClean="0"/>
              <a:t>emerge </a:t>
            </a:r>
            <a:r>
              <a:rPr lang="en-US" dirty="0"/>
              <a:t>from </a:t>
            </a:r>
            <a:r>
              <a:rPr lang="en-US" dirty="0" smtClean="0"/>
              <a:t>self-organizing </a:t>
            </a:r>
            <a:r>
              <a:rPr lang="en-US" dirty="0"/>
              <a:t>teams. </a:t>
            </a:r>
            <a:endParaRPr lang="en-US" dirty="0" smtClean="0"/>
          </a:p>
          <a:p>
            <a:pPr marL="0" indent="0">
              <a:buNone/>
            </a:pPr>
            <a:r>
              <a:rPr lang="en-US" dirty="0" smtClean="0"/>
              <a:t>At </a:t>
            </a:r>
            <a:r>
              <a:rPr lang="en-US" dirty="0"/>
              <a:t>regular intervals, the team reflects on how </a:t>
            </a:r>
            <a:r>
              <a:rPr lang="en-US" dirty="0" smtClean="0"/>
              <a:t>to </a:t>
            </a:r>
            <a:r>
              <a:rPr lang="en-US" dirty="0"/>
              <a:t>become more effective, then tunes and adjusts </a:t>
            </a:r>
            <a:r>
              <a:rPr lang="en-US" dirty="0" smtClean="0"/>
              <a:t>its </a:t>
            </a:r>
            <a:r>
              <a:rPr lang="en-US" dirty="0"/>
              <a:t>behavior accordingly. </a:t>
            </a:r>
          </a:p>
        </p:txBody>
      </p:sp>
      <p:sp>
        <p:nvSpPr>
          <p:cNvPr id="4" name="Slide Number Placeholder 3"/>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1850281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Modeling</a:t>
            </a:r>
            <a:endParaRPr lang="en-US" dirty="0"/>
          </a:p>
        </p:txBody>
      </p:sp>
      <p:sp>
        <p:nvSpPr>
          <p:cNvPr id="3" name="Content Placeholder 2"/>
          <p:cNvSpPr>
            <a:spLocks noGrp="1"/>
          </p:cNvSpPr>
          <p:nvPr>
            <p:ph idx="1"/>
          </p:nvPr>
        </p:nvSpPr>
        <p:spPr/>
        <p:txBody>
          <a:bodyPr/>
          <a:lstStyle/>
          <a:p>
            <a:pPr marL="0" indent="0">
              <a:buNone/>
            </a:pPr>
            <a:r>
              <a:rPr lang="en-US" dirty="0" smtClean="0"/>
              <a:t>We create models (or UML drawings) to help understand the project</a:t>
            </a:r>
          </a:p>
          <a:p>
            <a:pPr marL="201168" lvl="1" indent="0">
              <a:buNone/>
            </a:pPr>
            <a:r>
              <a:rPr lang="en-US" dirty="0" smtClean="0"/>
              <a:t>Not just documentation, or a blueprint to be handed to the software developer</a:t>
            </a:r>
          </a:p>
          <a:p>
            <a:pPr marL="0" indent="0">
              <a:buNone/>
            </a:pPr>
            <a:r>
              <a:rPr lang="en-US" dirty="0" smtClean="0"/>
              <a:t>Modeling is very important for Agile methods, and is a key tool for </a:t>
            </a:r>
            <a:r>
              <a:rPr lang="en-US" u="sng" dirty="0" smtClean="0"/>
              <a:t>communication</a:t>
            </a:r>
          </a:p>
          <a:p>
            <a:pPr marL="0" indent="0">
              <a:buNone/>
            </a:pPr>
            <a:r>
              <a:rPr lang="en-US" dirty="0" smtClean="0"/>
              <a:t>Don’t “over-model” </a:t>
            </a:r>
          </a:p>
          <a:p>
            <a:pPr marL="201168" lvl="1" indent="0">
              <a:buNone/>
            </a:pPr>
            <a:r>
              <a:rPr lang="en-US" dirty="0" smtClean="0"/>
              <a:t>Not every class needs a UML drawing</a:t>
            </a:r>
          </a:p>
          <a:p>
            <a:pPr marL="201168" lvl="1" indent="0">
              <a:buNone/>
            </a:pPr>
            <a:r>
              <a:rPr lang="en-US" dirty="0" smtClean="0"/>
              <a:t>Some simpler or more obvious parts of the problem can be deferred until coding starts</a:t>
            </a:r>
          </a:p>
          <a:p>
            <a:pPr marL="201168" lvl="1" indent="0">
              <a:buNone/>
            </a:pPr>
            <a:r>
              <a:rPr lang="en-US" dirty="0" smtClean="0"/>
              <a:t>Apply modeling and UML drawing for the trickier or more complicated parts</a:t>
            </a:r>
          </a:p>
          <a:p>
            <a:pPr marL="0" indent="0">
              <a:buNone/>
            </a:pPr>
            <a:r>
              <a:rPr lang="en-US" dirty="0" smtClean="0"/>
              <a:t>Models and diagrams do not need to be complete, or include every detail – they will be inaccurate, and that is OK</a:t>
            </a:r>
          </a:p>
          <a:p>
            <a:pPr marL="0" indent="0">
              <a:buNone/>
            </a:pPr>
            <a:r>
              <a:rPr lang="en-US" dirty="0" smtClean="0"/>
              <a:t>Usually done at a whiteboard, with 2-4 people</a:t>
            </a:r>
          </a:p>
        </p:txBody>
      </p:sp>
      <p:sp>
        <p:nvSpPr>
          <p:cNvPr id="4" name="Slide Number Placeholder 3"/>
          <p:cNvSpPr>
            <a:spLocks noGrp="1"/>
          </p:cNvSpPr>
          <p:nvPr>
            <p:ph type="sldNum" sz="quarter" idx="12"/>
          </p:nvPr>
        </p:nvSpPr>
        <p:spPr/>
        <p:txBody>
          <a:bodyPr/>
          <a:lstStyle/>
          <a:p>
            <a:fld id="{4CE482DC-2269-4F26-9D2A-7E44B1A4CD85}" type="slidenum">
              <a:rPr lang="en-US" smtClean="0"/>
              <a:t>17</a:t>
            </a:fld>
            <a:endParaRPr lang="en-US" dirty="0"/>
          </a:p>
        </p:txBody>
      </p:sp>
    </p:spTree>
    <p:extLst>
      <p:ext uri="{BB962C8B-B14F-4D97-AF65-F5344CB8AC3E}">
        <p14:creationId xmlns:p14="http://schemas.microsoft.com/office/powerpoint/2010/main" val="8700963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Clarification …</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the difference between Unified Process and Agile?</a:t>
            </a:r>
          </a:p>
          <a:p>
            <a:r>
              <a:rPr lang="en-US" dirty="0" smtClean="0"/>
              <a:t>Agile refers to a type of development methodology – it is an adjective. It describes a type of development method</a:t>
            </a:r>
          </a:p>
          <a:p>
            <a:r>
              <a:rPr lang="en-US" dirty="0" smtClean="0"/>
              <a:t>Unified Process is sometimes called Rational Unified Process (RUP), which is a formalized version</a:t>
            </a:r>
          </a:p>
          <a:p>
            <a:pPr marL="201168" lvl="1" indent="0">
              <a:buNone/>
            </a:pPr>
            <a:r>
              <a:rPr lang="en-US" dirty="0" smtClean="0"/>
              <a:t>It was created by the Rational Software Corporation, a division of IBM</a:t>
            </a:r>
          </a:p>
          <a:p>
            <a:pPr marL="201168" lvl="1" indent="0">
              <a:buNone/>
            </a:pPr>
            <a:r>
              <a:rPr lang="en-US" dirty="0" smtClean="0"/>
              <a:t>RUP is a specific development methodology, and can be considered an Agile methodology</a:t>
            </a:r>
          </a:p>
          <a:p>
            <a:pPr marL="201168" lvl="1" indent="0">
              <a:buNone/>
            </a:pPr>
            <a:r>
              <a:rPr lang="en-US" dirty="0" smtClean="0"/>
              <a:t>RUP is a process framework – often criticized for being too document heavy, but it is Agile and can be applied in a flexible way</a:t>
            </a:r>
          </a:p>
          <a:p>
            <a:pPr marL="201168" lvl="1" indent="0">
              <a:buNone/>
            </a:pPr>
            <a:r>
              <a:rPr lang="en-US" dirty="0" smtClean="0"/>
              <a:t>Useful for larger projects</a:t>
            </a:r>
          </a:p>
          <a:p>
            <a:pPr marL="201168" lvl="1" indent="0">
              <a:buNone/>
            </a:pPr>
            <a:r>
              <a:rPr lang="en-US" dirty="0" smtClean="0"/>
              <a:t>Iterative</a:t>
            </a:r>
          </a:p>
          <a:p>
            <a:r>
              <a:rPr lang="en-US" dirty="0" smtClean="0"/>
              <a:t>There are other Agile methodologies, like Scrum, which apply the Agile principles in different ways.</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27202597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 The Key Practices</a:t>
            </a:r>
            <a:endParaRPr lang="en-US" dirty="0"/>
          </a:p>
        </p:txBody>
      </p:sp>
      <p:sp>
        <p:nvSpPr>
          <p:cNvPr id="3" name="Content Placeholder 2"/>
          <p:cNvSpPr>
            <a:spLocks noGrp="1"/>
          </p:cNvSpPr>
          <p:nvPr>
            <p:ph idx="1"/>
          </p:nvPr>
        </p:nvSpPr>
        <p:spPr/>
        <p:txBody>
          <a:bodyPr/>
          <a:lstStyle/>
          <a:p>
            <a:pPr marL="0" indent="0">
              <a:buNone/>
            </a:pPr>
            <a:r>
              <a:rPr lang="en-US" dirty="0" smtClean="0"/>
              <a:t>Tackle high-risk and high-value issues in early iterations</a:t>
            </a:r>
          </a:p>
          <a:p>
            <a:pPr marL="0" indent="0">
              <a:buNone/>
            </a:pPr>
            <a:r>
              <a:rPr lang="en-US" dirty="0" smtClean="0"/>
              <a:t>Continuously engage users for evaluation and feedback, requirements evolution</a:t>
            </a:r>
          </a:p>
          <a:p>
            <a:pPr marL="0" indent="0">
              <a:buNone/>
            </a:pPr>
            <a:r>
              <a:rPr lang="en-US" dirty="0" smtClean="0"/>
              <a:t>Build a cohesive, core architecture early on</a:t>
            </a:r>
          </a:p>
          <a:p>
            <a:pPr marL="0" indent="0">
              <a:buNone/>
            </a:pPr>
            <a:r>
              <a:rPr lang="en-US" dirty="0" smtClean="0"/>
              <a:t>Continuously verify quality: test early and often, and realistically!</a:t>
            </a:r>
          </a:p>
          <a:p>
            <a:pPr marL="0" indent="0">
              <a:buNone/>
            </a:pPr>
            <a:r>
              <a:rPr lang="en-US" dirty="0" smtClean="0"/>
              <a:t>Apply use cases where appropriate</a:t>
            </a:r>
          </a:p>
          <a:p>
            <a:pPr marL="0" indent="0">
              <a:buNone/>
            </a:pPr>
            <a:r>
              <a:rPr lang="en-US" dirty="0" smtClean="0"/>
              <a:t>Utilize visual modeling (UML)</a:t>
            </a:r>
          </a:p>
          <a:p>
            <a:pPr marL="0" indent="0">
              <a:buNone/>
            </a:pPr>
            <a:r>
              <a:rPr lang="en-US" dirty="0" smtClean="0"/>
              <a:t>Carefully manage requirements</a:t>
            </a:r>
          </a:p>
          <a:p>
            <a:pPr marL="0" indent="0">
              <a:buNone/>
            </a:pPr>
            <a:r>
              <a:rPr lang="en-US" dirty="0" smtClean="0"/>
              <a:t>Practice change request and configuration management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1801662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We will learn what iterative development is, and why it works</a:t>
            </a:r>
          </a:p>
          <a:p>
            <a:pPr marL="201168" lvl="1" indent="0">
              <a:buNone/>
            </a:pPr>
            <a:r>
              <a:rPr lang="en-US" sz="2800" dirty="0" smtClean="0"/>
              <a:t>We will learn what Agile Modeling is, and how it works </a:t>
            </a:r>
          </a:p>
          <a:p>
            <a:pPr marL="201168" lvl="1" indent="0">
              <a:buNone/>
            </a:pPr>
            <a:r>
              <a:rPr lang="en-US" sz="2800" dirty="0" smtClean="0"/>
              <a:t>We will explore the Unified Process</a:t>
            </a:r>
          </a:p>
          <a:p>
            <a:pPr marL="201168" lvl="1" indent="0">
              <a:buNone/>
            </a:pPr>
            <a:r>
              <a:rPr lang="en-US" sz="2800" dirty="0" smtClean="0"/>
              <a:t>We will contrast iterative (or evolutionary) development methods with sequential (i.e. Waterfall) methods</a:t>
            </a:r>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Phases</a:t>
            </a:r>
            <a:endParaRPr lang="en-US" dirty="0"/>
          </a:p>
        </p:txBody>
      </p:sp>
      <p:sp>
        <p:nvSpPr>
          <p:cNvPr id="3" name="Content Placeholder 2"/>
          <p:cNvSpPr>
            <a:spLocks noGrp="1"/>
          </p:cNvSpPr>
          <p:nvPr>
            <p:ph idx="1"/>
          </p:nvPr>
        </p:nvSpPr>
        <p:spPr/>
        <p:txBody>
          <a:bodyPr/>
          <a:lstStyle/>
          <a:p>
            <a:pPr marL="0" indent="0">
              <a:buNone/>
            </a:pPr>
            <a:r>
              <a:rPr lang="en-US" sz="2400" b="1" dirty="0" smtClean="0"/>
              <a:t>Inception</a:t>
            </a:r>
            <a:r>
              <a:rPr lang="en-US" sz="2400" dirty="0" smtClean="0"/>
              <a:t>: approximate the vision, business case, scope, </a:t>
            </a:r>
            <a:r>
              <a:rPr lang="en-US" sz="2400" i="1" dirty="0" smtClean="0"/>
              <a:t>vague</a:t>
            </a:r>
            <a:r>
              <a:rPr lang="en-US" sz="2400" dirty="0" smtClean="0"/>
              <a:t> estimates</a:t>
            </a:r>
          </a:p>
          <a:p>
            <a:pPr marL="0" indent="0">
              <a:buNone/>
            </a:pPr>
            <a:r>
              <a:rPr lang="en-US" sz="2400" b="1" dirty="0" smtClean="0"/>
              <a:t>Elaboration</a:t>
            </a:r>
            <a:r>
              <a:rPr lang="en-US" sz="2400" dirty="0" smtClean="0"/>
              <a:t>: Refined vision, iterative implementation of the core architecture, resolution of high risks, identification of most requirements and scope, realistic estimates</a:t>
            </a:r>
          </a:p>
          <a:p>
            <a:pPr marL="0" indent="0">
              <a:buNone/>
            </a:pPr>
            <a:r>
              <a:rPr lang="en-US" sz="2400" b="1" dirty="0" smtClean="0"/>
              <a:t>Construction</a:t>
            </a:r>
            <a:r>
              <a:rPr lang="en-US" sz="2400" dirty="0" smtClean="0"/>
              <a:t>: Iterative implementation of the remaining low risk and easier elements, preparation for deployment</a:t>
            </a:r>
          </a:p>
          <a:p>
            <a:pPr marL="0" indent="0">
              <a:buNone/>
            </a:pPr>
            <a:r>
              <a:rPr lang="en-US" sz="2400" b="1" dirty="0" smtClean="0"/>
              <a:t>Transition</a:t>
            </a:r>
            <a:r>
              <a:rPr lang="en-US" sz="2400" dirty="0" smtClean="0"/>
              <a:t>: Beta testing, deployment</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355866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Phases</a:t>
            </a:r>
            <a:endParaRPr lang="en-US" dirty="0"/>
          </a:p>
        </p:txBody>
      </p:sp>
      <p:graphicFrame>
        <p:nvGraphicFramePr>
          <p:cNvPr id="3" name="Object 8"/>
          <p:cNvGraphicFramePr>
            <a:graphicFrameLocks noChangeAspect="1"/>
          </p:cNvGraphicFramePr>
          <p:nvPr>
            <p:extLst>
              <p:ext uri="{D42A27DB-BD31-4B8C-83A1-F6EECF244321}">
                <p14:modId xmlns:p14="http://schemas.microsoft.com/office/powerpoint/2010/main" val="1880981842"/>
              </p:ext>
            </p:extLst>
          </p:nvPr>
        </p:nvGraphicFramePr>
        <p:xfrm>
          <a:off x="2202180" y="1737360"/>
          <a:ext cx="7848600" cy="4633913"/>
        </p:xfrm>
        <a:graphic>
          <a:graphicData uri="http://schemas.openxmlformats.org/presentationml/2006/ole">
            <mc:AlternateContent xmlns:mc="http://schemas.openxmlformats.org/markup-compatibility/2006">
              <mc:Choice xmlns:v="urn:schemas-microsoft-com:vml" Requires="v">
                <p:oleObj spid="_x0000_s14381" name="Visio" r:id="rId3" imgW="5657760" imgH="2986920" progId="Visio.Drawing.11">
                  <p:embed/>
                </p:oleObj>
              </mc:Choice>
              <mc:Fallback>
                <p:oleObj name="Visio" r:id="rId3" imgW="5657760" imgH="2986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180" y="1737360"/>
                        <a:ext cx="7848600"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2851484" y="4066673"/>
            <a:ext cx="1804737" cy="2201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18588" y="4054316"/>
            <a:ext cx="1610026" cy="2201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48487" y="4066673"/>
            <a:ext cx="1610026" cy="2201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99633" y="4014212"/>
            <a:ext cx="1610026" cy="2201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21905977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 Disciplines</a:t>
            </a:r>
            <a:endParaRPr lang="en-US" dirty="0"/>
          </a:p>
        </p:txBody>
      </p:sp>
      <p:sp>
        <p:nvSpPr>
          <p:cNvPr id="3" name="Content Placeholder 2"/>
          <p:cNvSpPr>
            <a:spLocks noGrp="1"/>
          </p:cNvSpPr>
          <p:nvPr>
            <p:ph idx="1"/>
          </p:nvPr>
        </p:nvSpPr>
        <p:spPr/>
        <p:txBody>
          <a:bodyPr/>
          <a:lstStyle/>
          <a:p>
            <a:pPr marL="0" indent="0">
              <a:buNone/>
            </a:pPr>
            <a:r>
              <a:rPr lang="en-US" i="1" dirty="0" smtClean="0"/>
              <a:t>Disciplines</a:t>
            </a:r>
            <a:r>
              <a:rPr lang="en-US" dirty="0" smtClean="0"/>
              <a:t> are sets of activities and related artifacts in one subject area</a:t>
            </a:r>
          </a:p>
          <a:p>
            <a:pPr marL="201168" lvl="1" indent="0">
              <a:buNone/>
            </a:pPr>
            <a:r>
              <a:rPr lang="en-US" dirty="0" smtClean="0"/>
              <a:t>An </a:t>
            </a:r>
            <a:r>
              <a:rPr lang="en-US" i="1" dirty="0" smtClean="0"/>
              <a:t>artifact</a:t>
            </a:r>
            <a:r>
              <a:rPr lang="en-US" dirty="0" smtClean="0"/>
              <a:t> is any work product, e.g. code, UML model diagram, etc.</a:t>
            </a:r>
          </a:p>
          <a:p>
            <a:pPr marL="0" indent="0">
              <a:buNone/>
            </a:pPr>
            <a:r>
              <a:rPr lang="en-US" dirty="0" smtClean="0"/>
              <a:t>We will concentrate on the following disciplines:</a:t>
            </a:r>
          </a:p>
          <a:p>
            <a:pPr marL="201168" lvl="1" indent="0">
              <a:buNone/>
            </a:pPr>
            <a:r>
              <a:rPr lang="en-US" b="1" dirty="0" smtClean="0"/>
              <a:t>Business Modeling</a:t>
            </a:r>
            <a:r>
              <a:rPr lang="en-US" dirty="0" smtClean="0"/>
              <a:t>: Development of the Domain Model artifact</a:t>
            </a:r>
          </a:p>
          <a:p>
            <a:pPr marL="201168" lvl="1" indent="0">
              <a:buNone/>
            </a:pPr>
            <a:r>
              <a:rPr lang="en-US" b="1" dirty="0" smtClean="0"/>
              <a:t>Requirements</a:t>
            </a:r>
            <a:r>
              <a:rPr lang="en-US" dirty="0" smtClean="0"/>
              <a:t>: The Use Case Model and Supplementary Specifications artifacts</a:t>
            </a:r>
          </a:p>
          <a:p>
            <a:pPr marL="201168" lvl="1" indent="0">
              <a:buNone/>
            </a:pPr>
            <a:r>
              <a:rPr lang="en-US" b="1" dirty="0" smtClean="0"/>
              <a:t>Design</a:t>
            </a:r>
            <a:r>
              <a:rPr lang="en-US" dirty="0" smtClean="0"/>
              <a:t>: The Design Model artifact</a:t>
            </a:r>
          </a:p>
          <a:p>
            <a:pPr marL="0" indent="0">
              <a:buNone/>
            </a:pPr>
            <a:r>
              <a:rPr lang="en-US" dirty="0" smtClean="0"/>
              <a:t>Also, UP recognizes Implementation, Test, Deployment, Configuration and Change Management, Project Management, and Environment (setting up the tools and process environment for the project)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22</a:t>
            </a:fld>
            <a:endParaRPr lang="en-US" dirty="0"/>
          </a:p>
        </p:txBody>
      </p:sp>
    </p:spTree>
    <p:extLst>
      <p:ext uri="{BB962C8B-B14F-4D97-AF65-F5344CB8AC3E}">
        <p14:creationId xmlns:p14="http://schemas.microsoft.com/office/powerpoint/2010/main" val="531728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830017781"/>
              </p:ext>
            </p:extLst>
          </p:nvPr>
        </p:nvGraphicFramePr>
        <p:xfrm>
          <a:off x="1134311" y="406400"/>
          <a:ext cx="9609890" cy="5829300"/>
        </p:xfrm>
        <a:graphic>
          <a:graphicData uri="http://schemas.openxmlformats.org/presentationml/2006/ole">
            <mc:AlternateContent xmlns:mc="http://schemas.openxmlformats.org/markup-compatibility/2006">
              <mc:Choice xmlns:v="urn:schemas-microsoft-com:vml" Requires="v">
                <p:oleObj spid="_x0000_s19490" name="Visio" r:id="rId3" imgW="5832348" imgH="3538423" progId="Visio.Drawing.11">
                  <p:embed/>
                </p:oleObj>
              </mc:Choice>
              <mc:Fallback>
                <p:oleObj name="Visio" r:id="rId3" imgW="5832348" imgH="353842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311" y="406400"/>
                        <a:ext cx="9609890" cy="5829300"/>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1739898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Disciplines and Phases</a:t>
            </a:r>
            <a:endParaRPr lang="en-US" dirty="0"/>
          </a:p>
        </p:txBody>
      </p:sp>
      <p:graphicFrame>
        <p:nvGraphicFramePr>
          <p:cNvPr id="4" name="Object 4"/>
          <p:cNvGraphicFramePr>
            <a:graphicFrameLocks noGrp="1" noChangeAspect="1"/>
          </p:cNvGraphicFramePr>
          <p:nvPr>
            <p:ph idx="1"/>
            <p:extLst>
              <p:ext uri="{D42A27DB-BD31-4B8C-83A1-F6EECF244321}">
                <p14:modId xmlns:p14="http://schemas.microsoft.com/office/powerpoint/2010/main" val="4074110213"/>
              </p:ext>
            </p:extLst>
          </p:nvPr>
        </p:nvGraphicFramePr>
        <p:xfrm>
          <a:off x="1097279" y="2324100"/>
          <a:ext cx="10640317" cy="3594100"/>
        </p:xfrm>
        <a:graphic>
          <a:graphicData uri="http://schemas.openxmlformats.org/presentationml/2006/ole">
            <mc:AlternateContent xmlns:mc="http://schemas.openxmlformats.org/markup-compatibility/2006">
              <mc:Choice xmlns:v="urn:schemas-microsoft-com:vml" Requires="v">
                <p:oleObj spid="_x0000_s16428" name="Visio" r:id="rId3" imgW="6513480" imgH="1969200" progId="Visio.Drawing.11">
                  <p:embed/>
                </p:oleObj>
              </mc:Choice>
              <mc:Fallback>
                <p:oleObj name="Visio" r:id="rId3" imgW="6513480" imgH="19692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79" y="2324100"/>
                        <a:ext cx="10640317" cy="3594100"/>
                      </a:xfrm>
                      <a:prstGeom prst="rect">
                        <a:avLst/>
                      </a:prstGeom>
                      <a:noFill/>
                      <a:ln>
                        <a:noFill/>
                      </a:ln>
                      <a:effectLst/>
                      <a:extLst/>
                    </p:spPr>
                  </p:pic>
                </p:oleObj>
              </mc:Fallback>
            </mc:AlternateContent>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1648616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Development Case</a:t>
            </a:r>
            <a:endParaRPr lang="en-US" dirty="0"/>
          </a:p>
        </p:txBody>
      </p:sp>
      <p:sp>
        <p:nvSpPr>
          <p:cNvPr id="3" name="Content Placeholder 2"/>
          <p:cNvSpPr>
            <a:spLocks noGrp="1"/>
          </p:cNvSpPr>
          <p:nvPr>
            <p:ph idx="1"/>
          </p:nvPr>
        </p:nvSpPr>
        <p:spPr/>
        <p:txBody>
          <a:bodyPr/>
          <a:lstStyle/>
          <a:p>
            <a:pPr marL="0" indent="0">
              <a:buNone/>
            </a:pPr>
            <a:r>
              <a:rPr lang="en-US" sz="2400" dirty="0" smtClean="0"/>
              <a:t>Most UP activities and artifacts are considered optional – the methodology is designed to be flexible, and hence applicable to many different types of projects</a:t>
            </a:r>
          </a:p>
          <a:p>
            <a:pPr marL="201168" lvl="1" indent="0">
              <a:buNone/>
            </a:pPr>
            <a:r>
              <a:rPr lang="en-US" sz="2000" dirty="0" smtClean="0"/>
              <a:t>But some practices and principles – iterative development, continuous testing – are not optional</a:t>
            </a:r>
          </a:p>
          <a:p>
            <a:pPr marL="0" indent="0">
              <a:buNone/>
            </a:pPr>
            <a:r>
              <a:rPr lang="en-US" sz="2400" dirty="0" smtClean="0"/>
              <a:t>The choice of which artifacts to use and practices to follow for the project may be captured in a </a:t>
            </a:r>
            <a:r>
              <a:rPr lang="en-US" sz="2400" i="1" dirty="0" smtClean="0"/>
              <a:t>Development Case </a:t>
            </a:r>
            <a:r>
              <a:rPr lang="en-US" sz="2400" dirty="0" smtClean="0"/>
              <a:t>– this is an artifact in the Environment discipline</a:t>
            </a:r>
          </a:p>
          <a:p>
            <a:pPr marL="201168" lvl="1" indent="0">
              <a:buNone/>
            </a:pPr>
            <a:r>
              <a:rPr lang="en-US" sz="2000" dirty="0" smtClean="0"/>
              <a:t>This document would capture the expected artifacts to be created, for example</a:t>
            </a:r>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2557378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Agile Methods</a:t>
            </a:r>
            <a:endParaRPr lang="en-US" dirty="0"/>
          </a:p>
        </p:txBody>
      </p:sp>
      <p:sp>
        <p:nvSpPr>
          <p:cNvPr id="3" name="Content Placeholder 2"/>
          <p:cNvSpPr>
            <a:spLocks noGrp="1"/>
          </p:cNvSpPr>
          <p:nvPr>
            <p:ph idx="1"/>
          </p:nvPr>
        </p:nvSpPr>
        <p:spPr/>
        <p:txBody>
          <a:bodyPr/>
          <a:lstStyle/>
          <a:p>
            <a:pPr marL="0" indent="0">
              <a:buNone/>
            </a:pPr>
            <a:r>
              <a:rPr lang="en-US" sz="2400" dirty="0" smtClean="0"/>
              <a:t>There are many, including Extreme Programming (XP), Dynamic Systems Development Method (DSDM), Feature Driven Development (FDD), Scrum</a:t>
            </a:r>
          </a:p>
          <a:p>
            <a:pPr marL="0" indent="0">
              <a:buNone/>
            </a:pPr>
            <a:r>
              <a:rPr lang="en-US" sz="2400" dirty="0" smtClean="0"/>
              <a:t>There has been some criticism:</a:t>
            </a:r>
          </a:p>
          <a:p>
            <a:pPr marL="201168" lvl="1" indent="0">
              <a:buNone/>
            </a:pPr>
            <a:r>
              <a:rPr lang="en-US" sz="2000" dirty="0" smtClean="0"/>
              <a:t>Not clear how well this applies to large scale development projects (20+ developers)</a:t>
            </a:r>
          </a:p>
          <a:p>
            <a:pPr marL="201168" lvl="1" indent="0">
              <a:buNone/>
            </a:pPr>
            <a:r>
              <a:rPr lang="en-US" sz="2000" dirty="0" smtClean="0"/>
              <a:t>May be hard to outsource, or for teams that are not co-located</a:t>
            </a:r>
          </a:p>
          <a:p>
            <a:pPr marL="201168" lvl="1" indent="0">
              <a:buNone/>
            </a:pPr>
            <a:r>
              <a:rPr lang="en-US" sz="2000" dirty="0" smtClean="0"/>
              <a:t>Latest management fad?</a:t>
            </a:r>
          </a:p>
          <a:p>
            <a:pPr marL="201168" lvl="1" indent="0">
              <a:buNone/>
            </a:pPr>
            <a:r>
              <a:rPr lang="en-US" sz="2000" dirty="0" smtClean="0"/>
              <a:t>Sometimes massive documentation is required by the customer</a:t>
            </a:r>
          </a:p>
          <a:p>
            <a:pPr marL="201168" lvl="1" indent="0">
              <a:buNone/>
            </a:pPr>
            <a:r>
              <a:rPr lang="en-US" sz="2000" dirty="0" smtClean="0"/>
              <a:t>Cost estimation – not sure how much the project will cost until well into it?</a:t>
            </a:r>
          </a:p>
          <a:p>
            <a:pPr marL="0" indent="0">
              <a:buNone/>
            </a:pPr>
            <a:r>
              <a:rPr lang="en-US" sz="2400" dirty="0" smtClean="0"/>
              <a:t>The book is structured in an iterative manner – we will skip around the chapters</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26</a:t>
            </a:fld>
            <a:endParaRPr lang="en-US" dirty="0"/>
          </a:p>
        </p:txBody>
      </p:sp>
    </p:spTree>
    <p:extLst>
      <p:ext uri="{BB962C8B-B14F-4D97-AF65-F5344CB8AC3E}">
        <p14:creationId xmlns:p14="http://schemas.microsoft.com/office/powerpoint/2010/main" val="2903167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Agile Methods Work Best?</a:t>
            </a:r>
            <a:endParaRPr lang="en-US" dirty="0"/>
          </a:p>
        </p:txBody>
      </p:sp>
      <p:sp>
        <p:nvSpPr>
          <p:cNvPr id="3" name="Content Placeholder 2"/>
          <p:cNvSpPr>
            <a:spLocks noGrp="1"/>
          </p:cNvSpPr>
          <p:nvPr>
            <p:ph idx="1"/>
          </p:nvPr>
        </p:nvSpPr>
        <p:spPr/>
        <p:txBody>
          <a:bodyPr>
            <a:normAutofit/>
          </a:bodyPr>
          <a:lstStyle/>
          <a:p>
            <a:r>
              <a:rPr lang="en-US" sz="2400" dirty="0" smtClean="0"/>
              <a:t>Particularly useful is the customer is not clear on what they want …</a:t>
            </a:r>
          </a:p>
          <a:p>
            <a:r>
              <a:rPr lang="en-US" sz="2400" dirty="0" smtClean="0"/>
              <a:t>The iterative approach helps them define the vision/solution as it is built</a:t>
            </a:r>
          </a:p>
          <a:p>
            <a:r>
              <a:rPr lang="en-US" sz="2400" dirty="0" smtClean="0"/>
              <a:t>Only need a good vision to start with</a:t>
            </a:r>
          </a:p>
          <a:p>
            <a:r>
              <a:rPr lang="en-US" sz="2400" dirty="0" smtClean="0"/>
              <a:t>Customer is open to regular communication and feedback – they are willing to be active partners in the design process</a:t>
            </a:r>
          </a:p>
          <a:p>
            <a:r>
              <a:rPr lang="en-US" sz="2400" dirty="0" smtClean="0"/>
              <a:t>Agile may not be the best way to go if the customer knows exactly what they want</a:t>
            </a:r>
          </a:p>
          <a:p>
            <a:pPr marL="201168" lvl="1" indent="0">
              <a:buNone/>
            </a:pPr>
            <a:r>
              <a:rPr lang="en-US" sz="2000" dirty="0" smtClean="0"/>
              <a:t>Example: Revising existing application with a clear set of enhancements</a:t>
            </a:r>
          </a:p>
          <a:p>
            <a:pPr marL="201168" lvl="1" indent="0">
              <a:buNone/>
            </a:pPr>
            <a:r>
              <a:rPr lang="en-US" sz="2000" dirty="0" smtClean="0"/>
              <a:t>Can still apply the Agile methodology, but the advantage is smaller</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27</a:t>
            </a:fld>
            <a:endParaRPr lang="en-US" dirty="0"/>
          </a:p>
        </p:txBody>
      </p:sp>
    </p:spTree>
    <p:extLst>
      <p:ext uri="{BB962C8B-B14F-4D97-AF65-F5344CB8AC3E}">
        <p14:creationId xmlns:p14="http://schemas.microsoft.com/office/powerpoint/2010/main" val="4257650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Sample</a:t>
            </a:r>
            <a:endParaRPr lang="en-US" dirty="0"/>
          </a:p>
        </p:txBody>
      </p:sp>
      <p:sp>
        <p:nvSpPr>
          <p:cNvPr id="3" name="Content Placeholder 2"/>
          <p:cNvSpPr>
            <a:spLocks noGrp="1"/>
          </p:cNvSpPr>
          <p:nvPr>
            <p:ph idx="1"/>
          </p:nvPr>
        </p:nvSpPr>
        <p:spPr/>
        <p:txBody>
          <a:bodyPr>
            <a:noAutofit/>
          </a:bodyPr>
          <a:lstStyle/>
          <a:p>
            <a:r>
              <a:rPr lang="en-US" sz="2800" b="1" dirty="0" smtClean="0"/>
              <a:t>Inception:</a:t>
            </a:r>
            <a:r>
              <a:rPr lang="en-US" sz="2800" dirty="0" smtClean="0"/>
              <a:t> Your team meets with the customer and discovers …</a:t>
            </a:r>
          </a:p>
          <a:p>
            <a:pPr marL="201168" lvl="1" indent="0">
              <a:buNone/>
            </a:pPr>
            <a:r>
              <a:rPr lang="en-US" sz="2400" dirty="0" smtClean="0"/>
              <a:t>Their current bill processing system is out </a:t>
            </a:r>
            <a:r>
              <a:rPr lang="en-US" sz="2400" smtClean="0"/>
              <a:t>of date</a:t>
            </a:r>
            <a:endParaRPr lang="en-US" sz="2400" dirty="0" smtClean="0"/>
          </a:p>
          <a:p>
            <a:pPr marL="201168" lvl="1" indent="0">
              <a:buNone/>
            </a:pPr>
            <a:r>
              <a:rPr lang="en-US" sz="2400" dirty="0" smtClean="0"/>
              <a:t>Their users receive bill payments (checks) in the mail, and must match these to an existing invoice in their system</a:t>
            </a:r>
          </a:p>
          <a:p>
            <a:pPr marL="201168" lvl="1" indent="0">
              <a:buNone/>
            </a:pPr>
            <a:r>
              <a:rPr lang="en-US" sz="2400" dirty="0" smtClean="0"/>
              <a:t>The user typically must search by name/address to find the invoice, and once they find it they must manually update an Excel spreadsheet to indicate payment is complete</a:t>
            </a:r>
          </a:p>
          <a:p>
            <a:pPr marL="201168" lvl="1" indent="0">
              <a:buNone/>
            </a:pPr>
            <a:r>
              <a:rPr lang="en-US" sz="2400" dirty="0" smtClean="0"/>
              <a:t>The users hate the user interface for the invoice lookup – it is clunky and not easy to use</a:t>
            </a:r>
          </a:p>
          <a:p>
            <a:pPr marL="201168" lvl="1" indent="0">
              <a:buNone/>
            </a:pPr>
            <a:r>
              <a:rPr lang="en-US" sz="2400" dirty="0" smtClean="0"/>
              <a:t>The Excel spreadsheet must be used by many people, and can only be updated by one person at a time – the business has outgrown this model</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28</a:t>
            </a:fld>
            <a:endParaRPr lang="en-US" dirty="0"/>
          </a:p>
        </p:txBody>
      </p:sp>
    </p:spTree>
    <p:extLst>
      <p:ext uri="{BB962C8B-B14F-4D97-AF65-F5344CB8AC3E}">
        <p14:creationId xmlns:p14="http://schemas.microsoft.com/office/powerpoint/2010/main" val="37689476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Sample</a:t>
            </a:r>
            <a:endParaRPr lang="en-US" dirty="0"/>
          </a:p>
        </p:txBody>
      </p:sp>
      <p:sp>
        <p:nvSpPr>
          <p:cNvPr id="3" name="Content Placeholder 2"/>
          <p:cNvSpPr>
            <a:spLocks noGrp="1"/>
          </p:cNvSpPr>
          <p:nvPr>
            <p:ph idx="1"/>
          </p:nvPr>
        </p:nvSpPr>
        <p:spPr/>
        <p:txBody>
          <a:bodyPr>
            <a:noAutofit/>
          </a:bodyPr>
          <a:lstStyle/>
          <a:p>
            <a:r>
              <a:rPr lang="en-US" sz="2800" b="1" dirty="0" smtClean="0"/>
              <a:t>First Iteration:</a:t>
            </a:r>
            <a:r>
              <a:rPr lang="en-US" sz="2800" dirty="0" smtClean="0"/>
              <a:t> Your team gets to work …</a:t>
            </a:r>
          </a:p>
          <a:p>
            <a:pPr marL="201168" lvl="1" indent="0">
              <a:buNone/>
            </a:pPr>
            <a:r>
              <a:rPr lang="en-US" sz="2400" dirty="0" smtClean="0"/>
              <a:t>You decide the solution is  new billing system that will include the invoicing and payment functionality</a:t>
            </a:r>
          </a:p>
          <a:p>
            <a:pPr marL="201168" lvl="1" indent="0">
              <a:buNone/>
            </a:pPr>
            <a:r>
              <a:rPr lang="en-US" sz="2400" dirty="0" smtClean="0"/>
              <a:t>At a high level, this will involve the creation of a new relational database that will relate billing and invoices, and also may be expanded to include inventory update</a:t>
            </a:r>
          </a:p>
          <a:p>
            <a:pPr marL="201168" lvl="1" indent="0">
              <a:buNone/>
            </a:pPr>
            <a:r>
              <a:rPr lang="en-US" sz="2400" dirty="0" smtClean="0"/>
              <a:t>We need to show the customer something in a few weeks …</a:t>
            </a:r>
          </a:p>
          <a:p>
            <a:pPr marL="201168" lvl="1" indent="0">
              <a:buNone/>
            </a:pPr>
            <a:r>
              <a:rPr lang="en-US" sz="2400" dirty="0" smtClean="0"/>
              <a:t>The main use case is bill payment, so we start with a simple test DB and user interface that can demonstrate how an invoice can be quickly found and payment information updated</a:t>
            </a:r>
          </a:p>
          <a:p>
            <a:pPr marL="201168" lvl="1" indent="0">
              <a:buNone/>
            </a:pP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29</a:t>
            </a:fld>
            <a:endParaRPr lang="en-US" dirty="0"/>
          </a:p>
        </p:txBody>
      </p:sp>
    </p:spTree>
    <p:extLst>
      <p:ext uri="{BB962C8B-B14F-4D97-AF65-F5344CB8AC3E}">
        <p14:creationId xmlns:p14="http://schemas.microsoft.com/office/powerpoint/2010/main" val="3718643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Development</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you were assigned to write a movie script for a company. They know what they want, in terms of what kind of movie, how long, setting, etc., but they need you to fill in the details. How would you do it?</a:t>
            </a:r>
          </a:p>
          <a:p>
            <a:r>
              <a:rPr lang="en-US" dirty="0" smtClean="0"/>
              <a:t>You could spend a lot of time talking to them, getting as much information as possible, and then write the script and send it to them and hope you nailed it …</a:t>
            </a:r>
          </a:p>
          <a:p>
            <a:pPr marL="201168" lvl="1" indent="0">
              <a:buNone/>
            </a:pPr>
            <a:r>
              <a:rPr lang="en-US" dirty="0" smtClean="0"/>
              <a:t>Risky: Chances of getting it all right are slim, and if you missed you need to go back and start making changes and edits, which can be complicated if you want the story line to work</a:t>
            </a:r>
          </a:p>
          <a:p>
            <a:r>
              <a:rPr lang="en-US" dirty="0" smtClean="0"/>
              <a:t>You could also start with a draft, and send the incomplete version to them for feedback</a:t>
            </a:r>
          </a:p>
          <a:p>
            <a:pPr marL="201168" lvl="1" indent="0">
              <a:buNone/>
            </a:pPr>
            <a:r>
              <a:rPr lang="en-US" dirty="0" smtClean="0"/>
              <a:t>They would understand that this is not finished, but just a draft. </a:t>
            </a:r>
          </a:p>
          <a:p>
            <a:pPr marL="201168" lvl="1" indent="0">
              <a:buNone/>
            </a:pPr>
            <a:r>
              <a:rPr lang="en-US" dirty="0" smtClean="0"/>
              <a:t>They provide feedback, you add more details, and the cycle continues</a:t>
            </a:r>
          </a:p>
          <a:p>
            <a:pPr marL="201168" lvl="1" indent="0">
              <a:buNone/>
            </a:pPr>
            <a:r>
              <a:rPr lang="en-US" dirty="0" smtClean="0"/>
              <a:t>Eventually, you end up with the finished product that is close to what they wanted</a:t>
            </a:r>
          </a:p>
          <a:p>
            <a:r>
              <a:rPr lang="en-US" dirty="0" smtClean="0"/>
              <a:t>This is how iterative development works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724400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Sample</a:t>
            </a:r>
            <a:endParaRPr lang="en-US" dirty="0"/>
          </a:p>
        </p:txBody>
      </p:sp>
      <p:sp>
        <p:nvSpPr>
          <p:cNvPr id="3" name="Content Placeholder 2"/>
          <p:cNvSpPr>
            <a:spLocks noGrp="1"/>
          </p:cNvSpPr>
          <p:nvPr>
            <p:ph idx="1"/>
          </p:nvPr>
        </p:nvSpPr>
        <p:spPr/>
        <p:txBody>
          <a:bodyPr>
            <a:noAutofit/>
          </a:bodyPr>
          <a:lstStyle/>
          <a:p>
            <a:r>
              <a:rPr lang="en-US" sz="2800" b="1" dirty="0" smtClean="0"/>
              <a:t>First Iteration:</a:t>
            </a:r>
            <a:r>
              <a:rPr lang="en-US" sz="2800" dirty="0" smtClean="0"/>
              <a:t> Analysis and Design</a:t>
            </a:r>
          </a:p>
          <a:p>
            <a:pPr marL="201168" lvl="1" indent="0">
              <a:buNone/>
            </a:pPr>
            <a:r>
              <a:rPr lang="en-US" sz="2400" dirty="0" smtClean="0"/>
              <a:t>You schedule a few meetings with the users of the system, and document their tasks. What are they trying to do, what will make it easier for them, what do they hate about the current system?</a:t>
            </a:r>
          </a:p>
          <a:p>
            <a:pPr marL="201168" lvl="1" indent="0">
              <a:buNone/>
            </a:pPr>
            <a:r>
              <a:rPr lang="en-US" sz="2400" dirty="0" smtClean="0"/>
              <a:t>Once you have gathered enough information to understand what is happening, you build a conceptual model of the system – a </a:t>
            </a:r>
            <a:r>
              <a:rPr lang="en-US" sz="2400" i="1" dirty="0" smtClean="0"/>
              <a:t>Domain Model </a:t>
            </a:r>
            <a:r>
              <a:rPr lang="en-US" sz="2400" dirty="0" smtClean="0"/>
              <a:t>– which includes much of the important information (what info is captured in the invoice, what info is captured in the billing record, etc.)</a:t>
            </a:r>
          </a:p>
          <a:p>
            <a:pPr marL="384048" lvl="2" indent="0">
              <a:buNone/>
            </a:pPr>
            <a:r>
              <a:rPr lang="en-US" sz="2000" dirty="0" smtClean="0"/>
              <a:t>This is related to E-R modeling for the RDBS, which will probably be done now as well</a:t>
            </a:r>
          </a:p>
          <a:p>
            <a:pPr marL="201168" lvl="1" indent="0">
              <a:buNone/>
            </a:pPr>
            <a:r>
              <a:rPr lang="en-US" sz="2400" dirty="0" smtClean="0"/>
              <a:t>Based upon this, you develop a first draft high level design for the system</a:t>
            </a:r>
          </a:p>
          <a:p>
            <a:pPr marL="201168" lvl="1" indent="0">
              <a:buNone/>
            </a:pP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30</a:t>
            </a:fld>
            <a:endParaRPr lang="en-US" dirty="0"/>
          </a:p>
        </p:txBody>
      </p:sp>
    </p:spTree>
    <p:extLst>
      <p:ext uri="{BB962C8B-B14F-4D97-AF65-F5344CB8AC3E}">
        <p14:creationId xmlns:p14="http://schemas.microsoft.com/office/powerpoint/2010/main" val="4164891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Sample</a:t>
            </a:r>
            <a:endParaRPr lang="en-US" dirty="0"/>
          </a:p>
        </p:txBody>
      </p:sp>
      <p:sp>
        <p:nvSpPr>
          <p:cNvPr id="3" name="Content Placeholder 2"/>
          <p:cNvSpPr>
            <a:spLocks noGrp="1"/>
          </p:cNvSpPr>
          <p:nvPr>
            <p:ph idx="1"/>
          </p:nvPr>
        </p:nvSpPr>
        <p:spPr/>
        <p:txBody>
          <a:bodyPr>
            <a:noAutofit/>
          </a:bodyPr>
          <a:lstStyle/>
          <a:p>
            <a:r>
              <a:rPr lang="en-US" sz="2800" b="1" dirty="0" smtClean="0"/>
              <a:t>First Iteration:</a:t>
            </a:r>
            <a:r>
              <a:rPr lang="en-US" sz="2800" dirty="0" smtClean="0"/>
              <a:t> Coding and Feedback</a:t>
            </a:r>
          </a:p>
          <a:p>
            <a:pPr marL="201168" lvl="1" indent="0">
              <a:buNone/>
            </a:pPr>
            <a:r>
              <a:rPr lang="en-US" sz="2400" dirty="0" smtClean="0"/>
              <a:t>Your team starts coding as soon as the overall basic design is in place</a:t>
            </a:r>
          </a:p>
          <a:p>
            <a:pPr marL="201168" lvl="1" indent="0">
              <a:buNone/>
            </a:pPr>
            <a:r>
              <a:rPr lang="en-US" sz="2400" dirty="0" smtClean="0"/>
              <a:t>The code you will create is production quality – it will be enhanced/built upon in later iterations</a:t>
            </a:r>
          </a:p>
          <a:p>
            <a:pPr marL="201168" lvl="1" indent="0">
              <a:buNone/>
            </a:pPr>
            <a:r>
              <a:rPr lang="en-US" sz="2400" dirty="0" smtClean="0"/>
              <a:t>Test, test, test …</a:t>
            </a:r>
          </a:p>
          <a:p>
            <a:pPr marL="201168" lvl="1" indent="0">
              <a:buNone/>
            </a:pPr>
            <a:r>
              <a:rPr lang="en-US" sz="2400" dirty="0" smtClean="0"/>
              <a:t>Near the end of the iteration, the code is frozen and a final review is held</a:t>
            </a:r>
          </a:p>
          <a:p>
            <a:pPr marL="201168" lvl="1" indent="0">
              <a:buNone/>
            </a:pPr>
            <a:r>
              <a:rPr lang="en-US" sz="2400" dirty="0" smtClean="0"/>
              <a:t>Your team presents what you have to the customer, and gathers feedback. </a:t>
            </a:r>
          </a:p>
          <a:p>
            <a:pPr marL="201168" lvl="1" indent="0">
              <a:buNone/>
            </a:pPr>
            <a:r>
              <a:rPr lang="en-US" sz="2400" dirty="0" smtClean="0"/>
              <a:t>There is agreement on what will be done for the second iteration, including more details on use cases …</a:t>
            </a:r>
          </a:p>
          <a:p>
            <a:pPr marL="201168" lvl="1" indent="0">
              <a:buNone/>
            </a:pPr>
            <a:r>
              <a:rPr lang="en-US" sz="2400" dirty="0" smtClean="0"/>
              <a:t>You plan for the next iteration, and continue.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31</a:t>
            </a:fld>
            <a:endParaRPr lang="en-US" dirty="0"/>
          </a:p>
        </p:txBody>
      </p:sp>
    </p:spTree>
    <p:extLst>
      <p:ext uri="{BB962C8B-B14F-4D97-AF65-F5344CB8AC3E}">
        <p14:creationId xmlns:p14="http://schemas.microsoft.com/office/powerpoint/2010/main" val="1067517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Studies We Will Work With</a:t>
            </a:r>
            <a:endParaRPr lang="en-US" dirty="0"/>
          </a:p>
        </p:txBody>
      </p:sp>
      <p:sp>
        <p:nvSpPr>
          <p:cNvPr id="3" name="Content Placeholder 2"/>
          <p:cNvSpPr>
            <a:spLocks noGrp="1"/>
          </p:cNvSpPr>
          <p:nvPr>
            <p:ph idx="1"/>
          </p:nvPr>
        </p:nvSpPr>
        <p:spPr/>
        <p:txBody>
          <a:bodyPr/>
          <a:lstStyle/>
          <a:p>
            <a:r>
              <a:rPr lang="en-US" dirty="0" smtClean="0"/>
              <a:t>These are example systems that the book and lectures will refer to</a:t>
            </a:r>
          </a:p>
          <a:p>
            <a:r>
              <a:rPr lang="en-US" b="1" dirty="0" err="1" smtClean="0"/>
              <a:t>NextGen</a:t>
            </a:r>
            <a:r>
              <a:rPr lang="en-US" b="1" dirty="0" smtClean="0"/>
              <a:t> Point of Sale (POS) System:</a:t>
            </a:r>
            <a:r>
              <a:rPr lang="en-US" dirty="0" smtClean="0"/>
              <a:t> This is a system that runs in a store and allows cashiers to check out items for customers. The customers bring a basket of items to the register, the cashier scans or inputs the item information, and a sale total is calculated and processed</a:t>
            </a:r>
          </a:p>
          <a:p>
            <a:r>
              <a:rPr lang="en-US" b="1" dirty="0" smtClean="0"/>
              <a:t>Monopoly Game Simulation: </a:t>
            </a:r>
            <a:r>
              <a:rPr lang="en-US" dirty="0" smtClean="0"/>
              <a:t>This is an application that simulates the playing of a game of Monopoly. The simulation will track the players moves over a set amount of time</a:t>
            </a:r>
            <a:r>
              <a:rPr lang="en-US" smtClean="0"/>
              <a:t>. </a:t>
            </a:r>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32</a:t>
            </a:fld>
            <a:endParaRPr lang="en-US" dirty="0"/>
          </a:p>
        </p:txBody>
      </p:sp>
    </p:spTree>
    <p:extLst>
      <p:ext uri="{BB962C8B-B14F-4D97-AF65-F5344CB8AC3E}">
        <p14:creationId xmlns:p14="http://schemas.microsoft.com/office/powerpoint/2010/main" val="138678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Studies</a:t>
            </a:r>
            <a:endParaRPr lang="en-US" dirty="0"/>
          </a:p>
        </p:txBody>
      </p:sp>
      <p:sp>
        <p:nvSpPr>
          <p:cNvPr id="3" name="Content Placeholder 2"/>
          <p:cNvSpPr>
            <a:spLocks noGrp="1"/>
          </p:cNvSpPr>
          <p:nvPr>
            <p:ph idx="1"/>
          </p:nvPr>
        </p:nvSpPr>
        <p:spPr/>
        <p:txBody>
          <a:bodyPr/>
          <a:lstStyle/>
          <a:p>
            <a:pPr marL="0" indent="0">
              <a:buNone/>
            </a:pPr>
            <a:r>
              <a:rPr lang="en-US" dirty="0" smtClean="0"/>
              <a:t>We will mostly concentrate on the application logic layer</a:t>
            </a:r>
          </a:p>
        </p:txBody>
      </p:sp>
      <p:graphicFrame>
        <p:nvGraphicFramePr>
          <p:cNvPr id="4" name="Object 14"/>
          <p:cNvGraphicFramePr>
            <a:graphicFrameLocks noChangeAspect="1"/>
          </p:cNvGraphicFramePr>
          <p:nvPr>
            <p:extLst>
              <p:ext uri="{D42A27DB-BD31-4B8C-83A1-F6EECF244321}">
                <p14:modId xmlns:p14="http://schemas.microsoft.com/office/powerpoint/2010/main" val="393087497"/>
              </p:ext>
            </p:extLst>
          </p:nvPr>
        </p:nvGraphicFramePr>
        <p:xfrm>
          <a:off x="2550695" y="2277354"/>
          <a:ext cx="7248625" cy="4092733"/>
        </p:xfrm>
        <a:graphic>
          <a:graphicData uri="http://schemas.openxmlformats.org/presentationml/2006/ole">
            <mc:AlternateContent xmlns:mc="http://schemas.openxmlformats.org/markup-compatibility/2006">
              <mc:Choice xmlns:v="urn:schemas-microsoft-com:vml" Requires="v">
                <p:oleObj spid="_x0000_s17452" name="Visio" r:id="rId3" imgW="6372360" imgH="3598560" progId="Visio.Drawing.11">
                  <p:embed/>
                </p:oleObj>
              </mc:Choice>
              <mc:Fallback>
                <p:oleObj name="Visio" r:id="rId3" imgW="6372360" imgH="3598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0695" y="2277354"/>
                        <a:ext cx="7248625" cy="4092733"/>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33</a:t>
            </a:fld>
            <a:endParaRPr lang="en-US" dirty="0"/>
          </a:p>
        </p:txBody>
      </p:sp>
    </p:spTree>
    <p:extLst>
      <p:ext uri="{BB962C8B-B14F-4D97-AF65-F5344CB8AC3E}">
        <p14:creationId xmlns:p14="http://schemas.microsoft.com/office/powerpoint/2010/main" val="2553952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One: The </a:t>
            </a:r>
            <a:r>
              <a:rPr lang="en-US" dirty="0" err="1" smtClean="0"/>
              <a:t>NextGen</a:t>
            </a:r>
            <a:r>
              <a:rPr lang="en-US" dirty="0" smtClean="0"/>
              <a:t> POS System</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dirty="0" smtClean="0"/>
              <a:t>Point-of-Sale (POS) system is application used to record sales and secure payment</a:t>
            </a:r>
          </a:p>
          <a:p>
            <a:pPr marL="201168" lvl="1" indent="0">
              <a:buNone/>
            </a:pPr>
            <a:r>
              <a:rPr lang="en-US" sz="2000" dirty="0" smtClean="0"/>
              <a:t>Checkout line at store</a:t>
            </a:r>
          </a:p>
          <a:p>
            <a:pPr marL="0" indent="0">
              <a:buNone/>
            </a:pPr>
            <a:r>
              <a:rPr lang="en-US" sz="2400" dirty="0" smtClean="0"/>
              <a:t>System includes hardware and software – we will concentrate on the software</a:t>
            </a:r>
          </a:p>
          <a:p>
            <a:pPr marL="0" indent="0">
              <a:buNone/>
            </a:pPr>
            <a:r>
              <a:rPr lang="en-US" sz="2400" dirty="0" smtClean="0"/>
              <a:t>Has interfaces to various service apps, like tax calculator and inventory control, and the system should work even if access to these external services is down (i.e., at least allow checkout with cash if the credit card processing interface goes down)</a:t>
            </a:r>
          </a:p>
          <a:p>
            <a:pPr marL="0" indent="0">
              <a:buNone/>
            </a:pPr>
            <a:r>
              <a:rPr lang="en-US" sz="2400" dirty="0" smtClean="0"/>
              <a:t>Needs to support multiple client-side interface types, like thin web-browser, touchscreen, wireless phone, etc.</a:t>
            </a:r>
          </a:p>
          <a:p>
            <a:pPr marL="0" indent="0">
              <a:buNone/>
            </a:pPr>
            <a:r>
              <a:rPr lang="en-US" sz="2400" dirty="0" smtClean="0"/>
              <a:t>We plan to sell this to many types of businesses which may have different business processing rules – we need flexibility and the ability to customize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34</a:t>
            </a:fld>
            <a:endParaRPr lang="en-US" dirty="0"/>
          </a:p>
        </p:txBody>
      </p:sp>
    </p:spTree>
    <p:extLst>
      <p:ext uri="{BB962C8B-B14F-4D97-AF65-F5344CB8AC3E}">
        <p14:creationId xmlns:p14="http://schemas.microsoft.com/office/powerpoint/2010/main" val="282069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Two: The Monopoly Game</a:t>
            </a:r>
            <a:endParaRPr lang="en-US" dirty="0"/>
          </a:p>
        </p:txBody>
      </p:sp>
      <p:sp>
        <p:nvSpPr>
          <p:cNvPr id="3" name="Content Placeholder 2"/>
          <p:cNvSpPr>
            <a:spLocks noGrp="1"/>
          </p:cNvSpPr>
          <p:nvPr>
            <p:ph idx="1"/>
          </p:nvPr>
        </p:nvSpPr>
        <p:spPr/>
        <p:txBody>
          <a:bodyPr/>
          <a:lstStyle/>
          <a:p>
            <a:pPr marL="0" indent="0">
              <a:buNone/>
            </a:pPr>
            <a:r>
              <a:rPr lang="en-US" sz="2400" dirty="0" smtClean="0"/>
              <a:t>Software version of Monopoly game</a:t>
            </a:r>
          </a:p>
          <a:p>
            <a:pPr marL="0" indent="0">
              <a:buNone/>
            </a:pPr>
            <a:r>
              <a:rPr lang="en-US" sz="2400" dirty="0" smtClean="0"/>
              <a:t>This will run as a simulation; the user will configure the game (i.e. indicate the number of players, etc.), start the simulation, and let the game run to its conclusion. </a:t>
            </a:r>
          </a:p>
          <a:p>
            <a:pPr marL="0" indent="0">
              <a:buNone/>
            </a:pPr>
            <a:r>
              <a:rPr lang="en-US" sz="2400" dirty="0" smtClean="0"/>
              <a:t>A trace log will be created to record each move a player makes</a:t>
            </a:r>
          </a:p>
          <a:p>
            <a:pPr marL="0" indent="0">
              <a:buNone/>
            </a:pPr>
            <a:r>
              <a:rPr lang="en-US" sz="2400" dirty="0" smtClean="0"/>
              <a:t>The simulation should include the rules of the game, and keep track of the amounts each player earns/loses throughout the game</a:t>
            </a:r>
          </a:p>
          <a:p>
            <a:pPr marL="0" indent="0">
              <a:buNone/>
            </a:pPr>
            <a:r>
              <a:rPr lang="en-US" sz="2400" dirty="0" smtClean="0"/>
              <a:t>The simulation should allow the user to select various strategies to be employed by the players in the game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35</a:t>
            </a:fld>
            <a:endParaRPr lang="en-US" dirty="0"/>
          </a:p>
        </p:txBody>
      </p:sp>
    </p:spTree>
    <p:extLst>
      <p:ext uri="{BB962C8B-B14F-4D97-AF65-F5344CB8AC3E}">
        <p14:creationId xmlns:p14="http://schemas.microsoft.com/office/powerpoint/2010/main" val="2916478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from Chapter 2 - 3</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Understand the key differences between iterative development and Waterfall</a:t>
            </a:r>
          </a:p>
          <a:p>
            <a:pPr marL="0" indent="0">
              <a:buNone/>
            </a:pPr>
            <a:r>
              <a:rPr lang="en-US" sz="2800" dirty="0" smtClean="0"/>
              <a:t>Understand what iterative methods are, how they work, why they are successful</a:t>
            </a:r>
            <a:endParaRPr lang="en-US" sz="2800" dirty="0"/>
          </a:p>
        </p:txBody>
      </p:sp>
      <p:sp>
        <p:nvSpPr>
          <p:cNvPr id="4" name="Slide Number Placeholder 3"/>
          <p:cNvSpPr>
            <a:spLocks noGrp="1"/>
          </p:cNvSpPr>
          <p:nvPr>
            <p:ph type="sldNum" sz="quarter" idx="12"/>
          </p:nvPr>
        </p:nvSpPr>
        <p:spPr/>
        <p:txBody>
          <a:bodyPr/>
          <a:lstStyle/>
          <a:p>
            <a:fld id="{4CE482DC-2269-4F26-9D2A-7E44B1A4CD85}" type="slidenum">
              <a:rPr lang="en-US" smtClean="0"/>
              <a:t>36</a:t>
            </a:fld>
            <a:endParaRPr lang="en-US" dirty="0"/>
          </a:p>
        </p:txBody>
      </p:sp>
    </p:spTree>
    <p:extLst>
      <p:ext uri="{BB962C8B-B14F-4D97-AF65-F5344CB8AC3E}">
        <p14:creationId xmlns:p14="http://schemas.microsoft.com/office/powerpoint/2010/main" val="3277475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Inception – what is it?</a:t>
            </a:r>
          </a:p>
          <a:p>
            <a:pPr marL="0" indent="0">
              <a:buNone/>
            </a:pPr>
            <a:r>
              <a:rPr lang="en-US" sz="2800" dirty="0" smtClean="0"/>
              <a:t>How to deal with evolutionary requirements</a:t>
            </a:r>
          </a:p>
          <a:p>
            <a:pPr marL="0" indent="0">
              <a:buNone/>
            </a:pPr>
            <a:r>
              <a:rPr lang="en-US" sz="2800" dirty="0" smtClean="0"/>
              <a:t>Use Cases – how to build them</a:t>
            </a:r>
          </a:p>
          <a:p>
            <a:pPr marL="0" indent="0">
              <a:buNone/>
            </a:pPr>
            <a:r>
              <a:rPr lang="en-US" sz="2800" dirty="0" smtClean="0"/>
              <a:t>Read Chapters 4-6 for next time</a:t>
            </a:r>
            <a:endParaRPr lang="en-US" sz="2800" dirty="0"/>
          </a:p>
        </p:txBody>
      </p:sp>
      <p:sp>
        <p:nvSpPr>
          <p:cNvPr id="4" name="Slide Number Placeholder 3"/>
          <p:cNvSpPr>
            <a:spLocks noGrp="1"/>
          </p:cNvSpPr>
          <p:nvPr>
            <p:ph type="sldNum" sz="quarter" idx="12"/>
          </p:nvPr>
        </p:nvSpPr>
        <p:spPr/>
        <p:txBody>
          <a:bodyPr/>
          <a:lstStyle/>
          <a:p>
            <a:fld id="{4CE482DC-2269-4F26-9D2A-7E44B1A4CD85}" type="slidenum">
              <a:rPr lang="en-US" smtClean="0"/>
              <a:t>37</a:t>
            </a:fld>
            <a:endParaRPr lang="en-US" dirty="0"/>
          </a:p>
        </p:txBody>
      </p:sp>
    </p:spTree>
    <p:extLst>
      <p:ext uri="{BB962C8B-B14F-4D97-AF65-F5344CB8AC3E}">
        <p14:creationId xmlns:p14="http://schemas.microsoft.com/office/powerpoint/2010/main" val="3307855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Process (UP)</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dirty="0" smtClean="0"/>
              <a:t>A widely adopted process for building, deploying, and possibly maintaining software</a:t>
            </a:r>
          </a:p>
          <a:p>
            <a:pPr marL="201168" lvl="1" indent="0">
              <a:buNone/>
            </a:pPr>
            <a:r>
              <a:rPr lang="en-US" sz="2000" dirty="0"/>
              <a:t> </a:t>
            </a:r>
            <a:r>
              <a:rPr lang="en-US" sz="1900" dirty="0"/>
              <a:t>Flexible and open, can adopt practices from other methods such as </a:t>
            </a:r>
            <a:r>
              <a:rPr lang="en-US" sz="1900" dirty="0" smtClean="0"/>
              <a:t>Scrum</a:t>
            </a:r>
            <a:endParaRPr lang="en-US" sz="1900" dirty="0"/>
          </a:p>
          <a:p>
            <a:pPr marL="0" indent="0">
              <a:buNone/>
            </a:pPr>
            <a:r>
              <a:rPr lang="en-US" sz="2400" dirty="0" smtClean="0"/>
              <a:t>We will concentrate on Agile UP</a:t>
            </a:r>
          </a:p>
          <a:p>
            <a:pPr marL="0" indent="0">
              <a:buNone/>
            </a:pPr>
            <a:r>
              <a:rPr lang="en-US" sz="2400" dirty="0" smtClean="0"/>
              <a:t>Iterative and evolutionary development</a:t>
            </a:r>
          </a:p>
          <a:p>
            <a:pPr marL="201168" lvl="1" indent="0">
              <a:buNone/>
            </a:pPr>
            <a:r>
              <a:rPr lang="en-US" sz="2000" dirty="0"/>
              <a:t> </a:t>
            </a:r>
            <a:r>
              <a:rPr lang="en-US" sz="1900" dirty="0"/>
              <a:t>Development is </a:t>
            </a:r>
            <a:r>
              <a:rPr lang="en-US" sz="1900" dirty="0" smtClean="0"/>
              <a:t>organized </a:t>
            </a:r>
            <a:r>
              <a:rPr lang="en-US" sz="1900" dirty="0"/>
              <a:t>into a series of short, fixed length </a:t>
            </a:r>
            <a:r>
              <a:rPr lang="en-US" sz="1900" dirty="0" smtClean="0"/>
              <a:t>mini-projects called iterations</a:t>
            </a:r>
            <a:endParaRPr lang="en-US" sz="1900" dirty="0"/>
          </a:p>
          <a:p>
            <a:pPr marL="201168" lvl="1" indent="0">
              <a:buNone/>
            </a:pPr>
            <a:r>
              <a:rPr lang="en-US" sz="1900" dirty="0"/>
              <a:t> Note – emphasizes early programming and testing of partial systems, even before all requirements are finalized!</a:t>
            </a:r>
          </a:p>
          <a:p>
            <a:pPr marL="201168" lvl="1" indent="0">
              <a:buNone/>
            </a:pPr>
            <a:r>
              <a:rPr lang="en-US" sz="2300" dirty="0"/>
              <a:t> </a:t>
            </a:r>
            <a:r>
              <a:rPr lang="en-US" sz="1900" dirty="0" smtClean="0"/>
              <a:t>Direct contrast to sequential methods (i.e. Waterfall), where coding is not started until the requirements phase is finished.</a:t>
            </a:r>
          </a:p>
          <a:p>
            <a:pPr marL="0" indent="0">
              <a:buNone/>
            </a:pPr>
            <a:r>
              <a:rPr lang="en-US" sz="2400" dirty="0" smtClean="0"/>
              <a:t>Each iteration enlarges and refines the project, with continual feedback and adaption as the main drivers</a:t>
            </a:r>
          </a:p>
          <a:p>
            <a:pPr marL="0" indent="0">
              <a:buNone/>
            </a:pPr>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226400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Methodology</a:t>
            </a:r>
            <a:endParaRPr lang="en-US" dirty="0"/>
          </a:p>
        </p:txBody>
      </p:sp>
      <p:sp>
        <p:nvSpPr>
          <p:cNvPr id="3" name="Content Placeholder 2"/>
          <p:cNvSpPr>
            <a:spLocks noGrp="1"/>
          </p:cNvSpPr>
          <p:nvPr>
            <p:ph idx="1"/>
          </p:nvPr>
        </p:nvSpPr>
        <p:spPr/>
        <p:txBody>
          <a:bodyPr/>
          <a:lstStyle/>
          <a:p>
            <a:pPr marL="0" indent="0">
              <a:buNone/>
            </a:pPr>
            <a:r>
              <a:rPr lang="en-US" dirty="0" smtClean="0"/>
              <a:t>Doesn’t this contradict what we learned in Chapter 1 … analysis first, then design? </a:t>
            </a:r>
          </a:p>
          <a:p>
            <a:pPr marL="201168" lvl="1" indent="0">
              <a:buNone/>
            </a:pPr>
            <a:r>
              <a:rPr lang="en-US" dirty="0" smtClean="0"/>
              <a:t>We will see more on this throughout the course, but for now understand that iterative development does not simply mean “start coding”. There is analysis and design work first.</a:t>
            </a:r>
          </a:p>
          <a:p>
            <a:pPr marL="0" indent="0">
              <a:buNone/>
            </a:pPr>
            <a:r>
              <a:rPr lang="en-US" dirty="0" smtClean="0"/>
              <a:t>Each iteration is fixed length, called </a:t>
            </a:r>
            <a:r>
              <a:rPr lang="en-US" i="1" dirty="0" err="1" smtClean="0"/>
              <a:t>timeboxed</a:t>
            </a:r>
            <a:endParaRPr lang="en-US" dirty="0" smtClean="0"/>
          </a:p>
          <a:p>
            <a:pPr marL="0" indent="0">
              <a:buNone/>
            </a:pPr>
            <a:r>
              <a:rPr lang="en-US" dirty="0" smtClean="0"/>
              <a:t>Typical iteration: Spend the first day analyzing the current state of the project, defining goals for the current iteration, and then working on design in small teams</a:t>
            </a:r>
          </a:p>
          <a:p>
            <a:pPr marL="0" indent="0">
              <a:buNone/>
            </a:pPr>
            <a:r>
              <a:rPr lang="en-US" dirty="0" smtClean="0"/>
              <a:t>Then teams work on implementing new code, testing, more design discussions, and conducting daily builds of partial system</a:t>
            </a:r>
          </a:p>
          <a:p>
            <a:pPr marL="201168" lvl="1" indent="0">
              <a:buNone/>
            </a:pPr>
            <a:r>
              <a:rPr lang="en-US" dirty="0"/>
              <a:t> </a:t>
            </a:r>
            <a:r>
              <a:rPr lang="en-US" dirty="0" smtClean="0"/>
              <a:t>Usually involves demonstrations and evaluations with stakeholders (customers or customer reps)</a:t>
            </a:r>
          </a:p>
          <a:p>
            <a:pPr marL="0" indent="0">
              <a:buNone/>
            </a:pPr>
            <a:r>
              <a:rPr lang="en-US" dirty="0" smtClean="0"/>
              <a:t>Also planning for next iteration – each iteration may involve analysis and design work</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3457182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Iterative Process</a:t>
            </a:r>
            <a:endParaRPr lang="en-US" dirty="0"/>
          </a:p>
        </p:txBody>
      </p:sp>
      <p:graphicFrame>
        <p:nvGraphicFramePr>
          <p:cNvPr id="4" name="Object 5"/>
          <p:cNvGraphicFramePr>
            <a:graphicFrameLocks noGrp="1" noChangeAspect="1"/>
          </p:cNvGraphicFramePr>
          <p:nvPr>
            <p:ph idx="1"/>
            <p:extLst>
              <p:ext uri="{D42A27DB-BD31-4B8C-83A1-F6EECF244321}">
                <p14:modId xmlns:p14="http://schemas.microsoft.com/office/powerpoint/2010/main" val="1129051714"/>
              </p:ext>
            </p:extLst>
          </p:nvPr>
        </p:nvGraphicFramePr>
        <p:xfrm>
          <a:off x="1833563" y="1982788"/>
          <a:ext cx="8229600" cy="4106862"/>
        </p:xfrm>
        <a:graphic>
          <a:graphicData uri="http://schemas.openxmlformats.org/presentationml/2006/ole">
            <mc:AlternateContent xmlns:mc="http://schemas.openxmlformats.org/markup-compatibility/2006">
              <mc:Choice xmlns:v="urn:schemas-microsoft-com:vml" Requires="v">
                <p:oleObj spid="_x0000_s11308" name="Visio" r:id="rId3" imgW="6250680" imgH="2791440" progId="Visio.Drawing.11">
                  <p:embed/>
                </p:oleObj>
              </mc:Choice>
              <mc:Fallback>
                <p:oleObj name="Visio" r:id="rId3" imgW="6250680" imgH="27914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563" y="1982788"/>
                        <a:ext cx="8229600" cy="4106862"/>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654836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Embrace Change</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Rather than try to “freeze” the requirements so code can be developed to rigid design, accept the fact that change will occur and use it in the development process</a:t>
            </a:r>
          </a:p>
          <a:p>
            <a:pPr marL="201168" lvl="1" indent="0">
              <a:buNone/>
            </a:pPr>
            <a:r>
              <a:rPr lang="en-US" dirty="0"/>
              <a:t> </a:t>
            </a:r>
            <a:r>
              <a:rPr lang="en-US" dirty="0" smtClean="0"/>
              <a:t>Maybe the customer changes mind after seeing early partial system builds</a:t>
            </a:r>
          </a:p>
          <a:p>
            <a:pPr marL="0" indent="0">
              <a:buNone/>
            </a:pPr>
            <a:r>
              <a:rPr lang="en-US" dirty="0" smtClean="0"/>
              <a:t>This has become very popular because it reflects the way the real world works</a:t>
            </a:r>
          </a:p>
          <a:p>
            <a:pPr marL="201168" lvl="1" indent="0">
              <a:buNone/>
            </a:pPr>
            <a:r>
              <a:rPr lang="en-US" dirty="0"/>
              <a:t> </a:t>
            </a:r>
            <a:r>
              <a:rPr lang="en-US" dirty="0" smtClean="0"/>
              <a:t>Also, coding technology has enhanced code generation methods</a:t>
            </a:r>
          </a:p>
          <a:p>
            <a:pPr marL="0" indent="0">
              <a:buNone/>
            </a:pPr>
            <a:r>
              <a:rPr lang="en-US" dirty="0" smtClean="0"/>
              <a:t>OOA/OOD is critical to this approach, since having well defined objects makes it easier to add to or modify the system</a:t>
            </a:r>
          </a:p>
          <a:p>
            <a:pPr marL="0" indent="0">
              <a:buNone/>
            </a:pPr>
            <a:r>
              <a:rPr lang="en-US" dirty="0" smtClean="0"/>
              <a:t>Note that this does not mean there are no requirements, or that changes should be </a:t>
            </a:r>
            <a:r>
              <a:rPr lang="en-US" i="1" dirty="0" smtClean="0"/>
              <a:t>encouraged</a:t>
            </a:r>
            <a:endParaRPr lang="en-US" dirty="0" smtClean="0"/>
          </a:p>
          <a:p>
            <a:pPr marL="201168" lvl="1" indent="0">
              <a:buNone/>
            </a:pPr>
            <a:r>
              <a:rPr lang="en-US" dirty="0"/>
              <a:t> </a:t>
            </a:r>
            <a:r>
              <a:rPr lang="en-US" dirty="0" smtClean="0"/>
              <a:t>Beware of “feature creep” – we will see more later</a:t>
            </a:r>
          </a:p>
          <a:p>
            <a:pPr marL="201168" lvl="1" indent="0">
              <a:buNone/>
            </a:pPr>
            <a:r>
              <a:rPr lang="en-US" dirty="0" smtClean="0"/>
              <a:t> This is structured change, not chaos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2341471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Convergence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39365772"/>
              </p:ext>
            </p:extLst>
          </p:nvPr>
        </p:nvGraphicFramePr>
        <p:xfrm>
          <a:off x="1763713" y="1971675"/>
          <a:ext cx="8229600" cy="4452938"/>
        </p:xfrm>
        <a:graphic>
          <a:graphicData uri="http://schemas.openxmlformats.org/presentationml/2006/ole">
            <mc:AlternateContent xmlns:mc="http://schemas.openxmlformats.org/markup-compatibility/2006">
              <mc:Choice xmlns:v="urn:schemas-microsoft-com:vml" Requires="v">
                <p:oleObj spid="_x0000_s12332" name="Visio" r:id="rId3" imgW="5779440" imgH="2796480" progId="Visio.Drawing.11">
                  <p:embed/>
                </p:oleObj>
              </mc:Choice>
              <mc:Fallback>
                <p:oleObj name="Visio" r:id="rId3" imgW="5779440" imgH="27964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971675"/>
                        <a:ext cx="8229600" cy="445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3523316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Benefits</a:t>
            </a:r>
            <a:endParaRPr lang="en-US" dirty="0"/>
          </a:p>
        </p:txBody>
      </p:sp>
      <p:sp>
        <p:nvSpPr>
          <p:cNvPr id="3" name="Content Placeholder 2"/>
          <p:cNvSpPr>
            <a:spLocks noGrp="1"/>
          </p:cNvSpPr>
          <p:nvPr>
            <p:ph idx="1"/>
          </p:nvPr>
        </p:nvSpPr>
        <p:spPr/>
        <p:txBody>
          <a:bodyPr/>
          <a:lstStyle/>
          <a:p>
            <a:pPr marL="0" indent="0">
              <a:buNone/>
            </a:pPr>
            <a:r>
              <a:rPr lang="en-US" dirty="0" smtClean="0"/>
              <a:t>Early feedback – invaluable!</a:t>
            </a:r>
          </a:p>
          <a:p>
            <a:pPr marL="0" indent="0">
              <a:buNone/>
            </a:pPr>
            <a:r>
              <a:rPr lang="en-US" dirty="0" smtClean="0"/>
              <a:t>Better success rate for projects </a:t>
            </a:r>
          </a:p>
          <a:p>
            <a:pPr marL="201168" lvl="1" indent="0">
              <a:buNone/>
            </a:pPr>
            <a:r>
              <a:rPr lang="en-US" dirty="0" smtClean="0"/>
              <a:t>More likely that the customer will get what they want in the end</a:t>
            </a:r>
          </a:p>
          <a:p>
            <a:pPr marL="0" indent="0">
              <a:buNone/>
            </a:pPr>
            <a:r>
              <a:rPr lang="en-US" dirty="0" smtClean="0"/>
              <a:t>If process is properly executed, early mitigation (resolution) of high risks, rather than later</a:t>
            </a:r>
          </a:p>
          <a:p>
            <a:pPr marL="0" indent="0">
              <a:buNone/>
            </a:pPr>
            <a:r>
              <a:rPr lang="en-US" dirty="0" smtClean="0"/>
              <a:t>By breaking the project into clearly defined iterations (cycles), the complexity is much more manageable</a:t>
            </a:r>
          </a:p>
          <a:p>
            <a:pPr marL="201168" lvl="1" indent="0">
              <a:buNone/>
            </a:pPr>
            <a:r>
              <a:rPr lang="en-US" dirty="0" smtClean="0"/>
              <a:t>Don’t need to solve the entire project first – no paralysis by analysis</a:t>
            </a:r>
          </a:p>
          <a:p>
            <a:pPr marL="201168" lvl="1" indent="0">
              <a:buNone/>
            </a:pPr>
            <a:r>
              <a:rPr lang="en-US" dirty="0" smtClean="0"/>
              <a:t>Again, natural fit with OOA/OOD</a:t>
            </a:r>
          </a:p>
          <a:p>
            <a:pPr marL="0" indent="0">
              <a:buNone/>
            </a:pPr>
            <a:r>
              <a:rPr lang="en-US" dirty="0" smtClean="0"/>
              <a:t>Constant feedback and input from the customer improves the end product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12409572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724</TotalTime>
  <Words>3156</Words>
  <Application>Microsoft Macintosh PowerPoint</Application>
  <PresentationFormat>Custom</PresentationFormat>
  <Paragraphs>267</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Retrospect</vt:lpstr>
      <vt:lpstr>Visio</vt:lpstr>
      <vt:lpstr>Object-Oriented Analysis and Design</vt:lpstr>
      <vt:lpstr>What will we learn?</vt:lpstr>
      <vt:lpstr>Iterative Development</vt:lpstr>
      <vt:lpstr>Unified Process (UP)</vt:lpstr>
      <vt:lpstr>Iterative Methodology</vt:lpstr>
      <vt:lpstr>The Iterative Process</vt:lpstr>
      <vt:lpstr>Embrace Change</vt:lpstr>
      <vt:lpstr>Iteration Convergence</vt:lpstr>
      <vt:lpstr>The Benefits</vt:lpstr>
      <vt:lpstr>Waterfall Lifecycle</vt:lpstr>
      <vt:lpstr>Example</vt:lpstr>
      <vt:lpstr>Example</vt:lpstr>
      <vt:lpstr>PowerPoint Presentation</vt:lpstr>
      <vt:lpstr>Agile Methods and Attitudes</vt:lpstr>
      <vt:lpstr>The Agile Principles</vt:lpstr>
      <vt:lpstr>The Agile Principles</vt:lpstr>
      <vt:lpstr>Agile Modeling</vt:lpstr>
      <vt:lpstr>A Clarification …</vt:lpstr>
      <vt:lpstr>UP – The Key Practices</vt:lpstr>
      <vt:lpstr>UP Phases</vt:lpstr>
      <vt:lpstr>UP Phases</vt:lpstr>
      <vt:lpstr>The UP Disciplines</vt:lpstr>
      <vt:lpstr>PowerPoint Presentation</vt:lpstr>
      <vt:lpstr>UP Disciplines and Phases</vt:lpstr>
      <vt:lpstr>UP Development Case</vt:lpstr>
      <vt:lpstr>More on Agile Methods</vt:lpstr>
      <vt:lpstr>When Do Agile Methods Work Best?</vt:lpstr>
      <vt:lpstr>Agile Development: Sample</vt:lpstr>
      <vt:lpstr>Agile Development: Sample</vt:lpstr>
      <vt:lpstr>Agile Development: Sample</vt:lpstr>
      <vt:lpstr>Agile Development: Sample</vt:lpstr>
      <vt:lpstr>The Case Studies We Will Work With</vt:lpstr>
      <vt:lpstr>The Case Studies</vt:lpstr>
      <vt:lpstr>Case One: The NextGen POS System</vt:lpstr>
      <vt:lpstr>Case Two: The Monopoly Game</vt:lpstr>
      <vt:lpstr>Takeaways from Chapter 2 - 3</vt:lpstr>
      <vt:lpstr>Next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 Borazjany</cp:lastModifiedBy>
  <cp:revision>72</cp:revision>
  <dcterms:created xsi:type="dcterms:W3CDTF">2013-08-23T13:52:50Z</dcterms:created>
  <dcterms:modified xsi:type="dcterms:W3CDTF">2015-08-31T14:32:09Z</dcterms:modified>
</cp:coreProperties>
</file>