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315" r:id="rId4"/>
    <p:sldId id="316" r:id="rId5"/>
    <p:sldId id="286" r:id="rId6"/>
    <p:sldId id="287" r:id="rId7"/>
    <p:sldId id="288" r:id="rId8"/>
    <p:sldId id="289" r:id="rId9"/>
    <p:sldId id="290" r:id="rId10"/>
    <p:sldId id="313" r:id="rId11"/>
    <p:sldId id="294" r:id="rId12"/>
    <p:sldId id="293" r:id="rId13"/>
    <p:sldId id="317" r:id="rId14"/>
    <p:sldId id="292" r:id="rId15"/>
    <p:sldId id="318" r:id="rId16"/>
    <p:sldId id="319" r:id="rId17"/>
    <p:sldId id="295" r:id="rId18"/>
    <p:sldId id="296" r:id="rId19"/>
    <p:sldId id="297" r:id="rId20"/>
    <p:sldId id="298" r:id="rId21"/>
    <p:sldId id="299" r:id="rId22"/>
    <p:sldId id="300" r:id="rId23"/>
    <p:sldId id="301" r:id="rId24"/>
    <p:sldId id="302" r:id="rId25"/>
    <p:sldId id="303" r:id="rId26"/>
    <p:sldId id="308" r:id="rId27"/>
    <p:sldId id="309" r:id="rId28"/>
    <p:sldId id="310" r:id="rId29"/>
    <p:sldId id="311" r:id="rId30"/>
    <p:sldId id="312" r:id="rId31"/>
    <p:sldId id="285" r:id="rId32"/>
    <p:sldId id="284" r:id="rId33"/>
    <p:sldId id="32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660"/>
  </p:normalViewPr>
  <p:slideViewPr>
    <p:cSldViewPr snapToGrid="0">
      <p:cViewPr varScale="1">
        <p:scale>
          <a:sx n="103" d="100"/>
          <a:sy n="103" d="100"/>
        </p:scale>
        <p:origin x="608" y="17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0C277-5E8F-48DB-8AE1-26C41279A753}" type="datetimeFigureOut">
              <a:rPr lang="en-US" smtClean="0"/>
              <a:t>8/30/17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84F93-37D0-4DB2-A434-09E2D9DA5465}" type="slidenum">
              <a:rPr lang="en-US" smtClean="0"/>
              <a:t>‹#›</a:t>
            </a:fld>
            <a:endParaRPr lang="en-US" dirty="0"/>
          </a:p>
        </p:txBody>
      </p:sp>
    </p:spTree>
    <p:extLst>
      <p:ext uri="{BB962C8B-B14F-4D97-AF65-F5344CB8AC3E}">
        <p14:creationId xmlns:p14="http://schemas.microsoft.com/office/powerpoint/2010/main" val="325208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184F93-37D0-4DB2-A434-09E2D9DA5465}" type="slidenum">
              <a:rPr lang="en-US" smtClean="0"/>
              <a:t>2</a:t>
            </a:fld>
            <a:endParaRPr lang="en-US" dirty="0"/>
          </a:p>
        </p:txBody>
      </p:sp>
    </p:spTree>
    <p:extLst>
      <p:ext uri="{BB962C8B-B14F-4D97-AF65-F5344CB8AC3E}">
        <p14:creationId xmlns:p14="http://schemas.microsoft.com/office/powerpoint/2010/main" val="365869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5036B-B6D3-4322-AE6C-34C7BD474F18}" type="datetime1">
              <a:rPr lang="en-US" smtClean="0"/>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B8CD2-CA4F-41B9-8032-0F81A666C572}" type="datetime1">
              <a:rPr lang="en-US" smtClean="0"/>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563FB8-BCCD-4C88-B266-2AF43B07C18E}" type="datetime1">
              <a:rPr lang="en-US" smtClean="0"/>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BC8B9B-ABBC-40A0-80C2-9C71E53213DC}" type="datetime1">
              <a:rPr lang="en-US" smtClean="0"/>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1CFF23-F687-4349-BCCA-8929F6F4DCCF}" type="datetime1">
              <a:rPr lang="en-US" smtClean="0"/>
              <a:t>8/30/17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68A3C1-F357-4088-B6F9-408C7AC9D331}" type="datetime1">
              <a:rPr lang="en-US" smtClean="0"/>
              <a:t>8/30/17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4238B-8228-4503-8C45-CB88996A7D07}" type="datetime1">
              <a:rPr lang="en-US" smtClean="0"/>
              <a:t>8/30/17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EBB5AB-E257-418D-82E5-98028537F168}" type="datetime1">
              <a:rPr lang="en-US" smtClean="0"/>
              <a:t>8/30/17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1AA374-BF9F-498B-A2F5-B74E99333809}" type="datetime1">
              <a:rPr lang="en-US" smtClean="0"/>
              <a:t>8/30/17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75A60C-3307-46AE-B3E4-21D341B2D491}" type="datetime1">
              <a:rPr lang="en-US" smtClean="0"/>
              <a:t>8/30/17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959D7-D191-4A5F-BD93-CB81AADF4F36}" type="datetime1">
              <a:rPr lang="en-US" smtClean="0"/>
              <a:t>8/30/17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91F149-F40B-40A7-9D83-C8CCE31BAA7A}" type="datetime1">
              <a:rPr lang="en-US" smtClean="0"/>
              <a:t>8/30/17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Object-Oriented Analysis and Design</a:t>
            </a:r>
            <a:endParaRPr lang="en-US" sz="4800" dirty="0"/>
          </a:p>
        </p:txBody>
      </p:sp>
      <p:sp>
        <p:nvSpPr>
          <p:cNvPr id="3" name="Subtitle 2"/>
          <p:cNvSpPr>
            <a:spLocks noGrp="1"/>
          </p:cNvSpPr>
          <p:nvPr>
            <p:ph type="subTitle" idx="1"/>
          </p:nvPr>
        </p:nvSpPr>
        <p:spPr/>
        <p:txBody>
          <a:bodyPr/>
          <a:lstStyle/>
          <a:p>
            <a:r>
              <a:rPr lang="en-US" dirty="0" smtClean="0"/>
              <a:t>Chapters 4-6: inception, requirements, use cases</a:t>
            </a:r>
          </a:p>
          <a:p>
            <a:r>
              <a:rPr lang="en-US" dirty="0"/>
              <a:t>Slides: By Dr. Semper</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45253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graphicFrame>
        <p:nvGraphicFramePr>
          <p:cNvPr id="3" name="Object 18"/>
          <p:cNvGraphicFramePr>
            <a:graphicFrameLocks noChangeAspect="1"/>
          </p:cNvGraphicFramePr>
          <p:nvPr>
            <p:extLst>
              <p:ext uri="{D42A27DB-BD31-4B8C-83A1-F6EECF244321}">
                <p14:modId xmlns:p14="http://schemas.microsoft.com/office/powerpoint/2010/main" val="490831541"/>
              </p:ext>
            </p:extLst>
          </p:nvPr>
        </p:nvGraphicFramePr>
        <p:xfrm>
          <a:off x="3395663" y="352347"/>
          <a:ext cx="7424737" cy="5819854"/>
        </p:xfrm>
        <a:graphic>
          <a:graphicData uri="http://schemas.openxmlformats.org/presentationml/2006/ole">
            <mc:AlternateContent xmlns:mc="http://schemas.openxmlformats.org/markup-compatibility/2006">
              <mc:Choice xmlns:v="urn:schemas-microsoft-com:vml" Requires="v">
                <p:oleObj spid="_x0000_s19499" name="Visio" r:id="rId3" imgW="6720840" imgH="7213680" progId="Visio.Drawing.11">
                  <p:embed/>
                </p:oleObj>
              </mc:Choice>
              <mc:Fallback>
                <p:oleObj name="Visio" r:id="rId3" imgW="6720840" imgH="7213680"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663" y="352347"/>
                        <a:ext cx="7424737" cy="5819854"/>
                      </a:xfrm>
                      <a:prstGeom prst="rect">
                        <a:avLst/>
                      </a:prstGeom>
                      <a:noFill/>
                      <a:ln>
                        <a:noFill/>
                      </a:ln>
                      <a:effectLst/>
                    </p:spPr>
                  </p:pic>
                </p:oleObj>
              </mc:Fallback>
            </mc:AlternateContent>
          </a:graphicData>
        </a:graphic>
      </p:graphicFrame>
      <p:sp>
        <p:nvSpPr>
          <p:cNvPr id="4" name="TextBox 3"/>
          <p:cNvSpPr txBox="1"/>
          <p:nvPr/>
        </p:nvSpPr>
        <p:spPr>
          <a:xfrm>
            <a:off x="279400" y="1333500"/>
            <a:ext cx="2514600" cy="2585323"/>
          </a:xfrm>
          <a:prstGeom prst="rect">
            <a:avLst/>
          </a:prstGeom>
          <a:noFill/>
        </p:spPr>
        <p:txBody>
          <a:bodyPr wrap="square" rtlCol="0">
            <a:spAutoFit/>
          </a:bodyPr>
          <a:lstStyle/>
          <a:p>
            <a:r>
              <a:rPr lang="en-US" dirty="0" smtClean="0"/>
              <a:t>This diagram shows the relationships between various artifacts in UP and the main disciplines we will consider in this course – Business Modeling, Requirements, and Design</a:t>
            </a:r>
            <a:endParaRPr lang="en-US" dirty="0"/>
          </a:p>
        </p:txBody>
      </p:sp>
      <p:sp>
        <p:nvSpPr>
          <p:cNvPr id="6" name="Rectangle 5"/>
          <p:cNvSpPr/>
          <p:nvPr/>
        </p:nvSpPr>
        <p:spPr>
          <a:xfrm>
            <a:off x="5189838" y="1964724"/>
            <a:ext cx="840259" cy="864973"/>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0935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Use-Case Model Artifact</a:t>
            </a:r>
            <a:endParaRPr lang="en-US" dirty="0"/>
          </a:p>
        </p:txBody>
      </p:sp>
      <p:sp>
        <p:nvSpPr>
          <p:cNvPr id="3" name="Content Placeholder 2"/>
          <p:cNvSpPr>
            <a:spLocks noGrp="1"/>
          </p:cNvSpPr>
          <p:nvPr>
            <p:ph idx="1"/>
          </p:nvPr>
        </p:nvSpPr>
        <p:spPr/>
        <p:txBody>
          <a:bodyPr/>
          <a:lstStyle/>
          <a:p>
            <a:pPr marL="0" indent="0">
              <a:buNone/>
            </a:pPr>
            <a:r>
              <a:rPr lang="en-US" sz="2400" dirty="0" smtClean="0"/>
              <a:t>… is part of the Requirements discipline in UP</a:t>
            </a:r>
          </a:p>
          <a:p>
            <a:pPr marL="0" indent="0">
              <a:buNone/>
            </a:pPr>
            <a:r>
              <a:rPr lang="en-US" sz="2400" dirty="0" smtClean="0"/>
              <a:t>… is composed of the use case </a:t>
            </a:r>
            <a:r>
              <a:rPr lang="en-US" sz="2400" u="sng" dirty="0" smtClean="0"/>
              <a:t>text</a:t>
            </a:r>
            <a:r>
              <a:rPr lang="en-US" sz="2400" dirty="0" smtClean="0"/>
              <a:t> documents</a:t>
            </a:r>
          </a:p>
          <a:p>
            <a:pPr marL="0" indent="0">
              <a:buNone/>
            </a:pPr>
            <a:r>
              <a:rPr lang="en-US" sz="2400" dirty="0" smtClean="0"/>
              <a:t>… may include UML diagrams of the use cases, which provide context diagrams of the system</a:t>
            </a:r>
          </a:p>
          <a:p>
            <a:pPr marL="0" indent="0">
              <a:buNone/>
            </a:pPr>
            <a:r>
              <a:rPr lang="en-US" sz="2400" dirty="0" smtClean="0"/>
              <a:t>… is essential to OOA/OOD, although OOA/OOD is not used to develop the Use-Case Model</a:t>
            </a:r>
          </a:p>
          <a:p>
            <a:pPr marL="0" indent="0">
              <a:buNone/>
            </a:pPr>
            <a:r>
              <a:rPr lang="en-US" sz="2400" dirty="0" smtClean="0"/>
              <a:t>Use cases are requirements – primarily functional (behavioral) </a:t>
            </a:r>
          </a:p>
          <a:p>
            <a:pPr marL="201168" lvl="1" indent="0">
              <a:buNone/>
            </a:pPr>
            <a:r>
              <a:rPr lang="en-US" sz="2000" dirty="0"/>
              <a:t> </a:t>
            </a:r>
            <a:r>
              <a:rPr lang="en-US" sz="2000" dirty="0" smtClean="0"/>
              <a:t>Use cases provide an essential understanding of how the end user will use the system, and as such are critical for proper requirements definition</a:t>
            </a:r>
            <a:endParaRPr lang="en-US" sz="2000" dirty="0"/>
          </a:p>
        </p:txBody>
      </p:sp>
      <p:sp>
        <p:nvSpPr>
          <p:cNvPr id="4" name="Slide Number Placeholder 3"/>
          <p:cNvSpPr>
            <a:spLocks noGrp="1"/>
          </p:cNvSpPr>
          <p:nvPr>
            <p:ph type="sldNum" sz="quarter" idx="12"/>
          </p:nvPr>
        </p:nvSpPr>
        <p:spPr/>
        <p:txBody>
          <a:bodyPr/>
          <a:lstStyle/>
          <a:p>
            <a:fld id="{4CE482DC-2269-4F26-9D2A-7E44B1A4CD85}" type="slidenum">
              <a:rPr lang="en-US" smtClean="0"/>
              <a:t>11</a:t>
            </a:fld>
            <a:endParaRPr lang="en-US" dirty="0"/>
          </a:p>
        </p:txBody>
      </p:sp>
    </p:spTree>
    <p:extLst>
      <p:ext uri="{BB962C8B-B14F-4D97-AF65-F5344CB8AC3E}">
        <p14:creationId xmlns:p14="http://schemas.microsoft.com/office/powerpoint/2010/main" val="76876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Use cases are </a:t>
            </a:r>
            <a:r>
              <a:rPr lang="en-US" b="1" u="sng" dirty="0" smtClean="0"/>
              <a:t>text</a:t>
            </a:r>
            <a:r>
              <a:rPr lang="en-US" dirty="0" smtClean="0"/>
              <a:t>, not diagrams</a:t>
            </a:r>
          </a:p>
          <a:p>
            <a:pPr marL="201168" lvl="1" indent="0">
              <a:buNone/>
            </a:pPr>
            <a:r>
              <a:rPr lang="en-US" dirty="0" smtClean="0"/>
              <a:t>We may construct diagrams from the text cases later</a:t>
            </a:r>
          </a:p>
          <a:p>
            <a:pPr marL="0" indent="0">
              <a:buNone/>
            </a:pPr>
            <a:r>
              <a:rPr lang="en-US" dirty="0" smtClean="0"/>
              <a:t>These are created as stories, and functional requirements are derived from them</a:t>
            </a:r>
          </a:p>
          <a:p>
            <a:pPr marL="0" indent="0">
              <a:buNone/>
            </a:pPr>
            <a:r>
              <a:rPr lang="en-US" dirty="0" smtClean="0"/>
              <a:t>Actors: something that exhibits behavior in the system (not just a person)</a:t>
            </a:r>
          </a:p>
          <a:p>
            <a:pPr marL="0" indent="0">
              <a:buNone/>
            </a:pPr>
            <a:r>
              <a:rPr lang="en-US" dirty="0" smtClean="0"/>
              <a:t>Scenario: A specific sequence of actions and interactions between the actors and the system (use case instance)</a:t>
            </a:r>
          </a:p>
          <a:p>
            <a:pPr marL="201168" lvl="1" indent="0">
              <a:buNone/>
            </a:pPr>
            <a:r>
              <a:rPr lang="en-US" dirty="0" smtClean="0"/>
              <a:t>One particular story of using the system</a:t>
            </a:r>
          </a:p>
          <a:p>
            <a:pPr marL="0" indent="0">
              <a:buNone/>
            </a:pPr>
            <a:r>
              <a:rPr lang="en-US" dirty="0" smtClean="0"/>
              <a:t>Use Case </a:t>
            </a:r>
            <a:r>
              <a:rPr lang="en-US" dirty="0"/>
              <a:t> (informal)</a:t>
            </a:r>
            <a:r>
              <a:rPr lang="en-US" dirty="0" smtClean="0"/>
              <a:t>: A collection of related success and failure scenarios that describe an actor using a system to achieve a goal.</a:t>
            </a:r>
          </a:p>
          <a:p>
            <a:pPr marL="0" indent="0">
              <a:buNone/>
            </a:pPr>
            <a:r>
              <a:rPr lang="en-US" dirty="0" smtClean="0"/>
              <a:t>Use Case (formal, RUP): A set of use-case instances (scenarios), where each instance is a sequence of </a:t>
            </a:r>
            <a:r>
              <a:rPr lang="en-US" u="sng" dirty="0" smtClean="0"/>
              <a:t>actions</a:t>
            </a:r>
            <a:r>
              <a:rPr lang="en-US" dirty="0" smtClean="0"/>
              <a:t> a system performs that yields an observable result of value to a particular </a:t>
            </a:r>
            <a:r>
              <a:rPr lang="en-US" u="sng" dirty="0" smtClean="0"/>
              <a:t>actor</a:t>
            </a:r>
            <a:r>
              <a:rPr lang="en-US" dirty="0" smtClean="0"/>
              <a:t>.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12</a:t>
            </a:fld>
            <a:endParaRPr lang="en-US" dirty="0"/>
          </a:p>
        </p:txBody>
      </p:sp>
    </p:spTree>
    <p:extLst>
      <p:ext uri="{BB962C8B-B14F-4D97-AF65-F5344CB8AC3E}">
        <p14:creationId xmlns:p14="http://schemas.microsoft.com/office/powerpoint/2010/main" val="410576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398780" y="1896534"/>
            <a:ext cx="7018020" cy="4047066"/>
          </a:xfrm>
        </p:spPr>
        <p:txBody>
          <a:bodyPr>
            <a:normAutofit lnSpcReduction="10000"/>
          </a:bodyPr>
          <a:lstStyle/>
          <a:p>
            <a:pPr marL="0" indent="0">
              <a:buNone/>
            </a:pPr>
            <a:r>
              <a:rPr lang="en-US" dirty="0" smtClean="0"/>
              <a:t>One of the key skills you will need in use case development and analysis: Identify the </a:t>
            </a:r>
            <a:r>
              <a:rPr lang="en-US" u="sng" dirty="0" smtClean="0"/>
              <a:t>nouns </a:t>
            </a:r>
            <a:r>
              <a:rPr lang="en-US" dirty="0" smtClean="0"/>
              <a:t>(things, objects) in the use case, and the </a:t>
            </a:r>
            <a:r>
              <a:rPr lang="en-US" u="sng" dirty="0" smtClean="0"/>
              <a:t>verbs</a:t>
            </a:r>
            <a:r>
              <a:rPr lang="en-US" dirty="0" smtClean="0"/>
              <a:t> (actions). </a:t>
            </a:r>
          </a:p>
          <a:p>
            <a:pPr marL="0" indent="0">
              <a:buNone/>
            </a:pPr>
            <a:r>
              <a:rPr lang="en-US" dirty="0" smtClean="0"/>
              <a:t>The nouns will eventually give you clues about the objects in the system</a:t>
            </a:r>
          </a:p>
          <a:p>
            <a:pPr marL="0" indent="0">
              <a:buNone/>
            </a:pPr>
            <a:r>
              <a:rPr lang="en-US" dirty="0" smtClean="0"/>
              <a:t>The verbs will give you clues about their behavior, their responsibilities</a:t>
            </a:r>
          </a:p>
          <a:p>
            <a:pPr marL="0" indent="0">
              <a:buNone/>
            </a:pPr>
            <a:r>
              <a:rPr lang="en-US" dirty="0" smtClean="0"/>
              <a:t>For example, suppose we have a use case with the sentence “The </a:t>
            </a:r>
            <a:r>
              <a:rPr lang="en-US" u="sng" dirty="0" smtClean="0"/>
              <a:t>line item</a:t>
            </a:r>
            <a:r>
              <a:rPr lang="en-US" i="1" dirty="0"/>
              <a:t> </a:t>
            </a:r>
            <a:r>
              <a:rPr lang="en-US" dirty="0" smtClean="0"/>
              <a:t>is </a:t>
            </a:r>
            <a:r>
              <a:rPr lang="en-US" u="sng" dirty="0" smtClean="0"/>
              <a:t>added</a:t>
            </a:r>
            <a:r>
              <a:rPr lang="en-US" dirty="0" smtClean="0"/>
              <a:t> to the </a:t>
            </a:r>
            <a:r>
              <a:rPr lang="en-US" u="sng" dirty="0" smtClean="0"/>
              <a:t>sale</a:t>
            </a:r>
            <a:r>
              <a:rPr lang="en-US" dirty="0" smtClean="0"/>
              <a:t>.</a:t>
            </a:r>
            <a:r>
              <a:rPr lang="en-US" i="1" dirty="0" smtClean="0"/>
              <a:t>” </a:t>
            </a:r>
          </a:p>
          <a:p>
            <a:pPr marL="292608" lvl="1" indent="0">
              <a:buNone/>
            </a:pPr>
            <a:r>
              <a:rPr lang="en-US" dirty="0" smtClean="0"/>
              <a:t>We note the nouns </a:t>
            </a:r>
            <a:r>
              <a:rPr lang="en-US" i="1" dirty="0" smtClean="0"/>
              <a:t>line item</a:t>
            </a:r>
            <a:r>
              <a:rPr lang="en-US" dirty="0" smtClean="0"/>
              <a:t> and </a:t>
            </a:r>
            <a:r>
              <a:rPr lang="en-US" i="1" dirty="0" smtClean="0"/>
              <a:t>sale</a:t>
            </a:r>
            <a:r>
              <a:rPr lang="en-US" dirty="0" smtClean="0"/>
              <a:t> – these are likely objects in the system</a:t>
            </a:r>
          </a:p>
          <a:p>
            <a:pPr marL="292608" lvl="1" indent="0">
              <a:buNone/>
            </a:pPr>
            <a:r>
              <a:rPr lang="en-US" dirty="0" smtClean="0"/>
              <a:t>We note that something must have the responsibility of </a:t>
            </a:r>
            <a:r>
              <a:rPr lang="en-US" i="1" dirty="0" smtClean="0"/>
              <a:t>adding</a:t>
            </a:r>
            <a:r>
              <a:rPr lang="en-US" dirty="0" smtClean="0"/>
              <a:t> the line item to the sale … this is something our system must do, it is a </a:t>
            </a:r>
            <a:r>
              <a:rPr lang="en-US" i="1" dirty="0" smtClean="0"/>
              <a:t>functional requirement</a:t>
            </a:r>
            <a:r>
              <a:rPr lang="en-US" dirty="0" smtClean="0"/>
              <a: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13</a:t>
            </a:fld>
            <a:endParaRPr lang="en-US" dirty="0"/>
          </a:p>
        </p:txBody>
      </p:sp>
      <p:pic>
        <p:nvPicPr>
          <p:cNvPr id="20482" name="Picture 2" descr="http://support.breadcrumbpos.com/customer/portal/attachments/218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1" y="1871562"/>
            <a:ext cx="3024882" cy="43998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2503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482"/>
                                        </p:tgtEl>
                                        <p:attrNameLst>
                                          <p:attrName>style.visibility</p:attrName>
                                        </p:attrNameLst>
                                      </p:cBhvr>
                                      <p:to>
                                        <p:strVal val="visible"/>
                                      </p:to>
                                    </p:set>
                                    <p:animEffect transition="in" filter="fade">
                                      <p:cBhvr>
                                        <p:cTn id="3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Session Use Case</a:t>
            </a:r>
            <a:endParaRPr lang="en-US" dirty="0"/>
          </a:p>
        </p:txBody>
      </p:sp>
      <p:sp>
        <p:nvSpPr>
          <p:cNvPr id="3" name="Content Placeholder 2"/>
          <p:cNvSpPr>
            <a:spLocks noGrp="1"/>
          </p:cNvSpPr>
          <p:nvPr>
            <p:ph idx="1"/>
          </p:nvPr>
        </p:nvSpPr>
        <p:spPr/>
        <p:txBody>
          <a:bodyPr/>
          <a:lstStyle/>
          <a:p>
            <a:r>
              <a:rPr lang="en-US" dirty="0" smtClean="0"/>
              <a:t>A </a:t>
            </a:r>
            <a:r>
              <a:rPr lang="en-US" dirty="0"/>
              <a:t>session is started when a customer inserts an ATM card into the card reader slot of the machine. The ATM pulls the card into the machine and reads it. (If the reader cannot read the card due to improper insertion or a damaged stripe, the card is ejected, an error screen is displayed, and the session is aborted.) The customer is asked to enter his/her PIN, and is then allowed to perform one or more transactions, choosing from a menu of possible types of transaction in each case. After each transaction, the customer is asked whether he/she would like to perform another. When the customer is through performing transactions, the card is ejected from the machine and the session ends. If a transaction is aborted due to too many invalid PIN entries, the session is also aborted, with the card being retained in the machine. </a:t>
            </a:r>
          </a:p>
          <a:p>
            <a:r>
              <a:rPr lang="en-US" dirty="0"/>
              <a:t>The customer may abort the session by pressing the Cancel key when entering a PIN or choosing a transaction type. </a:t>
            </a:r>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14</a:t>
            </a:fld>
            <a:endParaRPr lang="en-US" dirty="0"/>
          </a:p>
        </p:txBody>
      </p:sp>
    </p:spTree>
    <p:extLst>
      <p:ext uri="{BB962C8B-B14F-4D97-AF65-F5344CB8AC3E}">
        <p14:creationId xmlns:p14="http://schemas.microsoft.com/office/powerpoint/2010/main" val="179386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Session Use Case</a:t>
            </a:r>
            <a:endParaRPr lang="en-US" dirty="0"/>
          </a:p>
        </p:txBody>
      </p:sp>
      <p:sp>
        <p:nvSpPr>
          <p:cNvPr id="3" name="Content Placeholder 2"/>
          <p:cNvSpPr>
            <a:spLocks noGrp="1"/>
          </p:cNvSpPr>
          <p:nvPr>
            <p:ph idx="1"/>
          </p:nvPr>
        </p:nvSpPr>
        <p:spPr/>
        <p:txBody>
          <a:bodyPr/>
          <a:lstStyle/>
          <a:p>
            <a:r>
              <a:rPr lang="en-US" dirty="0" smtClean="0"/>
              <a:t>A </a:t>
            </a:r>
            <a:r>
              <a:rPr lang="en-US" b="1" dirty="0">
                <a:solidFill>
                  <a:srgbClr val="FF0000"/>
                </a:solidFill>
              </a:rPr>
              <a:t>session</a:t>
            </a:r>
            <a:r>
              <a:rPr lang="en-US" dirty="0"/>
              <a:t> is started when a </a:t>
            </a:r>
            <a:r>
              <a:rPr lang="en-US" b="1" dirty="0">
                <a:solidFill>
                  <a:srgbClr val="FF0000"/>
                </a:solidFill>
              </a:rPr>
              <a:t>customer</a:t>
            </a:r>
            <a:r>
              <a:rPr lang="en-US" dirty="0"/>
              <a:t> inserts an </a:t>
            </a:r>
            <a:r>
              <a:rPr lang="en-US" b="1" dirty="0">
                <a:solidFill>
                  <a:srgbClr val="FF0000"/>
                </a:solidFill>
              </a:rPr>
              <a:t>ATM</a:t>
            </a:r>
            <a:r>
              <a:rPr lang="en-US" dirty="0"/>
              <a:t> </a:t>
            </a:r>
            <a:r>
              <a:rPr lang="en-US" b="1" dirty="0">
                <a:solidFill>
                  <a:srgbClr val="FF0000"/>
                </a:solidFill>
              </a:rPr>
              <a:t>card</a:t>
            </a:r>
            <a:r>
              <a:rPr lang="en-US" dirty="0"/>
              <a:t> into the </a:t>
            </a:r>
            <a:r>
              <a:rPr lang="en-US" b="1" dirty="0">
                <a:solidFill>
                  <a:srgbClr val="FF0000"/>
                </a:solidFill>
              </a:rPr>
              <a:t>card</a:t>
            </a:r>
            <a:r>
              <a:rPr lang="en-US" dirty="0"/>
              <a:t> </a:t>
            </a:r>
            <a:r>
              <a:rPr lang="en-US" b="1" dirty="0">
                <a:solidFill>
                  <a:srgbClr val="FF0000"/>
                </a:solidFill>
              </a:rPr>
              <a:t>reader</a:t>
            </a:r>
            <a:r>
              <a:rPr lang="en-US" dirty="0"/>
              <a:t> </a:t>
            </a:r>
            <a:r>
              <a:rPr lang="en-US" b="1" dirty="0">
                <a:solidFill>
                  <a:srgbClr val="FF0000"/>
                </a:solidFill>
              </a:rPr>
              <a:t>slot</a:t>
            </a:r>
            <a:r>
              <a:rPr lang="en-US" dirty="0"/>
              <a:t> of the </a:t>
            </a:r>
            <a:r>
              <a:rPr lang="en-US" b="1" dirty="0">
                <a:solidFill>
                  <a:srgbClr val="FF0000"/>
                </a:solidFill>
              </a:rPr>
              <a:t>machine</a:t>
            </a:r>
            <a:r>
              <a:rPr lang="en-US" dirty="0"/>
              <a:t>. The </a:t>
            </a:r>
            <a:r>
              <a:rPr lang="en-US" b="1" dirty="0">
                <a:solidFill>
                  <a:srgbClr val="FF0000"/>
                </a:solidFill>
              </a:rPr>
              <a:t>ATM</a:t>
            </a:r>
            <a:r>
              <a:rPr lang="en-US" dirty="0"/>
              <a:t> pulls the card into the machine and reads it. (If the reader cannot read the card due to improper insertion or a damaged </a:t>
            </a:r>
            <a:r>
              <a:rPr lang="en-US" b="1" dirty="0">
                <a:solidFill>
                  <a:srgbClr val="FF0000"/>
                </a:solidFill>
              </a:rPr>
              <a:t>stripe</a:t>
            </a:r>
            <a:r>
              <a:rPr lang="en-US" dirty="0"/>
              <a:t>, the card is ejected, an </a:t>
            </a:r>
            <a:r>
              <a:rPr lang="en-US" b="1" dirty="0">
                <a:solidFill>
                  <a:srgbClr val="FF0000"/>
                </a:solidFill>
              </a:rPr>
              <a:t>error</a:t>
            </a:r>
            <a:r>
              <a:rPr lang="en-US" dirty="0"/>
              <a:t> </a:t>
            </a:r>
            <a:r>
              <a:rPr lang="en-US" b="1" dirty="0">
                <a:solidFill>
                  <a:srgbClr val="FF0000"/>
                </a:solidFill>
              </a:rPr>
              <a:t>screen</a:t>
            </a:r>
            <a:r>
              <a:rPr lang="en-US" dirty="0"/>
              <a:t> is displayed, and the session is aborted.) The customer is asked to enter his/her </a:t>
            </a:r>
            <a:r>
              <a:rPr lang="en-US" b="1" dirty="0">
                <a:solidFill>
                  <a:srgbClr val="FF0000"/>
                </a:solidFill>
              </a:rPr>
              <a:t>PIN</a:t>
            </a:r>
            <a:r>
              <a:rPr lang="en-US" dirty="0"/>
              <a:t>, and is then allowed to perform one or more </a:t>
            </a:r>
            <a:r>
              <a:rPr lang="en-US" b="1" dirty="0">
                <a:solidFill>
                  <a:srgbClr val="FF0000"/>
                </a:solidFill>
              </a:rPr>
              <a:t>transactions</a:t>
            </a:r>
            <a:r>
              <a:rPr lang="en-US" dirty="0"/>
              <a:t>, choosing from a </a:t>
            </a:r>
            <a:r>
              <a:rPr lang="en-US" b="1" dirty="0">
                <a:solidFill>
                  <a:srgbClr val="FF0000"/>
                </a:solidFill>
              </a:rPr>
              <a:t>menu</a:t>
            </a:r>
            <a:r>
              <a:rPr lang="en-US" dirty="0"/>
              <a:t> of possible types of transaction in each case. After each transaction, the customer is asked whether he/she would like to perform another. When the customer is through performing transactions, the card is ejected from the machine and the session ends. If a transaction is aborted due to too many invalid PIN entries, the session is also aborted, with the card being retained in the machine. </a:t>
            </a:r>
          </a:p>
          <a:p>
            <a:r>
              <a:rPr lang="en-US" dirty="0"/>
              <a:t>The customer may abort the session by pressing the </a:t>
            </a:r>
            <a:r>
              <a:rPr lang="en-US" b="1" dirty="0">
                <a:solidFill>
                  <a:srgbClr val="FF0000"/>
                </a:solidFill>
              </a:rPr>
              <a:t>Cancel</a:t>
            </a:r>
            <a:r>
              <a:rPr lang="en-US" dirty="0"/>
              <a:t> </a:t>
            </a:r>
            <a:r>
              <a:rPr lang="en-US" b="1" dirty="0">
                <a:solidFill>
                  <a:srgbClr val="FF0000"/>
                </a:solidFill>
              </a:rPr>
              <a:t>key</a:t>
            </a:r>
            <a:r>
              <a:rPr lang="en-US" dirty="0"/>
              <a:t> when entering a PIN or choosing a transaction type. </a:t>
            </a:r>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15</a:t>
            </a:fld>
            <a:endParaRPr lang="en-US" dirty="0"/>
          </a:p>
        </p:txBody>
      </p:sp>
    </p:spTree>
    <p:extLst>
      <p:ext uri="{BB962C8B-B14F-4D97-AF65-F5344CB8AC3E}">
        <p14:creationId xmlns:p14="http://schemas.microsoft.com/office/powerpoint/2010/main" val="34335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Session Use Case</a:t>
            </a:r>
            <a:endParaRPr lang="en-US" dirty="0"/>
          </a:p>
        </p:txBody>
      </p:sp>
      <p:sp>
        <p:nvSpPr>
          <p:cNvPr id="3" name="Content Placeholder 2"/>
          <p:cNvSpPr>
            <a:spLocks noGrp="1"/>
          </p:cNvSpPr>
          <p:nvPr>
            <p:ph idx="1"/>
          </p:nvPr>
        </p:nvSpPr>
        <p:spPr/>
        <p:txBody>
          <a:bodyPr/>
          <a:lstStyle/>
          <a:p>
            <a:r>
              <a:rPr lang="en-US" dirty="0" smtClean="0"/>
              <a:t>A </a:t>
            </a:r>
            <a:r>
              <a:rPr lang="en-US" dirty="0"/>
              <a:t>session is </a:t>
            </a:r>
            <a:r>
              <a:rPr lang="en-US" b="1" dirty="0">
                <a:solidFill>
                  <a:srgbClr val="00B050"/>
                </a:solidFill>
              </a:rPr>
              <a:t>started</a:t>
            </a:r>
            <a:r>
              <a:rPr lang="en-US" dirty="0"/>
              <a:t> when a customer </a:t>
            </a:r>
            <a:r>
              <a:rPr lang="en-US" b="1" dirty="0">
                <a:solidFill>
                  <a:srgbClr val="00B050"/>
                </a:solidFill>
              </a:rPr>
              <a:t>inserts</a:t>
            </a:r>
            <a:r>
              <a:rPr lang="en-US" dirty="0"/>
              <a:t> an ATM card into the card reader slot of the machine. The ATM </a:t>
            </a:r>
            <a:r>
              <a:rPr lang="en-US" b="1" dirty="0">
                <a:solidFill>
                  <a:srgbClr val="00B050"/>
                </a:solidFill>
              </a:rPr>
              <a:t>pulls</a:t>
            </a:r>
            <a:r>
              <a:rPr lang="en-US" dirty="0"/>
              <a:t> the card into the machine and </a:t>
            </a:r>
            <a:r>
              <a:rPr lang="en-US" b="1" dirty="0">
                <a:solidFill>
                  <a:srgbClr val="00B050"/>
                </a:solidFill>
              </a:rPr>
              <a:t>reads</a:t>
            </a:r>
            <a:r>
              <a:rPr lang="en-US" dirty="0"/>
              <a:t> it. (If the reader cannot read the card due to improper insertion or a damaged stripe, the card is </a:t>
            </a:r>
            <a:r>
              <a:rPr lang="en-US" b="1" dirty="0">
                <a:solidFill>
                  <a:srgbClr val="00B050"/>
                </a:solidFill>
              </a:rPr>
              <a:t>ejected</a:t>
            </a:r>
            <a:r>
              <a:rPr lang="en-US" dirty="0"/>
              <a:t>, an error screen is </a:t>
            </a:r>
            <a:r>
              <a:rPr lang="en-US" b="1" dirty="0">
                <a:solidFill>
                  <a:srgbClr val="00B050"/>
                </a:solidFill>
              </a:rPr>
              <a:t>displayed</a:t>
            </a:r>
            <a:r>
              <a:rPr lang="en-US" dirty="0"/>
              <a:t>, and the session is </a:t>
            </a:r>
            <a:r>
              <a:rPr lang="en-US" b="1" dirty="0">
                <a:solidFill>
                  <a:srgbClr val="00B050"/>
                </a:solidFill>
              </a:rPr>
              <a:t>aborted</a:t>
            </a:r>
            <a:r>
              <a:rPr lang="en-US" dirty="0"/>
              <a:t>.) The customer is </a:t>
            </a:r>
            <a:r>
              <a:rPr lang="en-US" b="1" dirty="0">
                <a:solidFill>
                  <a:srgbClr val="00B050"/>
                </a:solidFill>
              </a:rPr>
              <a:t>asked</a:t>
            </a:r>
            <a:r>
              <a:rPr lang="en-US" dirty="0"/>
              <a:t> to enter his/her PIN, and is then </a:t>
            </a:r>
            <a:r>
              <a:rPr lang="en-US" b="1" dirty="0">
                <a:solidFill>
                  <a:srgbClr val="00B050"/>
                </a:solidFill>
              </a:rPr>
              <a:t>allowed</a:t>
            </a:r>
            <a:r>
              <a:rPr lang="en-US" dirty="0"/>
              <a:t> to </a:t>
            </a:r>
            <a:r>
              <a:rPr lang="en-US" b="1" dirty="0">
                <a:solidFill>
                  <a:srgbClr val="00B050"/>
                </a:solidFill>
              </a:rPr>
              <a:t>perform</a:t>
            </a:r>
            <a:r>
              <a:rPr lang="en-US" dirty="0"/>
              <a:t> one or more transactions, </a:t>
            </a:r>
            <a:r>
              <a:rPr lang="en-US" b="1" dirty="0">
                <a:solidFill>
                  <a:srgbClr val="00B050"/>
                </a:solidFill>
              </a:rPr>
              <a:t>choosing</a:t>
            </a:r>
            <a:r>
              <a:rPr lang="en-US" dirty="0"/>
              <a:t> from a menu of possible types of transaction in each case. After each transaction, the customer is </a:t>
            </a:r>
            <a:r>
              <a:rPr lang="en-US" b="1" dirty="0">
                <a:solidFill>
                  <a:srgbClr val="00B050"/>
                </a:solidFill>
              </a:rPr>
              <a:t>asked</a:t>
            </a:r>
            <a:r>
              <a:rPr lang="en-US" dirty="0"/>
              <a:t> whether he/she would like to perform another. When the customer is through performing transactions, the card is ejected from the machine and the session </a:t>
            </a:r>
            <a:r>
              <a:rPr lang="en-US" b="1" dirty="0">
                <a:solidFill>
                  <a:srgbClr val="00B050"/>
                </a:solidFill>
              </a:rPr>
              <a:t>ends</a:t>
            </a:r>
            <a:r>
              <a:rPr lang="en-US" dirty="0"/>
              <a:t>. If a transaction is aborted due to too many invalid PIN entries, the session is also aborted, with the card being </a:t>
            </a:r>
            <a:r>
              <a:rPr lang="en-US" b="1" dirty="0">
                <a:solidFill>
                  <a:srgbClr val="00B050"/>
                </a:solidFill>
              </a:rPr>
              <a:t>retained</a:t>
            </a:r>
            <a:r>
              <a:rPr lang="en-US" dirty="0"/>
              <a:t> in the machine. </a:t>
            </a:r>
          </a:p>
          <a:p>
            <a:r>
              <a:rPr lang="en-US" dirty="0"/>
              <a:t>The customer may abort the session by </a:t>
            </a:r>
            <a:r>
              <a:rPr lang="en-US" b="1" dirty="0">
                <a:solidFill>
                  <a:srgbClr val="00B050"/>
                </a:solidFill>
              </a:rPr>
              <a:t>pressing</a:t>
            </a:r>
            <a:r>
              <a:rPr lang="en-US" dirty="0"/>
              <a:t> the Cancel key when </a:t>
            </a:r>
            <a:r>
              <a:rPr lang="en-US" b="1" dirty="0">
                <a:solidFill>
                  <a:srgbClr val="00B050"/>
                </a:solidFill>
              </a:rPr>
              <a:t>entering</a:t>
            </a:r>
            <a:r>
              <a:rPr lang="en-US" dirty="0"/>
              <a:t> a PIN or choosing a transaction type. </a:t>
            </a:r>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16</a:t>
            </a:fld>
            <a:endParaRPr lang="en-US" dirty="0"/>
          </a:p>
        </p:txBody>
      </p:sp>
    </p:spTree>
    <p:extLst>
      <p:ext uri="{BB962C8B-B14F-4D97-AF65-F5344CB8AC3E}">
        <p14:creationId xmlns:p14="http://schemas.microsoft.com/office/powerpoint/2010/main" val="139661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 and Use Case Formats</a:t>
            </a:r>
            <a:endParaRPr lang="en-US" dirty="0"/>
          </a:p>
        </p:txBody>
      </p:sp>
      <p:sp>
        <p:nvSpPr>
          <p:cNvPr id="3" name="Content Placeholder 2"/>
          <p:cNvSpPr>
            <a:spLocks noGrp="1"/>
          </p:cNvSpPr>
          <p:nvPr>
            <p:ph idx="1"/>
          </p:nvPr>
        </p:nvSpPr>
        <p:spPr/>
        <p:txBody>
          <a:bodyPr/>
          <a:lstStyle/>
          <a:p>
            <a:pPr marL="0" indent="0">
              <a:buNone/>
            </a:pPr>
            <a:r>
              <a:rPr lang="en-US" sz="2400" dirty="0" smtClean="0"/>
              <a:t>Actors: Anything with behavior, including the system itself</a:t>
            </a:r>
          </a:p>
          <a:p>
            <a:pPr marL="201168" lvl="1" indent="0">
              <a:buNone/>
            </a:pPr>
            <a:r>
              <a:rPr lang="en-US" sz="2000" dirty="0"/>
              <a:t> </a:t>
            </a:r>
            <a:r>
              <a:rPr lang="en-US" sz="2000" dirty="0" smtClean="0"/>
              <a:t>Primary (has goals fulfilled by the system), Supporting (provides a service), Offstage (interest in the behavior of the system, but not primary of supporting – like government agency, or a monitoring system)</a:t>
            </a:r>
          </a:p>
          <a:p>
            <a:pPr marL="201168" lvl="1" indent="0">
              <a:buNone/>
            </a:pPr>
            <a:r>
              <a:rPr lang="en-US" sz="2000" dirty="0" smtClean="0"/>
              <a:t>These do not define the objects</a:t>
            </a:r>
          </a:p>
          <a:p>
            <a:pPr marL="0" indent="0">
              <a:buNone/>
            </a:pPr>
            <a:r>
              <a:rPr lang="en-US" sz="2400" dirty="0" smtClean="0"/>
              <a:t>Use Case types:</a:t>
            </a:r>
          </a:p>
          <a:p>
            <a:pPr marL="201168" lvl="1" indent="0">
              <a:buNone/>
            </a:pPr>
            <a:r>
              <a:rPr lang="en-US" sz="2000" dirty="0"/>
              <a:t> </a:t>
            </a:r>
            <a:r>
              <a:rPr lang="en-US" sz="2000" dirty="0" smtClean="0"/>
              <a:t>Brief or casual (short text descriptions, either one or a few paragraphs)</a:t>
            </a:r>
          </a:p>
          <a:p>
            <a:pPr marL="201168" lvl="1" indent="0">
              <a:buNone/>
            </a:pPr>
            <a:r>
              <a:rPr lang="en-US" sz="2000" dirty="0"/>
              <a:t> </a:t>
            </a:r>
            <a:r>
              <a:rPr lang="en-US" sz="2000" dirty="0" smtClean="0"/>
              <a:t>Fully Dressed: Detailed, usually follow a template</a:t>
            </a:r>
          </a:p>
          <a:p>
            <a:pPr marL="0" indent="0">
              <a:buNone/>
            </a:pPr>
            <a:r>
              <a:rPr lang="en-US" sz="2400" dirty="0" smtClean="0"/>
              <a:t>The book provides a good use case template …</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17</a:t>
            </a:fld>
            <a:endParaRPr lang="en-US" dirty="0"/>
          </a:p>
        </p:txBody>
      </p:sp>
    </p:spTree>
    <p:extLst>
      <p:ext uri="{BB962C8B-B14F-4D97-AF65-F5344CB8AC3E}">
        <p14:creationId xmlns:p14="http://schemas.microsoft.com/office/powerpoint/2010/main" val="484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Template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0939198"/>
              </p:ext>
            </p:extLst>
          </p:nvPr>
        </p:nvGraphicFramePr>
        <p:xfrm>
          <a:off x="946651" y="2121836"/>
          <a:ext cx="10058400" cy="3952240"/>
        </p:xfrm>
        <a:graphic>
          <a:graphicData uri="http://schemas.openxmlformats.org/drawingml/2006/table">
            <a:tbl>
              <a:tblPr firstRow="1" bandRow="1">
                <a:tableStyleId>{5C22544A-7EE6-4342-B048-85BDC9FD1C3A}</a:tableStyleId>
              </a:tblPr>
              <a:tblGrid>
                <a:gridCol w="4401963"/>
                <a:gridCol w="5656437"/>
              </a:tblGrid>
              <a:tr h="370840">
                <a:tc>
                  <a:txBody>
                    <a:bodyPr/>
                    <a:lstStyle/>
                    <a:p>
                      <a:r>
                        <a:rPr lang="en-US" dirty="0" smtClean="0"/>
                        <a:t>Use Case Section</a:t>
                      </a:r>
                      <a:endParaRPr lang="en-US" dirty="0"/>
                    </a:p>
                  </a:txBody>
                  <a:tcPr/>
                </a:tc>
                <a:tc>
                  <a:txBody>
                    <a:bodyPr/>
                    <a:lstStyle/>
                    <a:p>
                      <a:r>
                        <a:rPr lang="en-US" dirty="0" smtClean="0"/>
                        <a:t>Comment</a:t>
                      </a:r>
                      <a:endParaRPr lang="en-US" dirty="0"/>
                    </a:p>
                  </a:txBody>
                  <a:tcPr/>
                </a:tc>
              </a:tr>
              <a:tr h="370840">
                <a:tc>
                  <a:txBody>
                    <a:bodyPr/>
                    <a:lstStyle/>
                    <a:p>
                      <a:r>
                        <a:rPr lang="en-US" dirty="0" smtClean="0"/>
                        <a:t>Use Case Name</a:t>
                      </a:r>
                      <a:endParaRPr lang="en-US" dirty="0"/>
                    </a:p>
                  </a:txBody>
                  <a:tcPr/>
                </a:tc>
                <a:tc>
                  <a:txBody>
                    <a:bodyPr/>
                    <a:lstStyle/>
                    <a:p>
                      <a:r>
                        <a:rPr lang="en-US" dirty="0" smtClean="0"/>
                        <a:t>Starts with verb, unique, sometimes number</a:t>
                      </a:r>
                      <a:endParaRPr lang="en-US" dirty="0"/>
                    </a:p>
                  </a:txBody>
                  <a:tcPr/>
                </a:tc>
              </a:tr>
              <a:tr h="370840">
                <a:tc>
                  <a:txBody>
                    <a:bodyPr/>
                    <a:lstStyle/>
                    <a:p>
                      <a:r>
                        <a:rPr lang="en-US" dirty="0" smtClean="0"/>
                        <a:t>Scope</a:t>
                      </a:r>
                      <a:endParaRPr lang="en-US" dirty="0"/>
                    </a:p>
                  </a:txBody>
                  <a:tcPr/>
                </a:tc>
                <a:tc>
                  <a:txBody>
                    <a:bodyPr/>
                    <a:lstStyle/>
                    <a:p>
                      <a:r>
                        <a:rPr lang="en-US" dirty="0" smtClean="0"/>
                        <a:t>Identifies the system under design</a:t>
                      </a:r>
                      <a:endParaRPr lang="en-US" dirty="0"/>
                    </a:p>
                  </a:txBody>
                  <a:tcPr/>
                </a:tc>
              </a:tr>
              <a:tr h="370840">
                <a:tc>
                  <a:txBody>
                    <a:bodyPr/>
                    <a:lstStyle/>
                    <a:p>
                      <a:r>
                        <a:rPr lang="en-US" dirty="0" smtClean="0"/>
                        <a:t>Level</a:t>
                      </a:r>
                      <a:endParaRPr lang="en-US" dirty="0"/>
                    </a:p>
                  </a:txBody>
                  <a:tcPr/>
                </a:tc>
                <a:tc>
                  <a:txBody>
                    <a:bodyPr/>
                    <a:lstStyle/>
                    <a:p>
                      <a:r>
                        <a:rPr lang="en-US" dirty="0" smtClean="0"/>
                        <a:t>User-goal</a:t>
                      </a:r>
                      <a:r>
                        <a:rPr lang="en-US" baseline="0" dirty="0" smtClean="0"/>
                        <a:t> level, but may be </a:t>
                      </a:r>
                      <a:r>
                        <a:rPr lang="en-US" baseline="0" dirty="0" err="1" smtClean="0"/>
                        <a:t>subfunction</a:t>
                      </a:r>
                      <a:r>
                        <a:rPr lang="en-US" baseline="0" dirty="0" smtClean="0"/>
                        <a:t> if these </a:t>
                      </a:r>
                      <a:r>
                        <a:rPr lang="en-US" baseline="0" dirty="0" err="1" smtClean="0"/>
                        <a:t>substeps</a:t>
                      </a:r>
                      <a:r>
                        <a:rPr lang="en-US" baseline="0" dirty="0" smtClean="0"/>
                        <a:t> are used by many use cases</a:t>
                      </a:r>
                      <a:endParaRPr lang="en-US" dirty="0"/>
                    </a:p>
                  </a:txBody>
                  <a:tcPr/>
                </a:tc>
              </a:tr>
              <a:tr h="370840">
                <a:tc>
                  <a:txBody>
                    <a:bodyPr/>
                    <a:lstStyle/>
                    <a:p>
                      <a:r>
                        <a:rPr lang="en-US" dirty="0" smtClean="0"/>
                        <a:t>Primary Actor</a:t>
                      </a:r>
                      <a:endParaRPr lang="en-US" dirty="0"/>
                    </a:p>
                  </a:txBody>
                  <a:tcPr/>
                </a:tc>
                <a:tc>
                  <a:txBody>
                    <a:bodyPr/>
                    <a:lstStyle/>
                    <a:p>
                      <a:r>
                        <a:rPr lang="en-US" dirty="0" smtClean="0"/>
                        <a:t>Actor that calls</a:t>
                      </a:r>
                      <a:r>
                        <a:rPr lang="en-US" baseline="0" dirty="0" smtClean="0"/>
                        <a:t> upon the system to fulfill a goal</a:t>
                      </a:r>
                      <a:endParaRPr lang="en-US" dirty="0"/>
                    </a:p>
                  </a:txBody>
                  <a:tcPr/>
                </a:tc>
              </a:tr>
              <a:tr h="370840">
                <a:tc>
                  <a:txBody>
                    <a:bodyPr/>
                    <a:lstStyle/>
                    <a:p>
                      <a:r>
                        <a:rPr lang="en-US" dirty="0" smtClean="0"/>
                        <a:t>Stakeholders and Interests List</a:t>
                      </a:r>
                      <a:endParaRPr lang="en-US" dirty="0"/>
                    </a:p>
                  </a:txBody>
                  <a:tcPr/>
                </a:tc>
                <a:tc>
                  <a:txBody>
                    <a:bodyPr/>
                    <a:lstStyle/>
                    <a:p>
                      <a:r>
                        <a:rPr lang="en-US" dirty="0" smtClean="0"/>
                        <a:t>Very important – lists all stakeholders in the scenario, and what they expect the system to do. Will</a:t>
                      </a:r>
                      <a:r>
                        <a:rPr lang="en-US" baseline="0" dirty="0" smtClean="0"/>
                        <a:t> identify the behaviors.</a:t>
                      </a:r>
                      <a:endParaRPr lang="en-US" dirty="0"/>
                    </a:p>
                  </a:txBody>
                  <a:tcPr/>
                </a:tc>
              </a:tr>
              <a:tr h="370840">
                <a:tc>
                  <a:txBody>
                    <a:bodyPr/>
                    <a:lstStyle/>
                    <a:p>
                      <a:r>
                        <a:rPr lang="en-US" dirty="0" smtClean="0"/>
                        <a:t>Preconditions, Success Guarantees</a:t>
                      </a:r>
                      <a:endParaRPr lang="en-US" dirty="0"/>
                    </a:p>
                  </a:txBody>
                  <a:tcPr/>
                </a:tc>
                <a:tc>
                  <a:txBody>
                    <a:bodyPr/>
                    <a:lstStyle/>
                    <a:p>
                      <a:r>
                        <a:rPr lang="en-US" dirty="0" smtClean="0"/>
                        <a:t>Conditions that</a:t>
                      </a:r>
                      <a:r>
                        <a:rPr lang="en-US" baseline="0" dirty="0" smtClean="0"/>
                        <a:t> are relevant and considered true at the start of the use case; what must be true upon completion of the scenario</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18</a:t>
            </a:fld>
            <a:endParaRPr lang="en-US" dirty="0"/>
          </a:p>
        </p:txBody>
      </p:sp>
    </p:spTree>
    <p:extLst>
      <p:ext uri="{BB962C8B-B14F-4D97-AF65-F5344CB8AC3E}">
        <p14:creationId xmlns:p14="http://schemas.microsoft.com/office/powerpoint/2010/main" val="371434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Template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2299881"/>
              </p:ext>
            </p:extLst>
          </p:nvPr>
        </p:nvGraphicFramePr>
        <p:xfrm>
          <a:off x="909073" y="1833737"/>
          <a:ext cx="10058400" cy="4124960"/>
        </p:xfrm>
        <a:graphic>
          <a:graphicData uri="http://schemas.openxmlformats.org/drawingml/2006/table">
            <a:tbl>
              <a:tblPr firstRow="1" bandRow="1">
                <a:tableStyleId>{5C22544A-7EE6-4342-B048-85BDC9FD1C3A}</a:tableStyleId>
              </a:tblPr>
              <a:tblGrid>
                <a:gridCol w="4401963"/>
                <a:gridCol w="5656437"/>
              </a:tblGrid>
              <a:tr h="370840">
                <a:tc>
                  <a:txBody>
                    <a:bodyPr/>
                    <a:lstStyle/>
                    <a:p>
                      <a:r>
                        <a:rPr lang="en-US" dirty="0" smtClean="0"/>
                        <a:t>Use Case Section</a:t>
                      </a:r>
                      <a:endParaRPr lang="en-US" dirty="0"/>
                    </a:p>
                  </a:txBody>
                  <a:tcPr/>
                </a:tc>
                <a:tc>
                  <a:txBody>
                    <a:bodyPr/>
                    <a:lstStyle/>
                    <a:p>
                      <a:r>
                        <a:rPr lang="en-US" dirty="0" smtClean="0"/>
                        <a:t>Comment</a:t>
                      </a:r>
                      <a:endParaRPr lang="en-US" dirty="0"/>
                    </a:p>
                  </a:txBody>
                  <a:tcPr/>
                </a:tc>
              </a:tr>
              <a:tr h="370840">
                <a:tc>
                  <a:txBody>
                    <a:bodyPr/>
                    <a:lstStyle/>
                    <a:p>
                      <a:r>
                        <a:rPr lang="en-US" dirty="0" smtClean="0"/>
                        <a:t>Main Success</a:t>
                      </a:r>
                      <a:r>
                        <a:rPr lang="en-US" baseline="0" dirty="0" smtClean="0"/>
                        <a:t> Scenario </a:t>
                      </a:r>
                      <a:endParaRPr lang="en-US" dirty="0"/>
                    </a:p>
                  </a:txBody>
                  <a:tcPr/>
                </a:tc>
                <a:tc>
                  <a:txBody>
                    <a:bodyPr/>
                    <a:lstStyle/>
                    <a:p>
                      <a:r>
                        <a:rPr lang="en-US" dirty="0" smtClean="0"/>
                        <a:t>A record of the steps of a successful</a:t>
                      </a:r>
                      <a:r>
                        <a:rPr lang="en-US" baseline="0" dirty="0" smtClean="0"/>
                        <a:t> scenario, including interaction between actors, validation (by system), and state change by system. Steps are usually numbered.</a:t>
                      </a:r>
                      <a:endParaRPr lang="en-US" dirty="0"/>
                    </a:p>
                  </a:txBody>
                  <a:tcPr/>
                </a:tc>
              </a:tr>
              <a:tr h="370840">
                <a:tc>
                  <a:txBody>
                    <a:bodyPr/>
                    <a:lstStyle/>
                    <a:p>
                      <a:r>
                        <a:rPr lang="en-US" dirty="0" smtClean="0"/>
                        <a:t>Extensions</a:t>
                      </a:r>
                      <a:endParaRPr lang="en-US" dirty="0"/>
                    </a:p>
                  </a:txBody>
                  <a:tcPr/>
                </a:tc>
                <a:tc>
                  <a:txBody>
                    <a:bodyPr/>
                    <a:lstStyle/>
                    <a:p>
                      <a:r>
                        <a:rPr lang="en-US" dirty="0" smtClean="0"/>
                        <a:t>All other scenarios that may be branched</a:t>
                      </a:r>
                      <a:r>
                        <a:rPr lang="en-US" baseline="0" dirty="0" smtClean="0"/>
                        <a:t> to off the main success scenario; numbered according to main success scenario steps, and often this section is larger. May refer to another use case</a:t>
                      </a:r>
                      <a:endParaRPr lang="en-US" dirty="0"/>
                    </a:p>
                  </a:txBody>
                  <a:tcPr/>
                </a:tc>
              </a:tr>
              <a:tr h="370840">
                <a:tc>
                  <a:txBody>
                    <a:bodyPr/>
                    <a:lstStyle/>
                    <a:p>
                      <a:r>
                        <a:rPr lang="en-US" dirty="0" smtClean="0"/>
                        <a:t>Special Requirements</a:t>
                      </a:r>
                      <a:endParaRPr lang="en-US" dirty="0"/>
                    </a:p>
                  </a:txBody>
                  <a:tcPr/>
                </a:tc>
                <a:tc>
                  <a:txBody>
                    <a:bodyPr/>
                    <a:lstStyle/>
                    <a:p>
                      <a:r>
                        <a:rPr lang="en-US" dirty="0" smtClean="0"/>
                        <a:t>Non-functional</a:t>
                      </a:r>
                      <a:r>
                        <a:rPr lang="en-US" baseline="0" dirty="0" smtClean="0"/>
                        <a:t> requirements, quality attributes, constraints</a:t>
                      </a:r>
                      <a:endParaRPr lang="en-US" dirty="0"/>
                    </a:p>
                  </a:txBody>
                  <a:tcPr/>
                </a:tc>
              </a:tr>
              <a:tr h="370840">
                <a:tc>
                  <a:txBody>
                    <a:bodyPr/>
                    <a:lstStyle/>
                    <a:p>
                      <a:r>
                        <a:rPr lang="en-US" dirty="0" smtClean="0"/>
                        <a:t>Technology and Data Variations</a:t>
                      </a:r>
                      <a:r>
                        <a:rPr lang="en-US" baseline="0" dirty="0" smtClean="0"/>
                        <a:t> List</a:t>
                      </a:r>
                      <a:endParaRPr lang="en-US" dirty="0"/>
                    </a:p>
                  </a:txBody>
                  <a:tcPr/>
                </a:tc>
                <a:tc>
                  <a:txBody>
                    <a:bodyPr/>
                    <a:lstStyle/>
                    <a:p>
                      <a:r>
                        <a:rPr lang="en-US" dirty="0" smtClean="0"/>
                        <a:t>Any obvious technology</a:t>
                      </a:r>
                      <a:r>
                        <a:rPr lang="en-US" baseline="0" dirty="0" smtClean="0"/>
                        <a:t> or I/O constraints, data constraints</a:t>
                      </a:r>
                      <a:endParaRPr lang="en-US" dirty="0"/>
                    </a:p>
                  </a:txBody>
                  <a:tcPr/>
                </a:tc>
              </a:tr>
              <a:tr h="370840">
                <a:tc>
                  <a:txBody>
                    <a:bodyPr/>
                    <a:lstStyle/>
                    <a:p>
                      <a:r>
                        <a:rPr lang="en-US" dirty="0" err="1" smtClean="0"/>
                        <a:t>Misc</a:t>
                      </a:r>
                      <a:endParaRPr lang="en-US" dirty="0"/>
                    </a:p>
                  </a:txBody>
                  <a:tcPr/>
                </a:tc>
                <a:tc>
                  <a:txBody>
                    <a:bodyPr/>
                    <a:lstStyle/>
                    <a:p>
                      <a:r>
                        <a:rPr lang="en-US" dirty="0" smtClean="0"/>
                        <a:t>Anything else</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4CE482DC-2269-4F26-9D2A-7E44B1A4CD85}" type="slidenum">
              <a:rPr lang="en-US" smtClean="0"/>
              <a:t>19</a:t>
            </a:fld>
            <a:endParaRPr lang="en-US" dirty="0"/>
          </a:p>
        </p:txBody>
      </p:sp>
    </p:spTree>
    <p:extLst>
      <p:ext uri="{BB962C8B-B14F-4D97-AF65-F5344CB8AC3E}">
        <p14:creationId xmlns:p14="http://schemas.microsoft.com/office/powerpoint/2010/main" val="129678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learn?</a:t>
            </a:r>
            <a:endParaRPr lang="en-US" dirty="0"/>
          </a:p>
        </p:txBody>
      </p:sp>
      <p:sp>
        <p:nvSpPr>
          <p:cNvPr id="3" name="Content Placeholder 2"/>
          <p:cNvSpPr>
            <a:spLocks noGrp="1"/>
          </p:cNvSpPr>
          <p:nvPr>
            <p:ph idx="1"/>
          </p:nvPr>
        </p:nvSpPr>
        <p:spPr/>
        <p:txBody>
          <a:bodyPr/>
          <a:lstStyle/>
          <a:p>
            <a:pPr marL="201168" lvl="1" indent="0">
              <a:buNone/>
            </a:pPr>
            <a:r>
              <a:rPr lang="en-US" sz="2800" dirty="0" smtClean="0"/>
              <a:t>Inception – what is it?</a:t>
            </a:r>
          </a:p>
          <a:p>
            <a:pPr marL="201168" lvl="1" indent="0">
              <a:buNone/>
            </a:pPr>
            <a:r>
              <a:rPr lang="en-US" sz="2800" dirty="0" smtClean="0"/>
              <a:t>How to analyze requirements in iterative development</a:t>
            </a:r>
          </a:p>
          <a:p>
            <a:pPr marL="384048" lvl="2" indent="0">
              <a:buNone/>
            </a:pPr>
            <a:r>
              <a:rPr lang="en-US" sz="2000" dirty="0" smtClean="0"/>
              <a:t>The FURPS+ model, and the UP Requirements artifacts</a:t>
            </a:r>
          </a:p>
          <a:p>
            <a:pPr marL="201168" lvl="1" indent="0">
              <a:buNone/>
            </a:pPr>
            <a:r>
              <a:rPr lang="en-US" sz="2800" dirty="0" smtClean="0"/>
              <a:t>How to identify and write Use Cases</a:t>
            </a:r>
          </a:p>
          <a:p>
            <a:pPr marL="201168" lvl="1" indent="0">
              <a:buNone/>
            </a:pPr>
            <a:r>
              <a:rPr lang="en-US" sz="2800" dirty="0" smtClean="0"/>
              <a:t>How to apply tests to identify suitable Use </a:t>
            </a:r>
            <a:r>
              <a:rPr lang="en-US" sz="2800" dirty="0"/>
              <a:t>C</a:t>
            </a:r>
            <a:r>
              <a:rPr lang="en-US" sz="2800" dirty="0" smtClean="0"/>
              <a:t>ases</a:t>
            </a:r>
          </a:p>
          <a:p>
            <a:pPr marL="201168" lvl="1" indent="0">
              <a:buNone/>
            </a:pPr>
            <a:r>
              <a:rPr lang="en-US" sz="2800" dirty="0" smtClean="0"/>
              <a:t>How to develop Use Cases in iterative development</a:t>
            </a:r>
          </a:p>
          <a:p>
            <a:pPr lvl="2"/>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a:t>
            </a:fld>
            <a:endParaRPr lang="en-US" dirty="0"/>
          </a:p>
        </p:txBody>
      </p:sp>
    </p:spTree>
    <p:extLst>
      <p:ext uri="{BB962C8B-B14F-4D97-AF65-F5344CB8AC3E}">
        <p14:creationId xmlns:p14="http://schemas.microsoft.com/office/powerpoint/2010/main" val="390528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(Fully Dressed)</a:t>
            </a:r>
            <a:endParaRPr lang="en-US" dirty="0"/>
          </a:p>
        </p:txBody>
      </p:sp>
      <p:sp>
        <p:nvSpPr>
          <p:cNvPr id="3" name="Content Placeholder 2"/>
          <p:cNvSpPr>
            <a:spLocks noGrp="1"/>
          </p:cNvSpPr>
          <p:nvPr>
            <p:ph idx="1"/>
          </p:nvPr>
        </p:nvSpPr>
        <p:spPr/>
        <p:txBody>
          <a:bodyPr/>
          <a:lstStyle/>
          <a:p>
            <a:pPr marL="0" indent="0">
              <a:buNone/>
            </a:pPr>
            <a:r>
              <a:rPr lang="en-US" sz="2400" dirty="0" smtClean="0"/>
              <a:t>Defer all conditional branches to the Extensions section</a:t>
            </a:r>
          </a:p>
          <a:p>
            <a:pPr marL="0" indent="0">
              <a:buNone/>
            </a:pPr>
            <a:r>
              <a:rPr lang="en-US" sz="2400" dirty="0" smtClean="0"/>
              <a:t>Write in “essential style” – leave out user interface specifics, focus on actor intent</a:t>
            </a:r>
          </a:p>
          <a:p>
            <a:pPr marL="0" indent="0">
              <a:buNone/>
            </a:pPr>
            <a:r>
              <a:rPr lang="en-US" sz="2400" dirty="0" smtClean="0"/>
              <a:t>Write terse statements</a:t>
            </a:r>
          </a:p>
          <a:p>
            <a:pPr marL="0" indent="0">
              <a:buNone/>
            </a:pPr>
            <a:r>
              <a:rPr lang="en-US" sz="2400" dirty="0" smtClean="0"/>
              <a:t>Use “black box” thinking: “System records the sale”, not “System accesses database and generates SQL INSERT …”</a:t>
            </a:r>
          </a:p>
          <a:p>
            <a:pPr marL="201168" lvl="1" indent="0">
              <a:buNone/>
            </a:pPr>
            <a:r>
              <a:rPr lang="en-US" sz="2000" dirty="0" smtClean="0"/>
              <a:t>Do not design!</a:t>
            </a:r>
          </a:p>
          <a:p>
            <a:pPr marL="0" indent="0">
              <a:buNone/>
            </a:pPr>
            <a:r>
              <a:rPr lang="en-US" sz="2400" dirty="0" smtClean="0"/>
              <a:t>Role play – become the actor, take the actor perspective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20</a:t>
            </a:fld>
            <a:endParaRPr lang="en-US" dirty="0"/>
          </a:p>
        </p:txBody>
      </p:sp>
    </p:spTree>
    <p:extLst>
      <p:ext uri="{BB962C8B-B14F-4D97-AF65-F5344CB8AC3E}">
        <p14:creationId xmlns:p14="http://schemas.microsoft.com/office/powerpoint/2010/main" val="24521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Example: ATM Withdrawal (Fully Dressed)</a:t>
            </a:r>
            <a:endParaRPr lang="en-US" dirty="0"/>
          </a:p>
        </p:txBody>
      </p:sp>
      <p:sp>
        <p:nvSpPr>
          <p:cNvPr id="3" name="Content Placeholder 2"/>
          <p:cNvSpPr>
            <a:spLocks noGrp="1"/>
          </p:cNvSpPr>
          <p:nvPr>
            <p:ph idx="1"/>
          </p:nvPr>
        </p:nvSpPr>
        <p:spPr/>
        <p:txBody>
          <a:bodyPr/>
          <a:lstStyle/>
          <a:p>
            <a:r>
              <a:rPr lang="en-US" dirty="0" smtClean="0"/>
              <a:t>Use Case Name: Withdraw Money From ATM</a:t>
            </a:r>
          </a:p>
          <a:p>
            <a:r>
              <a:rPr lang="en-US" dirty="0" smtClean="0"/>
              <a:t>Scope: ATM System</a:t>
            </a:r>
          </a:p>
          <a:p>
            <a:r>
              <a:rPr lang="en-US" dirty="0" smtClean="0"/>
              <a:t>Level: User-goal</a:t>
            </a:r>
          </a:p>
          <a:p>
            <a:r>
              <a:rPr lang="en-US" dirty="0" smtClean="0"/>
              <a:t>Actors: Customer (Primary), Bank (Supporting), ATM (Supporting)</a:t>
            </a:r>
          </a:p>
          <a:p>
            <a:r>
              <a:rPr lang="en-US" dirty="0" smtClean="0"/>
              <a:t>Stakeholders: </a:t>
            </a:r>
          </a:p>
          <a:p>
            <a:pPr marL="201168" lvl="1" indent="0">
              <a:buNone/>
            </a:pPr>
            <a:r>
              <a:rPr lang="en-US" dirty="0" smtClean="0"/>
              <a:t>Customer: Get cash</a:t>
            </a:r>
          </a:p>
          <a:p>
            <a:pPr marL="201168" lvl="1" indent="0">
              <a:buNone/>
            </a:pPr>
            <a:r>
              <a:rPr lang="en-US" dirty="0" smtClean="0"/>
              <a:t>Bank: Provide cash, properly record transaction</a:t>
            </a:r>
          </a:p>
          <a:p>
            <a:pPr marL="0" indent="0">
              <a:buNone/>
            </a:pPr>
            <a:r>
              <a:rPr lang="en-US" dirty="0" smtClean="0"/>
              <a:t>Preconditions: There is an active network connection to the Bank, the ATM has cash</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21</a:t>
            </a:fld>
            <a:endParaRPr lang="en-US" dirty="0"/>
          </a:p>
        </p:txBody>
      </p:sp>
    </p:spTree>
    <p:extLst>
      <p:ext uri="{BB962C8B-B14F-4D97-AF65-F5344CB8AC3E}">
        <p14:creationId xmlns:p14="http://schemas.microsoft.com/office/powerpoint/2010/main" val="376134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Withdrawal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Main Success Flow:</a:t>
            </a:r>
          </a:p>
          <a:p>
            <a:r>
              <a:rPr lang="en-US" dirty="0" smtClean="0"/>
              <a:t>1. The </a:t>
            </a:r>
            <a:r>
              <a:rPr lang="en-US" dirty="0"/>
              <a:t>use case begins when Bank Customer inserts their Bank Card</a:t>
            </a:r>
            <a:r>
              <a:rPr lang="en-US" dirty="0" smtClean="0"/>
              <a:t>.</a:t>
            </a:r>
            <a:endParaRPr lang="en-US" dirty="0"/>
          </a:p>
          <a:p>
            <a:r>
              <a:rPr lang="en-US" dirty="0"/>
              <a:t>2. Use Case: Validate User is performed</a:t>
            </a:r>
            <a:r>
              <a:rPr lang="en-US" dirty="0" smtClean="0"/>
              <a:t>.</a:t>
            </a:r>
            <a:endParaRPr lang="en-US" dirty="0"/>
          </a:p>
          <a:p>
            <a:r>
              <a:rPr lang="en-US" dirty="0"/>
              <a:t>3. The ATM displays the different alternatives that are available on this unit. [See Supporting Requirement SR-xxx for list of alternatives]. </a:t>
            </a:r>
            <a:endParaRPr lang="en-US" dirty="0" smtClean="0"/>
          </a:p>
          <a:p>
            <a:r>
              <a:rPr lang="en-US" dirty="0" smtClean="0"/>
              <a:t>4. In </a:t>
            </a:r>
            <a:r>
              <a:rPr lang="en-US" dirty="0"/>
              <a:t>this case the Bank Customer always selects "Withdraw Cash</a:t>
            </a:r>
            <a:r>
              <a:rPr lang="en-US" dirty="0" smtClean="0"/>
              <a:t>".</a:t>
            </a:r>
            <a:endParaRPr lang="en-US" dirty="0"/>
          </a:p>
          <a:p>
            <a:r>
              <a:rPr lang="en-US" dirty="0" smtClean="0"/>
              <a:t>5 .The </a:t>
            </a:r>
            <a:r>
              <a:rPr lang="en-US" dirty="0"/>
              <a:t>ATM prompts for an account. See Supporting Requirement SR-</a:t>
            </a:r>
            <a:r>
              <a:rPr lang="en-US" dirty="0" err="1"/>
              <a:t>yyy</a:t>
            </a:r>
            <a:r>
              <a:rPr lang="en-US" dirty="0"/>
              <a:t> for account types that shall be supported</a:t>
            </a:r>
            <a:r>
              <a:rPr lang="en-US" dirty="0" smtClean="0"/>
              <a:t>.</a:t>
            </a:r>
            <a:endParaRPr lang="en-US" dirty="0"/>
          </a:p>
          <a:p>
            <a:r>
              <a:rPr lang="en-US" dirty="0"/>
              <a:t>6</a:t>
            </a:r>
            <a:r>
              <a:rPr lang="en-US" dirty="0" smtClean="0"/>
              <a:t>. </a:t>
            </a:r>
            <a:r>
              <a:rPr lang="en-US" dirty="0"/>
              <a:t>The Bank Customer selects an account</a:t>
            </a:r>
            <a:r>
              <a:rPr lang="en-US" dirty="0" smtClean="0"/>
              <a:t>.</a:t>
            </a:r>
            <a:endParaRPr lang="en-US" dirty="0"/>
          </a:p>
          <a:p>
            <a:r>
              <a:rPr lang="en-US" dirty="0"/>
              <a:t>7</a:t>
            </a:r>
            <a:r>
              <a:rPr lang="en-US" dirty="0" smtClean="0"/>
              <a:t>. </a:t>
            </a:r>
            <a:r>
              <a:rPr lang="en-US" dirty="0"/>
              <a:t>The ATM prompts for an amount</a:t>
            </a:r>
            <a:r>
              <a:rPr lang="en-US" dirty="0" smtClean="0"/>
              <a:t>.</a:t>
            </a:r>
            <a:endParaRPr lang="en-US" dirty="0"/>
          </a:p>
          <a:p>
            <a:r>
              <a:rPr lang="en-US" dirty="0"/>
              <a:t>8</a:t>
            </a:r>
            <a:r>
              <a:rPr lang="en-US" dirty="0" smtClean="0"/>
              <a:t>. </a:t>
            </a:r>
            <a:r>
              <a:rPr lang="en-US" dirty="0"/>
              <a:t>The Bank Customer enters an amount. </a:t>
            </a:r>
          </a:p>
        </p:txBody>
      </p:sp>
      <p:sp>
        <p:nvSpPr>
          <p:cNvPr id="4" name="Slide Number Placeholder 3"/>
          <p:cNvSpPr>
            <a:spLocks noGrp="1"/>
          </p:cNvSpPr>
          <p:nvPr>
            <p:ph type="sldNum" sz="quarter" idx="12"/>
          </p:nvPr>
        </p:nvSpPr>
        <p:spPr/>
        <p:txBody>
          <a:bodyPr/>
          <a:lstStyle/>
          <a:p>
            <a:fld id="{4CE482DC-2269-4F26-9D2A-7E44B1A4CD85}" type="slidenum">
              <a:rPr lang="en-US" smtClean="0"/>
              <a:t>22</a:t>
            </a:fld>
            <a:endParaRPr lang="en-US" dirty="0"/>
          </a:p>
        </p:txBody>
      </p:sp>
    </p:spTree>
    <p:extLst>
      <p:ext uri="{BB962C8B-B14F-4D97-AF65-F5344CB8AC3E}">
        <p14:creationId xmlns:p14="http://schemas.microsoft.com/office/powerpoint/2010/main" val="331520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Withdrawal</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Main Success Flow:</a:t>
            </a:r>
          </a:p>
          <a:p>
            <a:r>
              <a:rPr lang="en-US" dirty="0"/>
              <a:t>9</a:t>
            </a:r>
            <a:r>
              <a:rPr lang="en-US" dirty="0" smtClean="0"/>
              <a:t>. </a:t>
            </a:r>
            <a:r>
              <a:rPr lang="en-US" dirty="0"/>
              <a:t>Card ID, PIN, amount and account is sent to Bank as a transaction. The Bank Consortium replies with a go/no go reply telling if the transaction is ok</a:t>
            </a:r>
            <a:r>
              <a:rPr lang="en-US" dirty="0" smtClean="0"/>
              <a:t>. </a:t>
            </a:r>
            <a:r>
              <a:rPr lang="en-US" dirty="0"/>
              <a:t>Then money is </a:t>
            </a:r>
            <a:r>
              <a:rPr lang="en-US" dirty="0" smtClean="0"/>
              <a:t>dispensed and </a:t>
            </a:r>
            <a:r>
              <a:rPr lang="en-US" dirty="0"/>
              <a:t>t</a:t>
            </a:r>
            <a:r>
              <a:rPr lang="en-US" dirty="0" smtClean="0"/>
              <a:t>he </a:t>
            </a:r>
            <a:r>
              <a:rPr lang="en-US" dirty="0"/>
              <a:t>Bank Card is </a:t>
            </a:r>
            <a:r>
              <a:rPr lang="en-US" dirty="0" smtClean="0"/>
              <a:t>returned and the </a:t>
            </a:r>
            <a:r>
              <a:rPr lang="en-US" dirty="0"/>
              <a:t>receipt is printed</a:t>
            </a:r>
            <a:r>
              <a:rPr lang="en-US" dirty="0" smtClean="0"/>
              <a:t>.</a:t>
            </a:r>
            <a:endParaRPr lang="en-US" dirty="0"/>
          </a:p>
          <a:p>
            <a:r>
              <a:rPr lang="en-US" dirty="0" smtClean="0"/>
              <a:t>10. </a:t>
            </a:r>
            <a:r>
              <a:rPr lang="en-US" dirty="0"/>
              <a:t>The use case ends successfully. </a:t>
            </a:r>
          </a:p>
        </p:txBody>
      </p:sp>
      <p:sp>
        <p:nvSpPr>
          <p:cNvPr id="4" name="Slide Number Placeholder 3"/>
          <p:cNvSpPr>
            <a:spLocks noGrp="1"/>
          </p:cNvSpPr>
          <p:nvPr>
            <p:ph type="sldNum" sz="quarter" idx="12"/>
          </p:nvPr>
        </p:nvSpPr>
        <p:spPr/>
        <p:txBody>
          <a:bodyPr/>
          <a:lstStyle/>
          <a:p>
            <a:fld id="{4CE482DC-2269-4F26-9D2A-7E44B1A4CD85}" type="slidenum">
              <a:rPr lang="en-US" smtClean="0"/>
              <a:t>23</a:t>
            </a:fld>
            <a:endParaRPr lang="en-US" dirty="0"/>
          </a:p>
        </p:txBody>
      </p:sp>
    </p:spTree>
    <p:extLst>
      <p:ext uri="{BB962C8B-B14F-4D97-AF65-F5344CB8AC3E}">
        <p14:creationId xmlns:p14="http://schemas.microsoft.com/office/powerpoint/2010/main" val="1646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Withdrawal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Alternate flows (details left out):</a:t>
            </a:r>
          </a:p>
          <a:p>
            <a:r>
              <a:rPr lang="en-US" dirty="0"/>
              <a:t>Invalid User </a:t>
            </a:r>
            <a:endParaRPr lang="en-US" dirty="0" smtClean="0"/>
          </a:p>
          <a:p>
            <a:r>
              <a:rPr lang="en-US" sz="2100" dirty="0"/>
              <a:t>Wrong account </a:t>
            </a:r>
          </a:p>
          <a:p>
            <a:r>
              <a:rPr lang="en-US" sz="2100" dirty="0"/>
              <a:t>Wrong amount </a:t>
            </a:r>
          </a:p>
          <a:p>
            <a:r>
              <a:rPr lang="en-US" sz="2100" dirty="0"/>
              <a:t>Amount Exceeds Withdrawal Limit </a:t>
            </a:r>
          </a:p>
          <a:p>
            <a:r>
              <a:rPr lang="en-US" sz="2100" dirty="0"/>
              <a:t>Amount Exceeds Daily Withdrawal Limit </a:t>
            </a:r>
          </a:p>
          <a:p>
            <a:r>
              <a:rPr lang="en-US" sz="2100" dirty="0"/>
              <a:t>Insufficient Cash </a:t>
            </a:r>
          </a:p>
          <a:p>
            <a:r>
              <a:rPr lang="en-US" sz="2100" dirty="0"/>
              <a:t>No Response from Bank</a:t>
            </a:r>
          </a:p>
          <a:p>
            <a:r>
              <a:rPr lang="en-US" sz="2100" dirty="0"/>
              <a:t>Money Not Removed </a:t>
            </a:r>
          </a:p>
          <a:p>
            <a:r>
              <a:rPr lang="en-US" sz="2100" dirty="0"/>
              <a:t>Quit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24</a:t>
            </a:fld>
            <a:endParaRPr lang="en-US" dirty="0"/>
          </a:p>
        </p:txBody>
      </p:sp>
    </p:spTree>
    <p:extLst>
      <p:ext uri="{BB962C8B-B14F-4D97-AF65-F5344CB8AC3E}">
        <p14:creationId xmlns:p14="http://schemas.microsoft.com/office/powerpoint/2010/main" val="347742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ATM Withdrawal</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Post-Conditions (Success Guarantee):</a:t>
            </a:r>
          </a:p>
          <a:p>
            <a:r>
              <a:rPr lang="en-US" dirty="0"/>
              <a:t>Successful Completion </a:t>
            </a:r>
          </a:p>
          <a:p>
            <a:r>
              <a:rPr lang="en-US" dirty="0"/>
              <a:t>The user has received their cash and the internal logs have been updated. </a:t>
            </a:r>
          </a:p>
          <a:p>
            <a:r>
              <a:rPr lang="en-US" dirty="0"/>
              <a:t>Failure Condition </a:t>
            </a:r>
          </a:p>
          <a:p>
            <a:r>
              <a:rPr lang="en-US" dirty="0"/>
              <a:t>The logs have been updated accordingly. </a:t>
            </a:r>
            <a:endParaRPr lang="en-US" dirty="0" smtClean="0"/>
          </a:p>
          <a:p>
            <a:r>
              <a:rPr lang="en-US" b="1" dirty="0"/>
              <a:t>Special </a:t>
            </a:r>
            <a:r>
              <a:rPr lang="en-US" b="1" dirty="0" smtClean="0"/>
              <a:t>Requirements:</a:t>
            </a:r>
            <a:endParaRPr lang="en-US" dirty="0"/>
          </a:p>
          <a:p>
            <a:r>
              <a:rPr lang="en-US" dirty="0"/>
              <a:t>[SpReq:WC-1] The ATM shall dispense cash in multiples of $20</a:t>
            </a:r>
            <a:r>
              <a:rPr lang="en-US" dirty="0" smtClean="0"/>
              <a:t>.</a:t>
            </a:r>
            <a:endParaRPr lang="en-US" dirty="0"/>
          </a:p>
          <a:p>
            <a:r>
              <a:rPr lang="en-US" dirty="0"/>
              <a:t>[SpReq2:WC-2] The maximum individual withdrawal is $500</a:t>
            </a:r>
            <a:r>
              <a:rPr lang="en-US" dirty="0" smtClean="0"/>
              <a:t>.</a:t>
            </a:r>
            <a:endParaRPr lang="en-US" dirty="0"/>
          </a:p>
          <a:p>
            <a:r>
              <a:rPr lang="en-US" dirty="0"/>
              <a:t>[SpReq:WC-1] The ATM shall keep a log, including date and time, of all complete and incomplete transactions with the Bank. </a:t>
            </a:r>
          </a:p>
          <a:p>
            <a:endParaRPr lang="en-US" sz="2100" dirty="0"/>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25</a:t>
            </a:fld>
            <a:endParaRPr lang="en-US" dirty="0"/>
          </a:p>
        </p:txBody>
      </p:sp>
    </p:spTree>
    <p:extLst>
      <p:ext uri="{BB962C8B-B14F-4D97-AF65-F5344CB8AC3E}">
        <p14:creationId xmlns:p14="http://schemas.microsoft.com/office/powerpoint/2010/main" val="76153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Entry System</a:t>
            </a:r>
            <a:endParaRPr lang="en-US" dirty="0"/>
          </a:p>
        </p:txBody>
      </p:sp>
      <p:sp>
        <p:nvSpPr>
          <p:cNvPr id="3" name="Content Placeholder 2"/>
          <p:cNvSpPr>
            <a:spLocks noGrp="1"/>
          </p:cNvSpPr>
          <p:nvPr>
            <p:ph idx="1"/>
          </p:nvPr>
        </p:nvSpPr>
        <p:spPr/>
        <p:txBody>
          <a:bodyPr/>
          <a:lstStyle/>
          <a:p>
            <a:pPr marL="0" indent="0">
              <a:buNone/>
            </a:pPr>
            <a:r>
              <a:rPr lang="en-US" dirty="0" smtClean="0"/>
              <a:t>We are designing a data entry system. The primary actor is the data entry worker, who will enter information into a user interface to create and update records for the client. During a Requirements Workshop, a typical data entry worker is interviewed and describes the following process:</a:t>
            </a:r>
          </a:p>
          <a:p>
            <a:pPr marL="201168" lvl="1" indent="0">
              <a:buNone/>
            </a:pPr>
            <a:r>
              <a:rPr lang="en-US" dirty="0" smtClean="0"/>
              <a:t>“I receive the paper invoices with the checks attached to them. I enter the invoice number into the system, and pull up the record of sale. I then enter the payment information into the system, including the payer name and address, the check number, date received, amount, checking account number and routing number.”</a:t>
            </a:r>
          </a:p>
          <a:p>
            <a:pPr marL="0" indent="0">
              <a:buNone/>
            </a:pPr>
            <a:r>
              <a:rPr lang="en-US" dirty="0" smtClean="0"/>
              <a:t>Brief Use Case:</a:t>
            </a:r>
          </a:p>
          <a:p>
            <a:pPr marL="201168" lvl="1" indent="0">
              <a:buNone/>
            </a:pPr>
            <a:r>
              <a:rPr lang="en-US" dirty="0"/>
              <a:t> </a:t>
            </a:r>
            <a:r>
              <a:rPr lang="en-US" dirty="0" smtClean="0"/>
              <a:t>The System displays a screen that allows the User to enter an invoice number. The System accesses the sales record and displays the current information in the record to the User, highlighting fields that are related to payment. The User types information into the fields and submits the updated record. The System updates the sales record.</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26</a:t>
            </a:fld>
            <a:endParaRPr lang="en-US" dirty="0"/>
          </a:p>
        </p:txBody>
      </p:sp>
    </p:spTree>
    <p:extLst>
      <p:ext uri="{BB962C8B-B14F-4D97-AF65-F5344CB8AC3E}">
        <p14:creationId xmlns:p14="http://schemas.microsoft.com/office/powerpoint/2010/main" val="16028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Example: Data Entry(Fully Dressed)</a:t>
            </a:r>
            <a:endParaRPr lang="en-US" dirty="0"/>
          </a:p>
        </p:txBody>
      </p:sp>
      <p:sp>
        <p:nvSpPr>
          <p:cNvPr id="3" name="Content Placeholder 2"/>
          <p:cNvSpPr>
            <a:spLocks noGrp="1"/>
          </p:cNvSpPr>
          <p:nvPr>
            <p:ph idx="1"/>
          </p:nvPr>
        </p:nvSpPr>
        <p:spPr/>
        <p:txBody>
          <a:bodyPr/>
          <a:lstStyle/>
          <a:p>
            <a:r>
              <a:rPr lang="en-US" dirty="0" smtClean="0"/>
              <a:t>Use Case Name: Enter Payment Data Into Sales Record System</a:t>
            </a:r>
          </a:p>
          <a:p>
            <a:r>
              <a:rPr lang="en-US" dirty="0" smtClean="0"/>
              <a:t>Scope: Sales Record System</a:t>
            </a:r>
          </a:p>
          <a:p>
            <a:r>
              <a:rPr lang="en-US" dirty="0" smtClean="0"/>
              <a:t>Level: User-goal</a:t>
            </a:r>
          </a:p>
          <a:p>
            <a:r>
              <a:rPr lang="en-US" dirty="0" smtClean="0"/>
              <a:t>Actors: Data Entry Worker(Primary), System (Supporting)</a:t>
            </a:r>
          </a:p>
          <a:p>
            <a:r>
              <a:rPr lang="en-US" dirty="0" smtClean="0"/>
              <a:t>Stakeholders: </a:t>
            </a:r>
          </a:p>
          <a:p>
            <a:pPr marL="201168" lvl="1" indent="0">
              <a:buNone/>
            </a:pPr>
            <a:r>
              <a:rPr lang="en-US" dirty="0" smtClean="0"/>
              <a:t>Data Entry Worker: Enter payment information for invoice into system</a:t>
            </a:r>
          </a:p>
          <a:p>
            <a:pPr marL="201168" lvl="1" indent="0">
              <a:buNone/>
            </a:pPr>
            <a:r>
              <a:rPr lang="en-US" dirty="0" smtClean="0"/>
              <a:t>Bank: Properly track payments for sales</a:t>
            </a:r>
          </a:p>
          <a:p>
            <a:r>
              <a:rPr lang="en-US" dirty="0" smtClean="0"/>
              <a:t>Preconditions: There is an active network connection between the Data Entry Worker and the Sales Record database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27</a:t>
            </a:fld>
            <a:endParaRPr lang="en-US" dirty="0"/>
          </a:p>
        </p:txBody>
      </p:sp>
    </p:spTree>
    <p:extLst>
      <p:ext uri="{BB962C8B-B14F-4D97-AF65-F5344CB8AC3E}">
        <p14:creationId xmlns:p14="http://schemas.microsoft.com/office/powerpoint/2010/main" val="5655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Entry</a:t>
            </a:r>
            <a:endParaRPr lang="en-US" dirty="0"/>
          </a:p>
        </p:txBody>
      </p:sp>
      <p:sp>
        <p:nvSpPr>
          <p:cNvPr id="3" name="Content Placeholder 2"/>
          <p:cNvSpPr>
            <a:spLocks noGrp="1"/>
          </p:cNvSpPr>
          <p:nvPr>
            <p:ph idx="1"/>
          </p:nvPr>
        </p:nvSpPr>
        <p:spPr/>
        <p:txBody>
          <a:bodyPr>
            <a:normAutofit/>
          </a:bodyPr>
          <a:lstStyle/>
          <a:p>
            <a:r>
              <a:rPr lang="en-US" dirty="0" smtClean="0"/>
              <a:t>Main Success Flow:</a:t>
            </a:r>
          </a:p>
          <a:p>
            <a:r>
              <a:rPr lang="en-US" dirty="0" smtClean="0"/>
              <a:t>1. The </a:t>
            </a:r>
            <a:r>
              <a:rPr lang="en-US" dirty="0"/>
              <a:t>use case begins when </a:t>
            </a:r>
            <a:r>
              <a:rPr lang="en-US" dirty="0" smtClean="0"/>
              <a:t>User enters an invoice number into a search screen</a:t>
            </a:r>
          </a:p>
          <a:p>
            <a:r>
              <a:rPr lang="en-US" dirty="0" smtClean="0"/>
              <a:t>2. The System retrieves the Sales Record and displays the information to the User. The System highlights areas that are related to payment information</a:t>
            </a:r>
          </a:p>
          <a:p>
            <a:r>
              <a:rPr lang="en-US" dirty="0"/>
              <a:t>3</a:t>
            </a:r>
            <a:r>
              <a:rPr lang="en-US" dirty="0" smtClean="0"/>
              <a:t>. The User types the payment information into the payment fields indicated by the system and submits the record to the System to be updated</a:t>
            </a:r>
          </a:p>
          <a:p>
            <a:r>
              <a:rPr lang="en-US" dirty="0" smtClean="0"/>
              <a:t>4. The System update the </a:t>
            </a:r>
            <a:r>
              <a:rPr lang="en-US" dirty="0" smtClean="0"/>
              <a:t>records.</a:t>
            </a:r>
          </a:p>
          <a:p>
            <a:r>
              <a:rPr lang="en-US" dirty="0" smtClean="0"/>
              <a:t>5.  The User will see the updated record and the </a:t>
            </a:r>
            <a:r>
              <a:rPr lang="en-US" smtClean="0"/>
              <a:t>success message.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28</a:t>
            </a:fld>
            <a:endParaRPr lang="en-US" dirty="0"/>
          </a:p>
        </p:txBody>
      </p:sp>
    </p:spTree>
    <p:extLst>
      <p:ext uri="{BB962C8B-B14F-4D97-AF65-F5344CB8AC3E}">
        <p14:creationId xmlns:p14="http://schemas.microsoft.com/office/powerpoint/2010/main" val="9714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Entry</a:t>
            </a:r>
            <a:endParaRPr lang="en-US" dirty="0"/>
          </a:p>
        </p:txBody>
      </p:sp>
      <p:sp>
        <p:nvSpPr>
          <p:cNvPr id="3" name="Content Placeholder 2"/>
          <p:cNvSpPr>
            <a:spLocks noGrp="1"/>
          </p:cNvSpPr>
          <p:nvPr>
            <p:ph idx="1"/>
          </p:nvPr>
        </p:nvSpPr>
        <p:spPr/>
        <p:txBody>
          <a:bodyPr>
            <a:normAutofit/>
          </a:bodyPr>
          <a:lstStyle/>
          <a:p>
            <a:r>
              <a:rPr lang="en-US" dirty="0" smtClean="0"/>
              <a:t>Alternate flows (details left out):</a:t>
            </a:r>
          </a:p>
          <a:p>
            <a:r>
              <a:rPr lang="en-US" dirty="0"/>
              <a:t>Invalid </a:t>
            </a:r>
            <a:r>
              <a:rPr lang="en-US" dirty="0" smtClean="0"/>
              <a:t>Invoice Number</a:t>
            </a:r>
          </a:p>
          <a:p>
            <a:r>
              <a:rPr lang="en-US" sz="2100" dirty="0" smtClean="0"/>
              <a:t>User attempts to submit the record to the System before all payment fields are filled in</a:t>
            </a:r>
          </a:p>
          <a:p>
            <a:r>
              <a:rPr lang="en-US" sz="2100" dirty="0" smtClean="0"/>
              <a:t>User enters invalid information into payment fields</a:t>
            </a:r>
          </a:p>
          <a:p>
            <a:r>
              <a:rPr lang="en-US" sz="2100" dirty="0" smtClean="0"/>
              <a:t>The System fails to update the record due to internal failure (database error)</a:t>
            </a:r>
            <a:endParaRPr lang="en-US" sz="2100" dirty="0"/>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29</a:t>
            </a:fld>
            <a:endParaRPr lang="en-US" dirty="0"/>
          </a:p>
        </p:txBody>
      </p:sp>
    </p:spTree>
    <p:extLst>
      <p:ext uri="{BB962C8B-B14F-4D97-AF65-F5344CB8AC3E}">
        <p14:creationId xmlns:p14="http://schemas.microsoft.com/office/powerpoint/2010/main" val="400588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Principles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Our </a:t>
            </a:r>
            <a:r>
              <a:rPr lang="en-US" dirty="0"/>
              <a:t>highest priority is to </a:t>
            </a:r>
            <a:r>
              <a:rPr lang="en-US" b="1" dirty="0"/>
              <a:t>satisfy the </a:t>
            </a:r>
            <a:r>
              <a:rPr lang="en-US" b="1" dirty="0" smtClean="0"/>
              <a:t>customer </a:t>
            </a:r>
            <a:r>
              <a:rPr lang="en-US" dirty="0" smtClean="0"/>
              <a:t>through </a:t>
            </a:r>
            <a:r>
              <a:rPr lang="en-US" dirty="0"/>
              <a:t>early and continuous </a:t>
            </a:r>
            <a:r>
              <a:rPr lang="en-US" dirty="0" smtClean="0"/>
              <a:t>delivery of </a:t>
            </a:r>
            <a:r>
              <a:rPr lang="en-US" dirty="0"/>
              <a:t>valuable software. </a:t>
            </a:r>
            <a:endParaRPr lang="en-US" dirty="0" smtClean="0"/>
          </a:p>
          <a:p>
            <a:pPr marL="0" indent="0">
              <a:buNone/>
            </a:pPr>
            <a:r>
              <a:rPr lang="en-US" b="1" dirty="0" smtClean="0"/>
              <a:t>Welcome </a:t>
            </a:r>
            <a:r>
              <a:rPr lang="en-US" b="1" dirty="0"/>
              <a:t>changing requirements</a:t>
            </a:r>
            <a:r>
              <a:rPr lang="en-US" dirty="0"/>
              <a:t>, even late in </a:t>
            </a:r>
            <a:r>
              <a:rPr lang="en-US" dirty="0" smtClean="0"/>
              <a:t> development</a:t>
            </a:r>
            <a:r>
              <a:rPr lang="en-US" dirty="0"/>
              <a:t>. Agile processes harness change for </a:t>
            </a:r>
            <a:r>
              <a:rPr lang="en-US" dirty="0" smtClean="0"/>
              <a:t>the </a:t>
            </a:r>
            <a:r>
              <a:rPr lang="en-US" dirty="0"/>
              <a:t>customer's competitive advantage</a:t>
            </a:r>
            <a:r>
              <a:rPr lang="en-US" dirty="0" smtClean="0"/>
              <a:t>.</a:t>
            </a:r>
          </a:p>
          <a:p>
            <a:pPr marL="0" indent="0">
              <a:buNone/>
            </a:pPr>
            <a:r>
              <a:rPr lang="en-US" b="1" dirty="0" smtClean="0"/>
              <a:t>Deliver </a:t>
            </a:r>
            <a:r>
              <a:rPr lang="en-US" b="1" dirty="0"/>
              <a:t>working software frequently</a:t>
            </a:r>
            <a:r>
              <a:rPr lang="en-US" dirty="0"/>
              <a:t>, from a </a:t>
            </a:r>
            <a:r>
              <a:rPr lang="en-US" dirty="0" smtClean="0"/>
              <a:t> couple </a:t>
            </a:r>
            <a:r>
              <a:rPr lang="en-US" dirty="0"/>
              <a:t>of weeks to a couple of months, with </a:t>
            </a:r>
            <a:r>
              <a:rPr lang="en-US" dirty="0" smtClean="0"/>
              <a:t>a preference </a:t>
            </a:r>
            <a:r>
              <a:rPr lang="en-US" dirty="0"/>
              <a:t>to the shorter timescale</a:t>
            </a:r>
            <a:r>
              <a:rPr lang="en-US" dirty="0" smtClean="0"/>
              <a:t>.</a:t>
            </a:r>
          </a:p>
          <a:p>
            <a:pPr marL="0" indent="0">
              <a:buNone/>
            </a:pPr>
            <a:r>
              <a:rPr lang="en-US" dirty="0" smtClean="0"/>
              <a:t>Business </a:t>
            </a:r>
            <a:r>
              <a:rPr lang="en-US" dirty="0"/>
              <a:t>people and developers must </a:t>
            </a:r>
            <a:r>
              <a:rPr lang="en-US" b="1" dirty="0"/>
              <a:t>work </a:t>
            </a:r>
            <a:r>
              <a:rPr lang="en-US" b="1" dirty="0" smtClean="0"/>
              <a:t>together </a:t>
            </a:r>
            <a:r>
              <a:rPr lang="en-US" dirty="0"/>
              <a:t>daily throughout the project. </a:t>
            </a:r>
            <a:endParaRPr lang="en-US" dirty="0" smtClean="0"/>
          </a:p>
          <a:p>
            <a:pPr marL="0" indent="0">
              <a:buNone/>
            </a:pPr>
            <a:r>
              <a:rPr lang="en-US" dirty="0" smtClean="0"/>
              <a:t>Build </a:t>
            </a:r>
            <a:r>
              <a:rPr lang="en-US" dirty="0"/>
              <a:t>projects around </a:t>
            </a:r>
            <a:r>
              <a:rPr lang="en-US" b="1" dirty="0"/>
              <a:t>motivated individuals</a:t>
            </a:r>
            <a:r>
              <a:rPr lang="en-US" dirty="0"/>
              <a:t>. </a:t>
            </a:r>
            <a:r>
              <a:rPr lang="en-US" dirty="0" smtClean="0"/>
              <a:t> Give </a:t>
            </a:r>
            <a:r>
              <a:rPr lang="en-US" dirty="0"/>
              <a:t>them the environment and support they need, </a:t>
            </a:r>
            <a:r>
              <a:rPr lang="en-US" dirty="0" smtClean="0"/>
              <a:t> and </a:t>
            </a:r>
            <a:r>
              <a:rPr lang="en-US" dirty="0"/>
              <a:t>trust them to get the job done. </a:t>
            </a:r>
            <a:endParaRPr lang="en-US" dirty="0" smtClean="0"/>
          </a:p>
          <a:p>
            <a:pPr marL="0" indent="0">
              <a:buNone/>
            </a:pPr>
            <a:r>
              <a:rPr lang="en-US" dirty="0" smtClean="0"/>
              <a:t>The </a:t>
            </a:r>
            <a:r>
              <a:rPr lang="en-US" dirty="0"/>
              <a:t>most efficient and effective method of </a:t>
            </a:r>
            <a:r>
              <a:rPr lang="en-US" dirty="0" smtClean="0"/>
              <a:t>conveying </a:t>
            </a:r>
            <a:r>
              <a:rPr lang="en-US" dirty="0"/>
              <a:t>information to and within a development </a:t>
            </a:r>
            <a:r>
              <a:rPr lang="en-US" dirty="0" smtClean="0"/>
              <a:t> team </a:t>
            </a:r>
            <a:r>
              <a:rPr lang="en-US" dirty="0"/>
              <a:t>is </a:t>
            </a:r>
            <a:r>
              <a:rPr lang="en-US" b="1" dirty="0"/>
              <a:t>face-to-face conversation</a:t>
            </a:r>
            <a:r>
              <a:rPr lang="en-US" dirty="0"/>
              <a:t>. </a:t>
            </a:r>
          </a:p>
        </p:txBody>
      </p:sp>
    </p:spTree>
    <p:extLst>
      <p:ext uri="{BB962C8B-B14F-4D97-AF65-F5344CB8AC3E}">
        <p14:creationId xmlns:p14="http://schemas.microsoft.com/office/powerpoint/2010/main" val="15116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Entry</a:t>
            </a:r>
            <a:endParaRPr lang="en-US" dirty="0"/>
          </a:p>
        </p:txBody>
      </p:sp>
      <p:sp>
        <p:nvSpPr>
          <p:cNvPr id="3" name="Content Placeholder 2"/>
          <p:cNvSpPr>
            <a:spLocks noGrp="1"/>
          </p:cNvSpPr>
          <p:nvPr>
            <p:ph idx="1"/>
          </p:nvPr>
        </p:nvSpPr>
        <p:spPr/>
        <p:txBody>
          <a:bodyPr>
            <a:normAutofit/>
          </a:bodyPr>
          <a:lstStyle/>
          <a:p>
            <a:r>
              <a:rPr lang="en-US" b="1" dirty="0" smtClean="0"/>
              <a:t>Post-Conditions (Success Guarantee):</a:t>
            </a:r>
          </a:p>
          <a:p>
            <a:r>
              <a:rPr lang="en-US" dirty="0"/>
              <a:t>Successful Completion </a:t>
            </a:r>
          </a:p>
          <a:p>
            <a:r>
              <a:rPr lang="en-US" dirty="0"/>
              <a:t>The </a:t>
            </a:r>
            <a:r>
              <a:rPr lang="en-US" dirty="0" smtClean="0"/>
              <a:t>sales record has been successfully updated in the </a:t>
            </a:r>
            <a:r>
              <a:rPr lang="en-US" dirty="0"/>
              <a:t>s</a:t>
            </a:r>
            <a:r>
              <a:rPr lang="en-US" dirty="0" smtClean="0"/>
              <a:t>ales database. </a:t>
            </a:r>
            <a:endParaRPr lang="en-US" dirty="0"/>
          </a:p>
          <a:p>
            <a:r>
              <a:rPr lang="en-US" dirty="0"/>
              <a:t>Failure Condition </a:t>
            </a:r>
          </a:p>
          <a:p>
            <a:r>
              <a:rPr lang="en-US" dirty="0"/>
              <a:t>The </a:t>
            </a:r>
            <a:r>
              <a:rPr lang="en-US" dirty="0" smtClean="0"/>
              <a:t>sales record has not been properly updated with the payment information in the sales database. </a:t>
            </a:r>
          </a:p>
          <a:p>
            <a:r>
              <a:rPr lang="en-US" b="1" dirty="0"/>
              <a:t>Special </a:t>
            </a:r>
            <a:r>
              <a:rPr lang="en-US" b="1" dirty="0" smtClean="0"/>
              <a:t>Requirements:</a:t>
            </a:r>
            <a:endParaRPr lang="en-US" dirty="0"/>
          </a:p>
          <a:p>
            <a:r>
              <a:rPr lang="en-US" dirty="0" smtClean="0"/>
              <a:t>The System must contain a proper interface to an existing sales database.</a:t>
            </a:r>
          </a:p>
          <a:p>
            <a:r>
              <a:rPr lang="en-US" dirty="0" smtClean="0"/>
              <a:t>The payment fields are dictated by the database design and invoice design </a:t>
            </a:r>
            <a:endParaRPr lang="en-US" dirty="0"/>
          </a:p>
          <a:p>
            <a:endParaRPr lang="en-US" sz="2100" dirty="0"/>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30</a:t>
            </a:fld>
            <a:endParaRPr lang="en-US" dirty="0"/>
          </a:p>
        </p:txBody>
      </p:sp>
    </p:spTree>
    <p:extLst>
      <p:ext uri="{BB962C8B-B14F-4D97-AF65-F5344CB8AC3E}">
        <p14:creationId xmlns:p14="http://schemas.microsoft.com/office/powerpoint/2010/main" val="154174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 from Chapters 4-6</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Understand what the Inception phase is</a:t>
            </a:r>
          </a:p>
          <a:p>
            <a:pPr marL="0" indent="0">
              <a:buNone/>
            </a:pPr>
            <a:r>
              <a:rPr lang="en-US" dirty="0" smtClean="0"/>
              <a:t>Understand the FRUPS+ model for requirements classification</a:t>
            </a:r>
          </a:p>
          <a:p>
            <a:pPr marL="0" indent="0">
              <a:buNone/>
            </a:pPr>
            <a:r>
              <a:rPr lang="en-US" dirty="0" smtClean="0"/>
              <a:t>Understand how the Use-Case Model artifact interacts with other artifacts</a:t>
            </a:r>
          </a:p>
          <a:p>
            <a:pPr marL="0" indent="0">
              <a:buNone/>
            </a:pPr>
            <a:r>
              <a:rPr lang="en-US" dirty="0" smtClean="0"/>
              <a:t>Be able to create brief or casual use case</a:t>
            </a:r>
          </a:p>
          <a:p>
            <a:pPr marL="0" indent="0">
              <a:buNone/>
            </a:pPr>
            <a:r>
              <a:rPr lang="en-US" dirty="0" smtClean="0"/>
              <a:t>Know how to read through a “fully dressed” use case</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31</a:t>
            </a:fld>
            <a:endParaRPr lang="en-US" dirty="0"/>
          </a:p>
        </p:txBody>
      </p:sp>
    </p:spTree>
    <p:extLst>
      <p:ext uri="{BB962C8B-B14F-4D97-AF65-F5344CB8AC3E}">
        <p14:creationId xmlns:p14="http://schemas.microsoft.com/office/powerpoint/2010/main" val="327747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More on Use Cases …</a:t>
            </a:r>
          </a:p>
          <a:p>
            <a:pPr marL="201168" lvl="1" indent="0">
              <a:buNone/>
            </a:pPr>
            <a:r>
              <a:rPr lang="en-US" sz="2000" dirty="0" smtClean="0"/>
              <a:t>Where to find them</a:t>
            </a:r>
          </a:p>
          <a:p>
            <a:pPr marL="201168" lvl="1" indent="0">
              <a:buNone/>
            </a:pPr>
            <a:r>
              <a:rPr lang="en-US" sz="2000" dirty="0" smtClean="0"/>
              <a:t>UML drawings</a:t>
            </a:r>
          </a:p>
          <a:p>
            <a:pPr marL="201168" lvl="1" indent="0">
              <a:buNone/>
            </a:pPr>
            <a:r>
              <a:rPr lang="en-US" sz="2000" dirty="0" smtClean="0"/>
              <a:t>Application to case studies</a:t>
            </a:r>
          </a:p>
          <a:p>
            <a:pPr marL="0">
              <a:buNone/>
            </a:pPr>
            <a:r>
              <a:rPr lang="en-US" sz="2200" dirty="0" smtClean="0"/>
              <a:t>Read Chapter 6 again!</a:t>
            </a:r>
          </a:p>
        </p:txBody>
      </p:sp>
      <p:sp>
        <p:nvSpPr>
          <p:cNvPr id="4" name="Slide Number Placeholder 3"/>
          <p:cNvSpPr>
            <a:spLocks noGrp="1"/>
          </p:cNvSpPr>
          <p:nvPr>
            <p:ph type="sldNum" sz="quarter" idx="12"/>
          </p:nvPr>
        </p:nvSpPr>
        <p:spPr/>
        <p:txBody>
          <a:bodyPr/>
          <a:lstStyle/>
          <a:p>
            <a:fld id="{4CE482DC-2269-4F26-9D2A-7E44B1A4CD85}" type="slidenum">
              <a:rPr lang="en-US" smtClean="0"/>
              <a:t>32</a:t>
            </a:fld>
            <a:endParaRPr lang="en-US" dirty="0"/>
          </a:p>
        </p:txBody>
      </p:sp>
    </p:spTree>
    <p:extLst>
      <p:ext uri="{BB962C8B-B14F-4D97-AF65-F5344CB8AC3E}">
        <p14:creationId xmlns:p14="http://schemas.microsoft.com/office/powerpoint/2010/main" val="3307855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What is an Executive Summary (Brief)</a:t>
            </a:r>
            <a:endParaRPr lang="en-US" dirty="0"/>
          </a:p>
        </p:txBody>
      </p:sp>
      <p:sp>
        <p:nvSpPr>
          <p:cNvPr id="3" name="Content Placeholder 2"/>
          <p:cNvSpPr>
            <a:spLocks noGrp="1"/>
          </p:cNvSpPr>
          <p:nvPr>
            <p:ph idx="1"/>
          </p:nvPr>
        </p:nvSpPr>
        <p:spPr/>
        <p:txBody>
          <a:bodyPr/>
          <a:lstStyle/>
          <a:p>
            <a:r>
              <a:rPr lang="en-US" dirty="0" smtClean="0"/>
              <a:t>Very short (one page) summary, intended for high level executives</a:t>
            </a:r>
          </a:p>
          <a:p>
            <a:r>
              <a:rPr lang="en-US" dirty="0" smtClean="0"/>
              <a:t>Format:</a:t>
            </a:r>
          </a:p>
          <a:p>
            <a:pPr marL="201168" lvl="1" indent="0">
              <a:buNone/>
            </a:pPr>
            <a:r>
              <a:rPr lang="en-US" dirty="0" smtClean="0"/>
              <a:t>Introductory paragraph, describes the purpose of the brief</a:t>
            </a:r>
          </a:p>
          <a:p>
            <a:pPr marL="201168" lvl="1" indent="0">
              <a:buNone/>
            </a:pPr>
            <a:r>
              <a:rPr lang="en-US" dirty="0" smtClean="0"/>
              <a:t>Several bullet points that highlight the main message of the summary</a:t>
            </a:r>
          </a:p>
          <a:p>
            <a:pPr marL="201168" lvl="1" indent="0">
              <a:buNone/>
            </a:pPr>
            <a:r>
              <a:rPr lang="en-US" dirty="0" smtClean="0"/>
              <a:t>Closing paragraph that sums it up</a:t>
            </a:r>
          </a:p>
          <a:p>
            <a:pPr marL="0">
              <a:buNone/>
            </a:pPr>
            <a:r>
              <a:rPr lang="en-US" dirty="0" smtClean="0"/>
              <a:t>Brevity is critical – keep this high level!</a:t>
            </a:r>
          </a:p>
          <a:p>
            <a:pPr marL="0">
              <a:buNone/>
            </a:pPr>
            <a:r>
              <a:rPr lang="en-US" dirty="0" smtClean="0"/>
              <a:t>Avoid typos, grammar mistakes, misspellings, etc. </a:t>
            </a:r>
          </a:p>
          <a:p>
            <a:pPr marL="292608" lvl="1">
              <a:buNone/>
            </a:pPr>
            <a:r>
              <a:rPr lang="en-US" smtClean="0"/>
              <a:t>Look professional</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33</a:t>
            </a:fld>
            <a:endParaRPr lang="en-US" dirty="0"/>
          </a:p>
        </p:txBody>
      </p:sp>
    </p:spTree>
    <p:extLst>
      <p:ext uri="{BB962C8B-B14F-4D97-AF65-F5344CB8AC3E}">
        <p14:creationId xmlns:p14="http://schemas.microsoft.com/office/powerpoint/2010/main" val="214879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Principles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Working </a:t>
            </a:r>
            <a:r>
              <a:rPr lang="en-US" dirty="0"/>
              <a:t>software is the primary measure of </a:t>
            </a:r>
            <a:r>
              <a:rPr lang="en-US" b="1" dirty="0"/>
              <a:t>progress</a:t>
            </a:r>
            <a:r>
              <a:rPr lang="en-US" dirty="0"/>
              <a:t>. </a:t>
            </a:r>
            <a:endParaRPr lang="en-US" dirty="0" smtClean="0"/>
          </a:p>
          <a:p>
            <a:pPr marL="0" indent="0">
              <a:buNone/>
            </a:pPr>
            <a:r>
              <a:rPr lang="en-US" dirty="0" smtClean="0"/>
              <a:t>Agile </a:t>
            </a:r>
            <a:r>
              <a:rPr lang="en-US" dirty="0"/>
              <a:t>processes promote sustainable development. </a:t>
            </a:r>
            <a:r>
              <a:rPr lang="en-US" dirty="0" smtClean="0"/>
              <a:t> The </a:t>
            </a:r>
            <a:r>
              <a:rPr lang="en-US" dirty="0"/>
              <a:t>sponsors, developers, and users should be able </a:t>
            </a:r>
            <a:r>
              <a:rPr lang="en-US" dirty="0" smtClean="0"/>
              <a:t>to </a:t>
            </a:r>
            <a:r>
              <a:rPr lang="en-US" dirty="0"/>
              <a:t>maintain a constant pace indefinitely. </a:t>
            </a:r>
            <a:endParaRPr lang="en-US" dirty="0" smtClean="0"/>
          </a:p>
          <a:p>
            <a:pPr marL="0" indent="0">
              <a:buNone/>
            </a:pPr>
            <a:r>
              <a:rPr lang="en-US" dirty="0" smtClean="0"/>
              <a:t>Continuous </a:t>
            </a:r>
            <a:r>
              <a:rPr lang="en-US" dirty="0"/>
              <a:t>attention </a:t>
            </a:r>
            <a:r>
              <a:rPr lang="en-US" b="1" dirty="0"/>
              <a:t>to technical excellence </a:t>
            </a:r>
            <a:r>
              <a:rPr lang="en-US" dirty="0" smtClean="0"/>
              <a:t>and </a:t>
            </a:r>
            <a:r>
              <a:rPr lang="en-US" dirty="0"/>
              <a:t>good </a:t>
            </a:r>
            <a:r>
              <a:rPr lang="en-US" b="1" dirty="0"/>
              <a:t>design</a:t>
            </a:r>
            <a:r>
              <a:rPr lang="en-US" dirty="0"/>
              <a:t> enhances agility. </a:t>
            </a:r>
            <a:endParaRPr lang="en-US" dirty="0" smtClean="0"/>
          </a:p>
          <a:p>
            <a:pPr marL="0" indent="0">
              <a:buNone/>
            </a:pPr>
            <a:r>
              <a:rPr lang="en-US" b="1" dirty="0" smtClean="0"/>
              <a:t>Simplicity</a:t>
            </a:r>
            <a:r>
              <a:rPr lang="en-US" dirty="0" smtClean="0"/>
              <a:t>-</a:t>
            </a:r>
            <a:r>
              <a:rPr lang="en-US" dirty="0"/>
              <a:t>-the art of maximizing the amount </a:t>
            </a:r>
            <a:r>
              <a:rPr lang="en-US" dirty="0" smtClean="0"/>
              <a:t>of </a:t>
            </a:r>
            <a:r>
              <a:rPr lang="en-US" dirty="0"/>
              <a:t>work not done--is essential. </a:t>
            </a:r>
            <a:endParaRPr lang="en-US" dirty="0" smtClean="0"/>
          </a:p>
          <a:p>
            <a:pPr marL="0" indent="0">
              <a:buNone/>
            </a:pPr>
            <a:r>
              <a:rPr lang="en-US" dirty="0" smtClean="0"/>
              <a:t>The </a:t>
            </a:r>
            <a:r>
              <a:rPr lang="en-US" dirty="0"/>
              <a:t>best architectures, requirements, and designs </a:t>
            </a:r>
            <a:r>
              <a:rPr lang="en-US" dirty="0" smtClean="0"/>
              <a:t>emerge </a:t>
            </a:r>
            <a:r>
              <a:rPr lang="en-US" dirty="0"/>
              <a:t>from </a:t>
            </a:r>
            <a:r>
              <a:rPr lang="en-US" b="1" dirty="0" smtClean="0"/>
              <a:t>self-organizing </a:t>
            </a:r>
            <a:r>
              <a:rPr lang="en-US" b="1" dirty="0"/>
              <a:t>teams</a:t>
            </a:r>
            <a:r>
              <a:rPr lang="en-US" dirty="0"/>
              <a:t>. </a:t>
            </a:r>
            <a:endParaRPr lang="en-US" dirty="0" smtClean="0"/>
          </a:p>
          <a:p>
            <a:pPr marL="0" indent="0">
              <a:buNone/>
            </a:pPr>
            <a:r>
              <a:rPr lang="en-US" dirty="0" smtClean="0"/>
              <a:t>At </a:t>
            </a:r>
            <a:r>
              <a:rPr lang="en-US" dirty="0"/>
              <a:t>regular intervals, the team reflects on how </a:t>
            </a:r>
            <a:r>
              <a:rPr lang="en-US" dirty="0" smtClean="0"/>
              <a:t>to </a:t>
            </a:r>
            <a:r>
              <a:rPr lang="en-US" dirty="0"/>
              <a:t>become more effective, then tunes and </a:t>
            </a:r>
            <a:r>
              <a:rPr lang="en-US" b="1" dirty="0"/>
              <a:t>adjusts </a:t>
            </a:r>
            <a:r>
              <a:rPr lang="en-US" b="1" dirty="0" smtClean="0"/>
              <a:t>its </a:t>
            </a:r>
            <a:r>
              <a:rPr lang="en-US" b="1" dirty="0"/>
              <a:t>behavior </a:t>
            </a:r>
            <a:r>
              <a:rPr lang="en-US" dirty="0"/>
              <a:t>accordingly. </a:t>
            </a:r>
          </a:p>
        </p:txBody>
      </p:sp>
    </p:spTree>
    <p:extLst>
      <p:ext uri="{BB962C8B-B14F-4D97-AF65-F5344CB8AC3E}">
        <p14:creationId xmlns:p14="http://schemas.microsoft.com/office/powerpoint/2010/main" val="351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a:t>
            </a:r>
            <a:endParaRPr lang="en-US" dirty="0"/>
          </a:p>
        </p:txBody>
      </p:sp>
      <p:sp>
        <p:nvSpPr>
          <p:cNvPr id="3" name="Content Placeholder 2"/>
          <p:cNvSpPr>
            <a:spLocks noGrp="1"/>
          </p:cNvSpPr>
          <p:nvPr>
            <p:ph idx="1"/>
          </p:nvPr>
        </p:nvSpPr>
        <p:spPr/>
        <p:txBody>
          <a:bodyPr/>
          <a:lstStyle/>
          <a:p>
            <a:pPr marL="0" indent="0">
              <a:buNone/>
            </a:pPr>
            <a:r>
              <a:rPr lang="en-US" dirty="0" smtClean="0"/>
              <a:t>Inception is the initial </a:t>
            </a:r>
            <a:r>
              <a:rPr lang="en-US" b="1" dirty="0" smtClean="0"/>
              <a:t>short</a:t>
            </a:r>
            <a:r>
              <a:rPr lang="en-US" dirty="0" smtClean="0"/>
              <a:t> step that is used to establish a common vision and basic scope for the project</a:t>
            </a:r>
          </a:p>
          <a:p>
            <a:pPr marL="0" indent="0">
              <a:buNone/>
            </a:pPr>
            <a:r>
              <a:rPr lang="en-US" dirty="0" smtClean="0"/>
              <a:t>Main questions that are often asked:</a:t>
            </a:r>
          </a:p>
          <a:p>
            <a:pPr marL="201168" lvl="1" indent="0">
              <a:buNone/>
            </a:pPr>
            <a:r>
              <a:rPr lang="en-US" dirty="0"/>
              <a:t> </a:t>
            </a:r>
            <a:r>
              <a:rPr lang="en-US" dirty="0" smtClean="0"/>
              <a:t>What is the overall vision and business case for the project?</a:t>
            </a:r>
          </a:p>
          <a:p>
            <a:pPr marL="201168" lvl="1" indent="0">
              <a:buNone/>
            </a:pPr>
            <a:r>
              <a:rPr lang="en-US" dirty="0"/>
              <a:t> </a:t>
            </a:r>
            <a:r>
              <a:rPr lang="en-US" dirty="0" smtClean="0"/>
              <a:t>Is it feasible?</a:t>
            </a:r>
          </a:p>
          <a:p>
            <a:pPr marL="201168" lvl="1" indent="0">
              <a:buNone/>
            </a:pPr>
            <a:r>
              <a:rPr lang="en-US" dirty="0"/>
              <a:t> </a:t>
            </a:r>
            <a:r>
              <a:rPr lang="en-US" dirty="0" smtClean="0"/>
              <a:t>Buy or build?</a:t>
            </a:r>
          </a:p>
          <a:p>
            <a:pPr marL="201168" lvl="1" indent="0">
              <a:buNone/>
            </a:pPr>
            <a:r>
              <a:rPr lang="en-US" dirty="0"/>
              <a:t> </a:t>
            </a:r>
            <a:r>
              <a:rPr lang="en-US" dirty="0" smtClean="0"/>
              <a:t>Rough cost estimate (order of magnitude)</a:t>
            </a:r>
          </a:p>
          <a:p>
            <a:pPr marL="201168" lvl="1" indent="0">
              <a:buNone/>
            </a:pPr>
            <a:r>
              <a:rPr lang="en-US" dirty="0"/>
              <a:t> </a:t>
            </a:r>
            <a:r>
              <a:rPr lang="en-US" dirty="0" smtClean="0"/>
              <a:t>Go, no go</a:t>
            </a:r>
          </a:p>
          <a:p>
            <a:pPr marL="0" indent="0">
              <a:buNone/>
            </a:pPr>
            <a:r>
              <a:rPr lang="en-US" dirty="0" smtClean="0"/>
              <a:t>We </a:t>
            </a:r>
            <a:r>
              <a:rPr lang="en-US" b="1" dirty="0" smtClean="0"/>
              <a:t>do not</a:t>
            </a:r>
            <a:r>
              <a:rPr lang="en-US" dirty="0" smtClean="0"/>
              <a:t> define all of the requirements in Inception!</a:t>
            </a:r>
          </a:p>
          <a:p>
            <a:pPr marL="201168" lvl="1" indent="0">
              <a:buNone/>
            </a:pPr>
            <a:r>
              <a:rPr lang="en-US" dirty="0"/>
              <a:t> </a:t>
            </a:r>
            <a:r>
              <a:rPr lang="en-US" dirty="0" smtClean="0"/>
              <a:t>Perhaps a couple of example requirements, use cases</a:t>
            </a:r>
          </a:p>
          <a:p>
            <a:pPr marL="0" indent="0">
              <a:buNone/>
            </a:pPr>
            <a:r>
              <a:rPr lang="en-US" dirty="0" smtClean="0"/>
              <a:t>We are </a:t>
            </a:r>
            <a:r>
              <a:rPr lang="en-US" b="1" dirty="0" smtClean="0"/>
              <a:t>not</a:t>
            </a:r>
            <a:r>
              <a:rPr lang="en-US" dirty="0" smtClean="0"/>
              <a:t> creating a project plan at this point</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5</a:t>
            </a:fld>
            <a:endParaRPr lang="en-US" dirty="0"/>
          </a:p>
        </p:txBody>
      </p:sp>
    </p:spTree>
    <p:extLst>
      <p:ext uri="{BB962C8B-B14F-4D97-AF65-F5344CB8AC3E}">
        <p14:creationId xmlns:p14="http://schemas.microsoft.com/office/powerpoint/2010/main" val="398223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a:t>
            </a:r>
            <a:endParaRPr lang="en-US" dirty="0"/>
          </a:p>
        </p:txBody>
      </p:sp>
      <p:sp>
        <p:nvSpPr>
          <p:cNvPr id="3" name="Content Placeholder 2"/>
          <p:cNvSpPr>
            <a:spLocks noGrp="1"/>
          </p:cNvSpPr>
          <p:nvPr>
            <p:ph idx="1"/>
          </p:nvPr>
        </p:nvSpPr>
        <p:spPr/>
        <p:txBody>
          <a:bodyPr/>
          <a:lstStyle/>
          <a:p>
            <a:pPr marL="0" indent="0">
              <a:buNone/>
            </a:pPr>
            <a:r>
              <a:rPr lang="en-US" sz="2400" dirty="0" smtClean="0"/>
              <a:t>Goal: Envision the project scope, vision, and business case.</a:t>
            </a:r>
          </a:p>
          <a:p>
            <a:pPr marL="0" indent="0">
              <a:buNone/>
            </a:pPr>
            <a:r>
              <a:rPr lang="en-US" sz="2400" dirty="0" smtClean="0"/>
              <a:t>Is there a basic agreement among the stakeholders on the vision, and is it worth investing in a serious </a:t>
            </a:r>
            <a:r>
              <a:rPr lang="en-US" sz="2400" i="1" dirty="0" smtClean="0"/>
              <a:t>investigation</a:t>
            </a:r>
            <a:r>
              <a:rPr lang="en-US" sz="2400" dirty="0" smtClean="0"/>
              <a:t>?</a:t>
            </a:r>
          </a:p>
          <a:p>
            <a:pPr marL="201168" lvl="1" indent="0">
              <a:buNone/>
            </a:pPr>
            <a:r>
              <a:rPr lang="en-US" sz="2000" dirty="0" smtClean="0"/>
              <a:t>Note </a:t>
            </a:r>
            <a:r>
              <a:rPr lang="en-US" sz="2000" i="1" dirty="0" smtClean="0"/>
              <a:t>investigation</a:t>
            </a:r>
            <a:r>
              <a:rPr lang="en-US" sz="2000" dirty="0" smtClean="0"/>
              <a:t> versus </a:t>
            </a:r>
            <a:r>
              <a:rPr lang="en-US" sz="2000" i="1" dirty="0" smtClean="0"/>
              <a:t>development</a:t>
            </a:r>
          </a:p>
          <a:p>
            <a:pPr marL="0" indent="0">
              <a:buNone/>
            </a:pPr>
            <a:r>
              <a:rPr lang="en-US" sz="2400" dirty="0" smtClean="0"/>
              <a:t>Inception is brief</a:t>
            </a:r>
          </a:p>
          <a:p>
            <a:pPr marL="201168" lvl="1" indent="0">
              <a:buNone/>
            </a:pPr>
            <a:r>
              <a:rPr lang="en-US" sz="2000" dirty="0" smtClean="0"/>
              <a:t>Decisions on feasibility and go no go </a:t>
            </a:r>
            <a:r>
              <a:rPr lang="en-US" sz="2000" i="1" dirty="0" smtClean="0"/>
              <a:t>may</a:t>
            </a:r>
            <a:r>
              <a:rPr lang="en-US" sz="2000" dirty="0" smtClean="0"/>
              <a:t> have already been made</a:t>
            </a:r>
          </a:p>
          <a:p>
            <a:pPr marL="0" indent="0">
              <a:buNone/>
            </a:pPr>
            <a:r>
              <a:rPr lang="en-US" sz="2400" dirty="0" smtClean="0"/>
              <a:t>There may be some simple UML diagrams, and even some basic coding for proof-of-concept prototypes to answer key questions</a:t>
            </a:r>
          </a:p>
          <a:p>
            <a:pPr marL="0" indent="0">
              <a:buNone/>
            </a:pPr>
            <a:r>
              <a:rPr lang="en-US" sz="2400" dirty="0" smtClean="0"/>
              <a:t>See text for list of UP artifacts that are at least initially created in this phase</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6</a:t>
            </a:fld>
            <a:endParaRPr lang="en-US" dirty="0"/>
          </a:p>
        </p:txBody>
      </p:sp>
    </p:spTree>
    <p:extLst>
      <p:ext uri="{BB962C8B-B14F-4D97-AF65-F5344CB8AC3E}">
        <p14:creationId xmlns:p14="http://schemas.microsoft.com/office/powerpoint/2010/main" val="66227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Requirements</a:t>
            </a:r>
            <a:endParaRPr lang="en-US" dirty="0"/>
          </a:p>
        </p:txBody>
      </p:sp>
      <p:sp>
        <p:nvSpPr>
          <p:cNvPr id="3" name="Content Placeholder 2"/>
          <p:cNvSpPr>
            <a:spLocks noGrp="1"/>
          </p:cNvSpPr>
          <p:nvPr>
            <p:ph idx="1"/>
          </p:nvPr>
        </p:nvSpPr>
        <p:spPr/>
        <p:txBody>
          <a:bodyPr/>
          <a:lstStyle/>
          <a:p>
            <a:pPr marL="0" indent="0">
              <a:buNone/>
            </a:pPr>
            <a:r>
              <a:rPr lang="en-US" dirty="0" smtClean="0"/>
              <a:t>This is where Waterfall and UP part ways …</a:t>
            </a:r>
          </a:p>
          <a:p>
            <a:pPr marL="0" indent="0">
              <a:buNone/>
            </a:pPr>
            <a:r>
              <a:rPr lang="en-US" b="1" dirty="0" smtClean="0"/>
              <a:t>Requirements</a:t>
            </a:r>
            <a:r>
              <a:rPr lang="en-US" dirty="0" smtClean="0"/>
              <a:t> are capabilities and conditions to which the system – and more broadly, the project – must conform. </a:t>
            </a:r>
          </a:p>
          <a:p>
            <a:pPr marL="0" indent="0">
              <a:buNone/>
            </a:pPr>
            <a:r>
              <a:rPr lang="en-US" dirty="0" smtClean="0"/>
              <a:t>Since UP does not require all requirements to be defined up front, it requires careful </a:t>
            </a:r>
            <a:r>
              <a:rPr lang="en-US" i="1" dirty="0" smtClean="0"/>
              <a:t>management </a:t>
            </a:r>
            <a:r>
              <a:rPr lang="en-US" dirty="0" smtClean="0"/>
              <a:t> of requirements</a:t>
            </a:r>
          </a:p>
          <a:p>
            <a:pPr marL="201168" lvl="1" indent="0">
              <a:buNone/>
            </a:pPr>
            <a:r>
              <a:rPr lang="en-US" dirty="0" smtClean="0"/>
              <a:t>“a systematic approach to finding, documenting, organizing, and tracking the changing requirements of the system”</a:t>
            </a:r>
          </a:p>
          <a:p>
            <a:pPr marL="0" indent="0">
              <a:buNone/>
            </a:pPr>
            <a:r>
              <a:rPr lang="en-US" dirty="0" smtClean="0"/>
              <a:t>Key difference between Waterfall and UP: UP </a:t>
            </a:r>
            <a:r>
              <a:rPr lang="en-US" i="1" dirty="0" smtClean="0"/>
              <a:t>embraces</a:t>
            </a:r>
            <a:r>
              <a:rPr lang="en-US" dirty="0" smtClean="0"/>
              <a:t> requirements changes</a:t>
            </a:r>
          </a:p>
          <a:p>
            <a:pPr marL="0" indent="0">
              <a:buNone/>
            </a:pPr>
            <a:r>
              <a:rPr lang="en-US" dirty="0" smtClean="0"/>
              <a:t>How to find the requirements?</a:t>
            </a:r>
          </a:p>
          <a:p>
            <a:pPr marL="201168" lvl="1" indent="0">
              <a:buNone/>
            </a:pPr>
            <a:r>
              <a:rPr lang="en-US" dirty="0" smtClean="0"/>
              <a:t>Different methodologies do this in different ways; Requirements Workshops, Use Cases, etc.</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7</a:t>
            </a:fld>
            <a:endParaRPr lang="en-US" dirty="0"/>
          </a:p>
        </p:txBody>
      </p:sp>
    </p:spTree>
    <p:extLst>
      <p:ext uri="{BB962C8B-B14F-4D97-AF65-F5344CB8AC3E}">
        <p14:creationId xmlns:p14="http://schemas.microsoft.com/office/powerpoint/2010/main" val="64032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FURPS+</a:t>
            </a:r>
            <a:endParaRPr lang="en-US" dirty="0"/>
          </a:p>
        </p:txBody>
      </p:sp>
      <p:sp>
        <p:nvSpPr>
          <p:cNvPr id="3" name="Content Placeholder 2"/>
          <p:cNvSpPr>
            <a:spLocks noGrp="1"/>
          </p:cNvSpPr>
          <p:nvPr>
            <p:ph idx="1"/>
          </p:nvPr>
        </p:nvSpPr>
        <p:spPr/>
        <p:txBody>
          <a:bodyPr/>
          <a:lstStyle/>
          <a:p>
            <a:pPr marL="0" indent="0">
              <a:buNone/>
            </a:pPr>
            <a:r>
              <a:rPr lang="en-US" dirty="0" smtClean="0"/>
              <a:t>Functional – features, capabilities, security</a:t>
            </a:r>
          </a:p>
          <a:p>
            <a:pPr marL="0" indent="0">
              <a:buNone/>
            </a:pPr>
            <a:r>
              <a:rPr lang="en-US" dirty="0" smtClean="0"/>
              <a:t>Usability – human factors, documentation</a:t>
            </a:r>
          </a:p>
          <a:p>
            <a:pPr marL="0" indent="0">
              <a:buNone/>
            </a:pPr>
            <a:r>
              <a:rPr lang="en-US" dirty="0" smtClean="0"/>
              <a:t>Reliability – frequency of failure, recoverability, predictability</a:t>
            </a:r>
          </a:p>
          <a:p>
            <a:pPr marL="0" indent="0">
              <a:buNone/>
            </a:pPr>
            <a:r>
              <a:rPr lang="en-US" dirty="0" smtClean="0"/>
              <a:t>Performance – response times, throughput, accuracy, availability, resource usage</a:t>
            </a:r>
          </a:p>
          <a:p>
            <a:pPr marL="0" indent="0">
              <a:buNone/>
            </a:pPr>
            <a:r>
              <a:rPr lang="en-US" dirty="0" smtClean="0"/>
              <a:t>Supportability – adaptability, maintainability, internationalization, configurability</a:t>
            </a:r>
          </a:p>
          <a:p>
            <a:pPr marL="0" indent="0">
              <a:buNone/>
            </a:pPr>
            <a:r>
              <a:rPr lang="en-US" dirty="0" smtClean="0"/>
              <a:t>Plus …</a:t>
            </a:r>
          </a:p>
          <a:p>
            <a:pPr marL="201168" lvl="1" indent="0">
              <a:buNone/>
            </a:pPr>
            <a:r>
              <a:rPr lang="en-US" dirty="0" smtClean="0"/>
              <a:t>Implementation, Interfaces, Operations, Packaging, Legal, etc. </a:t>
            </a:r>
          </a:p>
          <a:p>
            <a:pPr marL="0" indent="0">
              <a:buNone/>
            </a:pPr>
            <a:r>
              <a:rPr lang="en-US" dirty="0" smtClean="0"/>
              <a:t>Often used: functional (behavioral) versus non-functional (everything else)</a:t>
            </a:r>
          </a:p>
          <a:p>
            <a:pPr marL="0" indent="0">
              <a:buNone/>
            </a:pPr>
            <a:r>
              <a:rPr lang="en-US" dirty="0" smtClean="0"/>
              <a:t>Quality Requirements: usability, reliability, performance, and supportability</a:t>
            </a: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t>8</a:t>
            </a:fld>
            <a:endParaRPr lang="en-US" dirty="0"/>
          </a:p>
        </p:txBody>
      </p:sp>
    </p:spTree>
    <p:extLst>
      <p:ext uri="{BB962C8B-B14F-4D97-AF65-F5344CB8AC3E}">
        <p14:creationId xmlns:p14="http://schemas.microsoft.com/office/powerpoint/2010/main" val="36988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Organization: UP Artifacts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smtClean="0"/>
              <a:t>Use-Case Model: The use cases will primarily capture the functional requirements, i.e. how the system behaves</a:t>
            </a:r>
          </a:p>
          <a:p>
            <a:pPr marL="0" indent="0">
              <a:buNone/>
            </a:pPr>
            <a:r>
              <a:rPr lang="en-US" sz="2400" dirty="0" smtClean="0"/>
              <a:t>Supplementary Specification: Non-functional requirements (e.g. performance) and any functional features not captured by the Use-Case Model</a:t>
            </a:r>
          </a:p>
          <a:p>
            <a:pPr marL="0" indent="0">
              <a:buNone/>
            </a:pPr>
            <a:r>
              <a:rPr lang="en-US" sz="2400" dirty="0" smtClean="0"/>
              <a:t>Glossary: Noteworthy terms, but can include </a:t>
            </a:r>
            <a:r>
              <a:rPr lang="en-US" sz="2400" dirty="0"/>
              <a:t>d</a:t>
            </a:r>
            <a:r>
              <a:rPr lang="en-US" sz="2400" dirty="0" smtClean="0"/>
              <a:t>ata dictionary (which may include any requirements on data rules, e.g.)</a:t>
            </a:r>
          </a:p>
          <a:p>
            <a:pPr marL="0" indent="0">
              <a:buNone/>
            </a:pPr>
            <a:r>
              <a:rPr lang="en-US" sz="2400" dirty="0" smtClean="0"/>
              <a:t>Vision: May capture high-level requirements</a:t>
            </a:r>
          </a:p>
          <a:p>
            <a:pPr marL="0" indent="0">
              <a:buNone/>
            </a:pPr>
            <a:r>
              <a:rPr lang="en-US" sz="2400" dirty="0" smtClean="0"/>
              <a:t>Business Rules (Domain Rules): These usually transcend any one project, and so may be captured in one place for use by several projects. Think regulatory requirements.</a:t>
            </a:r>
            <a:endParaRPr lang="en-US" sz="2400" dirty="0"/>
          </a:p>
        </p:txBody>
      </p:sp>
      <p:sp>
        <p:nvSpPr>
          <p:cNvPr id="4" name="Slide Number Placeholder 3"/>
          <p:cNvSpPr>
            <a:spLocks noGrp="1"/>
          </p:cNvSpPr>
          <p:nvPr>
            <p:ph type="sldNum" sz="quarter" idx="12"/>
          </p:nvPr>
        </p:nvSpPr>
        <p:spPr/>
        <p:txBody>
          <a:bodyPr/>
          <a:lstStyle/>
          <a:p>
            <a:fld id="{4CE482DC-2269-4F26-9D2A-7E44B1A4CD85}" type="slidenum">
              <a:rPr lang="en-US" smtClean="0"/>
              <a:t>9</a:t>
            </a:fld>
            <a:endParaRPr lang="en-US" dirty="0"/>
          </a:p>
        </p:txBody>
      </p:sp>
    </p:spTree>
    <p:extLst>
      <p:ext uri="{BB962C8B-B14F-4D97-AF65-F5344CB8AC3E}">
        <p14:creationId xmlns:p14="http://schemas.microsoft.com/office/powerpoint/2010/main" val="28507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978</TotalTime>
  <Words>3129</Words>
  <Application>Microsoft Macintosh PowerPoint</Application>
  <PresentationFormat>Widescreen</PresentationFormat>
  <Paragraphs>276</Paragraphs>
  <Slides>33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Calibri</vt:lpstr>
      <vt:lpstr>Calibri Light</vt:lpstr>
      <vt:lpstr>Courier New</vt:lpstr>
      <vt:lpstr>Retrospect</vt:lpstr>
      <vt:lpstr>Visio</vt:lpstr>
      <vt:lpstr>Object-Oriented Analysis and Design</vt:lpstr>
      <vt:lpstr>What will we learn?</vt:lpstr>
      <vt:lpstr>The Agile Principles</vt:lpstr>
      <vt:lpstr>The Agile Principles</vt:lpstr>
      <vt:lpstr>Inception</vt:lpstr>
      <vt:lpstr>Inception</vt:lpstr>
      <vt:lpstr>Evolutionary Requirements</vt:lpstr>
      <vt:lpstr>FURPS+</vt:lpstr>
      <vt:lpstr>Requirements Organization: UP Artifacts</vt:lpstr>
      <vt:lpstr>PowerPoint Presentation</vt:lpstr>
      <vt:lpstr>The Use-Case Model Artifact</vt:lpstr>
      <vt:lpstr>Key Features</vt:lpstr>
      <vt:lpstr>Key Features</vt:lpstr>
      <vt:lpstr>Example: ATM Session Use Case</vt:lpstr>
      <vt:lpstr>Example: ATM Session Use Case</vt:lpstr>
      <vt:lpstr>Example: ATM Session Use Case</vt:lpstr>
      <vt:lpstr>Actors and Use Case Formats</vt:lpstr>
      <vt:lpstr>Use Case Template</vt:lpstr>
      <vt:lpstr>Use Case Template</vt:lpstr>
      <vt:lpstr>Guidelines (Fully Dressed)</vt:lpstr>
      <vt:lpstr>Example: ATM Withdrawal (Fully Dressed)</vt:lpstr>
      <vt:lpstr>Example: ATM Withdrawal</vt:lpstr>
      <vt:lpstr>Example: ATM Withdrawal</vt:lpstr>
      <vt:lpstr>Example: ATM Withdrawal</vt:lpstr>
      <vt:lpstr>Example: ATM Withdrawal</vt:lpstr>
      <vt:lpstr>Example: Data Entry System</vt:lpstr>
      <vt:lpstr>Example: Data Entry(Fully Dressed)</vt:lpstr>
      <vt:lpstr>Example: Data Entry</vt:lpstr>
      <vt:lpstr>Example: Data Entry</vt:lpstr>
      <vt:lpstr>Example: Data Entry</vt:lpstr>
      <vt:lpstr>Takeaways from Chapters 4-6</vt:lpstr>
      <vt:lpstr>Next …</vt:lpstr>
      <vt:lpstr>What is an Executive Summary (Brief)</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bsemper</dc:creator>
  <cp:lastModifiedBy>Microsoft Office User</cp:lastModifiedBy>
  <cp:revision>88</cp:revision>
  <dcterms:created xsi:type="dcterms:W3CDTF">2013-08-23T13:52:50Z</dcterms:created>
  <dcterms:modified xsi:type="dcterms:W3CDTF">2017-08-30T18:01:44Z</dcterms:modified>
</cp:coreProperties>
</file>