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86" r:id="rId4"/>
    <p:sldId id="317" r:id="rId5"/>
    <p:sldId id="288" r:id="rId6"/>
    <p:sldId id="318" r:id="rId7"/>
    <p:sldId id="289" r:id="rId8"/>
    <p:sldId id="290" r:id="rId9"/>
    <p:sldId id="292" r:id="rId10"/>
    <p:sldId id="291" r:id="rId11"/>
    <p:sldId id="293" r:id="rId12"/>
    <p:sldId id="294" r:id="rId13"/>
    <p:sldId id="295" r:id="rId14"/>
    <p:sldId id="299" r:id="rId15"/>
    <p:sldId id="300" r:id="rId16"/>
    <p:sldId id="301" r:id="rId17"/>
    <p:sldId id="302" r:id="rId18"/>
    <p:sldId id="303" r:id="rId19"/>
    <p:sldId id="304" r:id="rId20"/>
    <p:sldId id="305" r:id="rId21"/>
    <p:sldId id="306" r:id="rId22"/>
    <p:sldId id="307" r:id="rId23"/>
    <p:sldId id="308" r:id="rId24"/>
    <p:sldId id="309" r:id="rId25"/>
    <p:sldId id="316" r:id="rId26"/>
    <p:sldId id="312" r:id="rId27"/>
    <p:sldId id="310" r:id="rId28"/>
    <p:sldId id="315"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79" d="100"/>
          <a:sy n="79" d="100"/>
        </p:scale>
        <p:origin x="-104" y="-5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E2C83-3DF1-4283-9EFB-4FA8B0137C03}" type="datetimeFigureOut">
              <a:rPr lang="en-US" smtClean="0"/>
              <a:t>9/5/14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A062F-48D7-4D3E-B852-A5F66587E43C}" type="slidenum">
              <a:rPr lang="en-US" smtClean="0"/>
              <a:t>‹#›</a:t>
            </a:fld>
            <a:endParaRPr lang="en-US"/>
          </a:p>
        </p:txBody>
      </p:sp>
    </p:spTree>
    <p:extLst>
      <p:ext uri="{BB962C8B-B14F-4D97-AF65-F5344CB8AC3E}">
        <p14:creationId xmlns:p14="http://schemas.microsoft.com/office/powerpoint/2010/main" val="2093785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A062F-48D7-4D3E-B852-A5F66587E43C}" type="slidenum">
              <a:rPr lang="en-US" smtClean="0"/>
              <a:t>8</a:t>
            </a:fld>
            <a:endParaRPr lang="en-US"/>
          </a:p>
        </p:txBody>
      </p:sp>
    </p:spTree>
    <p:extLst>
      <p:ext uri="{BB962C8B-B14F-4D97-AF65-F5344CB8AC3E}">
        <p14:creationId xmlns:p14="http://schemas.microsoft.com/office/powerpoint/2010/main" val="111981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7D60EB-7B0B-42A6-8B6F-AAACA3ABA581}" type="datetime1">
              <a:rPr lang="en-US" smtClean="0"/>
              <a:t>9/5/14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6DE29-C7A4-4D84-9CB9-FA4BC4E35716}" type="datetime1">
              <a:rPr lang="en-US" smtClean="0"/>
              <a:t>9/5/14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ED8028-896D-4A9C-BCF8-0BB6B669DBD1}" type="datetime1">
              <a:rPr lang="en-US" smtClean="0"/>
              <a:t>9/5/14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4437B-4CF7-48F4-9A68-55F8B61D5776}" type="datetime1">
              <a:rPr lang="en-US" smtClean="0"/>
              <a:t>9/5/14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D3313-09A1-4A50-AFFE-DA988B910A91}" type="datetime1">
              <a:rPr lang="en-US" smtClean="0"/>
              <a:t>9/5/14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E7B3E4-1449-48AC-84BE-2C017A5AB01B}" type="datetime1">
              <a:rPr lang="en-US" smtClean="0"/>
              <a:t>9/5/14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F658AA-06DC-41E3-868E-F7A8333CBC5E}" type="datetime1">
              <a:rPr lang="en-US" smtClean="0"/>
              <a:t>9/5/14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90BCAB-F270-4D51-89DA-C629F14D8469}" type="datetime1">
              <a:rPr lang="en-US" smtClean="0"/>
              <a:t>9/5/14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98D6E8-18CF-4E8D-A8E5-CEE64C3A6CFA}" type="datetime1">
              <a:rPr lang="en-US" smtClean="0"/>
              <a:t>9/5/14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312F82-1AD9-441E-A7C8-F8C059D65C21}" type="datetime1">
              <a:rPr lang="en-US" smtClean="0"/>
              <a:t>9/5/14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25718-ACD4-4771-BDCC-30604455265A}" type="datetime1">
              <a:rPr lang="en-US" smtClean="0"/>
              <a:t>9/5/14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E8670F-656F-41F9-AA6D-8BA54CFE4721}" type="datetime1">
              <a:rPr lang="en-US" smtClean="0"/>
              <a:t>9/5/14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 6: use cases, part </a:t>
            </a:r>
            <a:r>
              <a:rPr lang="en-US" dirty="0" smtClean="0"/>
              <a:t>ii</a:t>
            </a:r>
          </a:p>
          <a:p>
            <a:r>
              <a:rPr lang="en-US" dirty="0"/>
              <a:t>Slides: By Dr. Semper</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Cases: Primary Actors and System Boundaries</a:t>
            </a:r>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040010375"/>
              </p:ext>
            </p:extLst>
          </p:nvPr>
        </p:nvGraphicFramePr>
        <p:xfrm>
          <a:off x="1949687" y="2083231"/>
          <a:ext cx="8229600" cy="3943350"/>
        </p:xfrm>
        <a:graphic>
          <a:graphicData uri="http://schemas.openxmlformats.org/presentationml/2006/ole">
            <mc:AlternateContent xmlns:mc="http://schemas.openxmlformats.org/markup-compatibility/2006">
              <mc:Choice xmlns:v="urn:schemas-microsoft-com:vml" Requires="v">
                <p:oleObj spid="_x0000_s20515" name="Visio" r:id="rId3" imgW="5373360" imgH="2574360" progId="Visio.Drawing.11">
                  <p:embed/>
                </p:oleObj>
              </mc:Choice>
              <mc:Fallback>
                <p:oleObj name="Visio" r:id="rId3" imgW="5373360" imgH="25743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687" y="2083231"/>
                        <a:ext cx="82296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983835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Case Study: Primary Actor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The previous diagram implies the cashier is the primary actor</a:t>
            </a:r>
          </a:p>
          <a:p>
            <a:pPr marL="0" indent="0">
              <a:buNone/>
            </a:pPr>
            <a:r>
              <a:rPr lang="en-US" sz="2400" dirty="0" smtClean="0"/>
              <a:t>What about the customer?</a:t>
            </a:r>
          </a:p>
          <a:p>
            <a:pPr marL="201168" lvl="1" indent="0">
              <a:buNone/>
            </a:pPr>
            <a:r>
              <a:rPr lang="en-US" sz="2000" dirty="0" smtClean="0"/>
              <a:t>Customer is an actor, but not primary. Why not?</a:t>
            </a:r>
          </a:p>
          <a:p>
            <a:pPr marL="0" indent="0">
              <a:buNone/>
            </a:pPr>
            <a:r>
              <a:rPr lang="en-US" sz="2400" dirty="0" smtClean="0"/>
              <a:t>Look at system boundary: For this case study, the system is the POS system. Unless self checkout, the customer’s goal is not the principle goal here</a:t>
            </a:r>
          </a:p>
          <a:p>
            <a:pPr marL="201168" lvl="1" indent="0">
              <a:buNone/>
            </a:pPr>
            <a:r>
              <a:rPr lang="en-US" sz="2000" dirty="0" smtClean="0"/>
              <a:t>The cashier’s goal (look up prices, get the total, process payment) is the main goal to be fulfilled by the system. </a:t>
            </a:r>
            <a:r>
              <a:rPr lang="en-US" sz="2000" b="1" dirty="0" smtClean="0"/>
              <a:t>The system is being designed for use by the cashier – to meet his/her primary goal.</a:t>
            </a:r>
          </a:p>
          <a:p>
            <a:pPr marL="0" indent="0">
              <a:buNone/>
            </a:pPr>
            <a:r>
              <a:rPr lang="en-US" sz="2400" dirty="0" smtClean="0"/>
              <a:t>Goes back to the basic domain definition – what are we designing? </a:t>
            </a:r>
          </a:p>
          <a:p>
            <a:pPr marL="0" indent="0">
              <a:buNone/>
            </a:pPr>
            <a:r>
              <a:rPr lang="en-US" sz="2400" dirty="0" smtClean="0"/>
              <a:t>Note: If the system under design is the entire sales enterprise system (inventory, sales tracking, POS), then the customer is the primary actor</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1850288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Putting it all Together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First, define the system boundary. This involves defining the limits of what services the system will provide</a:t>
            </a:r>
          </a:p>
          <a:p>
            <a:pPr marL="0" indent="0">
              <a:buNone/>
            </a:pPr>
            <a:r>
              <a:rPr lang="en-US" sz="2400" dirty="0" smtClean="0"/>
              <a:t>Next, define the actors and their goals, including the primaries</a:t>
            </a:r>
          </a:p>
          <a:p>
            <a:pPr marL="201168" lvl="1" indent="0">
              <a:buNone/>
            </a:pPr>
            <a:r>
              <a:rPr lang="en-US" sz="2000" dirty="0" smtClean="0"/>
              <a:t>Role play, actor/goal tables</a:t>
            </a:r>
          </a:p>
          <a:p>
            <a:pPr marL="201168" lvl="1" indent="0">
              <a:buNone/>
            </a:pPr>
            <a:r>
              <a:rPr lang="en-US" sz="2000" dirty="0" smtClean="0"/>
              <a:t>Can also do this by analyzing events that may take place, and then identifying the actor generating the event and the goal of the actor</a:t>
            </a:r>
          </a:p>
          <a:p>
            <a:pPr marL="0" indent="0">
              <a:buNone/>
            </a:pPr>
            <a:r>
              <a:rPr lang="en-US" sz="2400" dirty="0" smtClean="0"/>
              <a:t>Finally, define the use case</a:t>
            </a:r>
          </a:p>
          <a:p>
            <a:pPr marL="201168" lvl="1" indent="0">
              <a:buNone/>
            </a:pPr>
            <a:r>
              <a:rPr lang="en-US" sz="2000" dirty="0" smtClean="0"/>
              <a:t>Generally do one use case for each user goal</a:t>
            </a:r>
          </a:p>
          <a:p>
            <a:pPr marL="201168" lvl="1" indent="0">
              <a:buNone/>
            </a:pPr>
            <a:r>
              <a:rPr lang="en-US" sz="2000" dirty="0" smtClean="0"/>
              <a:t>Use a name that describes the goal, start with a verb</a:t>
            </a:r>
          </a:p>
          <a:p>
            <a:pPr marL="201168" lvl="1" indent="0">
              <a:buNone/>
            </a:pPr>
            <a:r>
              <a:rPr lang="en-US" sz="2000" dirty="0" smtClean="0"/>
              <a:t>Often the CRUD goals are collapsed into one goal called </a:t>
            </a:r>
            <a:r>
              <a:rPr lang="en-US" sz="2000" i="1" dirty="0" smtClean="0"/>
              <a:t>Manage X</a:t>
            </a:r>
            <a:r>
              <a:rPr lang="en-US" sz="2000" dirty="0" smtClean="0"/>
              <a:t>, where X is whatever is being managed (e.g., “Manage User Accounts”)</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3951881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How Big or Small?</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It really depends on context</a:t>
            </a:r>
          </a:p>
          <a:p>
            <a:pPr marL="0" indent="0">
              <a:buNone/>
            </a:pPr>
            <a:r>
              <a:rPr lang="en-US" sz="2400" dirty="0" smtClean="0"/>
              <a:t>Generally, the use case should define a task performed by one actor in one place at one time, in response to an event. </a:t>
            </a:r>
          </a:p>
          <a:p>
            <a:pPr marL="0" indent="0">
              <a:buNone/>
            </a:pPr>
            <a:r>
              <a:rPr lang="en-US" sz="2400" dirty="0" smtClean="0"/>
              <a:t>If the use case is growing to many pages in length, consider creating sub-tasks</a:t>
            </a:r>
          </a:p>
          <a:p>
            <a:pPr marL="0" indent="0">
              <a:buNone/>
            </a:pPr>
            <a:r>
              <a:rPr lang="en-US" sz="2400" dirty="0" smtClean="0"/>
              <a:t>If the use case is only one sentence or step, probably too small and not worth exploring</a:t>
            </a:r>
          </a:p>
          <a:p>
            <a:pPr marL="0" indent="0">
              <a:buNone/>
            </a:pPr>
            <a:r>
              <a:rPr lang="en-US" sz="2400" dirty="0" smtClean="0"/>
              <a:t>Is there a basic business value in the use case? </a:t>
            </a:r>
          </a:p>
          <a:p>
            <a:pPr marL="201168" lvl="1" indent="0">
              <a:buNone/>
            </a:pPr>
            <a:r>
              <a:rPr lang="en-US" sz="2000" dirty="0" smtClean="0"/>
              <a:t>Which actors are impacted and how?</a:t>
            </a:r>
          </a:p>
          <a:p>
            <a:pPr marL="201168" lvl="1" indent="0">
              <a:buNone/>
            </a:pPr>
            <a:r>
              <a:rPr lang="en-US" sz="2000" dirty="0" smtClean="0"/>
              <a:t>What is the impact to the overall business?</a:t>
            </a:r>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122171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UML: Use Case Diagrams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Note that diagrams are secondary in use case development, and are often used just as an easy documentation tool. Use Cases are carefully crafted </a:t>
            </a:r>
            <a:r>
              <a:rPr lang="en-US" sz="2400" u="sng" dirty="0" smtClean="0"/>
              <a:t>text</a:t>
            </a:r>
            <a:r>
              <a:rPr lang="en-US" sz="2400" dirty="0" smtClean="0"/>
              <a:t>.</a:t>
            </a:r>
          </a:p>
          <a:p>
            <a:pPr marL="0" indent="0">
              <a:buNone/>
            </a:pPr>
            <a:r>
              <a:rPr lang="en-US" sz="2400" dirty="0" smtClean="0"/>
              <a:t>Good to draw these when working out the actors and goals, and the actor-goal list</a:t>
            </a:r>
          </a:p>
          <a:p>
            <a:pPr marL="0" indent="0">
              <a:buNone/>
            </a:pPr>
            <a:r>
              <a:rPr lang="en-US" sz="2400" dirty="0" smtClean="0"/>
              <a:t>Can also be very helpful when deciding system boundaries – decide what is inside the system and what is outside</a:t>
            </a:r>
          </a:p>
          <a:p>
            <a:pPr marL="0" indent="0">
              <a:buNone/>
            </a:pPr>
            <a:r>
              <a:rPr lang="en-US" sz="2400" dirty="0" smtClean="0"/>
              <a:t>Use case diagrams are tools, and should be used to help understand the system and use cases under development</a:t>
            </a:r>
          </a:p>
          <a:p>
            <a:pPr marL="0" indent="0">
              <a:buNone/>
            </a:pPr>
            <a:r>
              <a:rPr lang="en-US" sz="2400" b="1" dirty="0" smtClean="0"/>
              <a:t>Never</a:t>
            </a:r>
            <a:r>
              <a:rPr lang="en-US" sz="2400" dirty="0" smtClean="0"/>
              <a:t> accept a set of use case diagrams as the “official” Use-Case Model for a project! </a:t>
            </a:r>
          </a:p>
          <a:p>
            <a:pPr marL="201168" lvl="1" indent="0">
              <a:buNone/>
            </a:pPr>
            <a:r>
              <a:rPr lang="en-US" sz="2000" dirty="0" smtClean="0"/>
              <a:t>They are much too vague, and you are leaving yourself open to misunderstanding later down the road</a:t>
            </a:r>
          </a:p>
          <a:p>
            <a:pPr marL="201168" lvl="1" indent="0">
              <a:buNone/>
            </a:pPr>
            <a:r>
              <a:rPr lang="en-US" sz="2000" dirty="0" smtClean="0"/>
              <a:t>Get it in writing!</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4037234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POS</a:t>
            </a:r>
            <a:endParaRPr lang="en-US"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1541962458"/>
              </p:ext>
            </p:extLst>
          </p:nvPr>
        </p:nvGraphicFramePr>
        <p:xfrm>
          <a:off x="3194265" y="2097546"/>
          <a:ext cx="5004338" cy="4114418"/>
        </p:xfrm>
        <a:graphic>
          <a:graphicData uri="http://schemas.openxmlformats.org/presentationml/2006/ole">
            <mc:AlternateContent xmlns:mc="http://schemas.openxmlformats.org/markup-compatibility/2006">
              <mc:Choice xmlns:v="urn:schemas-microsoft-com:vml" Requires="v">
                <p:oleObj spid="_x0000_s21539" name="Visio" r:id="rId3" imgW="5981760" imgH="4917600" progId="Visio.Drawing.11">
                  <p:embed/>
                </p:oleObj>
              </mc:Choice>
              <mc:Fallback>
                <p:oleObj name="Visio" r:id="rId3" imgW="5981760" imgH="49176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265" y="2097546"/>
                        <a:ext cx="5004338" cy="4114418"/>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3272720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Case Diagramming</a:t>
            </a:r>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910297839"/>
              </p:ext>
            </p:extLst>
          </p:nvPr>
        </p:nvGraphicFramePr>
        <p:xfrm>
          <a:off x="2193010" y="1676398"/>
          <a:ext cx="6765544" cy="4600414"/>
        </p:xfrm>
        <a:graphic>
          <a:graphicData uri="http://schemas.openxmlformats.org/presentationml/2006/ole">
            <mc:AlternateContent xmlns:mc="http://schemas.openxmlformats.org/markup-compatibility/2006">
              <mc:Choice xmlns:v="urn:schemas-microsoft-com:vml" Requires="v">
                <p:oleObj spid="_x0000_s22563" name="Visio" r:id="rId3" imgW="4727880" imgH="3214440" progId="Visio.Drawing.11">
                  <p:embed/>
                </p:oleObj>
              </mc:Choice>
              <mc:Fallback>
                <p:oleObj name="Visio" r:id="rId3" imgW="4727880" imgH="32144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010" y="1676398"/>
                        <a:ext cx="6765544" cy="4600414"/>
                      </a:xfrm>
                      <a:prstGeom prst="rect">
                        <a:avLst/>
                      </a:prstGeom>
                      <a:noFill/>
                      <a:ln>
                        <a:noFill/>
                      </a:ln>
                      <a:effectLst/>
                    </p:spPr>
                  </p:pic>
                </p:oleObj>
              </mc:Fallback>
            </mc:AlternateContent>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160053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Case Diagramming (alt)</a:t>
            </a:r>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292345775"/>
              </p:ext>
            </p:extLst>
          </p:nvPr>
        </p:nvGraphicFramePr>
        <p:xfrm>
          <a:off x="1356608" y="2873829"/>
          <a:ext cx="9332375" cy="2445751"/>
        </p:xfrm>
        <a:graphic>
          <a:graphicData uri="http://schemas.openxmlformats.org/presentationml/2006/ole">
            <mc:AlternateContent xmlns:mc="http://schemas.openxmlformats.org/markup-compatibility/2006">
              <mc:Choice xmlns:v="urn:schemas-microsoft-com:vml" Requires="v">
                <p:oleObj spid="_x0000_s23586" name="Visio" r:id="rId3" imgW="6783480" imgH="1778760" progId="Visio.Drawing.11">
                  <p:embed/>
                </p:oleObj>
              </mc:Choice>
              <mc:Fallback>
                <p:oleObj name="Visio" r:id="rId3" imgW="6783480" imgH="17787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608" y="2873829"/>
                        <a:ext cx="9332375" cy="2445751"/>
                      </a:xfrm>
                      <a:prstGeom prst="rect">
                        <a:avLst/>
                      </a:prstGeom>
                      <a:noFill/>
                      <a:ln>
                        <a:noFill/>
                      </a:ln>
                      <a:effectLst/>
                      <a:extLst/>
                    </p:spPr>
                  </p:pic>
                </p:oleObj>
              </mc:Fallback>
            </mc:AlternateContent>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51208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 Some Observations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Don’t design, don’t suggest coding. Think about the user story, the actors and goals</a:t>
            </a:r>
          </a:p>
          <a:p>
            <a:pPr marL="0" indent="0">
              <a:buNone/>
            </a:pPr>
            <a:r>
              <a:rPr lang="en-US" sz="2400" dirty="0" smtClean="0"/>
              <a:t>UML can also be used to create activity diagrams, which are workflow diagrams. We will discuss later</a:t>
            </a:r>
          </a:p>
          <a:p>
            <a:pPr marL="0" indent="0">
              <a:buNone/>
            </a:pPr>
            <a:r>
              <a:rPr lang="en-US" sz="2400" dirty="0" smtClean="0"/>
              <a:t>Avoid detailed function lists – this is old school, tedious, and not efficient. Write user stories.</a:t>
            </a:r>
          </a:p>
          <a:p>
            <a:pPr marL="201168" lvl="1" indent="0">
              <a:buNone/>
            </a:pPr>
            <a:r>
              <a:rPr lang="en-US" sz="2000" dirty="0" smtClean="0"/>
              <a:t>The Use-Case Model artifact captures the functional requirements</a:t>
            </a:r>
          </a:p>
          <a:p>
            <a:pPr marL="0" indent="0">
              <a:buNone/>
            </a:pPr>
            <a:r>
              <a:rPr lang="en-US" sz="2400" dirty="0" smtClean="0"/>
              <a:t>Remember, there are other UP artifacts that may still collect requirements: non-functional requirements, domain rules, etc. may be captured in the Supplementary Specification artifact.</a:t>
            </a:r>
          </a:p>
          <a:p>
            <a:pPr marL="0" indent="0">
              <a:buNone/>
            </a:pPr>
            <a:r>
              <a:rPr lang="en-US" sz="2400" dirty="0" smtClean="0"/>
              <a:t>The Vision document artifact </a:t>
            </a:r>
            <a:r>
              <a:rPr lang="en-US" sz="2400" i="1" dirty="0" smtClean="0"/>
              <a:t>may</a:t>
            </a:r>
            <a:r>
              <a:rPr lang="en-US" sz="2400" dirty="0" smtClean="0"/>
              <a:t> contain a list of </a:t>
            </a:r>
            <a:r>
              <a:rPr lang="en-US" sz="2400" u="sng" dirty="0" smtClean="0"/>
              <a:t>high level</a:t>
            </a:r>
            <a:r>
              <a:rPr lang="en-US" sz="2400" dirty="0" smtClean="0"/>
              <a:t> system functions, as these are necessary to define the system scope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1828396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Two: The Monopoly Game</a:t>
            </a:r>
            <a:endParaRPr lang="en-US" dirty="0"/>
          </a:p>
        </p:txBody>
      </p:sp>
      <p:sp>
        <p:nvSpPr>
          <p:cNvPr id="3" name="Content Placeholder 2"/>
          <p:cNvSpPr>
            <a:spLocks noGrp="1"/>
          </p:cNvSpPr>
          <p:nvPr>
            <p:ph idx="1"/>
          </p:nvPr>
        </p:nvSpPr>
        <p:spPr/>
        <p:txBody>
          <a:bodyPr/>
          <a:lstStyle/>
          <a:p>
            <a:pPr marL="0" indent="0">
              <a:buNone/>
            </a:pPr>
            <a:r>
              <a:rPr lang="en-US" dirty="0" smtClean="0"/>
              <a:t>Software version of Monopoly game</a:t>
            </a:r>
          </a:p>
          <a:p>
            <a:pPr marL="0" indent="0">
              <a:buNone/>
            </a:pPr>
            <a:r>
              <a:rPr lang="en-US" dirty="0" smtClean="0"/>
              <a:t>This will run as a simulation; the user will configure the game (i.e. indicate the number of players, etc.), start the simulation, and let the game run to its conclusion. </a:t>
            </a:r>
          </a:p>
          <a:p>
            <a:pPr marL="0" indent="0">
              <a:buNone/>
            </a:pPr>
            <a:r>
              <a:rPr lang="en-US" dirty="0" smtClean="0"/>
              <a:t>A trace log will be created to record each move a player makes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3316665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How to define use cases, how to find them, how to construct them</a:t>
            </a:r>
          </a:p>
          <a:p>
            <a:pPr marL="201168" lvl="1" indent="0">
              <a:buNone/>
            </a:pPr>
            <a:r>
              <a:rPr lang="en-US" sz="2800" dirty="0" smtClean="0"/>
              <a:t>Applying UML use case diagrams</a:t>
            </a:r>
          </a:p>
          <a:p>
            <a:pPr marL="201168" lvl="1" indent="0">
              <a:buNone/>
            </a:pPr>
            <a:r>
              <a:rPr lang="en-US" sz="2800" dirty="0" smtClean="0"/>
              <a:t>How to work with use cases in iterative methods</a:t>
            </a:r>
          </a:p>
          <a:p>
            <a:pPr marL="201168" lvl="1" indent="0">
              <a:buNone/>
            </a:pPr>
            <a:r>
              <a:rPr lang="en-US" sz="2800" dirty="0" smtClean="0"/>
              <a:t>Relating </a:t>
            </a:r>
            <a:r>
              <a:rPr lang="en-US" sz="2800" dirty="0"/>
              <a:t>u</a:t>
            </a:r>
            <a:r>
              <a:rPr lang="en-US" sz="2800" dirty="0" smtClean="0"/>
              <a:t>se cases</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Game Use Case</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This is an example of a project where most of the requirements are NOT captured by the use cases!</a:t>
            </a:r>
          </a:p>
          <a:p>
            <a:pPr marL="0" indent="0">
              <a:buNone/>
            </a:pPr>
            <a:r>
              <a:rPr lang="en-US" sz="2400" dirty="0" smtClean="0"/>
              <a:t>In this case, there is only one (simple) use case …</a:t>
            </a:r>
          </a:p>
          <a:p>
            <a:pPr marL="201168" lvl="1" indent="0">
              <a:buNone/>
            </a:pPr>
            <a:r>
              <a:rPr lang="en-US" sz="2000" dirty="0" smtClean="0"/>
              <a:t>The player starts the game (simulation)</a:t>
            </a:r>
          </a:p>
          <a:p>
            <a:pPr marL="0" indent="0">
              <a:buNone/>
            </a:pPr>
            <a:r>
              <a:rPr lang="en-US" sz="2400" dirty="0" smtClean="0"/>
              <a:t>Are there no requirements?</a:t>
            </a:r>
          </a:p>
          <a:p>
            <a:pPr marL="201168" lvl="1" indent="0">
              <a:buNone/>
            </a:pPr>
            <a:r>
              <a:rPr lang="en-US" sz="2000" dirty="0" smtClean="0"/>
              <a:t>The </a:t>
            </a:r>
            <a:r>
              <a:rPr lang="en-US" sz="2000" i="1" dirty="0" smtClean="0"/>
              <a:t>functional </a:t>
            </a:r>
            <a:r>
              <a:rPr lang="en-US" sz="2000" dirty="0" smtClean="0"/>
              <a:t>requirements are simple, and basically captured in the project description on the last slide</a:t>
            </a:r>
          </a:p>
          <a:p>
            <a:pPr marL="201168" lvl="1" indent="0">
              <a:buNone/>
            </a:pPr>
            <a:r>
              <a:rPr lang="en-US" sz="2000" dirty="0" smtClean="0"/>
              <a:t>This system will have many </a:t>
            </a:r>
            <a:r>
              <a:rPr lang="en-US" sz="2000" i="1" dirty="0" smtClean="0"/>
              <a:t>rules </a:t>
            </a:r>
            <a:r>
              <a:rPr lang="en-US" sz="2000" dirty="0" smtClean="0"/>
              <a:t>requirements – namely, the rules of the Monopoly game.</a:t>
            </a:r>
          </a:p>
          <a:p>
            <a:pPr marL="0" indent="0">
              <a:buNone/>
            </a:pPr>
            <a:r>
              <a:rPr lang="en-US" sz="2400" dirty="0" smtClean="0"/>
              <a:t>These requirements, like most </a:t>
            </a:r>
            <a:r>
              <a:rPr lang="en-US" sz="2400" i="1" dirty="0" smtClean="0"/>
              <a:t>business logic</a:t>
            </a:r>
            <a:r>
              <a:rPr lang="en-US" sz="2400" dirty="0" smtClean="0"/>
              <a:t> requirements, would be captured in the Supplementary Specification (we will talk about this later).</a:t>
            </a:r>
          </a:p>
          <a:p>
            <a:pPr marL="201168" lvl="1" indent="0">
              <a:buNone/>
            </a:pPr>
            <a:r>
              <a:rPr lang="en-US" sz="2000" dirty="0" smtClean="0"/>
              <a:t>This type of requirement is not directly functional to the user, so usually not captured in the use case</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2718753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Game: Use Case Diagram</a:t>
            </a:r>
            <a:endParaRPr lang="en-US"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2896478198"/>
              </p:ext>
            </p:extLst>
          </p:nvPr>
        </p:nvGraphicFramePr>
        <p:xfrm>
          <a:off x="990600" y="2243138"/>
          <a:ext cx="8229600" cy="3687762"/>
        </p:xfrm>
        <a:graphic>
          <a:graphicData uri="http://schemas.openxmlformats.org/presentationml/2006/ole">
            <mc:AlternateContent xmlns:mc="http://schemas.openxmlformats.org/markup-compatibility/2006">
              <mc:Choice xmlns:v="urn:schemas-microsoft-com:vml" Requires="v">
                <p:oleObj spid="_x0000_s24607" name="Visio" r:id="rId3" imgW="3172320" imgH="1420560" progId="Visio.Drawing.11">
                  <p:embed/>
                </p:oleObj>
              </mc:Choice>
              <mc:Fallback>
                <p:oleObj name="Visio" r:id="rId3" imgW="3172320" imgH="1420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43138"/>
                        <a:ext cx="8229600" cy="36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21</a:t>
            </a:fld>
            <a:endParaRPr lang="en-US" dirty="0"/>
          </a:p>
        </p:txBody>
      </p:sp>
    </p:spTree>
    <p:extLst>
      <p:ext uri="{BB962C8B-B14F-4D97-AF65-F5344CB8AC3E}">
        <p14:creationId xmlns:p14="http://schemas.microsoft.com/office/powerpoint/2010/main" val="3868527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Game Use Case</a:t>
            </a:r>
            <a:endParaRPr lang="en-US" dirty="0"/>
          </a:p>
        </p:txBody>
      </p:sp>
      <p:sp>
        <p:nvSpPr>
          <p:cNvPr id="3" name="Content Placeholder 2"/>
          <p:cNvSpPr>
            <a:spLocks noGrp="1"/>
          </p:cNvSpPr>
          <p:nvPr>
            <p:ph idx="1"/>
          </p:nvPr>
        </p:nvSpPr>
        <p:spPr/>
        <p:txBody>
          <a:bodyPr/>
          <a:lstStyle/>
          <a:p>
            <a:r>
              <a:rPr lang="en-US" b="1" dirty="0" smtClean="0"/>
              <a:t>USE CASE UC1: Play Monopoly Game</a:t>
            </a:r>
          </a:p>
          <a:p>
            <a:r>
              <a:rPr lang="en-US" b="1" dirty="0" smtClean="0"/>
              <a:t>Scope: </a:t>
            </a:r>
            <a:r>
              <a:rPr lang="en-US" dirty="0" smtClean="0"/>
              <a:t>Monopoly application</a:t>
            </a:r>
          </a:p>
          <a:p>
            <a:r>
              <a:rPr lang="en-US" b="1" dirty="0" smtClean="0"/>
              <a:t>Primary Actor: </a:t>
            </a:r>
            <a:r>
              <a:rPr lang="en-US" dirty="0" smtClean="0"/>
              <a:t>Observer</a:t>
            </a:r>
          </a:p>
          <a:p>
            <a:r>
              <a:rPr lang="en-US" b="1" dirty="0" smtClean="0"/>
              <a:t>Stakeholders and Interests:</a:t>
            </a:r>
            <a:r>
              <a:rPr lang="en-US" dirty="0" smtClean="0"/>
              <a:t> Observer: Wants to easily observe the output of the game simulation</a:t>
            </a:r>
          </a:p>
          <a:p>
            <a:r>
              <a:rPr lang="en-US" b="1" dirty="0" smtClean="0"/>
              <a:t>Main Case Scenario: </a:t>
            </a:r>
            <a:endParaRPr lang="en-US" dirty="0" smtClean="0"/>
          </a:p>
          <a:p>
            <a:pPr marL="749808" lvl="1" indent="-457200">
              <a:buFont typeface="+mj-lt"/>
              <a:buAutoNum type="arabicPeriod"/>
            </a:pPr>
            <a:r>
              <a:rPr lang="en-US" dirty="0" smtClean="0"/>
              <a:t>Observer requests new game initialization, enters number of players</a:t>
            </a:r>
          </a:p>
          <a:p>
            <a:pPr marL="749808" lvl="1" indent="-457200">
              <a:buFont typeface="+mj-lt"/>
              <a:buAutoNum type="arabicPeriod"/>
            </a:pPr>
            <a:r>
              <a:rPr lang="en-US" dirty="0" smtClean="0"/>
              <a:t>Observer starts play.</a:t>
            </a:r>
          </a:p>
          <a:p>
            <a:pPr marL="749808" lvl="1" indent="-457200">
              <a:buFont typeface="+mj-lt"/>
              <a:buAutoNum type="arabicPeriod"/>
            </a:pPr>
            <a:r>
              <a:rPr lang="en-US" dirty="0" smtClean="0"/>
              <a:t>System displays game trace for next player move (see domain rules, and “game trace” in glossary for trace details)</a:t>
            </a:r>
          </a:p>
          <a:p>
            <a:pPr marL="749808" lvl="1" indent="-457200">
              <a:buFont typeface="+mj-lt"/>
              <a:buAutoNum type="arabicPeriod"/>
            </a:pPr>
            <a:r>
              <a:rPr lang="en-US" dirty="0" smtClean="0"/>
              <a:t>Repeat step 3 until a winner is decided or the Observer cancels the simulation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654288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Game Use Case</a:t>
            </a:r>
            <a:endParaRPr lang="en-US" dirty="0"/>
          </a:p>
        </p:txBody>
      </p:sp>
      <p:sp>
        <p:nvSpPr>
          <p:cNvPr id="3" name="Content Placeholder 2"/>
          <p:cNvSpPr>
            <a:spLocks noGrp="1"/>
          </p:cNvSpPr>
          <p:nvPr>
            <p:ph idx="1"/>
          </p:nvPr>
        </p:nvSpPr>
        <p:spPr/>
        <p:txBody>
          <a:bodyPr/>
          <a:lstStyle/>
          <a:p>
            <a:r>
              <a:rPr lang="en-US" b="1" dirty="0" smtClean="0"/>
              <a:t>USE CASE UC1: Play Monopoly Game (cont.)</a:t>
            </a:r>
          </a:p>
          <a:p>
            <a:r>
              <a:rPr lang="en-US" b="1" dirty="0" smtClean="0"/>
              <a:t>Extensions:</a:t>
            </a:r>
          </a:p>
          <a:p>
            <a:r>
              <a:rPr lang="en-US" dirty="0" smtClean="0"/>
              <a:t>*a. At any time, System fails:</a:t>
            </a:r>
          </a:p>
          <a:p>
            <a:pPr marL="292608" lvl="1" indent="0">
              <a:buNone/>
            </a:pPr>
            <a:r>
              <a:rPr lang="en-US" dirty="0" smtClean="0"/>
              <a:t>(to support recovery, System logs after each completed move)</a:t>
            </a:r>
          </a:p>
          <a:p>
            <a:pPr marL="635508" lvl="1" indent="-342900">
              <a:buFont typeface="+mj-lt"/>
              <a:buAutoNum type="arabicPeriod"/>
            </a:pPr>
            <a:r>
              <a:rPr lang="en-US" dirty="0" smtClean="0"/>
              <a:t>Observer restarts System.</a:t>
            </a:r>
          </a:p>
          <a:p>
            <a:pPr marL="635508" lvl="1" indent="-342900">
              <a:buFont typeface="+mj-lt"/>
              <a:buAutoNum type="arabicPeriod"/>
            </a:pPr>
            <a:r>
              <a:rPr lang="en-US" dirty="0" smtClean="0"/>
              <a:t>System detects prior failure, reconstructs state, and prompts to continue.</a:t>
            </a:r>
          </a:p>
          <a:p>
            <a:pPr marL="635508" lvl="1" indent="-342900">
              <a:buFont typeface="+mj-lt"/>
              <a:buAutoNum type="arabicPeriod"/>
            </a:pPr>
            <a:r>
              <a:rPr lang="en-US" dirty="0" smtClean="0"/>
              <a:t>Observer chooses to continue (from last completed player turn).</a:t>
            </a:r>
          </a:p>
          <a:p>
            <a:pPr marL="0" indent="0">
              <a:buNone/>
            </a:pPr>
            <a:r>
              <a:rPr lang="en-US" b="1" dirty="0" smtClean="0"/>
              <a:t>Special Requirements:</a:t>
            </a:r>
          </a:p>
          <a:p>
            <a:pPr lvl="1">
              <a:buFont typeface="Courier New" panose="02070309020205020404" pitchFamily="49" charset="0"/>
              <a:buChar char="o"/>
            </a:pPr>
            <a:r>
              <a:rPr lang="en-US" dirty="0"/>
              <a:t> </a:t>
            </a:r>
            <a:r>
              <a:rPr lang="en-US" dirty="0" smtClean="0"/>
              <a:t>Provide both graphical and text trace modes.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1025799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and Iterative Methods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t>UP is use-case driven development</a:t>
            </a:r>
          </a:p>
          <a:p>
            <a:pPr marL="0" indent="0">
              <a:buNone/>
            </a:pPr>
            <a:r>
              <a:rPr lang="en-US" sz="2400" dirty="0" smtClean="0"/>
              <a:t>Functional requirements are primarily captured in the use cases (i.e. the Use-Case Model) – this means you would not expect to find many functional requirements elsewhere</a:t>
            </a:r>
          </a:p>
          <a:p>
            <a:pPr marL="0" indent="0">
              <a:buNone/>
            </a:pPr>
            <a:r>
              <a:rPr lang="en-US" sz="2400" dirty="0" smtClean="0"/>
              <a:t>Critical to planning iterations</a:t>
            </a:r>
          </a:p>
          <a:p>
            <a:pPr marL="201168" lvl="1" indent="0">
              <a:buNone/>
            </a:pPr>
            <a:r>
              <a:rPr lang="en-US" sz="2000" dirty="0" smtClean="0"/>
              <a:t>Planning usually involves selecting a use case to work on, or enhancing an existing use case </a:t>
            </a:r>
          </a:p>
          <a:p>
            <a:pPr marL="0" indent="0">
              <a:buNone/>
            </a:pPr>
            <a:r>
              <a:rPr lang="en-US" sz="2400" dirty="0" smtClean="0"/>
              <a:t>In UP, the main goal for each team is to design objects which, when collaborating together, will </a:t>
            </a:r>
            <a:r>
              <a:rPr lang="en-US" sz="2400" i="1" dirty="0" smtClean="0"/>
              <a:t>realize</a:t>
            </a:r>
            <a:r>
              <a:rPr lang="en-US" sz="2400" dirty="0" smtClean="0"/>
              <a:t> a use case. This is true of Agile methods in general.</a:t>
            </a:r>
          </a:p>
          <a:p>
            <a:pPr marL="0" indent="0">
              <a:buNone/>
            </a:pPr>
            <a:r>
              <a:rPr lang="en-US" sz="2400" dirty="0" smtClean="0"/>
              <a:t>Use cases often give valuable material for the creation of user manuals</a:t>
            </a:r>
          </a:p>
          <a:p>
            <a:pPr marL="0" indent="0">
              <a:buNone/>
            </a:pPr>
            <a:r>
              <a:rPr lang="en-US" sz="2400" dirty="0" smtClean="0"/>
              <a:t>Use cases also provide valuable ideas for testing</a:t>
            </a:r>
          </a:p>
          <a:p>
            <a:pPr marL="0" indent="0">
              <a:buNone/>
            </a:pPr>
            <a:r>
              <a:rPr lang="en-US" sz="2400" dirty="0" smtClean="0"/>
              <a:t>Use cases often developed in Requirements Workshops held with the customer</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161072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Workshops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Often attended by System Analyst, developer, software architect, customer, end user, etc.</a:t>
            </a:r>
          </a:p>
          <a:p>
            <a:pPr marL="0" indent="0">
              <a:buNone/>
            </a:pPr>
            <a:r>
              <a:rPr lang="en-US" dirty="0" smtClean="0"/>
              <a:t>Held throughout Inception/Elaboration Phases</a:t>
            </a:r>
          </a:p>
          <a:p>
            <a:pPr marL="0" indent="0">
              <a:buNone/>
            </a:pPr>
            <a:r>
              <a:rPr lang="en-US" dirty="0" smtClean="0"/>
              <a:t>Inception:</a:t>
            </a:r>
          </a:p>
          <a:p>
            <a:pPr marL="201168" lvl="1" indent="0">
              <a:buNone/>
            </a:pPr>
            <a:r>
              <a:rPr lang="en-US" dirty="0" smtClean="0"/>
              <a:t>Start by identifying stakeholders and goals, create actor-goal table mentioned earlier</a:t>
            </a:r>
          </a:p>
          <a:p>
            <a:pPr marL="201168" lvl="1" indent="0">
              <a:buNone/>
            </a:pPr>
            <a:r>
              <a:rPr lang="en-US" dirty="0" smtClean="0"/>
              <a:t>Then create a list of use cases </a:t>
            </a:r>
            <a:r>
              <a:rPr lang="en-US" i="1" dirty="0" smtClean="0"/>
              <a:t>by name only</a:t>
            </a:r>
            <a:r>
              <a:rPr lang="en-US" dirty="0" smtClean="0"/>
              <a:t>, and maybe write brief descriptions for a few of the most critical ones</a:t>
            </a:r>
          </a:p>
          <a:p>
            <a:pPr marL="201168" lvl="1" indent="0">
              <a:buNone/>
            </a:pPr>
            <a:r>
              <a:rPr lang="en-US" dirty="0" smtClean="0"/>
              <a:t>Finally, by the end of Inception, a few key use cases will be identified as high risk and critical to the core architecture; these are written out in fully dressed form</a:t>
            </a:r>
          </a:p>
          <a:p>
            <a:pPr marL="0" indent="0">
              <a:buNone/>
            </a:pPr>
            <a:r>
              <a:rPr lang="en-US" dirty="0" smtClean="0"/>
              <a:t>Elaboration:</a:t>
            </a:r>
          </a:p>
          <a:p>
            <a:pPr marL="201168" lvl="1" indent="0">
              <a:buNone/>
            </a:pPr>
            <a:r>
              <a:rPr lang="en-US" dirty="0" smtClean="0"/>
              <a:t>At regular times during each iteration, refine the existing fully dressed use cases based upon feedback</a:t>
            </a:r>
          </a:p>
          <a:p>
            <a:pPr marL="201168" lvl="1" indent="0">
              <a:buNone/>
            </a:pPr>
            <a:r>
              <a:rPr lang="en-US" dirty="0" smtClean="0"/>
              <a:t>Create fully dressed versions of remaining use cases, add more use cases as needed</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55130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Iterative Development: Disciplines, Phases, and Artifacts</a:t>
            </a:r>
          </a:p>
        </p:txBody>
      </p:sp>
      <p:sp>
        <p:nvSpPr>
          <p:cNvPr id="3" name="Content Placeholder 2"/>
          <p:cNvSpPr>
            <a:spLocks noGrp="1"/>
          </p:cNvSpPr>
          <p:nvPr>
            <p:ph idx="1"/>
          </p:nvPr>
        </p:nvSpPr>
        <p:spPr/>
        <p:txBody>
          <a:bodyPr/>
          <a:lstStyle/>
          <a:p>
            <a:r>
              <a:rPr lang="en-US" sz="2400" dirty="0"/>
              <a:t>In UP, each artifact is owned by a discipline</a:t>
            </a:r>
          </a:p>
          <a:p>
            <a:pPr marL="201168" lvl="1" indent="0">
              <a:buNone/>
            </a:pPr>
            <a:r>
              <a:rPr lang="en-US" sz="2200" dirty="0" smtClean="0"/>
              <a:t>The Requirements discipline owns the Use Case Model artifact</a:t>
            </a:r>
          </a:p>
          <a:p>
            <a:r>
              <a:rPr lang="en-US" sz="2400" dirty="0" smtClean="0"/>
              <a:t>The artifacts are developed over the course of the phases of the project, i.e. Inception, Elaboration, Construction, and Transition</a:t>
            </a:r>
          </a:p>
          <a:p>
            <a:r>
              <a:rPr lang="en-US" sz="2400" dirty="0" smtClean="0"/>
              <a:t>Some artifacts are started later than others, some a revised in multiple phases</a:t>
            </a:r>
          </a:p>
          <a:p>
            <a:r>
              <a:rPr lang="en-US" sz="2400" dirty="0" smtClean="0"/>
              <a:t>This is common in Agile methods in general – don’t “freeze” requirements</a:t>
            </a:r>
          </a:p>
          <a:p>
            <a:pPr lvl="1"/>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1907901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Iterative Development: Disciplines, Phases, and Artifacts</a:t>
            </a:r>
          </a:p>
        </p:txBody>
      </p:sp>
      <p:sp>
        <p:nvSpPr>
          <p:cNvPr id="3" name="Content Placeholder 2"/>
          <p:cNvSpPr>
            <a:spLocks noGrp="1"/>
          </p:cNvSpPr>
          <p:nvPr>
            <p:ph idx="1"/>
          </p:nvPr>
        </p:nvSpPr>
        <p:spPr/>
        <p:txBody>
          <a:bodyPr/>
          <a:lstStyle/>
          <a:p>
            <a:r>
              <a:rPr lang="en-US" sz="2800" b="1" dirty="0" smtClean="0"/>
              <a:t>Discipline: </a:t>
            </a:r>
            <a:r>
              <a:rPr lang="en-US" sz="2800" dirty="0" smtClean="0"/>
              <a:t>Requirements. </a:t>
            </a:r>
            <a:r>
              <a:rPr lang="en-US" sz="2800" b="1" dirty="0" smtClean="0"/>
              <a:t>Artifact: </a:t>
            </a:r>
            <a:r>
              <a:rPr lang="en-US" sz="2800" dirty="0" smtClean="0"/>
              <a:t>Use-Case Model</a:t>
            </a:r>
          </a:p>
          <a:p>
            <a:pPr marL="201168" lvl="1" indent="0">
              <a:buNone/>
            </a:pPr>
            <a:r>
              <a:rPr lang="en-US" sz="2400" dirty="0" smtClean="0"/>
              <a:t>During Inception, hold initial requirements workshop to identify high level use cases (brief descriptions); identify maybe 10% that are high-risk and architecturally important, and do a deep dive to define those</a:t>
            </a:r>
          </a:p>
          <a:p>
            <a:pPr marL="201168" lvl="1" indent="0">
              <a:buNone/>
            </a:pPr>
            <a:r>
              <a:rPr lang="en-US" sz="2400" dirty="0" smtClean="0"/>
              <a:t>During the iterations of the Elaboration Phase,  hold requirements workshops near the end of each iteration of expand upon use cases (based upon feedback received on developed code), and add details to high level use cases</a:t>
            </a:r>
          </a:p>
          <a:p>
            <a:pPr marL="201168" lvl="1" indent="0">
              <a:buNone/>
            </a:pPr>
            <a:r>
              <a:rPr lang="en-US" sz="2400" dirty="0" smtClean="0"/>
              <a:t>By the end of the Elaboration Phase, 80-90% of the use cases should be clear and written in detail. The rest will be fleshed out during Construction Phase.</a:t>
            </a:r>
          </a:p>
          <a:p>
            <a:pPr lvl="1"/>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2380902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Iterative Development: Disciplines, Phases, and Artifacts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957415"/>
              </p:ext>
            </p:extLst>
          </p:nvPr>
        </p:nvGraphicFramePr>
        <p:xfrm>
          <a:off x="728419" y="1846263"/>
          <a:ext cx="10426944" cy="2865120"/>
        </p:xfrm>
        <a:graphic>
          <a:graphicData uri="http://schemas.openxmlformats.org/drawingml/2006/table">
            <a:tbl>
              <a:tblPr firstRow="1" bandRow="1">
                <a:tableStyleId>{5C22544A-7EE6-4342-B048-85BDC9FD1C3A}</a:tableStyleId>
              </a:tblPr>
              <a:tblGrid>
                <a:gridCol w="1737824"/>
                <a:gridCol w="1737824"/>
                <a:gridCol w="1737824"/>
                <a:gridCol w="1737824"/>
                <a:gridCol w="1737824"/>
                <a:gridCol w="1737824"/>
              </a:tblGrid>
              <a:tr h="370840">
                <a:tc>
                  <a:txBody>
                    <a:bodyPr/>
                    <a:lstStyle/>
                    <a:p>
                      <a:r>
                        <a:rPr lang="en-US" sz="2000" dirty="0" smtClean="0"/>
                        <a:t>Discipline</a:t>
                      </a:r>
                      <a:endParaRPr lang="en-US" sz="2000" dirty="0"/>
                    </a:p>
                  </a:txBody>
                  <a:tcPr/>
                </a:tc>
                <a:tc>
                  <a:txBody>
                    <a:bodyPr/>
                    <a:lstStyle/>
                    <a:p>
                      <a:r>
                        <a:rPr lang="en-US" sz="2000" dirty="0" smtClean="0"/>
                        <a:t>Artifact</a:t>
                      </a:r>
                      <a:endParaRPr lang="en-US" sz="2000" dirty="0"/>
                    </a:p>
                  </a:txBody>
                  <a:tcPr/>
                </a:tc>
                <a:tc>
                  <a:txBody>
                    <a:bodyPr/>
                    <a:lstStyle/>
                    <a:p>
                      <a:r>
                        <a:rPr lang="en-US" sz="2000" dirty="0" smtClean="0"/>
                        <a:t>Inception</a:t>
                      </a:r>
                      <a:endParaRPr lang="en-US" sz="2000" dirty="0"/>
                    </a:p>
                  </a:txBody>
                  <a:tcPr/>
                </a:tc>
                <a:tc>
                  <a:txBody>
                    <a:bodyPr/>
                    <a:lstStyle/>
                    <a:p>
                      <a:r>
                        <a:rPr lang="en-US" sz="2000" dirty="0" smtClean="0"/>
                        <a:t>Elaboration</a:t>
                      </a:r>
                      <a:endParaRPr lang="en-US" sz="2000" dirty="0"/>
                    </a:p>
                  </a:txBody>
                  <a:tcPr/>
                </a:tc>
                <a:tc>
                  <a:txBody>
                    <a:bodyPr/>
                    <a:lstStyle/>
                    <a:p>
                      <a:r>
                        <a:rPr lang="en-US" sz="2000" dirty="0" smtClean="0"/>
                        <a:t>Construction</a:t>
                      </a:r>
                      <a:endParaRPr lang="en-US" sz="2000" dirty="0"/>
                    </a:p>
                  </a:txBody>
                  <a:tcPr/>
                </a:tc>
                <a:tc>
                  <a:txBody>
                    <a:bodyPr/>
                    <a:lstStyle/>
                    <a:p>
                      <a:r>
                        <a:rPr lang="en-US" sz="2000" dirty="0" smtClean="0"/>
                        <a:t>Transition</a:t>
                      </a:r>
                      <a:endParaRPr lang="en-US" sz="2000" dirty="0"/>
                    </a:p>
                  </a:txBody>
                  <a:tcPr/>
                </a:tc>
              </a:tr>
              <a:tr h="370840">
                <a:tc>
                  <a:txBody>
                    <a:bodyPr/>
                    <a:lstStyle/>
                    <a:p>
                      <a:r>
                        <a:rPr lang="en-US" dirty="0" smtClean="0"/>
                        <a:t>Business Modeling</a:t>
                      </a:r>
                      <a:endParaRPr lang="en-US" dirty="0"/>
                    </a:p>
                  </a:txBody>
                  <a:tcPr/>
                </a:tc>
                <a:tc>
                  <a:txBody>
                    <a:bodyPr/>
                    <a:lstStyle/>
                    <a:p>
                      <a:r>
                        <a:rPr lang="en-US" dirty="0" smtClean="0"/>
                        <a:t>Domain Model</a:t>
                      </a:r>
                      <a:endParaRPr lang="en-US" dirty="0"/>
                    </a:p>
                  </a:txBody>
                  <a:tcPr/>
                </a:tc>
                <a:tc>
                  <a:txBody>
                    <a:bodyPr/>
                    <a:lstStyle/>
                    <a:p>
                      <a:pPr algn="ctr"/>
                      <a:endParaRPr lang="en-US" dirty="0"/>
                    </a:p>
                  </a:txBody>
                  <a:tcPr/>
                </a:tc>
                <a:tc>
                  <a:txBody>
                    <a:bodyPr/>
                    <a:lstStyle/>
                    <a:p>
                      <a:pPr algn="ctr"/>
                      <a:r>
                        <a:rPr lang="en-US" dirty="0" smtClean="0"/>
                        <a:t>S,</a:t>
                      </a:r>
                      <a:r>
                        <a:rPr lang="en-US" baseline="0" dirty="0" smtClean="0"/>
                        <a:t> R</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r>
                        <a:rPr lang="en-US" dirty="0" smtClean="0"/>
                        <a:t>Requirements</a:t>
                      </a:r>
                      <a:endParaRPr lang="en-US" dirty="0"/>
                    </a:p>
                  </a:txBody>
                  <a:tcPr/>
                </a:tc>
                <a:tc>
                  <a:txBody>
                    <a:bodyPr/>
                    <a:lstStyle/>
                    <a:p>
                      <a:r>
                        <a:rPr lang="en-US" b="1" dirty="0" smtClean="0"/>
                        <a:t>Use-Case</a:t>
                      </a:r>
                      <a:r>
                        <a:rPr lang="en-US" dirty="0" smtClean="0"/>
                        <a:t> </a:t>
                      </a:r>
                      <a:r>
                        <a:rPr lang="en-US" b="1" dirty="0" smtClean="0"/>
                        <a:t>Model</a:t>
                      </a:r>
                    </a:p>
                    <a:p>
                      <a:r>
                        <a:rPr lang="en-US" dirty="0" smtClean="0"/>
                        <a:t>Vision</a:t>
                      </a:r>
                    </a:p>
                    <a:p>
                      <a:r>
                        <a:rPr lang="en-US" dirty="0" err="1" smtClean="0"/>
                        <a:t>Supp</a:t>
                      </a:r>
                      <a:r>
                        <a:rPr lang="en-US" baseline="0" dirty="0" smtClean="0"/>
                        <a:t> Spec</a:t>
                      </a:r>
                    </a:p>
                    <a:p>
                      <a:r>
                        <a:rPr lang="en-US" baseline="0" dirty="0" smtClean="0"/>
                        <a:t>Glossary</a:t>
                      </a:r>
                      <a:endParaRPr lang="en-US" dirty="0"/>
                    </a:p>
                  </a:txBody>
                  <a:tcPr/>
                </a:tc>
                <a:tc>
                  <a:txBody>
                    <a:bodyPr/>
                    <a:lstStyle/>
                    <a:p>
                      <a:pPr algn="ctr"/>
                      <a:r>
                        <a:rPr lang="en-US" dirty="0" smtClean="0"/>
                        <a:t>S</a:t>
                      </a:r>
                    </a:p>
                    <a:p>
                      <a:pPr algn="ctr"/>
                      <a:r>
                        <a:rPr lang="en-US" dirty="0" smtClean="0"/>
                        <a:t>S</a:t>
                      </a:r>
                    </a:p>
                    <a:p>
                      <a:pPr algn="ctr"/>
                      <a:r>
                        <a:rPr lang="en-US" dirty="0" smtClean="0"/>
                        <a:t>S</a:t>
                      </a:r>
                    </a:p>
                    <a:p>
                      <a:pPr algn="ctr"/>
                      <a:r>
                        <a:rPr lang="en-US" dirty="0" smtClean="0"/>
                        <a:t>s</a:t>
                      </a:r>
                      <a:endParaRPr lang="en-US" dirty="0"/>
                    </a:p>
                  </a:txBody>
                  <a:tcPr/>
                </a:tc>
                <a:tc>
                  <a:txBody>
                    <a:bodyPr/>
                    <a:lstStyle/>
                    <a:p>
                      <a:pPr algn="ctr"/>
                      <a:r>
                        <a:rPr lang="en-US" dirty="0" smtClean="0"/>
                        <a:t>R</a:t>
                      </a:r>
                    </a:p>
                    <a:p>
                      <a:pPr algn="ctr"/>
                      <a:r>
                        <a:rPr lang="en-US" dirty="0" smtClean="0"/>
                        <a:t>R</a:t>
                      </a:r>
                    </a:p>
                    <a:p>
                      <a:pPr algn="ctr"/>
                      <a:r>
                        <a:rPr lang="en-US" dirty="0" smtClean="0"/>
                        <a:t>R</a:t>
                      </a:r>
                    </a:p>
                    <a:p>
                      <a:pPr algn="ctr"/>
                      <a:r>
                        <a:rPr lang="en-US" dirty="0" smtClean="0"/>
                        <a:t>R</a:t>
                      </a:r>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Design</a:t>
                      </a:r>
                      <a:endParaRPr lang="en-US" dirty="0"/>
                    </a:p>
                  </a:txBody>
                  <a:tcPr/>
                </a:tc>
                <a:tc>
                  <a:txBody>
                    <a:bodyPr/>
                    <a:lstStyle/>
                    <a:p>
                      <a:r>
                        <a:rPr lang="en-US" dirty="0" smtClean="0"/>
                        <a:t>Design Model</a:t>
                      </a:r>
                    </a:p>
                    <a:p>
                      <a:r>
                        <a:rPr lang="en-US" dirty="0" smtClean="0"/>
                        <a:t>SW Arch</a:t>
                      </a:r>
                      <a:r>
                        <a:rPr lang="en-US" baseline="0" dirty="0" smtClean="0"/>
                        <a:t> Doc</a:t>
                      </a:r>
                      <a:endParaRPr lang="en-US" dirty="0"/>
                    </a:p>
                  </a:txBody>
                  <a:tcPr/>
                </a:tc>
                <a:tc>
                  <a:txBody>
                    <a:bodyPr/>
                    <a:lstStyle/>
                    <a:p>
                      <a:pPr algn="ctr"/>
                      <a:endParaRPr lang="en-US" dirty="0"/>
                    </a:p>
                  </a:txBody>
                  <a:tcPr/>
                </a:tc>
                <a:tc>
                  <a:txBody>
                    <a:bodyPr/>
                    <a:lstStyle/>
                    <a:p>
                      <a:pPr algn="ctr"/>
                      <a:r>
                        <a:rPr lang="en-US" dirty="0" smtClean="0"/>
                        <a:t>S</a:t>
                      </a:r>
                    </a:p>
                    <a:p>
                      <a:pPr algn="ctr"/>
                      <a:r>
                        <a:rPr lang="en-US" dirty="0" smtClean="0"/>
                        <a:t>S</a:t>
                      </a:r>
                      <a:endParaRPr lang="en-US" dirty="0"/>
                    </a:p>
                  </a:txBody>
                  <a:tcPr/>
                </a:tc>
                <a:tc>
                  <a:txBody>
                    <a:bodyPr/>
                    <a:lstStyle/>
                    <a:p>
                      <a:pPr algn="ctr"/>
                      <a:r>
                        <a:rPr lang="en-US" dirty="0" smtClean="0"/>
                        <a:t>R</a:t>
                      </a:r>
                      <a:endParaRPr lang="en-US" dirty="0"/>
                    </a:p>
                  </a:txBody>
                  <a:tcPr/>
                </a:tc>
                <a:tc>
                  <a:txBody>
                    <a:bodyPr/>
                    <a:lstStyle/>
                    <a:p>
                      <a:pPr algn="ctr"/>
                      <a:endParaRPr lang="en-US" dirty="0"/>
                    </a:p>
                  </a:txBody>
                  <a:tcPr/>
                </a:tc>
              </a:tr>
            </a:tbl>
          </a:graphicData>
        </a:graphic>
      </p:graphicFrame>
      <p:sp>
        <p:nvSpPr>
          <p:cNvPr id="5" name="TextBox 4"/>
          <p:cNvSpPr txBox="1"/>
          <p:nvPr/>
        </p:nvSpPr>
        <p:spPr>
          <a:xfrm>
            <a:off x="2278251" y="5362414"/>
            <a:ext cx="1966308" cy="369332"/>
          </a:xfrm>
          <a:prstGeom prst="rect">
            <a:avLst/>
          </a:prstGeom>
          <a:noFill/>
        </p:spPr>
        <p:txBody>
          <a:bodyPr wrap="none" rtlCol="0">
            <a:spAutoFit/>
          </a:bodyPr>
          <a:lstStyle/>
          <a:p>
            <a:r>
              <a:rPr lang="en-US" dirty="0" smtClean="0"/>
              <a:t>S – Start, R - Refine</a:t>
            </a:r>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329801676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Chapters 6</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Understand how to create use cases by defining system boundaries, identifying the actors and goals</a:t>
            </a:r>
          </a:p>
          <a:p>
            <a:pPr marL="0" indent="0">
              <a:buNone/>
            </a:pPr>
            <a:r>
              <a:rPr lang="en-US" sz="2400" dirty="0" smtClean="0"/>
              <a:t>Understand when and how use cases are created throughout the iterative process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Use cases are text, not diagrams</a:t>
            </a:r>
          </a:p>
          <a:p>
            <a:pPr marL="201168" lvl="1" indent="0">
              <a:buNone/>
            </a:pPr>
            <a:r>
              <a:rPr lang="en-US" dirty="0" smtClean="0"/>
              <a:t>We may construct diagrams from the text cases later</a:t>
            </a:r>
          </a:p>
          <a:p>
            <a:pPr marL="0" indent="0">
              <a:buNone/>
            </a:pPr>
            <a:r>
              <a:rPr lang="en-US" dirty="0" smtClean="0"/>
              <a:t>These are created as stories, and functional requirements are derived from them</a:t>
            </a:r>
          </a:p>
          <a:p>
            <a:pPr marL="0" indent="0">
              <a:buNone/>
            </a:pPr>
            <a:r>
              <a:rPr lang="en-US" dirty="0" smtClean="0"/>
              <a:t>Actors: something that exhibits behavior in the system (not just a person)</a:t>
            </a:r>
          </a:p>
          <a:p>
            <a:pPr marL="0" indent="0">
              <a:buNone/>
            </a:pPr>
            <a:r>
              <a:rPr lang="en-US" dirty="0" smtClean="0"/>
              <a:t>Scenario: A specific sequence of actions and interactions between the actors and the system (use case instance)</a:t>
            </a:r>
          </a:p>
          <a:p>
            <a:pPr marL="201168" lvl="1" indent="0">
              <a:buNone/>
            </a:pPr>
            <a:r>
              <a:rPr lang="en-US" dirty="0" smtClean="0"/>
              <a:t>One particular story of using the system</a:t>
            </a:r>
          </a:p>
          <a:p>
            <a:pPr marL="0" indent="0">
              <a:buNone/>
            </a:pPr>
            <a:r>
              <a:rPr lang="en-US" dirty="0" smtClean="0"/>
              <a:t>Use Case </a:t>
            </a:r>
            <a:r>
              <a:rPr lang="en-US" dirty="0"/>
              <a:t> (informal)</a:t>
            </a:r>
            <a:r>
              <a:rPr lang="en-US" dirty="0" smtClean="0"/>
              <a:t>: A collection of related success and failure scenarios that describe an actor using a system to achieve a goal.</a:t>
            </a:r>
          </a:p>
          <a:p>
            <a:pPr marL="0" indent="0">
              <a:buNone/>
            </a:pPr>
            <a:r>
              <a:rPr lang="en-US" dirty="0" smtClean="0"/>
              <a:t>Use Case (formal, RUP): A set of use-case instances (scenarios), where each instance is a sequence of actions a system performs that yields an observable result of value to a particular actor.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2710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lstStyle/>
          <a:p>
            <a:pPr marL="0" indent="0">
              <a:buNone/>
            </a:pPr>
            <a:r>
              <a:rPr lang="en-US" dirty="0" smtClean="0"/>
              <a:t>How to relate use cases (Chapter 30)</a:t>
            </a:r>
          </a:p>
          <a:p>
            <a:pPr marL="0" indent="0">
              <a:buNone/>
            </a:pPr>
            <a:r>
              <a:rPr lang="en-US" dirty="0" smtClean="0"/>
              <a:t>Other requirements, and how to find them (Chapter 7)</a:t>
            </a:r>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8"/>
          <p:cNvGraphicFramePr>
            <a:graphicFrameLocks noChangeAspect="1"/>
          </p:cNvGraphicFramePr>
          <p:nvPr>
            <p:extLst>
              <p:ext uri="{D42A27DB-BD31-4B8C-83A1-F6EECF244321}">
                <p14:modId xmlns:p14="http://schemas.microsoft.com/office/powerpoint/2010/main" val="1072305922"/>
              </p:ext>
            </p:extLst>
          </p:nvPr>
        </p:nvGraphicFramePr>
        <p:xfrm>
          <a:off x="1178623" y="118736"/>
          <a:ext cx="7787577" cy="6104265"/>
        </p:xfrm>
        <a:graphic>
          <a:graphicData uri="http://schemas.openxmlformats.org/presentationml/2006/ole">
            <mc:AlternateContent xmlns:mc="http://schemas.openxmlformats.org/markup-compatibility/2006">
              <mc:Choice xmlns:v="urn:schemas-microsoft-com:vml" Requires="v">
                <p:oleObj spid="_x0000_s25623" name="Visio" r:id="rId3" imgW="6720840" imgH="7213680" progId="Visio.Drawing.11">
                  <p:embed/>
                </p:oleObj>
              </mc:Choice>
              <mc:Fallback>
                <p:oleObj name="Visio" r:id="rId3" imgW="6720840" imgH="72136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623" y="118736"/>
                        <a:ext cx="7787577" cy="6104265"/>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848089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Use Cases</a:t>
            </a:r>
            <a:endParaRPr lang="en-US" dirty="0"/>
          </a:p>
        </p:txBody>
      </p:sp>
      <p:sp>
        <p:nvSpPr>
          <p:cNvPr id="3" name="Content Placeholder 2"/>
          <p:cNvSpPr>
            <a:spLocks noGrp="1"/>
          </p:cNvSpPr>
          <p:nvPr>
            <p:ph idx="1"/>
          </p:nvPr>
        </p:nvSpPr>
        <p:spPr/>
        <p:txBody>
          <a:bodyPr/>
          <a:lstStyle/>
          <a:p>
            <a:pPr marL="0" indent="0">
              <a:buNone/>
            </a:pPr>
            <a:r>
              <a:rPr lang="en-US" sz="2400" dirty="0" smtClean="0"/>
              <a:t>One the hardest, but most important parts of the projects</a:t>
            </a:r>
          </a:p>
          <a:p>
            <a:pPr marL="0" indent="0">
              <a:buNone/>
            </a:pPr>
            <a:r>
              <a:rPr lang="en-US" sz="2400" dirty="0" smtClean="0"/>
              <a:t>All understanding of the requirements, and hence system design, will flow from here</a:t>
            </a:r>
          </a:p>
          <a:p>
            <a:pPr marL="0" indent="0">
              <a:buNone/>
            </a:pPr>
            <a:r>
              <a:rPr lang="en-US" sz="2400" dirty="0" smtClean="0"/>
              <a:t>Interact closely with customer/client/user</a:t>
            </a:r>
          </a:p>
          <a:p>
            <a:pPr marL="201168" lvl="1" indent="0">
              <a:buNone/>
            </a:pPr>
            <a:r>
              <a:rPr lang="en-US" sz="2000" dirty="0" smtClean="0"/>
              <a:t>Here customer means the person purchasing the software</a:t>
            </a:r>
          </a:p>
          <a:p>
            <a:pPr marL="0" indent="0">
              <a:buNone/>
            </a:pPr>
            <a:r>
              <a:rPr lang="en-US" sz="2400" dirty="0" smtClean="0"/>
              <a:t>One great strategy – take an actor perspective, role play</a:t>
            </a:r>
          </a:p>
          <a:p>
            <a:pPr marL="201168" lvl="1" indent="0">
              <a:buNone/>
            </a:pPr>
            <a:r>
              <a:rPr lang="en-US" sz="2000" dirty="0" smtClean="0"/>
              <a:t>Each use case should be designed to satisfy a goal or a primary actor</a:t>
            </a:r>
          </a:p>
          <a:p>
            <a:pPr lvl="1">
              <a:buFont typeface="Courier New" panose="02070309020205020404" pitchFamily="49" charset="0"/>
              <a:buChar char="o"/>
            </a:pP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739699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a:t>NextGen</a:t>
            </a:r>
            <a:r>
              <a:rPr lang="en-US" dirty="0"/>
              <a:t> POS System</a:t>
            </a:r>
          </a:p>
        </p:txBody>
      </p:sp>
      <p:sp>
        <p:nvSpPr>
          <p:cNvPr id="3" name="Content Placeholder 2"/>
          <p:cNvSpPr>
            <a:spLocks noGrp="1"/>
          </p:cNvSpPr>
          <p:nvPr>
            <p:ph idx="1"/>
          </p:nvPr>
        </p:nvSpPr>
        <p:spPr/>
        <p:txBody>
          <a:bodyPr>
            <a:normAutofit fontScale="92500"/>
          </a:bodyPr>
          <a:lstStyle/>
          <a:p>
            <a:pPr marL="0" indent="0">
              <a:buNone/>
            </a:pPr>
            <a:r>
              <a:rPr lang="en-US" sz="2400" dirty="0"/>
              <a:t>Point-of-Sale (POS) system is application used to record sales and secure payment</a:t>
            </a:r>
          </a:p>
          <a:p>
            <a:pPr marL="201168" lvl="1" indent="0">
              <a:buNone/>
            </a:pPr>
            <a:r>
              <a:rPr lang="en-US" sz="2000" dirty="0"/>
              <a:t>Checkout line at store</a:t>
            </a:r>
          </a:p>
          <a:p>
            <a:pPr marL="0" indent="0">
              <a:buNone/>
            </a:pPr>
            <a:r>
              <a:rPr lang="en-US" sz="2400" dirty="0"/>
              <a:t>System includes hardware and software </a:t>
            </a:r>
            <a:endParaRPr lang="en-US" sz="2400" dirty="0" smtClean="0"/>
          </a:p>
          <a:p>
            <a:pPr marL="0" indent="0">
              <a:buNone/>
            </a:pPr>
            <a:r>
              <a:rPr lang="en-US" sz="2400" dirty="0" smtClean="0"/>
              <a:t>Has </a:t>
            </a:r>
            <a:r>
              <a:rPr lang="en-US" sz="2400" dirty="0"/>
              <a:t>interfaces to various service apps, like tax calculator and inventory control, and the system should work even if access to these external services is down (i.e., at least allow checkout with cash if the credit card processing interface goes down)</a:t>
            </a:r>
          </a:p>
          <a:p>
            <a:pPr marL="0" indent="0">
              <a:buNone/>
            </a:pPr>
            <a:r>
              <a:rPr lang="en-US" sz="2400" dirty="0"/>
              <a:t>Needs to support multiple client-side interface types, like thin web-browser, touchscreen, wireless phone, etc.</a:t>
            </a:r>
          </a:p>
          <a:p>
            <a:pPr marL="0" indent="0">
              <a:buNone/>
            </a:pPr>
            <a:r>
              <a:rPr lang="en-US" sz="2400" dirty="0"/>
              <a:t>We plan to sell this to many types of businesses which may have different business processing rules – we need flexibility and the ability to customize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278465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Use Cases: System Boundaries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Choose a System Boundary</a:t>
            </a:r>
          </a:p>
          <a:p>
            <a:pPr marL="201168" lvl="1" indent="0">
              <a:buNone/>
            </a:pPr>
            <a:r>
              <a:rPr lang="en-US" sz="2000" dirty="0" smtClean="0"/>
              <a:t>Determine the edges of the system being designed – is it the software, the software and hardware? Does it include the person using the system?</a:t>
            </a:r>
          </a:p>
          <a:p>
            <a:pPr marL="201168" lvl="1" indent="0">
              <a:buNone/>
            </a:pPr>
            <a:r>
              <a:rPr lang="en-US" sz="2000" dirty="0" smtClean="0"/>
              <a:t>We are determining the Domain for the system</a:t>
            </a:r>
          </a:p>
          <a:p>
            <a:pPr marL="0" indent="0">
              <a:buNone/>
            </a:pPr>
            <a:r>
              <a:rPr lang="en-US" sz="2400" dirty="0" smtClean="0"/>
              <a:t>Think about our POS Case Study … what is the system boundary?</a:t>
            </a:r>
          </a:p>
          <a:p>
            <a:pPr marL="201168" lvl="1" indent="0">
              <a:buNone/>
            </a:pPr>
            <a:r>
              <a:rPr lang="en-US" sz="2000" dirty="0" smtClean="0"/>
              <a:t>In this case, the</a:t>
            </a:r>
            <a:r>
              <a:rPr lang="en-US" sz="2000" i="1" dirty="0" smtClean="0"/>
              <a:t> system under design</a:t>
            </a:r>
            <a:r>
              <a:rPr lang="en-US" sz="2000" dirty="0" smtClean="0"/>
              <a:t> is the software and hardware associated with it</a:t>
            </a:r>
          </a:p>
          <a:p>
            <a:pPr marL="201168" lvl="1" indent="0">
              <a:buNone/>
            </a:pPr>
            <a:r>
              <a:rPr lang="en-US" sz="2000" dirty="0" smtClean="0"/>
              <a:t>The cashier, store databases, payment authorization services, etc. are outside the boundary of the system</a:t>
            </a:r>
          </a:p>
          <a:p>
            <a:pPr marL="201168" lvl="1" indent="0">
              <a:buNone/>
            </a:pPr>
            <a:r>
              <a:rPr lang="en-US" sz="2000" dirty="0" smtClean="0"/>
              <a:t>Note that does not mean that they are not important – they are simply outside the boundary</a:t>
            </a:r>
          </a:p>
          <a:p>
            <a:pPr marL="0" indent="0">
              <a:buNone/>
            </a:pPr>
            <a:r>
              <a:rPr lang="en-US" sz="2400" dirty="0" smtClean="0"/>
              <a:t>Having trouble identifying the boundary? Identify the external actors, and that should help define it</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328008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Use Cases: Identify Primary Actors and Goals</a:t>
            </a:r>
            <a:endParaRPr lang="en-US" sz="4400" dirty="0"/>
          </a:p>
        </p:txBody>
      </p:sp>
      <p:sp>
        <p:nvSpPr>
          <p:cNvPr id="3" name="Content Placeholder 2"/>
          <p:cNvSpPr>
            <a:spLocks noGrp="1"/>
          </p:cNvSpPr>
          <p:nvPr>
            <p:ph idx="1"/>
          </p:nvPr>
        </p:nvSpPr>
        <p:spPr>
          <a:xfrm>
            <a:off x="1097280" y="1845734"/>
            <a:ext cx="10058400" cy="4229602"/>
          </a:xfrm>
        </p:spPr>
        <p:txBody>
          <a:bodyPr>
            <a:normAutofit lnSpcReduction="10000"/>
          </a:bodyPr>
          <a:lstStyle/>
          <a:p>
            <a:pPr marL="0" indent="0">
              <a:buNone/>
            </a:pPr>
            <a:r>
              <a:rPr lang="en-US" dirty="0" smtClean="0"/>
              <a:t>Actors and goals are usually defined together, because in order to identify the primary actor, you usually must know what his/her goal is</a:t>
            </a:r>
          </a:p>
          <a:p>
            <a:pPr marL="0" indent="0">
              <a:buNone/>
            </a:pPr>
            <a:r>
              <a:rPr lang="en-US" dirty="0" smtClean="0"/>
              <a:t>Ask the fundamental questions: How is the system being used, and by whom?</a:t>
            </a:r>
          </a:p>
          <a:p>
            <a:pPr marL="201168" lvl="1" indent="0">
              <a:buNone/>
            </a:pPr>
            <a:r>
              <a:rPr lang="en-US" dirty="0" smtClean="0"/>
              <a:t>Who starts the action, who provides what, who monitors, etc.</a:t>
            </a:r>
          </a:p>
          <a:p>
            <a:pPr marL="201168" lvl="1" indent="0">
              <a:buNone/>
            </a:pPr>
            <a:r>
              <a:rPr lang="en-US" dirty="0" smtClean="0"/>
              <a:t>Remember, actors can be other systems, like a payment system or a database – not necessarily human users!</a:t>
            </a:r>
          </a:p>
          <a:p>
            <a:pPr marL="0" indent="0">
              <a:buNone/>
            </a:pPr>
            <a:r>
              <a:rPr lang="en-US" dirty="0"/>
              <a:t> </a:t>
            </a:r>
            <a:r>
              <a:rPr lang="en-US" dirty="0" smtClean="0"/>
              <a:t>This is usually done in the requirements workshop brainstorm sessions</a:t>
            </a:r>
          </a:p>
          <a:p>
            <a:pPr marL="0" indent="0">
              <a:buNone/>
            </a:pPr>
            <a:r>
              <a:rPr lang="en-US" dirty="0"/>
              <a:t> </a:t>
            </a:r>
            <a:r>
              <a:rPr lang="en-US" dirty="0" smtClean="0"/>
              <a:t>One useful approach: create a table, list all actors and goals, and then identify the primaries</a:t>
            </a:r>
          </a:p>
          <a:p>
            <a:pPr marL="201168" lvl="1" indent="0">
              <a:buNone/>
            </a:pPr>
            <a:r>
              <a:rPr lang="en-US" dirty="0" smtClean="0"/>
              <a:t>Remember, the primary actor is the one that has a need or goal fulfilled by the system</a:t>
            </a:r>
          </a:p>
          <a:p>
            <a:pPr marL="201168" lvl="1" indent="0">
              <a:buNone/>
            </a:pPr>
            <a:r>
              <a:rPr lang="en-US" dirty="0" smtClean="0"/>
              <a:t>Secondary (supporting) actors provide a service to the system</a:t>
            </a:r>
          </a:p>
          <a:p>
            <a:pPr marL="201168" lvl="1" indent="0">
              <a:buNone/>
            </a:pPr>
            <a:r>
              <a:rPr lang="en-US" dirty="0" smtClean="0"/>
              <a:t>Offstage actors have an interest in the behavior of the system, but are not primary or supporting</a:t>
            </a:r>
          </a:p>
          <a:p>
            <a:pPr marL="0" indent="0">
              <a:buNone/>
            </a:pPr>
            <a:r>
              <a:rPr lang="en-US" dirty="0" smtClean="0"/>
              <a:t>Note the primary actor may be defined based upon the choice of system boundary</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1991819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Identify Actors, Goals</a:t>
            </a:r>
            <a:endParaRPr lang="en-US" dirty="0"/>
          </a:p>
        </p:txBody>
      </p:sp>
      <p:sp>
        <p:nvSpPr>
          <p:cNvPr id="3" name="Content Placeholder 2"/>
          <p:cNvSpPr>
            <a:spLocks noGrp="1"/>
          </p:cNvSpPr>
          <p:nvPr>
            <p:ph idx="1"/>
          </p:nvPr>
        </p:nvSpPr>
        <p:spPr/>
        <p:txBody>
          <a:bodyPr/>
          <a:lstStyle/>
          <a:p>
            <a:pPr marL="0" indent="0">
              <a:buNone/>
            </a:pPr>
            <a:r>
              <a:rPr lang="en-US" sz="2400" dirty="0" smtClean="0"/>
              <a:t>In Use Case Modeling, in order identify the actors and their goals, </a:t>
            </a:r>
            <a:r>
              <a:rPr lang="en-US" sz="2400" dirty="0"/>
              <a:t>we need to understand the system from the actors’ </a:t>
            </a:r>
            <a:r>
              <a:rPr lang="en-US" sz="2400" dirty="0" smtClean="0"/>
              <a:t>perspectives</a:t>
            </a:r>
          </a:p>
          <a:p>
            <a:pPr marL="292608" lvl="1" indent="0">
              <a:buNone/>
            </a:pPr>
            <a:r>
              <a:rPr lang="en-US" sz="2000" dirty="0"/>
              <a:t>Who is using the system</a:t>
            </a:r>
            <a:r>
              <a:rPr lang="en-US" sz="2000" dirty="0" smtClean="0"/>
              <a:t>? What are they doing with the system?</a:t>
            </a:r>
            <a:endParaRPr lang="en-US" sz="2000" dirty="0"/>
          </a:p>
          <a:p>
            <a:pPr marL="0" indent="0">
              <a:buNone/>
            </a:pPr>
            <a:r>
              <a:rPr lang="en-US" sz="2400" dirty="0" smtClean="0"/>
              <a:t>Best approach to this is to identify the actors and then ask “What are your goals? Are they measurable?”</a:t>
            </a:r>
          </a:p>
          <a:p>
            <a:pPr marL="201168" lvl="1" indent="0">
              <a:buNone/>
            </a:pPr>
            <a:r>
              <a:rPr lang="en-US" sz="2000" dirty="0" smtClean="0"/>
              <a:t>This gets to the heart of what the stakeholders really want from the system</a:t>
            </a:r>
          </a:p>
          <a:p>
            <a:pPr marL="201168" lvl="1" indent="0">
              <a:buNone/>
            </a:pPr>
            <a:r>
              <a:rPr lang="en-US" sz="2000" dirty="0" smtClean="0"/>
              <a:t>Also helps to avoid slipping into design too early – if we concentrate on the end goals, everyone stays open to new solutions to meet those goals</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2875880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939</TotalTime>
  <Words>2463</Words>
  <Application>Microsoft Macintosh PowerPoint</Application>
  <PresentationFormat>Custom</PresentationFormat>
  <Paragraphs>232</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Retrospect</vt:lpstr>
      <vt:lpstr>Visio</vt:lpstr>
      <vt:lpstr>Object-Oriented Analysis and Design</vt:lpstr>
      <vt:lpstr>What will we learn?</vt:lpstr>
      <vt:lpstr>Use Cases</vt:lpstr>
      <vt:lpstr>PowerPoint Presentation</vt:lpstr>
      <vt:lpstr>How to Find Use Cases</vt:lpstr>
      <vt:lpstr>The NextGen POS System</vt:lpstr>
      <vt:lpstr>Defining Use Cases: System Boundaries</vt:lpstr>
      <vt:lpstr>Use Cases: Identify Primary Actors and Goals</vt:lpstr>
      <vt:lpstr>Use Cases: Identify Actors, Goals</vt:lpstr>
      <vt:lpstr>Use Cases: Primary Actors and System Boundaries</vt:lpstr>
      <vt:lpstr>POS Case Study: Primary Actor</vt:lpstr>
      <vt:lpstr>Use Cases: Putting it all Together</vt:lpstr>
      <vt:lpstr>Use Cases: How Big or Small?</vt:lpstr>
      <vt:lpstr>Applying UML: Use Case Diagrams</vt:lpstr>
      <vt:lpstr>Example: POS</vt:lpstr>
      <vt:lpstr>UML Use Case Diagramming</vt:lpstr>
      <vt:lpstr>UML Use Case Diagramming (alt)</vt:lpstr>
      <vt:lpstr>Use Cases – Some Observations</vt:lpstr>
      <vt:lpstr>Case Two: The Monopoly Game</vt:lpstr>
      <vt:lpstr>Monopoly Game Use Case</vt:lpstr>
      <vt:lpstr>Monopoly Game: Use Case Diagram</vt:lpstr>
      <vt:lpstr>Monopoly Game Use Case</vt:lpstr>
      <vt:lpstr>Monopoly Game Use Case</vt:lpstr>
      <vt:lpstr>Use Cases and Iterative Methods</vt:lpstr>
      <vt:lpstr>Requirements Workshops</vt:lpstr>
      <vt:lpstr>Iterative Development: Disciplines, Phases, and Artifacts</vt:lpstr>
      <vt:lpstr>Iterative Development: Disciplines, Phases, and Artifacts</vt:lpstr>
      <vt:lpstr>Iterative Development: Disciplines, Phases, and Artifacts</vt:lpstr>
      <vt:lpstr>Takeaways from Chapters 6</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Nouroz</cp:lastModifiedBy>
  <cp:revision>97</cp:revision>
  <dcterms:created xsi:type="dcterms:W3CDTF">2013-08-23T13:52:50Z</dcterms:created>
  <dcterms:modified xsi:type="dcterms:W3CDTF">2014-09-05T15:24:26Z</dcterms:modified>
</cp:coreProperties>
</file>