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31" r:id="rId10"/>
    <p:sldId id="310" r:id="rId11"/>
    <p:sldId id="311" r:id="rId12"/>
    <p:sldId id="312" r:id="rId13"/>
    <p:sldId id="313" r:id="rId14"/>
    <p:sldId id="332" r:id="rId15"/>
    <p:sldId id="315" r:id="rId16"/>
    <p:sldId id="316" r:id="rId17"/>
    <p:sldId id="317" r:id="rId18"/>
    <p:sldId id="336" r:id="rId19"/>
    <p:sldId id="337" r:id="rId20"/>
    <p:sldId id="318" r:id="rId21"/>
    <p:sldId id="319" r:id="rId22"/>
    <p:sldId id="320" r:id="rId23"/>
    <p:sldId id="338" r:id="rId24"/>
    <p:sldId id="321" r:id="rId25"/>
    <p:sldId id="33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28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0" autoAdjust="0"/>
    <p:restoredTop sz="94676" autoAdjust="0"/>
  </p:normalViewPr>
  <p:slideViewPr>
    <p:cSldViewPr snapToGrid="0">
      <p:cViewPr varScale="1">
        <p:scale>
          <a:sx n="80" d="100"/>
          <a:sy n="80" d="100"/>
        </p:scale>
        <p:origin x="-808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23000-E47E-43EB-A16C-74DD5A06049E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8C65-B361-4E29-9E85-3DD09A121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28C65-B361-4E29-9E85-3DD09A1210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EB97-E8CE-4D38-A154-FD08230DC863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E714-A3BD-4228-8659-1546CADF5114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1076-B27D-487F-8565-ECAC200BB81E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0684-1F4D-477B-B96B-FE8AC9528421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408-228A-4039-8162-658652E1FA70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F158-7FCF-457C-A42A-C07AC3DB6504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B0C2-62BF-4B7A-BA60-4A0027EAB751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9396-9EFD-4710-99AF-1F096DBDD24D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C345-2DD7-4929-8DE9-7FC1A92F9545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E7E8E5-78E0-46CB-8997-9390CC5ED3EE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32D-DE55-4968-B3D6-8A60030B990A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0FEA2A-AA07-4F21-B006-8401354A791A}" type="datetime1">
              <a:rPr lang="en-US" smtClean="0"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Chapters 8, 9: Basics, intro to domain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be using the UML diagrams we saw earlier</a:t>
            </a:r>
          </a:p>
          <a:p>
            <a:pPr marL="0" indent="0">
              <a:buNone/>
            </a:pPr>
            <a:r>
              <a:rPr lang="en-US" sz="2400" dirty="0" smtClean="0"/>
              <a:t>The Domain Model appears to capture the important </a:t>
            </a:r>
            <a:r>
              <a:rPr lang="en-US" sz="2400" b="1" dirty="0" smtClean="0"/>
              <a:t>conceptual classes</a:t>
            </a:r>
            <a:r>
              <a:rPr lang="en-US" sz="2400" dirty="0" smtClean="0"/>
              <a:t> that make up the domain</a:t>
            </a:r>
          </a:p>
          <a:p>
            <a:pPr marL="201168" lvl="1" indent="0">
              <a:buNone/>
            </a:pPr>
            <a:r>
              <a:rPr lang="en-US" sz="2000" dirty="0" smtClean="0"/>
              <a:t>We will see how to identify these shortly</a:t>
            </a:r>
          </a:p>
          <a:p>
            <a:pPr marL="0" indent="0">
              <a:buNone/>
            </a:pPr>
            <a:r>
              <a:rPr lang="en-US" sz="2400" dirty="0" smtClean="0"/>
              <a:t>The model also shows how these classes </a:t>
            </a:r>
            <a:r>
              <a:rPr lang="en-US" sz="2400" u="sng" dirty="0" smtClean="0"/>
              <a:t>inter-relate</a:t>
            </a:r>
            <a:r>
              <a:rPr lang="en-US" sz="2400" dirty="0" smtClean="0"/>
              <a:t> to each other</a:t>
            </a:r>
          </a:p>
          <a:p>
            <a:pPr marL="0" indent="0">
              <a:buNone/>
            </a:pPr>
            <a:r>
              <a:rPr lang="en-US" sz="2400" dirty="0" smtClean="0"/>
              <a:t>Key aspect of OOA: Identifying a rich set of conceptual classes</a:t>
            </a:r>
          </a:p>
          <a:p>
            <a:pPr marL="0" indent="0">
              <a:buNone/>
            </a:pPr>
            <a:r>
              <a:rPr lang="en-US" sz="2400" dirty="0" smtClean="0"/>
              <a:t>Remember, this is an iterative approach – don’t need the entire Domain Model created at once!</a:t>
            </a:r>
          </a:p>
          <a:p>
            <a:pPr marL="201168" lvl="1" indent="0">
              <a:buNone/>
            </a:pPr>
            <a:r>
              <a:rPr lang="en-US" sz="2000" dirty="0" smtClean="0"/>
              <a:t>The model is refined over the iterations in the Elaboration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Domain Model can be thought of as a </a:t>
            </a:r>
            <a:r>
              <a:rPr lang="en-US" sz="2400" i="1" dirty="0" smtClean="0"/>
              <a:t>visual</a:t>
            </a:r>
            <a:r>
              <a:rPr lang="en-US" sz="2400" dirty="0" smtClean="0"/>
              <a:t> representation of conceptual classes or </a:t>
            </a:r>
            <a:r>
              <a:rPr lang="en-US" sz="2400" u="sng" dirty="0" smtClean="0"/>
              <a:t>real-situation objects </a:t>
            </a:r>
            <a:r>
              <a:rPr lang="en-US" sz="2400" dirty="0" smtClean="0"/>
              <a:t>in the domain (i.e. the real world).</a:t>
            </a:r>
          </a:p>
          <a:p>
            <a:pPr marL="0" indent="0">
              <a:buNone/>
            </a:pPr>
            <a:r>
              <a:rPr lang="en-US" sz="2400" i="1" dirty="0" smtClean="0"/>
              <a:t>In UP, the term Domain Model means a representation of real-situation conceptual classes, not software objects. The term </a:t>
            </a:r>
            <a:r>
              <a:rPr lang="en-US" sz="2400" i="1" u="sng" dirty="0" smtClean="0"/>
              <a:t>does not</a:t>
            </a:r>
            <a:r>
              <a:rPr lang="en-US" sz="2400" i="1" dirty="0" smtClean="0"/>
              <a:t> mean a set of diagrams describing software classes, the domain layer of the software architecture, or software objects with responsibilities</a:t>
            </a:r>
          </a:p>
          <a:p>
            <a:pPr marL="0" indent="0">
              <a:buNone/>
            </a:pPr>
            <a:r>
              <a:rPr lang="en-US" sz="2400" dirty="0" smtClean="0"/>
              <a:t>This artifact is created in the Business Modeling discipline</a:t>
            </a:r>
          </a:p>
          <a:p>
            <a:pPr marL="0" indent="0">
              <a:buNone/>
            </a:pPr>
            <a:r>
              <a:rPr lang="en-US" sz="2400" dirty="0" smtClean="0"/>
              <a:t>Think of as a visual dictionary describing the domain: important abstractions, domain vocabulary, and information content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Again, when building a Domain Model, avoid making it look like a class definition diagram</a:t>
            </a:r>
            <a:endParaRPr lang="en-US" sz="2800" dirty="0" smtClean="0"/>
          </a:p>
          <a:p>
            <a:pPr marL="201168" lvl="1" indent="0">
              <a:buNone/>
            </a:pPr>
            <a:r>
              <a:rPr lang="en-US" sz="2400" dirty="0" smtClean="0"/>
              <a:t>Leave off software entities, like databases and any known software objects</a:t>
            </a:r>
          </a:p>
          <a:p>
            <a:pPr marL="201168" lvl="1" indent="0">
              <a:buNone/>
            </a:pPr>
            <a:r>
              <a:rPr lang="en-US" sz="2400" dirty="0" smtClean="0"/>
              <a:t>Use conceptual level UML diagrams (leave out methods and attribute details)</a:t>
            </a:r>
          </a:p>
          <a:p>
            <a:pPr marL="0" indent="0">
              <a:buNone/>
            </a:pPr>
            <a:r>
              <a:rPr lang="en-US" sz="2400" dirty="0" smtClean="0"/>
              <a:t>Conceptual Class</a:t>
            </a:r>
          </a:p>
          <a:p>
            <a:pPr marL="201168" lvl="1" indent="0">
              <a:buNone/>
            </a:pPr>
            <a:r>
              <a:rPr lang="en-US" sz="2400" dirty="0" smtClean="0"/>
              <a:t>An idea, thing, object 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Has a </a:t>
            </a:r>
            <a:r>
              <a:rPr lang="en-US" sz="2400" i="1" dirty="0" smtClean="0"/>
              <a:t>Symbol</a:t>
            </a:r>
            <a:r>
              <a:rPr lang="en-US" sz="2400" dirty="0" smtClean="0"/>
              <a:t> (i.e., a name or image)</a:t>
            </a:r>
          </a:p>
          <a:p>
            <a:pPr marL="201168" lvl="1" indent="0">
              <a:buNone/>
            </a:pPr>
            <a:r>
              <a:rPr lang="en-US" sz="2400" dirty="0" smtClean="0"/>
              <a:t>Has </a:t>
            </a:r>
            <a:r>
              <a:rPr lang="en-US" sz="2400" i="1" dirty="0" smtClean="0"/>
              <a:t>Intention</a:t>
            </a:r>
            <a:r>
              <a:rPr lang="en-US" sz="2400" dirty="0" smtClean="0"/>
              <a:t> (the purpose in the domain – what it does, why it is there)</a:t>
            </a:r>
          </a:p>
          <a:p>
            <a:pPr marL="201168" lvl="1" indent="0">
              <a:buNone/>
            </a:pPr>
            <a:r>
              <a:rPr lang="en-US" sz="2400" dirty="0" smtClean="0"/>
              <a:t>Has </a:t>
            </a:r>
            <a:r>
              <a:rPr lang="en-US" sz="2400" i="1" dirty="0" smtClean="0"/>
              <a:t>Extension</a:t>
            </a:r>
            <a:r>
              <a:rPr lang="en-US" sz="2400" dirty="0" smtClean="0"/>
              <a:t> (a set of examples to which the conceptual class applies)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8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Class: Example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54978"/>
              </p:ext>
            </p:extLst>
          </p:nvPr>
        </p:nvGraphicFramePr>
        <p:xfrm>
          <a:off x="2943386" y="2009304"/>
          <a:ext cx="4852261" cy="419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3" imgW="4009320" imgH="3467160" progId="Visio.Drawing.11">
                  <p:embed/>
                </p:oleObj>
              </mc:Choice>
              <mc:Fallback>
                <p:oleObj name="Visio" r:id="rId3" imgW="4009320" imgH="34671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386" y="2009304"/>
                        <a:ext cx="4852261" cy="4195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6767253"/>
              </p:ext>
            </p:extLst>
          </p:nvPr>
        </p:nvGraphicFramePr>
        <p:xfrm>
          <a:off x="952851" y="489099"/>
          <a:ext cx="8345248" cy="55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Visio" r:id="rId3" imgW="6338940" imgH="4182846" progId="Visio.Drawing.11">
                  <p:embed/>
                </p:oleObj>
              </mc:Choice>
              <mc:Fallback>
                <p:oleObj name="Visio" r:id="rId3" imgW="6338940" imgH="418284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51" y="489099"/>
                        <a:ext cx="8345248" cy="5503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71591" y="2105247"/>
            <a:ext cx="260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difference between domain model and design model – UML used in two different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6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dependent upon which iteration cycle you are in, but in general there are three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the conceptual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Draw the classes as UML diagrams (conceptual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 associations and attributes</a:t>
            </a:r>
          </a:p>
          <a:p>
            <a:pPr marL="0" indent="0">
              <a:buNone/>
            </a:pPr>
            <a:r>
              <a:rPr lang="en-US" sz="2400" dirty="0" smtClean="0"/>
              <a:t>Finding Conceptual Classes</a:t>
            </a:r>
          </a:p>
          <a:p>
            <a:pPr marL="201168" lvl="1" indent="0">
              <a:buNone/>
            </a:pPr>
            <a:r>
              <a:rPr lang="en-US" sz="2000" dirty="0" smtClean="0"/>
              <a:t>Use or modify existing models – we will see some of these later</a:t>
            </a:r>
          </a:p>
          <a:p>
            <a:pPr marL="201168" lvl="1" indent="0">
              <a:buNone/>
            </a:pPr>
            <a:r>
              <a:rPr lang="en-US" sz="2000" dirty="0" smtClean="0"/>
              <a:t>Use a category list</a:t>
            </a:r>
          </a:p>
          <a:p>
            <a:pPr marL="201168" lvl="1" indent="0">
              <a:buNone/>
            </a:pPr>
            <a:r>
              <a:rPr lang="en-US" sz="2000" dirty="0" smtClean="0"/>
              <a:t>Identify noun phrases in the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This is a list of common conceptual class categories, generalized to apply to </a:t>
            </a:r>
            <a:r>
              <a:rPr lang="en-US" sz="2800" dirty="0" smtClean="0"/>
              <a:t>many </a:t>
            </a:r>
            <a:r>
              <a:rPr lang="en-US" sz="2800" dirty="0" smtClean="0"/>
              <a:t>situations</a:t>
            </a:r>
          </a:p>
          <a:p>
            <a:pPr marL="0" indent="0">
              <a:buNone/>
            </a:pPr>
            <a:r>
              <a:rPr lang="en-US" sz="2800" dirty="0" smtClean="0"/>
              <a:t>Can be used as a starting point; look for these conceptual classes in your domain</a:t>
            </a:r>
          </a:p>
          <a:p>
            <a:pPr marL="201168" lvl="1" indent="0">
              <a:buNone/>
            </a:pPr>
            <a:r>
              <a:rPr lang="en-US" sz="2400" dirty="0" smtClean="0"/>
              <a:t>Book has good list …</a:t>
            </a:r>
          </a:p>
          <a:p>
            <a:pPr marL="201168" lvl="1" indent="0">
              <a:buNone/>
            </a:pPr>
            <a:r>
              <a:rPr lang="en-US" sz="2400" dirty="0" smtClean="0"/>
              <a:t>Business transactions, transaction line items, where is the transaction recorded, physical objects, catalogs, other collaborating systems, ..</a:t>
            </a:r>
          </a:p>
          <a:p>
            <a:pPr marL="0" indent="0">
              <a:buNone/>
            </a:pPr>
            <a:r>
              <a:rPr lang="en-US" sz="2800" dirty="0" smtClean="0"/>
              <a:t>You can make a list of categories (or use a pre-existing list), and after reviewing use cases and requirements, list all conceptual classes you find that relate to a particular category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Phrase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Look at a textual description of the domain, and identify all the </a:t>
            </a:r>
            <a:r>
              <a:rPr lang="en-US" sz="2800" u="sng" dirty="0" smtClean="0"/>
              <a:t>nouns</a:t>
            </a:r>
            <a:r>
              <a:rPr lang="en-US" sz="2800" dirty="0" smtClean="0"/>
              <a:t> and </a:t>
            </a:r>
            <a:r>
              <a:rPr lang="en-US" sz="2800" u="sng" dirty="0" smtClean="0"/>
              <a:t>noun phrases</a:t>
            </a:r>
          </a:p>
          <a:p>
            <a:pPr marL="201168" lvl="1" indent="0">
              <a:buNone/>
            </a:pPr>
            <a:r>
              <a:rPr lang="en-US" sz="2600" dirty="0" smtClean="0"/>
              <a:t>Try not to do this mechanically – not all nouns are conceptual classes!</a:t>
            </a:r>
          </a:p>
          <a:p>
            <a:pPr marL="0" indent="0">
              <a:buNone/>
            </a:pPr>
            <a:r>
              <a:rPr lang="en-US" sz="2800" dirty="0" smtClean="0"/>
              <a:t>Good place to start is the fully dressed use case</a:t>
            </a:r>
          </a:p>
          <a:p>
            <a:pPr marL="201168" lvl="1" indent="0">
              <a:buNone/>
            </a:pPr>
            <a:r>
              <a:rPr lang="en-US" sz="2600" dirty="0" smtClean="0"/>
              <a:t>Go through the main success scenario, identify all important nouns, use these to name conceptual classes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9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Main Success Scenario (cash only):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Customer arrives at POS checkout with goods and/or services to purchases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Cashier starts new sale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Cashier enters item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records sale line item and presents item description, price, and running total</a:t>
            </a:r>
          </a:p>
          <a:p>
            <a:pPr marL="0" indent="0">
              <a:buNone/>
            </a:pPr>
            <a:r>
              <a:rPr lang="en-US" sz="2800" dirty="0" smtClean="0"/>
              <a:t>(repeat 2-3 until no more items)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7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Example: POS Use Case (identify key nouns)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Main Success Scenario (cash only):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Customer</a:t>
            </a:r>
            <a:r>
              <a:rPr lang="en-US" sz="2800" dirty="0" smtClean="0"/>
              <a:t> arrives at </a:t>
            </a:r>
            <a:r>
              <a:rPr lang="en-US" sz="2800" b="1" dirty="0"/>
              <a:t>POS checkout </a:t>
            </a:r>
            <a:r>
              <a:rPr lang="en-US" sz="2800" dirty="0" smtClean="0"/>
              <a:t>with </a:t>
            </a:r>
            <a:r>
              <a:rPr lang="en-US" sz="2800" b="1" dirty="0"/>
              <a:t>goods</a:t>
            </a:r>
            <a:r>
              <a:rPr lang="en-US" sz="2800" dirty="0" smtClean="0"/>
              <a:t> and/or </a:t>
            </a:r>
            <a:r>
              <a:rPr lang="en-US" sz="2800" b="1" dirty="0"/>
              <a:t>services</a:t>
            </a:r>
            <a:r>
              <a:rPr lang="en-US" sz="2800" dirty="0" smtClean="0"/>
              <a:t> to purchases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Cashier</a:t>
            </a:r>
            <a:r>
              <a:rPr lang="en-US" sz="2800" dirty="0" smtClean="0"/>
              <a:t> starts new </a:t>
            </a:r>
            <a:r>
              <a:rPr lang="en-US" sz="2800" b="1" dirty="0"/>
              <a:t>sale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Cashier enters </a:t>
            </a:r>
            <a:r>
              <a:rPr lang="en-US" sz="2800" b="1" dirty="0"/>
              <a:t>item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records </a:t>
            </a:r>
            <a:r>
              <a:rPr lang="en-US" sz="2800" b="1" dirty="0"/>
              <a:t>sale line item </a:t>
            </a:r>
            <a:r>
              <a:rPr lang="en-US" sz="2800" dirty="0" smtClean="0"/>
              <a:t>and presents </a:t>
            </a:r>
            <a:r>
              <a:rPr lang="en-US" sz="2800" b="1" dirty="0"/>
              <a:t>item description</a:t>
            </a:r>
            <a:r>
              <a:rPr lang="en-US" sz="2800" dirty="0" smtClean="0"/>
              <a:t>, </a:t>
            </a:r>
            <a:r>
              <a:rPr lang="en-US" sz="2800" b="1" dirty="0"/>
              <a:t>price</a:t>
            </a:r>
            <a:r>
              <a:rPr lang="en-US" sz="2800" dirty="0" smtClean="0"/>
              <a:t>, and running </a:t>
            </a:r>
            <a:r>
              <a:rPr lang="en-US" sz="2800" b="1" dirty="0"/>
              <a:t>total</a:t>
            </a:r>
          </a:p>
          <a:p>
            <a:pPr marL="0" indent="0">
              <a:buNone/>
            </a:pPr>
            <a:r>
              <a:rPr lang="en-US" sz="2800" dirty="0" smtClean="0"/>
              <a:t>(repeat 2-3 until no more items)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7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The basics of OOA/OOD – some key factors that are important in Inception and Elaboration</a:t>
            </a:r>
          </a:p>
          <a:p>
            <a:pPr marL="201168" lvl="1" indent="0">
              <a:buNone/>
            </a:pPr>
            <a:r>
              <a:rPr lang="en-US" sz="2800" dirty="0" smtClean="0"/>
              <a:t>The Domain Model – what it is, how to start to build one from scratch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– Initial Draft of Domain Model for POS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263120"/>
              </p:ext>
            </p:extLst>
          </p:nvPr>
        </p:nvGraphicFramePr>
        <p:xfrm>
          <a:off x="2014780" y="2306664"/>
          <a:ext cx="73152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Visio" r:id="rId3" imgW="3945960" imgH="1532880" progId="Visio.Drawing.11">
                  <p:embed/>
                </p:oleObj>
              </mc:Choice>
              <mc:Fallback>
                <p:oleObj name="Visio" r:id="rId3" imgW="3945960" imgH="15328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780" y="2306664"/>
                        <a:ext cx="73152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– Initial Draft of Domain Model for Monopoly</a:t>
            </a:r>
            <a:endParaRPr lang="en-US" dirty="0"/>
          </a:p>
        </p:txBody>
      </p:sp>
      <p:pic>
        <p:nvPicPr>
          <p:cNvPr id="4" name="Picture 5" descr="DM-mono-names 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54" y="1888048"/>
            <a:ext cx="81534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1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model will evolve as the project goes through iterations </a:t>
            </a:r>
          </a:p>
          <a:p>
            <a:pPr marL="0" indent="0">
              <a:buNone/>
            </a:pPr>
            <a:r>
              <a:rPr lang="en-US" sz="3200" dirty="0" smtClean="0"/>
              <a:t>But aside from that, why save this model? Once it has served its purpose, it can be discarded</a:t>
            </a:r>
          </a:p>
          <a:p>
            <a:pPr marL="292608" lvl="1" indent="0">
              <a:buNone/>
            </a:pPr>
            <a:r>
              <a:rPr lang="en-US" sz="2800" dirty="0" smtClean="0"/>
              <a:t>Once the more detailed class diagrams are created, there may not be a need for this model</a:t>
            </a:r>
          </a:p>
          <a:p>
            <a:pPr marL="0" indent="0">
              <a:buNone/>
            </a:pPr>
            <a:r>
              <a:rPr lang="en-US" sz="3200" dirty="0" smtClean="0"/>
              <a:t>It can be maintained in a UML CASE tool (there are many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8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Note not all conceptual classes need to be included – we are not going for a complete model in the beginning</a:t>
            </a:r>
          </a:p>
          <a:p>
            <a:pPr marL="201168" lvl="1" indent="0">
              <a:buNone/>
            </a:pPr>
            <a:r>
              <a:rPr lang="en-US" sz="2800" dirty="0" smtClean="0"/>
              <a:t>Be careful with classes that simply report information derived from other classes – like </a:t>
            </a:r>
            <a:r>
              <a:rPr lang="en-US" sz="2800" i="1" dirty="0" smtClean="0"/>
              <a:t>Receipt</a:t>
            </a:r>
            <a:r>
              <a:rPr lang="en-US" sz="2800" dirty="0" smtClean="0"/>
              <a:t>. </a:t>
            </a:r>
          </a:p>
          <a:p>
            <a:pPr marL="201168" lvl="1" indent="0">
              <a:buNone/>
            </a:pPr>
            <a:r>
              <a:rPr lang="en-US" sz="2800" dirty="0" smtClean="0"/>
              <a:t>If the reporting entity has some importance in the use case being considered (</a:t>
            </a:r>
            <a:r>
              <a:rPr lang="en-US" sz="2800" i="1" dirty="0" smtClean="0"/>
              <a:t>Receipt</a:t>
            </a:r>
            <a:r>
              <a:rPr lang="en-US" sz="2800" dirty="0" smtClean="0"/>
              <a:t> would be useful for </a:t>
            </a:r>
            <a:r>
              <a:rPr lang="en-US" sz="2800" i="1" dirty="0" smtClean="0"/>
              <a:t>Handle Returns</a:t>
            </a:r>
            <a:r>
              <a:rPr lang="en-US" sz="2800" dirty="0" smtClean="0"/>
              <a:t>, for example), then it should be included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Think like a mapmaker</a:t>
            </a:r>
          </a:p>
          <a:p>
            <a:pPr marL="201168" lvl="1" indent="0">
              <a:buNone/>
            </a:pPr>
            <a:r>
              <a:rPr lang="en-US" sz="2400" dirty="0" smtClean="0"/>
              <a:t>Use existing names you find in the requirements/use cases, don’t invent new ones</a:t>
            </a:r>
          </a:p>
          <a:p>
            <a:pPr marL="201168" lvl="1" indent="0">
              <a:buNone/>
            </a:pPr>
            <a:r>
              <a:rPr lang="en-US" sz="2400" dirty="0" smtClean="0"/>
              <a:t>Use terminology that is consistent with the business area</a:t>
            </a:r>
          </a:p>
          <a:p>
            <a:pPr marL="0" indent="0">
              <a:buNone/>
            </a:pPr>
            <a:r>
              <a:rPr lang="en-US" sz="2800" dirty="0" smtClean="0"/>
              <a:t>Exclude irrelevant or out of scope features</a:t>
            </a:r>
          </a:p>
          <a:p>
            <a:pPr marL="201168" lvl="1" indent="0">
              <a:buNone/>
            </a:pPr>
            <a:r>
              <a:rPr lang="en-US" sz="2400" dirty="0" smtClean="0"/>
              <a:t>For example, in the Monopoly first iteration, we are not using “cards”, so they do not need to be modeled</a:t>
            </a:r>
          </a:p>
          <a:p>
            <a:pPr marL="201168" lvl="1" indent="0">
              <a:buNone/>
            </a:pPr>
            <a:r>
              <a:rPr lang="en-US" sz="2400" dirty="0" smtClean="0"/>
              <a:t>Likewise, for the </a:t>
            </a:r>
            <a:r>
              <a:rPr lang="en-US" sz="2400" dirty="0" err="1" smtClean="0"/>
              <a:t>NextGen</a:t>
            </a:r>
            <a:r>
              <a:rPr lang="en-US" sz="2400" dirty="0" smtClean="0"/>
              <a:t> POS system, we do not need to include tax rules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7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Never add a conceptual class for something that is not there!</a:t>
            </a:r>
          </a:p>
          <a:p>
            <a:pPr marL="201168" lvl="1" indent="0">
              <a:buNone/>
            </a:pPr>
            <a:r>
              <a:rPr lang="en-US" sz="2400" dirty="0" smtClean="0"/>
              <a:t>Always model the real system – don’t try to design ahead</a:t>
            </a:r>
          </a:p>
          <a:p>
            <a:pPr marL="201168" lvl="1" indent="0">
              <a:buNone/>
            </a:pPr>
            <a:r>
              <a:rPr lang="en-US" sz="2400" dirty="0" smtClean="0"/>
              <a:t>Remember – think like a map-maker</a:t>
            </a:r>
          </a:p>
          <a:p>
            <a:pPr marL="0" indent="0">
              <a:buNone/>
            </a:pPr>
            <a:r>
              <a:rPr lang="en-US" sz="2800" dirty="0" smtClean="0"/>
              <a:t>Don’t be afraid of abstract conceptual classes</a:t>
            </a:r>
          </a:p>
          <a:p>
            <a:pPr marL="201168" lvl="1" indent="0">
              <a:buNone/>
            </a:pPr>
            <a:r>
              <a:rPr lang="en-US" sz="2400" dirty="0" smtClean="0"/>
              <a:t>Virtual connection, etc.</a:t>
            </a:r>
          </a:p>
          <a:p>
            <a:pPr marL="201168" lvl="1" indent="0">
              <a:buNone/>
            </a:pPr>
            <a:r>
              <a:rPr lang="en-US" sz="2400" dirty="0" smtClean="0"/>
              <a:t>If these are important to the real-world system, they should be modeled in the Domain model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Be careful not to turn conceptual classes into attributes</a:t>
            </a:r>
          </a:p>
          <a:p>
            <a:pPr marL="201168" lvl="1" indent="0">
              <a:buNone/>
            </a:pPr>
            <a:r>
              <a:rPr lang="en-US" sz="2400" dirty="0" smtClean="0"/>
              <a:t>If X cannot be thought of as a number or text, it is probably a conceptual class</a:t>
            </a:r>
          </a:p>
          <a:p>
            <a:pPr marL="0" indent="0">
              <a:buNone/>
            </a:pPr>
            <a:r>
              <a:rPr lang="en-US" sz="2800" dirty="0" smtClean="0"/>
              <a:t>For example, in the POS case study, the </a:t>
            </a:r>
            <a:r>
              <a:rPr lang="en-US" sz="2800" i="1" dirty="0" smtClean="0"/>
              <a:t>Store</a:t>
            </a:r>
            <a:r>
              <a:rPr lang="en-US" sz="2800" dirty="0" smtClean="0"/>
              <a:t> is not a number or some text, so it should be modeled as a conceptual class (and not an attribute of Sale, for example)</a:t>
            </a:r>
          </a:p>
          <a:p>
            <a:pPr marL="0" indent="0">
              <a:buNone/>
            </a:pPr>
            <a:r>
              <a:rPr lang="en-US" sz="2800" dirty="0" smtClean="0"/>
              <a:t>In Monopoly, the Piece, Board, Square, and Dice are not numbers or text, so they will be conceptual classes</a:t>
            </a:r>
          </a:p>
          <a:p>
            <a:pPr marL="0" indent="0">
              <a:buNone/>
            </a:pPr>
            <a:r>
              <a:rPr lang="en-US" sz="2800" dirty="0" smtClean="0"/>
              <a:t>The number that each dice rolls, however, can be thought of as an attribute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Often it is a good idea to include the information that describes a class (conceptual or software) in a separate class, called a </a:t>
            </a:r>
            <a:r>
              <a:rPr lang="en-US" sz="2800" i="1" dirty="0" smtClean="0"/>
              <a:t>description class</a:t>
            </a:r>
            <a:r>
              <a:rPr lang="en-US" sz="2800" dirty="0" smtClean="0"/>
              <a:t> (also called a </a:t>
            </a:r>
            <a:r>
              <a:rPr lang="en-US" sz="2800" i="1" dirty="0" smtClean="0"/>
              <a:t>specification</a:t>
            </a:r>
            <a:r>
              <a:rPr lang="en-US" sz="2800" dirty="0" smtClean="0"/>
              <a:t>). </a:t>
            </a:r>
          </a:p>
          <a:p>
            <a:pPr marL="0" indent="0">
              <a:buNone/>
            </a:pPr>
            <a:r>
              <a:rPr lang="en-US" sz="2800" dirty="0" smtClean="0"/>
              <a:t>This is a more robust way to design the conceptual classes </a:t>
            </a:r>
          </a:p>
          <a:p>
            <a:pPr marL="201168" lvl="1" indent="0">
              <a:buNone/>
            </a:pPr>
            <a:r>
              <a:rPr lang="en-US" sz="2400" dirty="0" smtClean="0"/>
              <a:t>Putting all information in each instance is wasteful because it duplicates information, and may be error-prone (what if something changes?)</a:t>
            </a:r>
          </a:p>
          <a:p>
            <a:pPr marL="0" indent="0">
              <a:buNone/>
            </a:pPr>
            <a:r>
              <a:rPr lang="en-US" sz="2800" dirty="0" smtClean="0"/>
              <a:t>Common in sales, product, and service domains.</a:t>
            </a:r>
          </a:p>
          <a:p>
            <a:pPr marL="0" indent="0">
              <a:buNone/>
            </a:pPr>
            <a:r>
              <a:rPr lang="en-US" sz="2800" dirty="0" smtClean="0"/>
              <a:t>These are separate objects (conceptual classes, or real software classes)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Class – Store Item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67864"/>
              </p:ext>
            </p:extLst>
          </p:nvPr>
        </p:nvGraphicFramePr>
        <p:xfrm>
          <a:off x="2019300" y="1981200"/>
          <a:ext cx="7315200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3" imgW="4469400" imgH="2427480" progId="Visio.Drawing.11">
                  <p:embed/>
                </p:oleObj>
              </mc:Choice>
              <mc:Fallback>
                <p:oleObj name="Visio" r:id="rId3" imgW="4469400" imgH="24274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981200"/>
                        <a:ext cx="7315200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5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Class – Airline Flight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08479"/>
              </p:ext>
            </p:extLst>
          </p:nvPr>
        </p:nvGraphicFramePr>
        <p:xfrm>
          <a:off x="3035300" y="1885950"/>
          <a:ext cx="5029200" cy="435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Visio" r:id="rId3" imgW="4097880" imgH="3550680" progId="Visio.Drawing.11">
                  <p:embed/>
                </p:oleObj>
              </mc:Choice>
              <mc:Fallback>
                <p:oleObj name="Visio" r:id="rId3" imgW="4097880" imgH="3550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885950"/>
                        <a:ext cx="5029200" cy="4359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Phase Produces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short requirements workshop, where most actors and goals are identified and use cases named</a:t>
            </a:r>
          </a:p>
          <a:p>
            <a:pPr marL="0" indent="0">
              <a:buNone/>
            </a:pPr>
            <a:r>
              <a:rPr lang="en-US" dirty="0" smtClean="0"/>
              <a:t>Brief descriptions of use cases, perhaps fully dressed versions for 10% of the critical ones</a:t>
            </a:r>
          </a:p>
          <a:p>
            <a:pPr marL="0" indent="0">
              <a:buNone/>
            </a:pPr>
            <a:r>
              <a:rPr lang="en-US" dirty="0" smtClean="0"/>
              <a:t>Identification of high risk requirements – “risk list”</a:t>
            </a:r>
          </a:p>
          <a:p>
            <a:pPr marL="0" indent="0">
              <a:buNone/>
            </a:pPr>
            <a:r>
              <a:rPr lang="en-US" dirty="0" smtClean="0"/>
              <a:t>First drafts of Vision and Supplementary Specification artifacts</a:t>
            </a:r>
          </a:p>
          <a:p>
            <a:pPr marL="0" indent="0">
              <a:buNone/>
            </a:pPr>
            <a:r>
              <a:rPr lang="en-US" dirty="0" smtClean="0"/>
              <a:t>Prototypes, if needed (e.g. UI)</a:t>
            </a:r>
          </a:p>
          <a:p>
            <a:pPr marL="0" indent="0">
              <a:buNone/>
            </a:pPr>
            <a:r>
              <a:rPr lang="en-US" dirty="0" smtClean="0"/>
              <a:t>High level candidate architecture</a:t>
            </a:r>
          </a:p>
          <a:p>
            <a:pPr marL="0" indent="0">
              <a:buNone/>
            </a:pPr>
            <a:r>
              <a:rPr lang="en-US" dirty="0" smtClean="0"/>
              <a:t>Recommendation on build/buy for some components </a:t>
            </a:r>
          </a:p>
          <a:p>
            <a:pPr marL="0" indent="0">
              <a:buNone/>
            </a:pPr>
            <a:r>
              <a:rPr lang="en-US" dirty="0" smtClean="0"/>
              <a:t>Agreement on first iteration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5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sz="2400" dirty="0" smtClean="0"/>
              <a:t>n </a:t>
            </a:r>
            <a:r>
              <a:rPr lang="en-US" sz="2400" i="1" dirty="0" smtClean="0"/>
              <a:t>association</a:t>
            </a:r>
            <a:r>
              <a:rPr lang="en-US" sz="2400" dirty="0" smtClean="0"/>
              <a:t> is a relationship between classes that indicates a meaningful and interesting connection. </a:t>
            </a:r>
          </a:p>
          <a:p>
            <a:pPr marL="0" indent="0">
              <a:buNone/>
            </a:pPr>
            <a:r>
              <a:rPr lang="en-US" sz="2400" dirty="0" smtClean="0"/>
              <a:t>When to add an association between conceptual classes to the domain model?</a:t>
            </a:r>
          </a:p>
          <a:p>
            <a:pPr marL="201168" lvl="1" indent="0">
              <a:buNone/>
            </a:pPr>
            <a:r>
              <a:rPr lang="en-US" sz="2200" dirty="0" smtClean="0"/>
              <a:t>Ask “do we require some </a:t>
            </a:r>
            <a:r>
              <a:rPr lang="en-US" sz="2200" i="1" dirty="0" smtClean="0"/>
              <a:t>memory</a:t>
            </a:r>
            <a:r>
              <a:rPr lang="en-US" sz="2200" dirty="0" smtClean="0"/>
              <a:t> of the relationship between these classes?”</a:t>
            </a:r>
          </a:p>
          <a:p>
            <a:pPr marL="201168" lvl="1" indent="0">
              <a:buNone/>
            </a:pPr>
            <a:r>
              <a:rPr lang="en-US" sz="2200" dirty="0" smtClean="0"/>
              <a:t>The knowledge of the relationship needs to be preserved for some duration</a:t>
            </a:r>
          </a:p>
          <a:p>
            <a:pPr marL="201168" lvl="1" indent="0">
              <a:buNone/>
            </a:pPr>
            <a:r>
              <a:rPr lang="en-US" sz="2200" dirty="0" smtClean="0"/>
              <a:t>For example, we need to know that a </a:t>
            </a:r>
            <a:r>
              <a:rPr lang="en-US" sz="2200" i="1" dirty="0" err="1" smtClean="0"/>
              <a:t>SalesLineItem</a:t>
            </a:r>
            <a:r>
              <a:rPr lang="en-US" sz="2200" dirty="0" smtClean="0"/>
              <a:t> is associated with a </a:t>
            </a:r>
            <a:r>
              <a:rPr lang="en-US" sz="2200" i="1" dirty="0" smtClean="0"/>
              <a:t>Sale</a:t>
            </a:r>
            <a:r>
              <a:rPr lang="en-US" sz="2200" dirty="0" smtClean="0"/>
              <a:t>, because otherwise we would not be able to do much with the </a:t>
            </a:r>
            <a:r>
              <a:rPr lang="en-US" sz="2200" i="1" dirty="0" smtClean="0"/>
              <a:t>Sale</a:t>
            </a:r>
            <a:r>
              <a:rPr lang="en-US" sz="2200" dirty="0" smtClean="0"/>
              <a:t> (like compute the total amount, print receipt, etc.)</a:t>
            </a:r>
          </a:p>
          <a:p>
            <a:pPr marL="201168" lvl="1" indent="0">
              <a:buNone/>
            </a:pPr>
            <a:r>
              <a:rPr lang="en-US" sz="2200" dirty="0" smtClean="0"/>
              <a:t>For the Monopoly example, the </a:t>
            </a:r>
            <a:r>
              <a:rPr lang="en-US" sz="2200" i="1" dirty="0" smtClean="0"/>
              <a:t>Square</a:t>
            </a:r>
            <a:r>
              <a:rPr lang="en-US" sz="2200" dirty="0" smtClean="0"/>
              <a:t> would not need to know the value of the </a:t>
            </a:r>
            <a:r>
              <a:rPr lang="en-US" sz="2200" i="1" dirty="0" smtClean="0"/>
              <a:t>Dice</a:t>
            </a:r>
            <a:r>
              <a:rPr lang="en-US" sz="2200" dirty="0" smtClean="0"/>
              <a:t> roll that landed a piece on that square – these classes are probably not associated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4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sz="2400" dirty="0" smtClean="0"/>
              <a:t>void adding too many associations</a:t>
            </a:r>
          </a:p>
          <a:p>
            <a:pPr marL="201168" lvl="1" indent="0">
              <a:buNone/>
            </a:pPr>
            <a:r>
              <a:rPr lang="en-US" sz="2000" dirty="0" smtClean="0"/>
              <a:t>A graph with </a:t>
            </a:r>
            <a:r>
              <a:rPr lang="en-US" sz="2000" i="1" dirty="0" smtClean="0"/>
              <a:t>n </a:t>
            </a:r>
            <a:r>
              <a:rPr lang="en-US" sz="2000" dirty="0" smtClean="0"/>
              <a:t>nodes can have </a:t>
            </a:r>
            <a:r>
              <a:rPr lang="en-US" sz="2000" i="1" dirty="0" smtClean="0"/>
              <a:t>(n x (n – 1)/2) </a:t>
            </a:r>
            <a:r>
              <a:rPr lang="en-US" sz="2000" dirty="0" smtClean="0"/>
              <a:t> associations, so 20 classes can generate 190 associations!</a:t>
            </a:r>
          </a:p>
          <a:p>
            <a:pPr marL="0" indent="0">
              <a:buNone/>
            </a:pPr>
            <a:r>
              <a:rPr lang="en-US" sz="2400" dirty="0" smtClean="0"/>
              <a:t>Realize that there may not be a direct association between software classes in the class definition model just because there is an association between conceptual classes in the domain model</a:t>
            </a:r>
          </a:p>
          <a:p>
            <a:pPr marL="201168" lvl="1" indent="0">
              <a:buNone/>
            </a:pPr>
            <a:r>
              <a:rPr lang="en-US" sz="2000" dirty="0" smtClean="0"/>
              <a:t>Associations in the domain model show that the relationship is meaningful in a conceptual way</a:t>
            </a:r>
          </a:p>
          <a:p>
            <a:pPr marL="201168" lvl="1" indent="0">
              <a:buNone/>
            </a:pPr>
            <a:r>
              <a:rPr lang="en-US" sz="2000" dirty="0" smtClean="0"/>
              <a:t>But many of these relationships do become paths of navigation in the software</a:t>
            </a:r>
          </a:p>
          <a:p>
            <a:pPr marL="0" indent="0">
              <a:buNone/>
            </a:pPr>
            <a:r>
              <a:rPr lang="en-US" sz="2400" dirty="0" smtClean="0"/>
              <a:t>Naming: Use </a:t>
            </a:r>
            <a:r>
              <a:rPr lang="en-US" sz="2400" i="1" dirty="0" err="1" smtClean="0"/>
              <a:t>ClassName</a:t>
            </a:r>
            <a:r>
              <a:rPr lang="en-US" sz="2400" i="1" dirty="0" smtClean="0"/>
              <a:t> – </a:t>
            </a:r>
            <a:r>
              <a:rPr lang="en-US" sz="2400" i="1" dirty="0" err="1" smtClean="0"/>
              <a:t>VerbPhrase</a:t>
            </a:r>
            <a:r>
              <a:rPr lang="en-US" sz="2400" i="1" dirty="0" smtClean="0"/>
              <a:t> – </a:t>
            </a:r>
            <a:r>
              <a:rPr lang="en-US" sz="2400" i="1" dirty="0" err="1" smtClean="0"/>
              <a:t>ClassName</a:t>
            </a:r>
            <a:r>
              <a:rPr lang="en-US" sz="2400" dirty="0" smtClean="0"/>
              <a:t> format</a:t>
            </a:r>
          </a:p>
          <a:p>
            <a:pPr marL="0" indent="0">
              <a:buNone/>
            </a:pPr>
            <a:r>
              <a:rPr lang="en-US" sz="2400" dirty="0" smtClean="0"/>
              <a:t>Can add a small arrow help to help explain the diagram to the reader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4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435599"/>
              </p:ext>
            </p:extLst>
          </p:nvPr>
        </p:nvGraphicFramePr>
        <p:xfrm>
          <a:off x="2336800" y="1826260"/>
          <a:ext cx="7289800" cy="432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Visio" r:id="rId3" imgW="4360680" imgH="2588760" progId="Visio.Drawing.11">
                  <p:embed/>
                </p:oleObj>
              </mc:Choice>
              <mc:Fallback>
                <p:oleObj name="Visio" r:id="rId3" imgW="4360680" imgH="25887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826260"/>
                        <a:ext cx="7289800" cy="4328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Chapters 8 and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Know which artifacts are initiated during the Inception and Elaboration phases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Understand what a Domain Model is and what role it plays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Know how to identify conceptual classes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Domain Models – how to actually create the model (Chapter 9)</a:t>
            </a:r>
          </a:p>
          <a:p>
            <a:pPr marL="0" indent="0">
              <a:buNone/>
            </a:pPr>
            <a:r>
              <a:rPr lang="en-US" dirty="0" smtClean="0"/>
              <a:t>More details on Domain Models – how to enhance them (Chapter 31)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Core, risky architecture components are built and tested</a:t>
            </a:r>
          </a:p>
          <a:p>
            <a:pPr marL="0" indent="0">
              <a:buNone/>
            </a:pPr>
            <a:r>
              <a:rPr lang="en-US" dirty="0" smtClean="0"/>
              <a:t>Majority of requirements are discovered and stabilized</a:t>
            </a:r>
          </a:p>
          <a:p>
            <a:pPr marL="0" indent="0">
              <a:buNone/>
            </a:pPr>
            <a:r>
              <a:rPr lang="en-US" dirty="0" smtClean="0"/>
              <a:t>Major risks are mitigated or retired</a:t>
            </a:r>
          </a:p>
          <a:p>
            <a:pPr marL="0" indent="0">
              <a:buNone/>
            </a:pPr>
            <a:r>
              <a:rPr lang="en-US" dirty="0" smtClean="0"/>
              <a:t>Note, “risk” may mean critical business function</a:t>
            </a:r>
          </a:p>
          <a:p>
            <a:pPr marL="0" indent="0">
              <a:buNone/>
            </a:pPr>
            <a:r>
              <a:rPr lang="en-US" dirty="0" smtClean="0"/>
              <a:t>All code that is developed in this phase is production quality – it is added to in later iterations</a:t>
            </a:r>
          </a:p>
          <a:p>
            <a:pPr marL="0" indent="0">
              <a:buNone/>
            </a:pPr>
            <a:r>
              <a:rPr lang="en-US" dirty="0" smtClean="0"/>
              <a:t>“Architectural baseline” – early versions of the architecture, executable, production quality</a:t>
            </a:r>
          </a:p>
          <a:p>
            <a:pPr marL="0" indent="0">
              <a:buNone/>
            </a:pPr>
            <a:r>
              <a:rPr lang="en-US" b="1" dirty="0" smtClean="0"/>
              <a:t>Build the core architecture, resolve high-risk elements, define most requirements, and estimate the overall schedule and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Elaboration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Domain Model – visualization of domain concepts</a:t>
            </a:r>
          </a:p>
          <a:p>
            <a:pPr marL="0" indent="0">
              <a:buNone/>
            </a:pPr>
            <a:r>
              <a:rPr lang="en-US" sz="2800" dirty="0" smtClean="0"/>
              <a:t>Design Model – Series of diagrams that describes the logical design</a:t>
            </a:r>
          </a:p>
          <a:p>
            <a:pPr marL="201168" lvl="1" indent="0">
              <a:buNone/>
            </a:pPr>
            <a:r>
              <a:rPr lang="en-US" sz="2400" dirty="0" smtClean="0"/>
              <a:t>Class definition diagrams, object interaction diagrams, package diagrams, etc.</a:t>
            </a:r>
          </a:p>
          <a:p>
            <a:pPr marL="0" indent="0">
              <a:buNone/>
            </a:pPr>
            <a:r>
              <a:rPr lang="en-US" sz="2800" dirty="0" smtClean="0"/>
              <a:t>Software Architecture Document – Summary of outstanding design ideas and their motivation in the system, basically used as a learning tool</a:t>
            </a:r>
          </a:p>
          <a:p>
            <a:pPr marL="0" indent="0">
              <a:buNone/>
            </a:pPr>
            <a:r>
              <a:rPr lang="en-US" sz="2800" dirty="0" smtClean="0"/>
              <a:t>Data Model – may include database schema, mapping between object and non-object representations</a:t>
            </a:r>
          </a:p>
          <a:p>
            <a:pPr marL="0" indent="0">
              <a:buNone/>
            </a:pPr>
            <a:r>
              <a:rPr lang="en-US" sz="2800" dirty="0" smtClean="0"/>
              <a:t>Use-Case Model – details of high level use cases first begun in Inception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8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Case Study: </a:t>
            </a:r>
            <a:r>
              <a:rPr lang="en-US" sz="3600" dirty="0" err="1" smtClean="0"/>
              <a:t>NextGen</a:t>
            </a:r>
            <a:r>
              <a:rPr lang="en-US" sz="3600" dirty="0" smtClean="0"/>
              <a:t> POS Requirements (Inception)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Key Decisions made during Inception, plans for first iteration:</a:t>
            </a:r>
          </a:p>
          <a:p>
            <a:pPr marL="292608" lvl="1" indent="0">
              <a:buNone/>
            </a:pPr>
            <a:r>
              <a:rPr lang="en-US" sz="2600" dirty="0" smtClean="0"/>
              <a:t>Implement basic, key scenario of Process Sale use case – entering items and receiving cash payment</a:t>
            </a:r>
          </a:p>
          <a:p>
            <a:pPr marL="292608" lvl="1" indent="0">
              <a:buNone/>
            </a:pPr>
            <a:r>
              <a:rPr lang="en-US" sz="2600" dirty="0" smtClean="0"/>
              <a:t>Implement Start Up use case to initialize the system</a:t>
            </a:r>
          </a:p>
          <a:p>
            <a:pPr marL="292608" lvl="1" indent="0">
              <a:buNone/>
            </a:pPr>
            <a:r>
              <a:rPr lang="en-US" sz="2600" dirty="0" smtClean="0"/>
              <a:t>No collaboration with external services at this point</a:t>
            </a:r>
          </a:p>
          <a:p>
            <a:pPr marL="292608" lvl="1" indent="0">
              <a:buNone/>
            </a:pPr>
            <a:r>
              <a:rPr lang="en-US" sz="2600" dirty="0" smtClean="0"/>
              <a:t>No complex pricing rules</a:t>
            </a:r>
          </a:p>
          <a:p>
            <a:pPr marL="292608" lvl="1" indent="0">
              <a:buNone/>
            </a:pPr>
            <a:r>
              <a:rPr lang="en-US" sz="2600" dirty="0" smtClean="0"/>
              <a:t>Notice that for the first iteration, the use case is limited – it will be expanded in later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1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Case Study: Monopoly Requirements (Inception)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 basic, key scenario of Play Monopoly Game use case:</a:t>
            </a:r>
          </a:p>
          <a:p>
            <a:pPr marL="201168" lvl="1" indent="0">
              <a:buNone/>
            </a:pPr>
            <a:r>
              <a:rPr lang="en-US" sz="2000" dirty="0" smtClean="0"/>
              <a:t>2-8 players</a:t>
            </a:r>
          </a:p>
          <a:p>
            <a:pPr marL="201168" lvl="1" indent="0">
              <a:buNone/>
            </a:pPr>
            <a:r>
              <a:rPr lang="en-US" sz="2000" dirty="0" smtClean="0"/>
              <a:t>Play for 20 rounds. Each round, each player takes one turn. During a turn, the player advances his/her piece clockwise around the board a number of squares equal to the number rolled on two six-sided dice.</a:t>
            </a:r>
          </a:p>
          <a:p>
            <a:pPr marL="201168" lvl="1" indent="0">
              <a:buNone/>
            </a:pPr>
            <a:r>
              <a:rPr lang="en-US" sz="2000" dirty="0" smtClean="0"/>
              <a:t>The results of each player’s roll is displayed: The display includes the name of the player and the value of the roll. When a player lands on a square, the player’s name and the name of the square are displayed</a:t>
            </a:r>
          </a:p>
          <a:p>
            <a:pPr marL="201168" lvl="1" indent="0">
              <a:buNone/>
            </a:pPr>
            <a:r>
              <a:rPr lang="en-US" sz="2000" dirty="0" smtClean="0"/>
              <a:t>There is no money, winner, or loser, no properties to buy or rent, no special squares</a:t>
            </a:r>
          </a:p>
          <a:p>
            <a:pPr marL="201168" lvl="1" indent="0">
              <a:buNone/>
            </a:pPr>
            <a:r>
              <a:rPr lang="en-US" sz="2000" dirty="0" smtClean="0"/>
              <a:t>There are 40 squares on the board: One is named “Go”, the others are simply numbered as “Square 1”, “Square 2”, … “Square 39”</a:t>
            </a:r>
          </a:p>
          <a:p>
            <a:pPr marL="201168" lvl="1" indent="0">
              <a:buNone/>
            </a:pPr>
            <a:r>
              <a:rPr lang="en-US" sz="2000" dirty="0" smtClean="0"/>
              <a:t>The only user input required is the number of players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3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Domain Model -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Very important model in OOA … started after some key use cases have been developed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Illustrates the important concepts in the Domain, and will inspire the design of some software objects</a:t>
            </a:r>
          </a:p>
          <a:p>
            <a:pPr marL="0" indent="0">
              <a:buNone/>
            </a:pPr>
            <a:r>
              <a:rPr lang="en-US" sz="2800" dirty="0" smtClean="0"/>
              <a:t>Also provides input to other artifacts</a:t>
            </a:r>
          </a:p>
          <a:p>
            <a:pPr marL="201168" lvl="1" indent="0">
              <a:buNone/>
            </a:pPr>
            <a:r>
              <a:rPr lang="en-US" sz="2400" dirty="0" smtClean="0"/>
              <a:t>Use-Case Model – operations contracts (TBD)</a:t>
            </a:r>
          </a:p>
          <a:p>
            <a:pPr marL="201168" lvl="1" indent="0">
              <a:buNone/>
            </a:pPr>
            <a:r>
              <a:rPr lang="en-US" sz="2400" dirty="0" smtClean="0"/>
              <a:t>Glossary</a:t>
            </a:r>
          </a:p>
          <a:p>
            <a:pPr marL="201168" lvl="1" indent="0">
              <a:buNone/>
            </a:pPr>
            <a:r>
              <a:rPr lang="en-US" sz="2400" dirty="0" smtClean="0"/>
              <a:t>Design Model (Sequence Diagrams)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83708"/>
              </p:ext>
            </p:extLst>
          </p:nvPr>
        </p:nvGraphicFramePr>
        <p:xfrm>
          <a:off x="1467847" y="450850"/>
          <a:ext cx="7134818" cy="515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3" imgW="5486400" imgH="3962400" progId="Visio.Drawing.11">
                  <p:embed/>
                </p:oleObj>
              </mc:Choice>
              <mc:Fallback>
                <p:oleObj name="Visio" r:id="rId3" imgW="5486400" imgH="3962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847" y="450850"/>
                        <a:ext cx="7134818" cy="5152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99451" y="1137684"/>
            <a:ext cx="279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diagram shows an example of a an early Domain Model for the POS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9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1634</TotalTime>
  <Words>2167</Words>
  <Application>Microsoft Macintosh PowerPoint</Application>
  <PresentationFormat>Custom</PresentationFormat>
  <Paragraphs>207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Retrospect</vt:lpstr>
      <vt:lpstr>Visio</vt:lpstr>
      <vt:lpstr>Object-Oriented Analysis and Design</vt:lpstr>
      <vt:lpstr>What will we learn?</vt:lpstr>
      <vt:lpstr>Inception Phase Produces …</vt:lpstr>
      <vt:lpstr>Elaboration</vt:lpstr>
      <vt:lpstr>Elaboration Artifacts</vt:lpstr>
      <vt:lpstr>Case Study: NextGen POS Requirements (Inception)</vt:lpstr>
      <vt:lpstr>Case Study: Monopoly Requirements (Inception)</vt:lpstr>
      <vt:lpstr>Domain Model - Introduction</vt:lpstr>
      <vt:lpstr>PowerPoint Presentation</vt:lpstr>
      <vt:lpstr>Note …</vt:lpstr>
      <vt:lpstr>Domain Model: Definition</vt:lpstr>
      <vt:lpstr>Observations …</vt:lpstr>
      <vt:lpstr>Conceptual Class: Example</vt:lpstr>
      <vt:lpstr>PowerPoint Presentation</vt:lpstr>
      <vt:lpstr>Creating Domain Models</vt:lpstr>
      <vt:lpstr>Category Lists</vt:lpstr>
      <vt:lpstr>Noun Phrase Identification</vt:lpstr>
      <vt:lpstr>Example: POS Use Case</vt:lpstr>
      <vt:lpstr>Example: POS Use Case (identify key nouns)</vt:lpstr>
      <vt:lpstr>Example – Initial Draft of Domain Model for POS</vt:lpstr>
      <vt:lpstr>Example – Initial Draft of Domain Model for Monopoly</vt:lpstr>
      <vt:lpstr>Observations</vt:lpstr>
      <vt:lpstr>Observations</vt:lpstr>
      <vt:lpstr>Guidelines</vt:lpstr>
      <vt:lpstr>Guidelines</vt:lpstr>
      <vt:lpstr>Attributes and Conceptual Classes</vt:lpstr>
      <vt:lpstr>Description Classes</vt:lpstr>
      <vt:lpstr>Descriptor Class – Store Item</vt:lpstr>
      <vt:lpstr>Descriptor Class – Airline Flight</vt:lpstr>
      <vt:lpstr>Associations</vt:lpstr>
      <vt:lpstr>Associations</vt:lpstr>
      <vt:lpstr>Associations</vt:lpstr>
      <vt:lpstr>Takeaways from Chapters 8 and 9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Borazjany</cp:lastModifiedBy>
  <cp:revision>137</cp:revision>
  <dcterms:created xsi:type="dcterms:W3CDTF">2013-08-23T13:52:50Z</dcterms:created>
  <dcterms:modified xsi:type="dcterms:W3CDTF">2015-02-04T17:27:20Z</dcterms:modified>
</cp:coreProperties>
</file>