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6" r:id="rId4"/>
    <p:sldId id="288" r:id="rId5"/>
    <p:sldId id="289" r:id="rId6"/>
    <p:sldId id="290" r:id="rId7"/>
    <p:sldId id="322" r:id="rId8"/>
    <p:sldId id="323" r:id="rId9"/>
    <p:sldId id="324" r:id="rId10"/>
    <p:sldId id="325" r:id="rId11"/>
    <p:sldId id="326" r:id="rId12"/>
    <p:sldId id="327" r:id="rId13"/>
    <p:sldId id="291" r:id="rId14"/>
    <p:sldId id="293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2" r:id="rId34"/>
    <p:sldId id="311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8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0A42-BCB4-41A2-BB66-8DBB866CBA85}" type="datetimeFigureOut">
              <a:rPr lang="en-US" smtClean="0"/>
              <a:t>3/23/16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48BE-B8C9-4DD3-8053-A1EC8D787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99C8-FA61-4D00-86C2-6E0282827B40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2FCE-57DD-45B6-BF0B-7B4AC4DC18D0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2DCC-52C6-40F9-80BA-487120494578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BAC-DF1B-43FB-89D3-A53364BD6080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A8C-F32E-4268-9D07-637C6DF63C9D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F55-63C6-4412-9546-B884E28E055E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AECA-08DD-4EA5-ACBD-350BA4ACF216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E44-C3D9-4AC8-915D-47D10B5D141B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6CD1-6896-40A7-86CB-2EB33A19C9E6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1F35E-2028-4EE2-B2DB-ABAA5BAB193A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17EE-00DC-4DE7-A0B9-759E1537DF65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471EF-BD7B-4B7E-B8A7-E2F6B9D659F2}" type="datetime1">
              <a:rPr lang="en-US" smtClean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Object-Oriented Analysis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GRASP Patterns -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926430"/>
              </p:ext>
            </p:extLst>
          </p:nvPr>
        </p:nvGraphicFramePr>
        <p:xfrm>
          <a:off x="2363490" y="749609"/>
          <a:ext cx="6888997" cy="489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Visio" r:id="rId3" imgW="4900680" imgH="3483360" progId="Visio.Drawing.11">
                  <p:embed/>
                </p:oleObj>
              </mc:Choice>
              <mc:Fallback>
                <p:oleObj name="Visio" r:id="rId3" imgW="4900680" imgH="3483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490" y="749609"/>
                        <a:ext cx="6888997" cy="489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15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40804"/>
              </p:ext>
            </p:extLst>
          </p:nvPr>
        </p:nvGraphicFramePr>
        <p:xfrm>
          <a:off x="914399" y="924377"/>
          <a:ext cx="9500461" cy="402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Visio" r:id="rId3" imgW="6543720" imgH="2775600" progId="Visio.Drawing.11">
                  <p:embed/>
                </p:oleObj>
              </mc:Choice>
              <mc:Fallback>
                <p:oleObj name="Visio" r:id="rId3" imgW="6543720" imgH="27756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924377"/>
                        <a:ext cx="9500461" cy="4028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77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432495"/>
              </p:ext>
            </p:extLst>
          </p:nvPr>
        </p:nvGraphicFramePr>
        <p:xfrm>
          <a:off x="914400" y="705732"/>
          <a:ext cx="10298083" cy="473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Visio" r:id="rId3" imgW="6453360" imgH="2968560" progId="Visio.Drawing.11">
                  <p:embed/>
                </p:oleObj>
              </mc:Choice>
              <mc:Fallback>
                <p:oleObj name="Visio" r:id="rId3" imgW="6453360" imgH="29685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05732"/>
                        <a:ext cx="10298083" cy="4737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12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makeNewSale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800" dirty="0" smtClean="0"/>
              <a:t>We could look to the Domain Model, and consider Store or Register.  We could also create a special handler class to deal with this use case</a:t>
            </a:r>
          </a:p>
          <a:p>
            <a:pPr marL="201168" lvl="1" indent="0">
              <a:buNone/>
            </a:pPr>
            <a:r>
              <a:rPr lang="en-US" sz="2800" dirty="0" smtClean="0"/>
              <a:t>Since this use case has few system operations, defining a new handler class is probably not needed – we can use an existing Domain Object without overloading it (losing cohesion)</a:t>
            </a:r>
          </a:p>
          <a:p>
            <a:pPr marL="201168" lvl="1" indent="0">
              <a:buNone/>
            </a:pPr>
            <a:r>
              <a:rPr lang="en-US" sz="2800" dirty="0" smtClean="0"/>
              <a:t>Defining a Register software object makes sense, since it can handle the few system operations, and is related to the Domain Model object that hosts the software</a:t>
            </a:r>
          </a:p>
          <a:p>
            <a:pPr marL="201168" lvl="1" indent="0">
              <a:buNone/>
            </a:pPr>
            <a:r>
              <a:rPr lang="en-US" sz="2800" dirty="0" smtClean="0"/>
              <a:t>So we have decided that there will be a Register object, and this object will handle the responsibility of processing the </a:t>
            </a:r>
            <a:r>
              <a:rPr lang="en-US" sz="2800" i="1" dirty="0" err="1" smtClean="0"/>
              <a:t>makeNewSale</a:t>
            </a:r>
            <a:r>
              <a:rPr lang="en-US" sz="2800" dirty="0" smtClean="0"/>
              <a:t> system operation -  we have made our first design decision!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2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makeNewSale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800" dirty="0" smtClean="0"/>
              <a:t>Now a </a:t>
            </a:r>
            <a:r>
              <a:rPr lang="en-US" sz="2800" dirty="0" smtClean="0"/>
              <a:t>new Sale object </a:t>
            </a:r>
            <a:r>
              <a:rPr lang="en-US" sz="2800" dirty="0" smtClean="0"/>
              <a:t>need to be created</a:t>
            </a:r>
            <a:r>
              <a:rPr lang="en-US" sz="2800" dirty="0" smtClean="0"/>
              <a:t>; applying the GRASP Creator principle, we look to find an object that can contain, aggregate, or record the </a:t>
            </a:r>
            <a:r>
              <a:rPr lang="en-US" sz="2800" dirty="0" smtClean="0"/>
              <a:t>Sale.</a:t>
            </a:r>
            <a:endParaRPr lang="en-US" sz="2800" dirty="0" smtClean="0"/>
          </a:p>
          <a:p>
            <a:pPr marL="201168" lvl="1" indent="0">
              <a:buNone/>
            </a:pPr>
            <a:r>
              <a:rPr lang="en-US" sz="2800" dirty="0" smtClean="0"/>
              <a:t>Again, looking in the Domain Model, it appears the Register object meets the need (a register literally means to “register” sales)</a:t>
            </a:r>
          </a:p>
          <a:p>
            <a:pPr marL="201168" lvl="1" indent="0">
              <a:buNone/>
            </a:pPr>
            <a:r>
              <a:rPr lang="en-US" sz="2800" dirty="0" smtClean="0"/>
              <a:t>Also recall that the Sale object was a composite of </a:t>
            </a:r>
            <a:r>
              <a:rPr lang="en-US" sz="2800" dirty="0" err="1" smtClean="0"/>
              <a:t>SalesLineItem</a:t>
            </a:r>
            <a:r>
              <a:rPr lang="en-US" sz="2800" dirty="0" smtClean="0"/>
              <a:t> objects in the Domain Model</a:t>
            </a:r>
          </a:p>
          <a:p>
            <a:pPr marL="201168" lvl="1" indent="0">
              <a:buNone/>
            </a:pPr>
            <a:r>
              <a:rPr lang="en-US" sz="2800" dirty="0" smtClean="0"/>
              <a:t>At this point, we can decide to initialize an (empty) collection of </a:t>
            </a:r>
            <a:r>
              <a:rPr lang="en-US" sz="2800" dirty="0" err="1" smtClean="0"/>
              <a:t>SalesLineItem</a:t>
            </a:r>
            <a:r>
              <a:rPr lang="en-US" sz="2800" dirty="0" smtClean="0"/>
              <a:t> objects, to be filled in later as the sale is processed</a:t>
            </a:r>
          </a:p>
          <a:p>
            <a:pPr marL="201168" lvl="1" indent="0">
              <a:buNone/>
            </a:pPr>
            <a:r>
              <a:rPr lang="en-US" sz="2800" dirty="0" smtClean="0"/>
              <a:t>Again, the Creator principle implies that the Sale object is the likely creator for this list 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2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4703"/>
              </p:ext>
            </p:extLst>
          </p:nvPr>
        </p:nvGraphicFramePr>
        <p:xfrm>
          <a:off x="1346200" y="595499"/>
          <a:ext cx="9443258" cy="502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Visio" r:id="rId3" imgW="5968800" imgH="3177360" progId="Visio.Drawing.11">
                  <p:embed/>
                </p:oleObj>
              </mc:Choice>
              <mc:Fallback>
                <p:oleObj name="Visio" r:id="rId3" imgW="5968800" imgH="3177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95499"/>
                        <a:ext cx="9443258" cy="5025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56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enterItem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This system operation occurs when the Cashier enters an </a:t>
            </a:r>
            <a:r>
              <a:rPr lang="en-US" sz="2400" i="1" dirty="0" err="1" smtClean="0"/>
              <a:t>itemID</a:t>
            </a:r>
            <a:r>
              <a:rPr lang="en-US" sz="2400" dirty="0" smtClean="0"/>
              <a:t> and possibly a </a:t>
            </a:r>
            <a:r>
              <a:rPr lang="en-US" sz="2400" i="1" dirty="0" smtClean="0"/>
              <a:t>quantity</a:t>
            </a:r>
            <a:r>
              <a:rPr lang="en-US" sz="2400" dirty="0" smtClean="0"/>
              <a:t> for an item in the sale. 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We </a:t>
            </a:r>
            <a:r>
              <a:rPr lang="en-US" sz="2400" dirty="0" smtClean="0"/>
              <a:t>will now walk through the design decisions required to handle this system operation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8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enterItem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 smtClean="0"/>
              <a:t>Controller: Based upon what we decided earlier, the Register will handle this incoming message</a:t>
            </a:r>
          </a:p>
          <a:p>
            <a:pPr marL="201168" lvl="1" indent="0">
              <a:buNone/>
            </a:pPr>
            <a:r>
              <a:rPr lang="en-US" sz="2800" dirty="0" smtClean="0"/>
              <a:t>Now a new </a:t>
            </a:r>
            <a:r>
              <a:rPr lang="en-US" sz="2800" dirty="0" err="1" smtClean="0"/>
              <a:t>SalesLineItem</a:t>
            </a:r>
            <a:r>
              <a:rPr lang="en-US" sz="2800" dirty="0" smtClean="0"/>
              <a:t> need to be created</a:t>
            </a:r>
          </a:p>
          <a:p>
            <a:pPr marL="201168" lvl="1" indent="0">
              <a:buNone/>
            </a:pPr>
            <a:r>
              <a:rPr lang="en-US" sz="2800" dirty="0" smtClean="0"/>
              <a:t>Based </a:t>
            </a:r>
            <a:r>
              <a:rPr lang="en-US" sz="2800" dirty="0" smtClean="0"/>
              <a:t>upon the Domain Model, it appears that the Sale object would be the likely candidate to create the new </a:t>
            </a:r>
            <a:r>
              <a:rPr lang="en-US" sz="2800" dirty="0" err="1" smtClean="0"/>
              <a:t>SalesLineItem</a:t>
            </a:r>
            <a:endParaRPr lang="en-US" sz="2800" dirty="0" smtClean="0"/>
          </a:p>
          <a:p>
            <a:pPr marL="384048" lvl="2" indent="0">
              <a:buNone/>
            </a:pPr>
            <a:r>
              <a:rPr lang="en-US" sz="2400" dirty="0" err="1" smtClean="0"/>
              <a:t>SalesLineItem</a:t>
            </a:r>
            <a:r>
              <a:rPr lang="en-US" sz="2400" dirty="0" smtClean="0"/>
              <a:t> </a:t>
            </a:r>
            <a:r>
              <a:rPr lang="en-US" sz="2400" dirty="0" smtClean="0"/>
              <a:t>needs a </a:t>
            </a:r>
            <a:r>
              <a:rPr lang="en-US" sz="2400" i="1" dirty="0" smtClean="0"/>
              <a:t>quantity</a:t>
            </a:r>
            <a:r>
              <a:rPr lang="en-US" sz="2400" dirty="0" smtClean="0"/>
              <a:t> when </a:t>
            </a:r>
            <a:r>
              <a:rPr lang="en-US" sz="2400" dirty="0" smtClean="0"/>
              <a:t>created</a:t>
            </a:r>
            <a:endParaRPr lang="en-US" sz="2400" dirty="0" smtClean="0"/>
          </a:p>
          <a:p>
            <a:pPr marL="384048" lvl="2" indent="0">
              <a:buNone/>
            </a:pPr>
            <a:r>
              <a:rPr lang="en-US" sz="2400" dirty="0" smtClean="0"/>
              <a:t>Register must pass this parameter to Sale, which must pass it in the creation message to </a:t>
            </a:r>
            <a:r>
              <a:rPr lang="en-US" sz="2400" dirty="0" err="1" smtClean="0"/>
              <a:t>SalesLineItem</a:t>
            </a:r>
            <a:endParaRPr lang="en-US" sz="2400" dirty="0" smtClean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enterItem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400" dirty="0" smtClean="0"/>
              <a:t>Note that we also need to associate a </a:t>
            </a:r>
            <a:r>
              <a:rPr lang="en-US" sz="2400" dirty="0" err="1" smtClean="0"/>
              <a:t>ProductDescription</a:t>
            </a:r>
            <a:r>
              <a:rPr lang="en-US" sz="2400" dirty="0" smtClean="0"/>
              <a:t> with this item, based upon the </a:t>
            </a:r>
            <a:r>
              <a:rPr lang="en-US" sz="2400" i="1" dirty="0" err="1" smtClean="0"/>
              <a:t>itemID</a:t>
            </a:r>
            <a:r>
              <a:rPr lang="en-US" sz="2400" dirty="0" smtClean="0"/>
              <a:t> entered by the Cashier and included in the system operation handled by the Register</a:t>
            </a:r>
          </a:p>
          <a:p>
            <a:pPr marL="384048" lvl="2" indent="0">
              <a:buNone/>
            </a:pPr>
            <a:r>
              <a:rPr lang="en-US" sz="2000" dirty="0" smtClean="0"/>
              <a:t>Who should do the lookup – who gets this responsibility? I.e., who should have the responsibility for knowing a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based on an </a:t>
            </a:r>
            <a:r>
              <a:rPr lang="en-US" sz="2000" i="1" dirty="0" err="1" smtClean="0"/>
              <a:t>itemID</a:t>
            </a:r>
            <a:r>
              <a:rPr lang="en-US" sz="2000" dirty="0" smtClean="0"/>
              <a:t> match?</a:t>
            </a:r>
          </a:p>
          <a:p>
            <a:pPr marL="384048" lvl="2" indent="0">
              <a:buNone/>
            </a:pPr>
            <a:r>
              <a:rPr lang="en-US" sz="2000" dirty="0" smtClean="0"/>
              <a:t>This is an application of the Expert GRASP principle</a:t>
            </a:r>
          </a:p>
          <a:p>
            <a:pPr marL="384048" lvl="2" indent="0">
              <a:buNone/>
            </a:pPr>
            <a:r>
              <a:rPr lang="en-US" sz="2000" dirty="0" smtClean="0"/>
              <a:t>Question: Who knows the most about the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objects? Looking at the Domain Model, we see it is the </a:t>
            </a:r>
            <a:r>
              <a:rPr lang="en-US" sz="2000" dirty="0" err="1" smtClean="0"/>
              <a:t>ProductCatalog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sz="2400" dirty="0" smtClean="0"/>
              <a:t>Next design decision: We should have an object called </a:t>
            </a:r>
            <a:r>
              <a:rPr lang="en-US" sz="2400" dirty="0" err="1" smtClean="0"/>
              <a:t>ProductCatalog</a:t>
            </a:r>
            <a:r>
              <a:rPr lang="en-US" sz="2400" dirty="0" smtClean="0"/>
              <a:t> that will contain the objects </a:t>
            </a:r>
            <a:r>
              <a:rPr lang="en-US" sz="2400" dirty="0" err="1" smtClean="0"/>
              <a:t>ProductionDescription</a:t>
            </a:r>
            <a:r>
              <a:rPr lang="en-US" sz="2400" dirty="0" smtClean="0"/>
              <a:t>.</a:t>
            </a:r>
          </a:p>
          <a:p>
            <a:pPr marL="201168" lvl="1" indent="0">
              <a:buNone/>
            </a:pPr>
            <a:r>
              <a:rPr lang="en-US" sz="2400" dirty="0" smtClean="0"/>
              <a:t>Then, </a:t>
            </a:r>
            <a:r>
              <a:rPr lang="en-US" sz="2400" dirty="0" err="1" smtClean="0"/>
              <a:t>ProductCatalog</a:t>
            </a:r>
            <a:r>
              <a:rPr lang="en-US" sz="2400" dirty="0" smtClean="0"/>
              <a:t> is a good candidate to take responsibility for looking up the </a:t>
            </a:r>
            <a:r>
              <a:rPr lang="en-US" sz="2400" dirty="0" err="1" smtClean="0"/>
              <a:t>ProductDescription</a:t>
            </a:r>
            <a:r>
              <a:rPr lang="en-US" sz="2400" dirty="0" smtClean="0"/>
              <a:t> based on the </a:t>
            </a:r>
            <a:r>
              <a:rPr lang="en-US" sz="2400" i="1" dirty="0" err="1" smtClean="0"/>
              <a:t>itemID</a:t>
            </a:r>
            <a:r>
              <a:rPr lang="en-US" sz="2400" dirty="0" smtClean="0"/>
              <a:t>.</a:t>
            </a:r>
          </a:p>
          <a:p>
            <a:pPr marL="384048" lvl="2" indent="0">
              <a:buNone/>
            </a:pPr>
            <a:r>
              <a:rPr lang="en-US" sz="2000" dirty="0" smtClean="0"/>
              <a:t>Let’s call the method generated to meet this responsibility </a:t>
            </a:r>
            <a:r>
              <a:rPr lang="en-US" sz="2000" i="1" dirty="0" err="1" smtClean="0"/>
              <a:t>getProductDescription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1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enterItem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Who sends the </a:t>
            </a:r>
            <a:r>
              <a:rPr lang="en-US" sz="2400" i="1" dirty="0" err="1" smtClean="0"/>
              <a:t>getProductDescription</a:t>
            </a:r>
            <a:r>
              <a:rPr lang="en-US" sz="2400" dirty="0" smtClean="0"/>
              <a:t> message to the </a:t>
            </a:r>
            <a:r>
              <a:rPr lang="en-US" sz="2400" dirty="0" err="1" smtClean="0"/>
              <a:t>ProductCatalog</a:t>
            </a:r>
            <a:r>
              <a:rPr lang="en-US" sz="2400" dirty="0" smtClean="0"/>
              <a:t>?</a:t>
            </a:r>
          </a:p>
          <a:p>
            <a:pPr marL="384048" lvl="2" indent="0">
              <a:buNone/>
            </a:pPr>
            <a:r>
              <a:rPr lang="en-US" sz="2000" dirty="0" smtClean="0"/>
              <a:t>Recall that in the Domain Model, Product Catalog was not really associated with any other object</a:t>
            </a:r>
          </a:p>
          <a:p>
            <a:pPr marL="384048" lvl="2" indent="0">
              <a:buNone/>
            </a:pPr>
            <a:r>
              <a:rPr lang="en-US" sz="2000" dirty="0" smtClean="0"/>
              <a:t>Could use Register or Sale?</a:t>
            </a:r>
          </a:p>
          <a:p>
            <a:pPr marL="384048" lvl="2" indent="0">
              <a:buNone/>
            </a:pPr>
            <a:r>
              <a:rPr lang="en-US" sz="2000" dirty="0" smtClean="0"/>
              <a:t>Note that Sale is temporary, gets created each time a new sale is started, so it would need to be associated with the </a:t>
            </a:r>
            <a:r>
              <a:rPr lang="en-US" sz="2000" dirty="0" err="1" smtClean="0"/>
              <a:t>ProductCatalog</a:t>
            </a:r>
            <a:r>
              <a:rPr lang="en-US" sz="2000" dirty="0" smtClean="0"/>
              <a:t> each time it is created</a:t>
            </a:r>
          </a:p>
          <a:p>
            <a:pPr marL="384048" lvl="2" indent="0">
              <a:buNone/>
            </a:pPr>
            <a:r>
              <a:rPr lang="en-US" sz="2000" dirty="0" smtClean="0"/>
              <a:t>Register is a better choice – can be associated with </a:t>
            </a:r>
            <a:r>
              <a:rPr lang="en-US" sz="2000" dirty="0" err="1" smtClean="0"/>
              <a:t>ProductCatalog</a:t>
            </a:r>
            <a:r>
              <a:rPr lang="en-US" sz="2000" dirty="0" smtClean="0"/>
              <a:t> upon instantiated; both objects probably instantiated once upon start up</a:t>
            </a:r>
          </a:p>
          <a:p>
            <a:pPr marL="201168" lvl="1" indent="0">
              <a:buNone/>
            </a:pPr>
            <a:r>
              <a:rPr lang="en-US" sz="2400" dirty="0" smtClean="0"/>
              <a:t>Note that for an object to send a message to another object, it must have “visibility” to it</a:t>
            </a:r>
          </a:p>
          <a:p>
            <a:pPr marL="201168" lvl="1" indent="0">
              <a:buNone/>
            </a:pPr>
            <a:r>
              <a:rPr lang="en-US" sz="2400" dirty="0" smtClean="0"/>
              <a:t>Final design for this system operation is given on the next slides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2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 smtClean="0"/>
              <a:t>GRASP – Object Design Examples</a:t>
            </a:r>
          </a:p>
          <a:p>
            <a:pPr marL="201168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Applying GRASP to Point Of Sale</a:t>
            </a:r>
            <a:endParaRPr lang="en-US" sz="2400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648374"/>
              </p:ext>
            </p:extLst>
          </p:nvPr>
        </p:nvGraphicFramePr>
        <p:xfrm>
          <a:off x="939800" y="457105"/>
          <a:ext cx="9893300" cy="535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3" imgW="6573960" imgH="3557880" progId="Visio.Drawing.11">
                  <p:embed/>
                </p:oleObj>
              </mc:Choice>
              <mc:Fallback>
                <p:oleObj name="Visio" r:id="rId3" imgW="6573960" imgH="35578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57105"/>
                        <a:ext cx="9893300" cy="5353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41070" y="0"/>
            <a:ext cx="448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Communication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9828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25900"/>
              </p:ext>
            </p:extLst>
          </p:nvPr>
        </p:nvGraphicFramePr>
        <p:xfrm>
          <a:off x="457200" y="834439"/>
          <a:ext cx="10579100" cy="452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Visio" r:id="rId3" imgW="6426720" imgH="2744640" progId="Visio.Drawing.11">
                  <p:embed/>
                </p:oleObj>
              </mc:Choice>
              <mc:Fallback>
                <p:oleObj name="Visio" r:id="rId3" imgW="6426720" imgH="27446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4439"/>
                        <a:ext cx="10579100" cy="452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11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endSale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</a:t>
            </a:r>
            <a:r>
              <a:rPr lang="en-US" sz="2400" i="1" dirty="0" err="1" smtClean="0"/>
              <a:t>endSale</a:t>
            </a:r>
            <a:r>
              <a:rPr lang="en-US" sz="2400" dirty="0" smtClean="0"/>
              <a:t> system operation occurs when the Cashier presses a button indicating the end of entering line items into a sale. Who is responsible for handling this operation?</a:t>
            </a:r>
          </a:p>
          <a:p>
            <a:pPr marL="384048" lvl="2" indent="0">
              <a:buNone/>
            </a:pPr>
            <a:r>
              <a:rPr lang="en-US" sz="2000" i="1" dirty="0" err="1" smtClean="0"/>
              <a:t>Sale.isComplete</a:t>
            </a:r>
            <a:r>
              <a:rPr lang="en-US" sz="2000" dirty="0" smtClean="0"/>
              <a:t> need to become true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In other words, this system operation modified a attribute</a:t>
            </a:r>
          </a:p>
          <a:p>
            <a:pPr marL="201168" lvl="1" indent="0">
              <a:buNone/>
            </a:pPr>
            <a:r>
              <a:rPr lang="en-US" sz="2400" dirty="0" smtClean="0"/>
              <a:t>Again, based upon </a:t>
            </a:r>
            <a:r>
              <a:rPr lang="en-US" sz="2400" dirty="0" smtClean="0"/>
              <a:t>our </a:t>
            </a:r>
            <a:r>
              <a:rPr lang="en-US" sz="2400" dirty="0" smtClean="0"/>
              <a:t>earlier design decision, the Register is the controller that will initially receive the system operation message </a:t>
            </a:r>
            <a:r>
              <a:rPr lang="en-US" sz="2400" i="1" dirty="0" err="1" smtClean="0"/>
              <a:t>endSale</a:t>
            </a: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Who sets the attribute?</a:t>
            </a:r>
          </a:p>
          <a:p>
            <a:pPr marL="384048" lvl="2" indent="0">
              <a:buNone/>
            </a:pPr>
            <a:r>
              <a:rPr lang="en-US" sz="2000" dirty="0" smtClean="0"/>
              <a:t>Using the Expert principle, the Sale should do this</a:t>
            </a:r>
          </a:p>
          <a:p>
            <a:pPr marL="384048" lvl="2" indent="0">
              <a:buNone/>
            </a:pPr>
            <a:r>
              <a:rPr lang="en-US" sz="2000" dirty="0" smtClean="0"/>
              <a:t>Have the Register send a </a:t>
            </a:r>
            <a:r>
              <a:rPr lang="en-US" sz="2000" i="1" dirty="0" err="1" smtClean="0"/>
              <a:t>becomeComplete</a:t>
            </a:r>
            <a:r>
              <a:rPr lang="en-US" sz="2000" dirty="0" smtClean="0"/>
              <a:t> message to the Sale (same as a “set” method for the attribute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05778"/>
              </p:ext>
            </p:extLst>
          </p:nvPr>
        </p:nvGraphicFramePr>
        <p:xfrm>
          <a:off x="770234" y="1524001"/>
          <a:ext cx="10442249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Visio" r:id="rId3" imgW="5058000" imgH="1332000" progId="Visio.Drawing.11">
                  <p:embed/>
                </p:oleObj>
              </mc:Choice>
              <mc:Fallback>
                <p:oleObj name="Visio" r:id="rId3" imgW="5058000" imgH="13320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34" y="1524001"/>
                        <a:ext cx="10442249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82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Calculate Sale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use case for Process Sale has these steps in the Main Success Scenario:</a:t>
            </a:r>
          </a:p>
          <a:p>
            <a:pPr marL="384048" lvl="2" indent="0">
              <a:buNone/>
            </a:pPr>
            <a:r>
              <a:rPr lang="en-US" sz="2000" dirty="0" smtClean="0"/>
              <a:t>3. Customer arrives</a:t>
            </a:r>
          </a:p>
          <a:p>
            <a:pPr marL="384048" lvl="2" indent="0">
              <a:buNone/>
            </a:pPr>
            <a:r>
              <a:rPr lang="en-US" sz="2000" dirty="0" smtClean="0"/>
              <a:t>4. Cashier tells System to create new </a:t>
            </a:r>
            <a:r>
              <a:rPr lang="en-US" sz="2000" dirty="0" smtClean="0"/>
              <a:t>sale and enters </a:t>
            </a:r>
            <a:r>
              <a:rPr lang="en-US" sz="2000" dirty="0" smtClean="0"/>
              <a:t>item identifier</a:t>
            </a:r>
          </a:p>
          <a:p>
            <a:pPr marL="384048" lvl="2" indent="0">
              <a:buNone/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en-US" sz="2000" dirty="0" smtClean="0"/>
              <a:t>System records sale line item …</a:t>
            </a:r>
          </a:p>
          <a:p>
            <a:pPr marL="384048" lvl="2" indent="0">
              <a:buNone/>
            </a:pPr>
            <a:r>
              <a:rPr lang="en-US" sz="2000" i="1" dirty="0" smtClean="0"/>
              <a:t>Steps </a:t>
            </a:r>
            <a:r>
              <a:rPr lang="en-US" sz="2000" i="1" dirty="0" smtClean="0"/>
              <a:t>4-</a:t>
            </a:r>
            <a:r>
              <a:rPr lang="en-US" sz="2000" i="1" dirty="0"/>
              <a:t>5</a:t>
            </a:r>
            <a:r>
              <a:rPr lang="en-US" sz="2000" i="1" dirty="0" smtClean="0"/>
              <a:t> </a:t>
            </a:r>
            <a:r>
              <a:rPr lang="en-US" sz="2000" i="1" dirty="0" smtClean="0"/>
              <a:t>repeat until no items left</a:t>
            </a:r>
          </a:p>
          <a:p>
            <a:pPr marL="384048" lvl="2" indent="0">
              <a:buNone/>
            </a:pPr>
            <a:r>
              <a:rPr lang="en-US" sz="2000" dirty="0"/>
              <a:t>6</a:t>
            </a:r>
            <a:r>
              <a:rPr lang="en-US" sz="2000" dirty="0" smtClean="0"/>
              <a:t>. </a:t>
            </a:r>
            <a:r>
              <a:rPr lang="en-US" sz="2000" dirty="0" smtClean="0"/>
              <a:t>System presents </a:t>
            </a:r>
            <a:r>
              <a:rPr lang="en-US" sz="2000" b="1" dirty="0" smtClean="0"/>
              <a:t>total </a:t>
            </a:r>
            <a:endParaRPr lang="en-US" sz="2000" b="1" dirty="0" smtClean="0"/>
          </a:p>
          <a:p>
            <a:pPr marL="384048" lvl="2" indent="0">
              <a:buNone/>
            </a:pPr>
            <a:endParaRPr lang="en-US" sz="2000" b="1" dirty="0"/>
          </a:p>
          <a:p>
            <a:pPr marL="384048" lvl="2" indent="0">
              <a:buNone/>
            </a:pPr>
            <a:r>
              <a:rPr lang="en-US" sz="2400" dirty="0" smtClean="0"/>
              <a:t>Question </a:t>
            </a:r>
            <a:r>
              <a:rPr lang="en-US" sz="2400" dirty="0" smtClean="0"/>
              <a:t>– how does the system calculate the </a:t>
            </a:r>
            <a:r>
              <a:rPr lang="en-US" sz="2400" b="1" dirty="0" smtClean="0"/>
              <a:t>total</a:t>
            </a:r>
            <a:r>
              <a:rPr lang="en-US" sz="2400" dirty="0" smtClean="0"/>
              <a:t>? Who is responsible for this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2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Calculate Sale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400" dirty="0" smtClean="0"/>
              <a:t>For this responsibility, we can go right to the Expert principle, since there is no initial system operation to handle for the controller</a:t>
            </a:r>
          </a:p>
          <a:p>
            <a:pPr marL="201168" lvl="1" indent="0">
              <a:buNone/>
            </a:pPr>
            <a:r>
              <a:rPr lang="en-US" sz="2400" dirty="0" smtClean="0"/>
              <a:t>The Sale object is the obvious expert object to handle this responsibility</a:t>
            </a:r>
          </a:p>
          <a:p>
            <a:pPr marL="384048" lvl="2" indent="0">
              <a:buNone/>
            </a:pPr>
            <a:r>
              <a:rPr lang="en-US" sz="2000" dirty="0" smtClean="0"/>
              <a:t>The information required to compute the total is the sum of the subtotals for each line item</a:t>
            </a:r>
          </a:p>
          <a:p>
            <a:pPr marL="384048" lvl="2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SalesLineItem</a:t>
            </a:r>
            <a:r>
              <a:rPr lang="en-US" sz="2000" dirty="0"/>
              <a:t> knows the </a:t>
            </a:r>
            <a:r>
              <a:rPr lang="en-US" sz="2000" dirty="0" smtClean="0"/>
              <a:t>subtotal of </a:t>
            </a:r>
            <a:r>
              <a:rPr lang="en-US" sz="2000" dirty="0"/>
              <a:t>the line item, and the Sale contains the </a:t>
            </a:r>
            <a:r>
              <a:rPr lang="en-US" sz="2000" dirty="0" err="1"/>
              <a:t>SalesLineItems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Each subtotal is the line item quantity times the product price (part of product description)</a:t>
            </a:r>
          </a:p>
          <a:p>
            <a:pPr marL="384048" lvl="2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SalesLineItem</a:t>
            </a:r>
            <a:r>
              <a:rPr lang="en-US" sz="2000" dirty="0" smtClean="0"/>
              <a:t> knows the quantity of the line item, and the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knows the price of each item</a:t>
            </a:r>
          </a:p>
          <a:p>
            <a:pPr marL="384048" lvl="2" indent="0">
              <a:buNone/>
            </a:pPr>
            <a:r>
              <a:rPr lang="en-US" sz="2000" dirty="0" smtClean="0"/>
              <a:t>Each </a:t>
            </a:r>
            <a:r>
              <a:rPr lang="en-US" sz="2000" dirty="0" err="1" smtClean="0"/>
              <a:t>SalesLineItem</a:t>
            </a:r>
            <a:r>
              <a:rPr lang="en-US" sz="2000" dirty="0" smtClean="0"/>
              <a:t> is the expert that can compute the subtotal, if it is associated with a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to get the price</a:t>
            </a:r>
          </a:p>
          <a:p>
            <a:pPr marL="384048" lvl="2" indent="0">
              <a:buNone/>
            </a:pPr>
            <a:r>
              <a:rPr lang="en-US" sz="2000" dirty="0" smtClean="0"/>
              <a:t>Each </a:t>
            </a:r>
            <a:r>
              <a:rPr lang="en-US" sz="2000" dirty="0" err="1" smtClean="0"/>
              <a:t>ProductDescription</a:t>
            </a:r>
            <a:r>
              <a:rPr lang="en-US" sz="2000" dirty="0" smtClean="0"/>
              <a:t> is the expert best suited to provide the price for each product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24233"/>
              </p:ext>
            </p:extLst>
          </p:nvPr>
        </p:nvGraphicFramePr>
        <p:xfrm>
          <a:off x="457199" y="1447800"/>
          <a:ext cx="10758387" cy="34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Visio" r:id="rId3" imgW="6446160" imgH="2085120" progId="Visio.Drawing.11">
                  <p:embed/>
                </p:oleObj>
              </mc:Choice>
              <mc:Fallback>
                <p:oleObj name="Visio" r:id="rId3" imgW="6446160" imgH="20851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1447800"/>
                        <a:ext cx="10758387" cy="347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865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Calculate Sale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You can follow this communication diagram and see how the system would handle the responsibility of calculating the sale total. </a:t>
            </a:r>
          </a:p>
          <a:p>
            <a:pPr marL="201168" lvl="1" indent="0">
              <a:buNone/>
            </a:pPr>
            <a:r>
              <a:rPr lang="en-US" sz="2400" dirty="0" smtClean="0"/>
              <a:t>Note the low coupling!</a:t>
            </a:r>
          </a:p>
          <a:p>
            <a:pPr marL="201168" lvl="1" indent="0">
              <a:buNone/>
            </a:pPr>
            <a:r>
              <a:rPr lang="en-US" sz="2400" dirty="0" smtClean="0"/>
              <a:t>Note that this was not triggered by a known system operation</a:t>
            </a:r>
          </a:p>
          <a:p>
            <a:pPr marL="384048" lvl="2" indent="0">
              <a:buNone/>
            </a:pPr>
            <a:r>
              <a:rPr lang="en-US" sz="2000" dirty="0" smtClean="0"/>
              <a:t>The </a:t>
            </a:r>
            <a:r>
              <a:rPr lang="en-US" sz="2000" i="1" dirty="0" err="1" smtClean="0"/>
              <a:t>getTotal</a:t>
            </a:r>
            <a:r>
              <a:rPr lang="en-US" sz="2000" dirty="0" smtClean="0"/>
              <a:t> message will probably be sent from some object in the UI, probably after the Cashier hits the button that indicates the end of the </a:t>
            </a:r>
            <a:r>
              <a:rPr lang="en-US" sz="2000" dirty="0" smtClean="0"/>
              <a:t>sale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3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37427"/>
              </p:ext>
            </p:extLst>
          </p:nvPr>
        </p:nvGraphicFramePr>
        <p:xfrm>
          <a:off x="1041400" y="645027"/>
          <a:ext cx="9817100" cy="4512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Visio" r:id="rId3" imgW="6330600" imgH="2909520" progId="Visio.Drawing.11">
                  <p:embed/>
                </p:oleObj>
              </mc:Choice>
              <mc:Fallback>
                <p:oleObj name="Visio" r:id="rId3" imgW="6330600" imgH="2909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45027"/>
                        <a:ext cx="9817100" cy="4512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228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makePayment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</a:t>
            </a:r>
            <a:r>
              <a:rPr lang="en-US" sz="2400" i="1" dirty="0" err="1" smtClean="0"/>
              <a:t>makePayment</a:t>
            </a:r>
            <a:r>
              <a:rPr lang="en-US" sz="2400" dirty="0" smtClean="0"/>
              <a:t> system operation occurs when the Cashier enters the amount of </a:t>
            </a:r>
            <a:r>
              <a:rPr lang="en-US" sz="2400" b="1" dirty="0" smtClean="0"/>
              <a:t>cash</a:t>
            </a:r>
            <a:r>
              <a:rPr lang="en-US" sz="2400" dirty="0" smtClean="0"/>
              <a:t> </a:t>
            </a:r>
            <a:r>
              <a:rPr lang="en-US" sz="2400" dirty="0" smtClean="0"/>
              <a:t>given for the Sale (recall we are only looking at the first iteration here)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Question</a:t>
            </a:r>
            <a:r>
              <a:rPr lang="en-US" sz="2400" dirty="0" smtClean="0"/>
              <a:t>: Who is responsible for handling this system operation?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9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400" dirty="0" smtClean="0"/>
              <a:t>We will practice assigning responsibilities, using the GRASP principles we have learned</a:t>
            </a:r>
          </a:p>
          <a:p>
            <a:pPr marL="201168" lvl="1" indent="0">
              <a:buNone/>
            </a:pPr>
            <a:r>
              <a:rPr lang="en-US" sz="2400" dirty="0" smtClean="0"/>
              <a:t>Before we apply the GRASP principles to Domain Objects, we first need to look at how to design the Domain Objects for an entire use case scenario</a:t>
            </a:r>
          </a:p>
          <a:p>
            <a:pPr marL="384048" lvl="2" indent="0">
              <a:buNone/>
            </a:pPr>
            <a:r>
              <a:rPr lang="en-US" sz="2000" dirty="0" smtClean="0"/>
              <a:t>Use Case Realization: How a use case is realized in the Design Model in terms of collaborating objects</a:t>
            </a:r>
          </a:p>
          <a:p>
            <a:pPr marL="201168" lvl="1" indent="0">
              <a:buNone/>
            </a:pPr>
            <a:r>
              <a:rPr lang="en-US" sz="2400" dirty="0" smtClean="0"/>
              <a:t>This connects the requirements (expressed in a use case) and the object design that satisfies the requirements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makePayment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Again, the Register will handle the initial </a:t>
            </a:r>
            <a:r>
              <a:rPr lang="en-US" sz="2400" i="1" dirty="0" err="1" smtClean="0"/>
              <a:t>makePayment</a:t>
            </a:r>
            <a:r>
              <a:rPr lang="en-US" sz="2400" dirty="0" smtClean="0"/>
              <a:t> message</a:t>
            </a:r>
          </a:p>
          <a:p>
            <a:pPr marL="201168" lvl="1" indent="0">
              <a:buNone/>
            </a:pPr>
            <a:r>
              <a:rPr lang="en-US" sz="2400" dirty="0" smtClean="0"/>
              <a:t>Who creates the Payment instance </a:t>
            </a:r>
            <a:r>
              <a:rPr lang="en-US" sz="2400" i="1" dirty="0" smtClean="0"/>
              <a:t>p</a:t>
            </a:r>
            <a:r>
              <a:rPr lang="en-US" sz="2400" dirty="0" smtClean="0"/>
              <a:t>?</a:t>
            </a:r>
          </a:p>
          <a:p>
            <a:pPr marL="384048" lvl="2" indent="0">
              <a:buNone/>
            </a:pPr>
            <a:r>
              <a:rPr lang="en-US" sz="2000" dirty="0" smtClean="0"/>
              <a:t>Best candidates are Register (in the Domain Model, the actual register would record the payment information) and Sale (has the Total Amount)</a:t>
            </a:r>
          </a:p>
          <a:p>
            <a:pPr marL="384048" lvl="2" indent="0">
              <a:buNone/>
            </a:pPr>
            <a:r>
              <a:rPr lang="en-US" sz="2000" dirty="0" smtClean="0"/>
              <a:t>Note Register will have the </a:t>
            </a:r>
            <a:r>
              <a:rPr lang="en-US" sz="2000" i="1" dirty="0" err="1" smtClean="0"/>
              <a:t>amountTendered</a:t>
            </a:r>
            <a:r>
              <a:rPr lang="en-US" sz="2000" dirty="0" smtClean="0"/>
              <a:t> parameter it received in the system operation</a:t>
            </a:r>
          </a:p>
          <a:p>
            <a:pPr marL="201168" lvl="1" indent="0">
              <a:buNone/>
            </a:pPr>
            <a:r>
              <a:rPr lang="en-US" sz="2400" dirty="0" smtClean="0"/>
              <a:t>Guideline: When the Expert principle does not give a clear winner, consider coupling </a:t>
            </a:r>
            <a:r>
              <a:rPr lang="en-US" sz="2400" smtClean="0"/>
              <a:t>and cohesion</a:t>
            </a:r>
            <a:endParaRPr lang="en-US" sz="2400" dirty="0" smtClean="0"/>
          </a:p>
          <a:p>
            <a:pPr marL="384048" lvl="2" indent="0">
              <a:buNone/>
            </a:pPr>
            <a:r>
              <a:rPr lang="en-US" sz="2000" dirty="0" smtClean="0"/>
              <a:t>From this perspective, we are probably better off letting the Sale object create the Payment instance – makes Register simpler, reduces coupling</a:t>
            </a:r>
          </a:p>
          <a:p>
            <a:pPr marL="384048" lvl="2" indent="0">
              <a:buNone/>
            </a:pPr>
            <a:r>
              <a:rPr lang="en-US" sz="2000" dirty="0" smtClean="0"/>
              <a:t>Register can pass the </a:t>
            </a:r>
            <a:r>
              <a:rPr lang="en-US" sz="2000" i="1" dirty="0" err="1" smtClean="0"/>
              <a:t>amountTendered</a:t>
            </a:r>
            <a:r>
              <a:rPr lang="en-US" sz="2000" dirty="0" smtClean="0"/>
              <a:t> (called </a:t>
            </a:r>
            <a:r>
              <a:rPr lang="en-US" sz="2000" i="1" dirty="0" err="1" smtClean="0"/>
              <a:t>cashTendered</a:t>
            </a:r>
            <a:r>
              <a:rPr lang="en-US" sz="2000" dirty="0" smtClean="0"/>
              <a:t> in the next slide) to the Sale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1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654725"/>
              </p:ext>
            </p:extLst>
          </p:nvPr>
        </p:nvGraphicFramePr>
        <p:xfrm>
          <a:off x="457200" y="1638301"/>
          <a:ext cx="1072649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Visio" r:id="rId3" imgW="6487200" imgH="1728360" progId="Visio.Drawing.11">
                  <p:embed/>
                </p:oleObj>
              </mc:Choice>
              <mc:Fallback>
                <p:oleObj name="Visio" r:id="rId3" imgW="6487200" imgH="172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38301"/>
                        <a:ext cx="1072649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935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Logging the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We also want to log </a:t>
            </a:r>
            <a:r>
              <a:rPr lang="en-US" sz="2400" dirty="0" smtClean="0"/>
              <a:t>the Sale </a:t>
            </a:r>
            <a:r>
              <a:rPr lang="en-US" sz="2400" dirty="0" smtClean="0"/>
              <a:t>with </a:t>
            </a:r>
            <a:r>
              <a:rPr lang="en-US" sz="2400" dirty="0" smtClean="0"/>
              <a:t>the Store</a:t>
            </a:r>
          </a:p>
          <a:p>
            <a:pPr marL="201168" lvl="1" indent="0">
              <a:buNone/>
            </a:pPr>
            <a:r>
              <a:rPr lang="en-US" sz="2400" dirty="0" smtClean="0"/>
              <a:t>This is not a creation or attribute modification – it is an association that is formed</a:t>
            </a:r>
          </a:p>
          <a:p>
            <a:pPr marL="201168" lvl="1" indent="0">
              <a:buNone/>
            </a:pPr>
            <a:r>
              <a:rPr lang="en-US" sz="2400" dirty="0" smtClean="0"/>
              <a:t>Note we can associate the Sale with a Store object, or we can use a </a:t>
            </a:r>
            <a:r>
              <a:rPr lang="en-US" sz="2400" dirty="0" err="1" smtClean="0"/>
              <a:t>SalesLedger</a:t>
            </a:r>
            <a:r>
              <a:rPr lang="en-US" sz="2400" dirty="0" smtClean="0"/>
              <a:t> object (not defined in the original Domain Model, but probably a good enhancement)</a:t>
            </a:r>
          </a:p>
          <a:p>
            <a:pPr marL="201168" lvl="1" indent="0">
              <a:buNone/>
            </a:pPr>
            <a:r>
              <a:rPr lang="en-US" sz="2400" dirty="0" smtClean="0"/>
              <a:t>Either object will contain a list of completed sales, and the object will add to that list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84673"/>
              </p:ext>
            </p:extLst>
          </p:nvPr>
        </p:nvGraphicFramePr>
        <p:xfrm>
          <a:off x="1993900" y="632911"/>
          <a:ext cx="6629400" cy="531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Visio" r:id="rId3" imgW="5187960" imgH="4158360" progId="Visio.Drawing.11">
                  <p:embed/>
                </p:oleObj>
              </mc:Choice>
              <mc:Fallback>
                <p:oleObj name="Visio" r:id="rId3" imgW="5187960" imgH="415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632911"/>
                        <a:ext cx="6629400" cy="5312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54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808337"/>
              </p:ext>
            </p:extLst>
          </p:nvPr>
        </p:nvGraphicFramePr>
        <p:xfrm>
          <a:off x="812800" y="427943"/>
          <a:ext cx="10096500" cy="536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Visio" r:id="rId3" imgW="6487200" imgH="3449520" progId="Visio.Drawing.11">
                  <p:embed/>
                </p:oleObj>
              </mc:Choice>
              <mc:Fallback>
                <p:oleObj name="Visio" r:id="rId3" imgW="6487200" imgH="3449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27943"/>
                        <a:ext cx="10096500" cy="536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724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Calculating the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Finally, we need to decide who handles the responsibility of calculating the balance</a:t>
            </a:r>
          </a:p>
          <a:p>
            <a:pPr marL="201168" lvl="1" indent="0">
              <a:buNone/>
            </a:pPr>
            <a:r>
              <a:rPr lang="en-US" sz="2400" dirty="0" smtClean="0"/>
              <a:t>This is the difference between the total for the sale and the amount tendered (cash given by the customer)</a:t>
            </a:r>
          </a:p>
          <a:p>
            <a:pPr marL="201168" lvl="1" indent="0">
              <a:buNone/>
            </a:pPr>
            <a:r>
              <a:rPr lang="en-US" sz="2400" dirty="0" smtClean="0"/>
              <a:t>Apply the Expert principle: Who has the best knowledge to handle this?</a:t>
            </a:r>
          </a:p>
          <a:p>
            <a:pPr marL="384048" lvl="2" indent="0">
              <a:buNone/>
            </a:pPr>
            <a:r>
              <a:rPr lang="en-US" sz="2000" dirty="0" smtClean="0"/>
              <a:t>Sale and Payment are the most likely candidates – each has one piece of the information needed</a:t>
            </a:r>
          </a:p>
          <a:p>
            <a:pPr marL="201168" lvl="1" indent="0">
              <a:buNone/>
            </a:pPr>
            <a:r>
              <a:rPr lang="en-US" sz="2400" dirty="0" smtClean="0"/>
              <a:t>What is the visibility of these two objects? Sale created Payment, so it knows about Payment; Payment does not know about Sale</a:t>
            </a:r>
          </a:p>
          <a:p>
            <a:pPr marL="201168" lvl="1" indent="0">
              <a:buNone/>
            </a:pPr>
            <a:r>
              <a:rPr lang="en-US" sz="2400" dirty="0" smtClean="0"/>
              <a:t>Best option: Let Sale do the calculation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61657"/>
              </p:ext>
            </p:extLst>
          </p:nvPr>
        </p:nvGraphicFramePr>
        <p:xfrm>
          <a:off x="1079500" y="1270000"/>
          <a:ext cx="10328874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Visio" r:id="rId3" imgW="5305680" imgH="1508400" progId="Visio.Drawing.11">
                  <p:embed/>
                </p:oleObj>
              </mc:Choice>
              <mc:Fallback>
                <p:oleObj name="Visio" r:id="rId3" imgW="5305680" imgH="15084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70000"/>
                        <a:ext cx="10328874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804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89816"/>
              </p:ext>
            </p:extLst>
          </p:nvPr>
        </p:nvGraphicFramePr>
        <p:xfrm>
          <a:off x="1234670" y="251766"/>
          <a:ext cx="9321800" cy="580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Visio" r:id="rId3" imgW="6791760" imgH="4228920" progId="Visio.Drawing.11">
                  <p:embed/>
                </p:oleObj>
              </mc:Choice>
              <mc:Fallback>
                <p:oleObj name="Visio" r:id="rId3" imgW="6791760" imgH="4228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670" y="251766"/>
                        <a:ext cx="9321800" cy="5804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161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Process Sale: Connecting UI and Domain Layer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The objects in the UI need to obtain visibility of the objects in the Domain Layer that they interact with</a:t>
            </a:r>
          </a:p>
          <a:p>
            <a:pPr marL="384048" lvl="2" indent="0">
              <a:buNone/>
            </a:pPr>
            <a:r>
              <a:rPr lang="en-US" sz="2000" dirty="0" smtClean="0"/>
              <a:t>Java </a:t>
            </a:r>
            <a:r>
              <a:rPr lang="en-US" sz="2000" i="1" dirty="0" smtClean="0"/>
              <a:t>main()</a:t>
            </a:r>
            <a:r>
              <a:rPr lang="en-US" sz="2000" dirty="0" smtClean="0"/>
              <a:t> that creates the objects in the UI and Domain layers and passes the domain objects to the UI objects</a:t>
            </a:r>
          </a:p>
          <a:p>
            <a:pPr marL="384048" lvl="2" indent="0">
              <a:buNone/>
            </a:pPr>
            <a:r>
              <a:rPr lang="en-US" sz="2000" dirty="0" smtClean="0"/>
              <a:t>The UI objects can obtain the Domain objects from a known source in the Domain layer that is responsible for creating the Domain objects</a:t>
            </a:r>
          </a:p>
          <a:p>
            <a:pPr marL="201168" lvl="1" indent="0">
              <a:buNone/>
            </a:pPr>
            <a:r>
              <a:rPr lang="en-US" sz="2400" dirty="0" smtClean="0"/>
              <a:t>Once the UI objects have been connected to the Domain Layer objects, they can forward system operations to be handled</a:t>
            </a:r>
          </a:p>
          <a:p>
            <a:pPr marL="201168" lvl="1" indent="0">
              <a:buNone/>
            </a:pPr>
            <a:r>
              <a:rPr lang="en-US" sz="2400" dirty="0" smtClean="0"/>
              <a:t>To get the running total for the Sale to display in the UI object, we could …</a:t>
            </a:r>
          </a:p>
          <a:p>
            <a:pPr marL="384048" lvl="2" indent="0">
              <a:buNone/>
            </a:pPr>
            <a:r>
              <a:rPr lang="en-US" sz="2000" dirty="0" smtClean="0"/>
              <a:t>Add a </a:t>
            </a:r>
            <a:r>
              <a:rPr lang="en-US" sz="2000" dirty="0" err="1" smtClean="0"/>
              <a:t>getTotal</a:t>
            </a:r>
            <a:r>
              <a:rPr lang="en-US" sz="2000" dirty="0" smtClean="0"/>
              <a:t> method to Register, and have the Register get this from Sale (lowers cohesion)</a:t>
            </a:r>
          </a:p>
          <a:p>
            <a:pPr marL="384048" lvl="2" indent="0">
              <a:buNone/>
            </a:pPr>
            <a:r>
              <a:rPr lang="en-US" sz="2000" dirty="0" smtClean="0"/>
              <a:t>Have the UI object access the </a:t>
            </a:r>
            <a:r>
              <a:rPr lang="en-US" sz="2000" dirty="0" err="1" smtClean="0"/>
              <a:t>getTotal</a:t>
            </a:r>
            <a:r>
              <a:rPr lang="en-US" sz="2000" dirty="0" smtClean="0"/>
              <a:t> method of the Sale directly (increased coupling)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4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281709"/>
              </p:ext>
            </p:extLst>
          </p:nvPr>
        </p:nvGraphicFramePr>
        <p:xfrm>
          <a:off x="1498600" y="798513"/>
          <a:ext cx="8305800" cy="488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Visio" r:id="rId3" imgW="5313600" imgH="3126600" progId="Visio.Drawing.11">
                  <p:embed/>
                </p:oleObj>
              </mc:Choice>
              <mc:Fallback>
                <p:oleObj name="Visio" r:id="rId3" imgW="5313600" imgH="31266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798513"/>
                        <a:ext cx="8305800" cy="488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98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NextGen</a:t>
            </a:r>
            <a:r>
              <a:rPr lang="en-US" dirty="0" smtClean="0"/>
              <a:t> POS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 smtClean="0"/>
              <a:t>For the Process Sale use case, we have following system operations:</a:t>
            </a:r>
          </a:p>
          <a:p>
            <a:pPr marL="384048" lvl="2" indent="0">
              <a:buNone/>
            </a:pPr>
            <a:r>
              <a:rPr lang="en-US" sz="2000" dirty="0" err="1" smtClean="0"/>
              <a:t>makeNewSale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err="1" smtClean="0"/>
              <a:t>enterSale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err="1" smtClean="0"/>
              <a:t>endSale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err="1" smtClean="0"/>
              <a:t>makePayment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sz="2400" dirty="0" smtClean="0"/>
              <a:t>These will be the starting messages into the Domain Layer controller object</a:t>
            </a:r>
          </a:p>
          <a:p>
            <a:pPr marL="201168" lvl="1" indent="0">
              <a:buNone/>
            </a:pPr>
            <a:r>
              <a:rPr lang="en-US" sz="2400" dirty="0" smtClean="0"/>
              <a:t>We </a:t>
            </a:r>
            <a:r>
              <a:rPr lang="en-US" sz="2400" dirty="0" smtClean="0"/>
              <a:t>will assign the responsibility of handling these system operations to various objects in the Domain Layer – this is RDD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80570"/>
              </p:ext>
            </p:extLst>
          </p:nvPr>
        </p:nvGraphicFramePr>
        <p:xfrm>
          <a:off x="2128058" y="485775"/>
          <a:ext cx="7772400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Visio" r:id="rId3" imgW="5043600" imgH="3463920" progId="Visio.Drawing.11">
                  <p:embed/>
                </p:oleObj>
              </mc:Choice>
              <mc:Fallback>
                <p:oleObj name="Visio" r:id="rId3" imgW="5043600" imgH="34639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058" y="485775"/>
                        <a:ext cx="7772400" cy="533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736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Initialization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How do we start up the system?</a:t>
            </a:r>
          </a:p>
          <a:p>
            <a:pPr marL="201168" lvl="1" indent="0">
              <a:buNone/>
            </a:pPr>
            <a:r>
              <a:rPr lang="en-US" sz="2400" dirty="0" smtClean="0"/>
              <a:t>Somewhat dependent on language and operating system …</a:t>
            </a:r>
          </a:p>
          <a:p>
            <a:pPr marL="201168" lvl="1" indent="0">
              <a:buNone/>
            </a:pPr>
            <a:r>
              <a:rPr lang="en-US" sz="2400" dirty="0" smtClean="0"/>
              <a:t>There is usually an initial domain object (or set of objects) that are the first ones created</a:t>
            </a:r>
          </a:p>
          <a:p>
            <a:pPr marL="201168" lvl="1" indent="0">
              <a:buNone/>
            </a:pPr>
            <a:r>
              <a:rPr lang="en-US" sz="2400" dirty="0" smtClean="0"/>
              <a:t>Note that some objects will create others (Store creates Register in the above model), so these new objects can then be passed to other objects as they are created</a:t>
            </a:r>
          </a:p>
          <a:p>
            <a:pPr marL="201168" lvl="1" indent="0">
              <a:buNone/>
            </a:pPr>
            <a:r>
              <a:rPr lang="en-US" sz="2400" dirty="0" smtClean="0"/>
              <a:t>Guideline: Choose an initial domain object at or near the root of the containment or aggregation hierarchy of domain objects.</a:t>
            </a:r>
          </a:p>
          <a:p>
            <a:pPr marL="384048" lvl="2" indent="0">
              <a:buNone/>
            </a:pPr>
            <a:r>
              <a:rPr lang="en-US" sz="2000" dirty="0" smtClean="0"/>
              <a:t>Look for an object that can be considered to contain all or most of the other objects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9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Initialization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Reviewing the DCD, we can conclude the following sequence of steps (these would be executed as part of </a:t>
            </a:r>
            <a:r>
              <a:rPr lang="en-US" sz="2400" i="1" dirty="0" smtClean="0"/>
              <a:t>main()</a:t>
            </a:r>
            <a:r>
              <a:rPr lang="en-US" sz="2400" dirty="0" smtClean="0"/>
              <a:t>, for example, in this order): </a:t>
            </a:r>
          </a:p>
          <a:p>
            <a:pPr marL="384048" lvl="2" indent="0">
              <a:buNone/>
            </a:pPr>
            <a:r>
              <a:rPr lang="en-US" sz="2000" dirty="0" smtClean="0"/>
              <a:t>Create a Store, Register, </a:t>
            </a:r>
            <a:r>
              <a:rPr lang="en-US" sz="2000" dirty="0" err="1" smtClean="0"/>
              <a:t>ProductCatalog</a:t>
            </a:r>
            <a:r>
              <a:rPr lang="en-US" sz="2000" dirty="0" smtClean="0"/>
              <a:t>, and </a:t>
            </a:r>
            <a:r>
              <a:rPr lang="en-US" sz="2000" dirty="0" err="1" smtClean="0"/>
              <a:t>ProductDescriptions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Associate the </a:t>
            </a:r>
            <a:r>
              <a:rPr lang="en-US" sz="2000" dirty="0" err="1" smtClean="0"/>
              <a:t>ProductCatalog</a:t>
            </a:r>
            <a:r>
              <a:rPr lang="en-US" sz="2000" dirty="0" smtClean="0"/>
              <a:t> with </a:t>
            </a:r>
            <a:r>
              <a:rPr lang="en-US" sz="2000" dirty="0" err="1" smtClean="0"/>
              <a:t>ProductDescriptions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Associate Store with </a:t>
            </a:r>
            <a:r>
              <a:rPr lang="en-US" sz="2000" dirty="0" err="1" smtClean="0"/>
              <a:t>ProductCatalog</a:t>
            </a:r>
            <a:endParaRPr lang="en-US" sz="2000" dirty="0" smtClean="0"/>
          </a:p>
          <a:p>
            <a:pPr marL="384048" lvl="2" indent="0">
              <a:buNone/>
            </a:pPr>
            <a:r>
              <a:rPr lang="en-US" sz="2000" dirty="0" smtClean="0"/>
              <a:t>Associate Store with Register</a:t>
            </a:r>
          </a:p>
          <a:p>
            <a:pPr marL="384048" lvl="2" indent="0">
              <a:buNone/>
            </a:pPr>
            <a:r>
              <a:rPr lang="en-US" sz="2000" dirty="0" smtClean="0"/>
              <a:t>Associate Register with </a:t>
            </a:r>
            <a:r>
              <a:rPr lang="en-US" sz="2000" dirty="0" err="1" smtClean="0"/>
              <a:t>ProductCatalog</a:t>
            </a:r>
            <a:endParaRPr lang="en-US" sz="2000" dirty="0" smtClean="0"/>
          </a:p>
          <a:p>
            <a:pPr marL="201168" lvl="1" indent="0">
              <a:buNone/>
            </a:pPr>
            <a:r>
              <a:rPr lang="en-US" sz="2400" dirty="0" smtClean="0"/>
              <a:t>The communication diagram (which would essentially drive the model for the </a:t>
            </a:r>
            <a:r>
              <a:rPr lang="en-US" sz="2400" i="1" dirty="0" smtClean="0"/>
              <a:t>main()</a:t>
            </a:r>
            <a:r>
              <a:rPr lang="en-US" sz="2400" dirty="0" smtClean="0"/>
              <a:t> function) is shown on the next slide</a:t>
            </a:r>
          </a:p>
          <a:p>
            <a:pPr marL="384048" lvl="2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3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27464"/>
              </p:ext>
            </p:extLst>
          </p:nvPr>
        </p:nvGraphicFramePr>
        <p:xfrm>
          <a:off x="2191558" y="515167"/>
          <a:ext cx="7708900" cy="537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Visio" r:id="rId3" imgW="5437080" imgH="3791880" progId="Visio.Drawing.11">
                  <p:embed/>
                </p:oleObj>
              </mc:Choice>
              <mc:Fallback>
                <p:oleObj name="Visio" r:id="rId3" imgW="5437080" imgH="37918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558" y="515167"/>
                        <a:ext cx="7708900" cy="5377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18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 smtClean="0"/>
              <a:t>Shouldn’t we first design a “Start up” use case to initialize the objects, i.e. “turn the system on”?</a:t>
            </a:r>
          </a:p>
          <a:p>
            <a:pPr marL="201168" lvl="1" indent="0">
              <a:buNone/>
            </a:pPr>
            <a:r>
              <a:rPr lang="en-US" sz="2800" dirty="0" smtClean="0"/>
              <a:t>Not a bad idea, and when coding this is often the first thing done</a:t>
            </a:r>
          </a:p>
          <a:p>
            <a:pPr marL="201168" lvl="1" indent="0">
              <a:buNone/>
            </a:pPr>
            <a:r>
              <a:rPr lang="en-US" sz="2800" dirty="0" smtClean="0"/>
              <a:t>But in design, we usually do this </a:t>
            </a:r>
            <a:r>
              <a:rPr lang="en-US" sz="2800" i="1" dirty="0" smtClean="0"/>
              <a:t>last</a:t>
            </a:r>
            <a:r>
              <a:rPr lang="en-US" sz="2800" dirty="0" smtClean="0"/>
              <a:t>, once we know all the objects that will make up the design</a:t>
            </a:r>
          </a:p>
          <a:p>
            <a:pPr marL="201168" lvl="1" indent="0">
              <a:buNone/>
            </a:pPr>
            <a:r>
              <a:rPr lang="en-US" sz="2800" dirty="0" smtClean="0"/>
              <a:t>So we will first explore the Process Sale use case, and leave the details of a Start Up use case until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Sale: </a:t>
            </a:r>
            <a:r>
              <a:rPr lang="en-US" i="1" dirty="0" err="1" smtClean="0"/>
              <a:t>makeNewSale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400" dirty="0" smtClean="0"/>
              <a:t>We start with the </a:t>
            </a:r>
            <a:r>
              <a:rPr lang="en-US" sz="2400" i="1" dirty="0" err="1" smtClean="0"/>
              <a:t>makeNewSale</a:t>
            </a:r>
            <a:r>
              <a:rPr lang="en-US" sz="2400" dirty="0" smtClean="0"/>
              <a:t> system operation – this occurs when the Cashier initiates a request to begin a new sale</a:t>
            </a:r>
          </a:p>
          <a:p>
            <a:pPr marL="201168" lvl="1" indent="0">
              <a:buNone/>
            </a:pPr>
            <a:endParaRPr lang="en-US" sz="2400" smtClean="0"/>
          </a:p>
          <a:p>
            <a:pPr marL="201168" lvl="1" indent="0">
              <a:buNone/>
            </a:pPr>
            <a:r>
              <a:rPr lang="en-US" sz="2400" smtClean="0"/>
              <a:t>We </a:t>
            </a:r>
            <a:r>
              <a:rPr lang="en-US" sz="2400" dirty="0" smtClean="0"/>
              <a:t>need to define a Domain Layer object to receive the </a:t>
            </a:r>
            <a:r>
              <a:rPr lang="en-US" sz="2400" i="1" dirty="0" err="1" smtClean="0"/>
              <a:t>makeNewSale</a:t>
            </a:r>
            <a:r>
              <a:rPr lang="en-US" sz="2400" dirty="0" smtClean="0"/>
              <a:t> message that occurs when this system operation is started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NextGen</a:t>
            </a:r>
            <a:r>
              <a:rPr lang="en-US" sz="4000" dirty="0" smtClean="0"/>
              <a:t> POS – Domain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03739"/>
              </p:ext>
            </p:extLst>
          </p:nvPr>
        </p:nvGraphicFramePr>
        <p:xfrm>
          <a:off x="1828799" y="2297113"/>
          <a:ext cx="8306309" cy="3328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5238360" imgH="2099520" progId="Visio.Drawing.11">
                  <p:embed/>
                </p:oleObj>
              </mc:Choice>
              <mc:Fallback>
                <p:oleObj name="Visio" r:id="rId3" imgW="5238360" imgH="2099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2297113"/>
                        <a:ext cx="8306309" cy="3328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2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NextGen</a:t>
            </a:r>
            <a:r>
              <a:rPr lang="en-US" dirty="0" smtClean="0"/>
              <a:t> POS: Core/</a:t>
            </a:r>
            <a:r>
              <a:rPr lang="en-US" dirty="0" err="1" smtClean="0"/>
              <a:t>Misc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74139"/>
              </p:ext>
            </p:extLst>
          </p:nvPr>
        </p:nvGraphicFramePr>
        <p:xfrm>
          <a:off x="914400" y="2317750"/>
          <a:ext cx="10277862" cy="306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Visio" r:id="rId3" imgW="5238360" imgH="1559520" progId="Visio.Drawing.11">
                  <p:embed/>
                </p:oleObj>
              </mc:Choice>
              <mc:Fallback>
                <p:oleObj name="Visio" r:id="rId3" imgW="5238360" imgH="1559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17750"/>
                        <a:ext cx="10277862" cy="306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8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89454"/>
              </p:ext>
            </p:extLst>
          </p:nvPr>
        </p:nvGraphicFramePr>
        <p:xfrm>
          <a:off x="1938096" y="407391"/>
          <a:ext cx="7717349" cy="570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Visio" r:id="rId3" imgW="6723360" imgH="4968360" progId="Visio.Drawing.11">
                  <p:embed/>
                </p:oleObj>
              </mc:Choice>
              <mc:Fallback>
                <p:oleObj name="Visio" r:id="rId3" imgW="6723360" imgH="496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096" y="407391"/>
                        <a:ext cx="7717349" cy="5703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04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3536</TotalTime>
  <Words>2070</Words>
  <Application>Microsoft Macintosh PowerPoint</Application>
  <PresentationFormat>Custom</PresentationFormat>
  <Paragraphs>188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Retrospect</vt:lpstr>
      <vt:lpstr>Visio</vt:lpstr>
      <vt:lpstr>Object-Oriented Analysis and Design</vt:lpstr>
      <vt:lpstr>What will we learn?</vt:lpstr>
      <vt:lpstr>Overview</vt:lpstr>
      <vt:lpstr>NextGen POS – Getting Started</vt:lpstr>
      <vt:lpstr>Initialization?</vt:lpstr>
      <vt:lpstr>Process Sale: makeNewSale</vt:lpstr>
      <vt:lpstr>NextGen POS – Domain Model</vt:lpstr>
      <vt:lpstr>NextGen POS: Core/Misc Package</vt:lpstr>
      <vt:lpstr>PowerPoint Presentation</vt:lpstr>
      <vt:lpstr>PowerPoint Presentation</vt:lpstr>
      <vt:lpstr>PowerPoint Presentation</vt:lpstr>
      <vt:lpstr>PowerPoint Presentation</vt:lpstr>
      <vt:lpstr>Process Sale: makeNewSale</vt:lpstr>
      <vt:lpstr>Process Sale: makeNewSale</vt:lpstr>
      <vt:lpstr>PowerPoint Presentation</vt:lpstr>
      <vt:lpstr>Process Sale: enterItem</vt:lpstr>
      <vt:lpstr>Process Sale: enterItem</vt:lpstr>
      <vt:lpstr>Process Sale: enterItem</vt:lpstr>
      <vt:lpstr>Process Sale: enterItem</vt:lpstr>
      <vt:lpstr>PowerPoint Presentation</vt:lpstr>
      <vt:lpstr>PowerPoint Presentation</vt:lpstr>
      <vt:lpstr>Process Sale: endSale</vt:lpstr>
      <vt:lpstr>PowerPoint Presentation</vt:lpstr>
      <vt:lpstr>Process Sale: Calculate Sale Total</vt:lpstr>
      <vt:lpstr>Process Sale: Calculate Sale Total</vt:lpstr>
      <vt:lpstr>PowerPoint Presentation</vt:lpstr>
      <vt:lpstr>Process Sale: Calculate Sale Total</vt:lpstr>
      <vt:lpstr>PowerPoint Presentation</vt:lpstr>
      <vt:lpstr>Process Sale: makePayment</vt:lpstr>
      <vt:lpstr>Process Sale: makePayment</vt:lpstr>
      <vt:lpstr>PowerPoint Presentation</vt:lpstr>
      <vt:lpstr>Process Sale: Logging the Sale</vt:lpstr>
      <vt:lpstr>PowerPoint Presentation</vt:lpstr>
      <vt:lpstr>PowerPoint Presentation</vt:lpstr>
      <vt:lpstr>Process Sale: Calculating the Balance</vt:lpstr>
      <vt:lpstr>PowerPoint Presentation</vt:lpstr>
      <vt:lpstr>PowerPoint Presentation</vt:lpstr>
      <vt:lpstr>Process Sale: Connecting UI and Domain Layer</vt:lpstr>
      <vt:lpstr>PowerPoint Presentation</vt:lpstr>
      <vt:lpstr>PowerPoint Presentation</vt:lpstr>
      <vt:lpstr>Initialization</vt:lpstr>
      <vt:lpstr>Initialization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Mehra Borazjany</cp:lastModifiedBy>
  <cp:revision>308</cp:revision>
  <dcterms:created xsi:type="dcterms:W3CDTF">2013-08-23T13:52:50Z</dcterms:created>
  <dcterms:modified xsi:type="dcterms:W3CDTF">2016-03-23T14:41:30Z</dcterms:modified>
</cp:coreProperties>
</file>