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92" r:id="rId3"/>
    <p:sldId id="294" r:id="rId4"/>
    <p:sldId id="295" r:id="rId5"/>
    <p:sldId id="296" r:id="rId6"/>
    <p:sldId id="297" r:id="rId7"/>
    <p:sldId id="298" r:id="rId8"/>
    <p:sldId id="299" r:id="rId9"/>
    <p:sldId id="300" r:id="rId10"/>
    <p:sldId id="308" r:id="rId11"/>
    <p:sldId id="309" r:id="rId12"/>
    <p:sldId id="310" r:id="rId13"/>
    <p:sldId id="313" r:id="rId14"/>
    <p:sldId id="314" r:id="rId15"/>
    <p:sldId id="322" r:id="rId16"/>
    <p:sldId id="326" r:id="rId17"/>
    <p:sldId id="327" r:id="rId18"/>
    <p:sldId id="330" r:id="rId19"/>
    <p:sldId id="331" r:id="rId20"/>
    <p:sldId id="332" r:id="rId21"/>
    <p:sldId id="333" r:id="rId22"/>
    <p:sldId id="334" r:id="rId23"/>
    <p:sldId id="335" r:id="rId24"/>
    <p:sldId id="336" r:id="rId25"/>
    <p:sldId id="338" r:id="rId26"/>
    <p:sldId id="339" r:id="rId27"/>
    <p:sldId id="340" r:id="rId28"/>
    <p:sldId id="341" r:id="rId29"/>
    <p:sldId id="342" r:id="rId30"/>
    <p:sldId id="34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94" d="100"/>
          <a:sy n="94" d="100"/>
        </p:scale>
        <p:origin x="-312"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3/22/16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3/22/16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3/22/16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3/22/16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3/22/16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3/22/16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3/22/16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3/22/16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3/22/16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GRASP </a:t>
            </a:r>
            <a:r>
              <a:rPr lang="en-US" dirty="0" smtClean="0"/>
              <a:t>principles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a:t>
            </a:r>
            <a:endParaRPr lang="en-US" dirty="0"/>
          </a:p>
        </p:txBody>
      </p:sp>
      <p:sp>
        <p:nvSpPr>
          <p:cNvPr id="3" name="Content Placeholder 2"/>
          <p:cNvSpPr>
            <a:spLocks noGrp="1"/>
          </p:cNvSpPr>
          <p:nvPr>
            <p:ph idx="1"/>
          </p:nvPr>
        </p:nvSpPr>
        <p:spPr/>
        <p:txBody>
          <a:bodyPr>
            <a:normAutofit/>
          </a:bodyPr>
          <a:lstStyle/>
          <a:p>
            <a:r>
              <a:rPr lang="en-US" dirty="0" smtClean="0"/>
              <a:t>Problem: How to support low dependency, low change impact, and increased reuse in your design?</a:t>
            </a:r>
          </a:p>
          <a:p>
            <a:r>
              <a:rPr lang="en-US" dirty="0" smtClean="0"/>
              <a:t>Solution: Assign responsibilities so that coupling remains low</a:t>
            </a:r>
          </a:p>
          <a:p>
            <a:r>
              <a:rPr lang="en-US" i="1" dirty="0" smtClean="0"/>
              <a:t>Coupling</a:t>
            </a:r>
            <a:r>
              <a:rPr lang="en-US" dirty="0" smtClean="0"/>
              <a:t> is a measure of how strongly one element is connected to, has knowledge of, or relies on other elements. </a:t>
            </a:r>
            <a:r>
              <a:rPr lang="en-US" i="1" dirty="0" smtClean="0"/>
              <a:t>Low coupling</a:t>
            </a:r>
            <a:r>
              <a:rPr lang="en-US" dirty="0" smtClean="0"/>
              <a:t> means less dependence on other objects</a:t>
            </a:r>
          </a:p>
          <a:p>
            <a:r>
              <a:rPr lang="en-US" dirty="0" smtClean="0"/>
              <a:t>This makes sense – if a class with strong coupling is changed, it will affect many other classes, which makes for high change impact</a:t>
            </a:r>
          </a:p>
          <a:p>
            <a:r>
              <a:rPr lang="en-US" dirty="0" smtClean="0"/>
              <a:t>Consider the Monopoly Game: We assigned the </a:t>
            </a:r>
            <a:r>
              <a:rPr lang="en-US" dirty="0" err="1" smtClean="0"/>
              <a:t>getSquare</a:t>
            </a:r>
            <a:r>
              <a:rPr lang="en-US" dirty="0" smtClean="0"/>
              <a:t> responsibility to the Board, because it contains the Squares. What if we assigned it to another class, like “Dog”?</a:t>
            </a:r>
          </a:p>
          <a:p>
            <a:pPr marL="201168" lvl="1" indent="0">
              <a:buNone/>
            </a:pPr>
            <a:r>
              <a:rPr lang="en-US" dirty="0" smtClean="0"/>
              <a:t>Consider the following diagrams – we have increased the coupling in our design, not a good idea</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3034870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4" name="Picture 4" descr="sqd-getsquare-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5179"/>
            <a:ext cx="9753600" cy="520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877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 Monopoly Example</a:t>
            </a:r>
            <a:endParaRPr lang="en-US" dirty="0"/>
          </a:p>
        </p:txBody>
      </p:sp>
      <p:sp>
        <p:nvSpPr>
          <p:cNvPr id="3" name="Content Placeholder 2"/>
          <p:cNvSpPr>
            <a:spLocks noGrp="1"/>
          </p:cNvSpPr>
          <p:nvPr>
            <p:ph idx="1"/>
          </p:nvPr>
        </p:nvSpPr>
        <p:spPr/>
        <p:txBody>
          <a:bodyPr>
            <a:normAutofit/>
          </a:bodyPr>
          <a:lstStyle/>
          <a:p>
            <a:r>
              <a:rPr lang="en-US" sz="2400" dirty="0" smtClean="0"/>
              <a:t>Note this adds another layer of complexity to the design model:</a:t>
            </a:r>
          </a:p>
          <a:p>
            <a:pPr marL="201168" lvl="1" indent="0">
              <a:buNone/>
            </a:pPr>
            <a:r>
              <a:rPr lang="en-US" sz="2000" dirty="0" smtClean="0"/>
              <a:t>First, Dog must get a list of all of the Squares from Board</a:t>
            </a:r>
          </a:p>
          <a:p>
            <a:pPr marL="201168" lvl="1" indent="0">
              <a:buNone/>
            </a:pPr>
            <a:r>
              <a:rPr lang="en-US" sz="2000" dirty="0" smtClean="0"/>
              <a:t>Only then can it access the Square it wants to satisfy the responsibility of finding the Square instance given its name</a:t>
            </a:r>
          </a:p>
          <a:p>
            <a:pPr marL="201168" lvl="1" indent="0">
              <a:buNone/>
            </a:pPr>
            <a:r>
              <a:rPr lang="en-US" sz="2000" dirty="0" smtClean="0"/>
              <a:t>Increased coupling – now both Dog and Board are associated with Square</a:t>
            </a:r>
          </a:p>
          <a:p>
            <a:pPr marL="201168" lvl="1" indent="0">
              <a:buNone/>
            </a:pPr>
            <a:r>
              <a:rPr lang="en-US" sz="2000" dirty="0" smtClean="0"/>
              <a:t>Interaction diagram is a clue that this is not a good way to go …</a:t>
            </a:r>
          </a:p>
          <a:p>
            <a:r>
              <a:rPr lang="en-US" sz="2400" dirty="0" smtClean="0"/>
              <a:t>Note that this is closely related to the Expert pattern</a:t>
            </a:r>
          </a:p>
          <a:p>
            <a:pPr marL="201168" lvl="1" indent="0">
              <a:buNone/>
            </a:pPr>
            <a:r>
              <a:rPr lang="en-US" sz="2000" dirty="0" smtClean="0"/>
              <a:t>Usually, the Expert is the best choice to fill the responsibility, because using another object will add coupling (the alternate object choice would probably need to be associated with the expert anyway)</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1850160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 Observations</a:t>
            </a:r>
            <a:endParaRPr lang="en-US" dirty="0"/>
          </a:p>
        </p:txBody>
      </p:sp>
      <p:sp>
        <p:nvSpPr>
          <p:cNvPr id="3" name="Content Placeholder 2"/>
          <p:cNvSpPr>
            <a:spLocks noGrp="1"/>
          </p:cNvSpPr>
          <p:nvPr>
            <p:ph idx="1"/>
          </p:nvPr>
        </p:nvSpPr>
        <p:spPr/>
        <p:txBody>
          <a:bodyPr>
            <a:normAutofit/>
          </a:bodyPr>
          <a:lstStyle/>
          <a:p>
            <a:r>
              <a:rPr lang="en-US" sz="2400" dirty="0" smtClean="0"/>
              <a:t>Always good to reduce coupling in design decisions, but can’t be the single factor </a:t>
            </a:r>
          </a:p>
          <a:p>
            <a:r>
              <a:rPr lang="en-US" sz="2400" dirty="0" smtClean="0"/>
              <a:t>In coding, coupling could mean: </a:t>
            </a:r>
          </a:p>
          <a:p>
            <a:pPr marL="201168" lvl="1" indent="0">
              <a:buNone/>
            </a:pPr>
            <a:r>
              <a:rPr lang="en-US" sz="2000" dirty="0" smtClean="0"/>
              <a:t>Having an attribute that refers to an instance of another object</a:t>
            </a:r>
          </a:p>
          <a:p>
            <a:pPr marL="201168" lvl="1" indent="0">
              <a:buNone/>
            </a:pPr>
            <a:r>
              <a:rPr lang="en-US" sz="2000" dirty="0" smtClean="0"/>
              <a:t>Calling services or methods of another object</a:t>
            </a:r>
          </a:p>
          <a:p>
            <a:pPr marL="201168" lvl="1" indent="0">
              <a:buNone/>
            </a:pPr>
            <a:r>
              <a:rPr lang="en-US" sz="2000" dirty="0" smtClean="0"/>
              <a:t>Referring to an instance of another object in a method</a:t>
            </a:r>
          </a:p>
          <a:p>
            <a:pPr marL="201168" lvl="1" indent="0">
              <a:buNone/>
            </a:pPr>
            <a:r>
              <a:rPr lang="en-US" sz="2000" dirty="0" smtClean="0"/>
              <a:t>Direct or indirect subclass</a:t>
            </a:r>
          </a:p>
          <a:p>
            <a:pPr marL="201168" lvl="1" indent="0">
              <a:buNone/>
            </a:pPr>
            <a:r>
              <a:rPr lang="en-US" sz="2000" dirty="0" smtClean="0"/>
              <a:t>Using an interface</a:t>
            </a:r>
          </a:p>
          <a:p>
            <a:r>
              <a:rPr lang="en-US" sz="2400" dirty="0" smtClean="0"/>
              <a:t>Low coupling is good – independent objects lessen impact of change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3811454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Controller</a:t>
            </a:r>
            <a:endParaRPr lang="en-US" dirty="0"/>
          </a:p>
        </p:txBody>
      </p:sp>
      <p:sp>
        <p:nvSpPr>
          <p:cNvPr id="3" name="Content Placeholder 2"/>
          <p:cNvSpPr>
            <a:spLocks noGrp="1"/>
          </p:cNvSpPr>
          <p:nvPr>
            <p:ph idx="1"/>
          </p:nvPr>
        </p:nvSpPr>
        <p:spPr/>
        <p:txBody>
          <a:bodyPr>
            <a:normAutofit/>
          </a:bodyPr>
          <a:lstStyle/>
          <a:p>
            <a:r>
              <a:rPr lang="en-US" dirty="0" smtClean="0"/>
              <a:t>Problem: What first object beyond the User Interface layer receives and coordinates (“controls”) a system operation?</a:t>
            </a:r>
          </a:p>
          <a:p>
            <a:r>
              <a:rPr lang="en-US" dirty="0" smtClean="0"/>
              <a:t>Solution: Assign responsibility to a class representing one of the following choices:</a:t>
            </a:r>
          </a:p>
          <a:p>
            <a:pPr marL="201168" lvl="1" indent="0">
              <a:buNone/>
            </a:pPr>
            <a:r>
              <a:rPr lang="en-US" dirty="0" smtClean="0"/>
              <a:t>Represents the overall “system”, a “root object”, a device that the software is running in, or a major subsystem (these are </a:t>
            </a:r>
            <a:r>
              <a:rPr lang="en-US" i="1" dirty="0" smtClean="0"/>
              <a:t>façade controllers</a:t>
            </a:r>
            <a:r>
              <a:rPr lang="en-US" dirty="0" smtClean="0"/>
              <a:t>)</a:t>
            </a:r>
          </a:p>
          <a:p>
            <a:pPr marL="201168" lvl="1" indent="0">
              <a:buNone/>
            </a:pPr>
            <a:r>
              <a:rPr lang="en-US" dirty="0" smtClean="0"/>
              <a:t>Represents a use case scenario within which the system event occurs, often called a “Handler”, “Coordinator”, or “Session”. Use the same controller class for all system events in the same use case scenario. Note a “session” is a conversation between the system and an actor, and is often organized in terms of use cases</a:t>
            </a:r>
          </a:p>
          <a:p>
            <a:r>
              <a:rPr lang="en-US" dirty="0" smtClean="0"/>
              <a:t>A </a:t>
            </a:r>
            <a:r>
              <a:rPr lang="en-US" dirty="0" smtClean="0"/>
              <a:t>Controller is the first object (beyond any User Interface object) that is responsible for receiving or handling the event and generating the operation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14</a:t>
            </a:fld>
            <a:endParaRPr lang="en-US" dirty="0"/>
          </a:p>
        </p:txBody>
      </p:sp>
    </p:spTree>
    <p:extLst>
      <p:ext uri="{BB962C8B-B14F-4D97-AF65-F5344CB8AC3E}">
        <p14:creationId xmlns:p14="http://schemas.microsoft.com/office/powerpoint/2010/main" val="4123969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High Cohesion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Problem: How to keep objects focused, understandable, and manageable, and as a result support Low Coupling?</a:t>
            </a:r>
          </a:p>
          <a:p>
            <a:r>
              <a:rPr lang="en-US" sz="2400" dirty="0" smtClean="0"/>
              <a:t>Solution: Assign a responsibility so that cohesion remains high. In other words, only assign strongly related responsibilities to an object. An element with highly related responsibilities that does not do a tremendous amount of work has high cohesion. </a:t>
            </a:r>
          </a:p>
          <a:p>
            <a:r>
              <a:rPr lang="en-US" sz="2400" dirty="0" smtClean="0"/>
              <a:t>Low cohesion classes:</a:t>
            </a:r>
          </a:p>
          <a:p>
            <a:pPr marL="201168" lvl="1" indent="0">
              <a:buNone/>
            </a:pPr>
            <a:r>
              <a:rPr lang="en-US" sz="2000" dirty="0" smtClean="0"/>
              <a:t>Complicated, hard to understand</a:t>
            </a:r>
          </a:p>
          <a:p>
            <a:pPr marL="201168" lvl="1" indent="0">
              <a:buNone/>
            </a:pPr>
            <a:r>
              <a:rPr lang="en-US" sz="2000" dirty="0" smtClean="0"/>
              <a:t>Hard to reuse</a:t>
            </a:r>
          </a:p>
          <a:p>
            <a:pPr marL="201168" lvl="1" indent="0">
              <a:buNone/>
            </a:pPr>
            <a:r>
              <a:rPr lang="en-US" sz="2000" dirty="0" smtClean="0"/>
              <a:t>Hard to maintain</a:t>
            </a:r>
          </a:p>
          <a:p>
            <a:pPr marL="201168" lvl="1" indent="0">
              <a:buNone/>
            </a:pPr>
            <a:r>
              <a:rPr lang="en-US" sz="2000" dirty="0" smtClean="0"/>
              <a:t>Brittle; easily affected by change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15</a:t>
            </a:fld>
            <a:endParaRPr lang="en-US" dirty="0"/>
          </a:p>
        </p:txBody>
      </p:sp>
    </p:spTree>
    <p:extLst>
      <p:ext uri="{BB962C8B-B14F-4D97-AF65-F5344CB8AC3E}">
        <p14:creationId xmlns:p14="http://schemas.microsoft.com/office/powerpoint/2010/main" val="300841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Observations</a:t>
            </a:r>
            <a:endParaRPr lang="en-US" dirty="0"/>
          </a:p>
        </p:txBody>
      </p:sp>
      <p:sp>
        <p:nvSpPr>
          <p:cNvPr id="3" name="Content Placeholder 2"/>
          <p:cNvSpPr>
            <a:spLocks noGrp="1"/>
          </p:cNvSpPr>
          <p:nvPr>
            <p:ph idx="1"/>
          </p:nvPr>
        </p:nvSpPr>
        <p:spPr/>
        <p:txBody>
          <a:bodyPr>
            <a:noAutofit/>
          </a:bodyPr>
          <a:lstStyle/>
          <a:p>
            <a:r>
              <a:rPr lang="en-US" sz="2400" dirty="0" smtClean="0"/>
              <a:t>High cohesion objects are useful when dealing with relational databases – design separate classes to deal with different parts of the RDB</a:t>
            </a:r>
          </a:p>
          <a:p>
            <a:r>
              <a:rPr lang="en-US" sz="2400" dirty="0" smtClean="0"/>
              <a:t>In general, high cohesion classes usually have few methods with highly related functionality</a:t>
            </a:r>
          </a:p>
          <a:p>
            <a:pPr marL="201168" lvl="1" indent="0">
              <a:buNone/>
            </a:pPr>
            <a:r>
              <a:rPr lang="en-US" sz="2000" dirty="0" smtClean="0"/>
              <a:t>Collaborate with other objects to accomplish tasks</a:t>
            </a:r>
          </a:p>
          <a:p>
            <a:r>
              <a:rPr lang="en-US" sz="2400" dirty="0" smtClean="0"/>
              <a:t>Analogy: Avoid “overloading” one member of your team with too many responsibilities – distribute the workload among experts, don’t assign them unrelated activities</a:t>
            </a:r>
          </a:p>
          <a:p>
            <a:r>
              <a:rPr lang="en-US" sz="2400" dirty="0" smtClean="0"/>
              <a:t>This is similar to “modular design”</a:t>
            </a:r>
          </a:p>
          <a:p>
            <a:r>
              <a:rPr lang="en-US" sz="2400" dirty="0" smtClean="0"/>
              <a:t>High cohesion is related to low coupling – bad cohesion leads to bad coupling, and </a:t>
            </a:r>
            <a:r>
              <a:rPr lang="en-US" sz="2400" dirty="0" err="1" smtClean="0"/>
              <a:t>viceversa</a:t>
            </a:r>
            <a:endParaRPr lang="en-US" sz="24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16</a:t>
            </a:fld>
            <a:endParaRPr lang="en-US" dirty="0"/>
          </a:p>
        </p:txBody>
      </p:sp>
    </p:spTree>
    <p:extLst>
      <p:ext uri="{BB962C8B-B14F-4D97-AF65-F5344CB8AC3E}">
        <p14:creationId xmlns:p14="http://schemas.microsoft.com/office/powerpoint/2010/main" val="2862275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dirty="0" smtClean="0"/>
              <a:t>Problem: How to handle alternatives based on type? How to create pluggable software components?</a:t>
            </a:r>
          </a:p>
          <a:p>
            <a:r>
              <a:rPr lang="en-US" dirty="0" smtClean="0"/>
              <a:t>Solution: When related alternatives or behaviors vary by type (or class), assign responsibilities for the behavior (using polymorphic operations) to the types for which the behavior varies.</a:t>
            </a:r>
          </a:p>
          <a:p>
            <a:r>
              <a:rPr lang="en-US" b="1" dirty="0" smtClean="0"/>
              <a:t>Polymorphism:</a:t>
            </a:r>
            <a:r>
              <a:rPr lang="en-US" dirty="0" smtClean="0"/>
              <a:t> Here it means “giving the same name to services in different objects” when services are similar or related. So for example, the different objects may implement a common interface or be members of the same super-class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17</a:t>
            </a:fld>
            <a:endParaRPr lang="en-US" dirty="0"/>
          </a:p>
        </p:txBody>
      </p:sp>
    </p:spTree>
    <p:extLst>
      <p:ext uri="{BB962C8B-B14F-4D97-AF65-F5344CB8AC3E}">
        <p14:creationId xmlns:p14="http://schemas.microsoft.com/office/powerpoint/2010/main" val="1785321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Monopoly Example</a:t>
            </a:r>
            <a:endParaRPr lang="en-US" dirty="0"/>
          </a:p>
        </p:txBody>
      </p:sp>
      <p:sp>
        <p:nvSpPr>
          <p:cNvPr id="3" name="Content Placeholder 2"/>
          <p:cNvSpPr>
            <a:spLocks noGrp="1"/>
          </p:cNvSpPr>
          <p:nvPr>
            <p:ph idx="1"/>
          </p:nvPr>
        </p:nvSpPr>
        <p:spPr/>
        <p:txBody>
          <a:bodyPr>
            <a:normAutofit/>
          </a:bodyPr>
          <a:lstStyle/>
          <a:p>
            <a:r>
              <a:rPr lang="en-US" dirty="0" smtClean="0"/>
              <a:t>In Monopoly, there are different kinds of squares that require different behavior when landed on:</a:t>
            </a:r>
          </a:p>
          <a:p>
            <a:pPr marL="201168" lvl="1" indent="0">
              <a:buNone/>
            </a:pPr>
            <a:r>
              <a:rPr lang="en-US" i="1" dirty="0" smtClean="0"/>
              <a:t>Go </a:t>
            </a:r>
            <a:r>
              <a:rPr lang="en-US" dirty="0" smtClean="0"/>
              <a:t>square – player receives $200</a:t>
            </a:r>
          </a:p>
          <a:p>
            <a:pPr marL="201168" lvl="1" indent="0">
              <a:buNone/>
            </a:pPr>
            <a:r>
              <a:rPr lang="en-US" i="1" dirty="0" smtClean="0"/>
              <a:t>Income Tax </a:t>
            </a:r>
            <a:r>
              <a:rPr lang="en-US" dirty="0" smtClean="0"/>
              <a:t>square – player must pay tax amount</a:t>
            </a:r>
          </a:p>
          <a:p>
            <a:pPr marL="201168" lvl="1" indent="0">
              <a:buNone/>
            </a:pPr>
            <a:r>
              <a:rPr lang="en-US" i="1" dirty="0" smtClean="0"/>
              <a:t>Go to Jail</a:t>
            </a:r>
            <a:r>
              <a:rPr lang="en-US" dirty="0" smtClean="0"/>
              <a:t> square – player goes to the Jail</a:t>
            </a:r>
          </a:p>
          <a:p>
            <a:pPr marL="201168" lvl="1" indent="0">
              <a:buNone/>
            </a:pPr>
            <a:r>
              <a:rPr lang="en-US" i="1" dirty="0" smtClean="0"/>
              <a:t>Regular </a:t>
            </a:r>
            <a:r>
              <a:rPr lang="en-US" dirty="0" smtClean="0"/>
              <a:t>square – nothing new happens right now, in more detailed use case player can buy or pay rent</a:t>
            </a:r>
          </a:p>
          <a:p>
            <a:r>
              <a:rPr lang="en-US" dirty="0" smtClean="0"/>
              <a:t>When designing the simulation application system, we must decide how to assign the responsibility of handling the system operation that occurs when a Player rolls the dice and lands on a square</a:t>
            </a:r>
          </a:p>
          <a:p>
            <a:pPr marL="201168" lvl="1" indent="0">
              <a:buNone/>
            </a:pPr>
            <a:r>
              <a:rPr lang="en-US" dirty="0" smtClean="0"/>
              <a:t>Note that although the Player always lands on a square, there are different behaviors depending upon Square type</a:t>
            </a:r>
          </a:p>
          <a:p>
            <a:r>
              <a:rPr lang="en-US" dirty="0" smtClean="0"/>
              <a:t>Avoid doing this as a “Switch” statement in the system – too rigid. Use Polymorphism.</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18</a:t>
            </a:fld>
            <a:endParaRPr lang="en-US" dirty="0"/>
          </a:p>
        </p:txBody>
      </p:sp>
    </p:spTree>
    <p:extLst>
      <p:ext uri="{BB962C8B-B14F-4D97-AF65-F5344CB8AC3E}">
        <p14:creationId xmlns:p14="http://schemas.microsoft.com/office/powerpoint/2010/main" val="345246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3" name="Picture 4" descr="dcd-mono-lande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297" y="838200"/>
            <a:ext cx="1001818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195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a:t>
            </a:r>
            <a:endParaRPr lang="en-US" dirty="0"/>
          </a:p>
        </p:txBody>
      </p:sp>
      <p:sp>
        <p:nvSpPr>
          <p:cNvPr id="3" name="Content Placeholder 2"/>
          <p:cNvSpPr>
            <a:spLocks noGrp="1"/>
          </p:cNvSpPr>
          <p:nvPr>
            <p:ph idx="1"/>
          </p:nvPr>
        </p:nvSpPr>
        <p:spPr/>
        <p:txBody>
          <a:bodyPr>
            <a:normAutofit lnSpcReduction="10000"/>
          </a:bodyPr>
          <a:lstStyle/>
          <a:p>
            <a:r>
              <a:rPr lang="en-US" dirty="0"/>
              <a:t>GRASP = General Responsibility Assignment Software Patterns (or Principles</a:t>
            </a:r>
            <a:r>
              <a:rPr lang="en-US" dirty="0" smtClean="0"/>
              <a:t>)</a:t>
            </a:r>
          </a:p>
          <a:p>
            <a:pPr marL="201168" lvl="1" indent="0">
              <a:buNone/>
            </a:pPr>
            <a:r>
              <a:rPr lang="en-US" dirty="0" smtClean="0"/>
              <a:t>GRASP names and describes basic principles to assign responsibilities – useful tool for RDD</a:t>
            </a:r>
          </a:p>
          <a:p>
            <a:pPr marL="201168" lvl="1" indent="0">
              <a:buNone/>
            </a:pPr>
            <a:r>
              <a:rPr lang="en-US" dirty="0" smtClean="0"/>
              <a:t>Provides patterns for assigning responsibilities</a:t>
            </a:r>
          </a:p>
          <a:p>
            <a:r>
              <a:rPr lang="en-US" dirty="0" smtClean="0"/>
              <a:t>What is a pattern?</a:t>
            </a:r>
          </a:p>
          <a:p>
            <a:pPr marL="201168" lvl="1" indent="0">
              <a:buNone/>
            </a:pPr>
            <a:r>
              <a:rPr lang="en-US" dirty="0" smtClean="0"/>
              <a:t>A principle or idiom used that provide guidance in the creation of software</a:t>
            </a:r>
          </a:p>
          <a:p>
            <a:pPr marL="201168" lvl="1" indent="0">
              <a:buNone/>
            </a:pPr>
            <a:r>
              <a:rPr lang="en-US" dirty="0" smtClean="0"/>
              <a:t>They have a name, describe a problem, and a solution to the problem</a:t>
            </a:r>
          </a:p>
          <a:p>
            <a:pPr marL="201168" lvl="1" indent="0">
              <a:buNone/>
            </a:pPr>
            <a:r>
              <a:rPr lang="en-US" dirty="0" smtClean="0"/>
              <a:t>Patterns can be applied in various circumstances, to numerous contexts</a:t>
            </a:r>
          </a:p>
          <a:p>
            <a:pPr marL="201168" lvl="1" indent="0">
              <a:buNone/>
            </a:pPr>
            <a:r>
              <a:rPr lang="en-US" dirty="0" smtClean="0"/>
              <a:t>Often these guide the assignment of responsibilities to objects</a:t>
            </a:r>
          </a:p>
          <a:p>
            <a:pPr marL="201168" lvl="1" indent="0">
              <a:buNone/>
            </a:pPr>
            <a:r>
              <a:rPr lang="en-US" dirty="0" smtClean="0"/>
              <a:t>A good pattern is a named and well known problem/solution pair that can be applied in new contexts</a:t>
            </a:r>
          </a:p>
          <a:p>
            <a:pPr marL="201168" lvl="1" indent="0">
              <a:buNone/>
            </a:pPr>
            <a:r>
              <a:rPr lang="en-US" dirty="0" smtClean="0"/>
              <a:t>Naming is important – provides a way to identify the pattern</a:t>
            </a:r>
          </a:p>
          <a:p>
            <a:r>
              <a:rPr lang="en-US" dirty="0" smtClean="0"/>
              <a:t>Good patterns are usually the result of tried-and-true knowledge, i.e. solutions that have been applied many times before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1140265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Monopoly Example</a:t>
            </a:r>
            <a:endParaRPr lang="en-US" dirty="0"/>
          </a:p>
        </p:txBody>
      </p:sp>
      <p:sp>
        <p:nvSpPr>
          <p:cNvPr id="3" name="Content Placeholder 2"/>
          <p:cNvSpPr>
            <a:spLocks noGrp="1"/>
          </p:cNvSpPr>
          <p:nvPr>
            <p:ph idx="1"/>
          </p:nvPr>
        </p:nvSpPr>
        <p:spPr/>
        <p:txBody>
          <a:bodyPr>
            <a:normAutofit/>
          </a:bodyPr>
          <a:lstStyle/>
          <a:p>
            <a:r>
              <a:rPr lang="en-US" dirty="0" smtClean="0"/>
              <a:t>Here we have defined an abstract Square class with an abstract method called </a:t>
            </a:r>
            <a:r>
              <a:rPr lang="en-US" i="1" dirty="0" err="1" smtClean="0"/>
              <a:t>landedOn</a:t>
            </a:r>
            <a:r>
              <a:rPr lang="en-US" dirty="0" smtClean="0"/>
              <a:t>(). We can then define subclasses for the types of Squares, and each can (using Polymorphism) define their own behaviors for the </a:t>
            </a:r>
            <a:r>
              <a:rPr lang="en-US" i="1" dirty="0" err="1" smtClean="0"/>
              <a:t>landedOn</a:t>
            </a:r>
            <a:r>
              <a:rPr lang="en-US" i="1" dirty="0" smtClean="0"/>
              <a:t>()</a:t>
            </a:r>
            <a:r>
              <a:rPr lang="en-US" dirty="0" smtClean="0"/>
              <a:t> method. </a:t>
            </a:r>
          </a:p>
          <a:p>
            <a:r>
              <a:rPr lang="en-US" dirty="0" smtClean="0"/>
              <a:t>Note the Player only needs to be aware of the </a:t>
            </a:r>
            <a:r>
              <a:rPr lang="en-US" i="1" dirty="0" err="1" smtClean="0"/>
              <a:t>landedOn</a:t>
            </a:r>
            <a:r>
              <a:rPr lang="en-US" i="1" dirty="0" smtClean="0"/>
              <a:t>()</a:t>
            </a:r>
            <a:r>
              <a:rPr lang="en-US" dirty="0" smtClean="0"/>
              <a:t> method name</a:t>
            </a:r>
          </a:p>
          <a:p>
            <a:pPr marL="201168" lvl="1" indent="0">
              <a:buNone/>
            </a:pPr>
            <a:r>
              <a:rPr lang="en-US" dirty="0" smtClean="0"/>
              <a:t>The Player knows the current location (Square) he/she is on, and the Player rolls the dice and gets the value</a:t>
            </a:r>
          </a:p>
          <a:p>
            <a:pPr marL="201168" lvl="1" indent="0">
              <a:buNone/>
            </a:pPr>
            <a:r>
              <a:rPr lang="en-US" dirty="0" smtClean="0"/>
              <a:t>The Player can then check with the Board to get the next square, and then use the </a:t>
            </a:r>
            <a:r>
              <a:rPr lang="en-US" i="1" dirty="0" err="1" smtClean="0"/>
              <a:t>landedOn</a:t>
            </a:r>
            <a:r>
              <a:rPr lang="en-US" i="1" dirty="0" smtClean="0"/>
              <a:t>()</a:t>
            </a:r>
            <a:r>
              <a:rPr lang="en-US" dirty="0" smtClean="0"/>
              <a:t> method to initiate the behavior associated with that square. </a:t>
            </a:r>
          </a:p>
          <a:p>
            <a:pPr marL="201168" lvl="1" indent="0">
              <a:buNone/>
            </a:pPr>
            <a:r>
              <a:rPr lang="en-US" dirty="0" smtClean="0"/>
              <a:t>This is better than having the Player maintain a list of behaviors for each type of square and then having the Player implement the behavior</a:t>
            </a:r>
          </a:p>
          <a:p>
            <a:pPr marL="201168" lvl="1" indent="0">
              <a:buNone/>
            </a:pPr>
            <a:r>
              <a:rPr lang="en-US" dirty="0" smtClean="0"/>
              <a:t>See next slide for examples</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20</a:t>
            </a:fld>
            <a:endParaRPr lang="en-US" dirty="0"/>
          </a:p>
        </p:txBody>
      </p:sp>
    </p:spTree>
    <p:extLst>
      <p:ext uri="{BB962C8B-B14F-4D97-AF65-F5344CB8AC3E}">
        <p14:creationId xmlns:p14="http://schemas.microsoft.com/office/powerpoint/2010/main" val="2062653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3" name="Picture 4" descr="sqd-lande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838200"/>
            <a:ext cx="82296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197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3" name="Picture 4" descr="sqd-landedO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50838"/>
            <a:ext cx="4559300" cy="2612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landedOn-in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700" y="2963816"/>
            <a:ext cx="5181600" cy="235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421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Observations</a:t>
            </a:r>
            <a:endParaRPr lang="en-US" dirty="0"/>
          </a:p>
        </p:txBody>
      </p:sp>
      <p:sp>
        <p:nvSpPr>
          <p:cNvPr id="3" name="Content Placeholder 2"/>
          <p:cNvSpPr>
            <a:spLocks noGrp="1"/>
          </p:cNvSpPr>
          <p:nvPr>
            <p:ph idx="1"/>
          </p:nvPr>
        </p:nvSpPr>
        <p:spPr/>
        <p:txBody>
          <a:bodyPr>
            <a:normAutofit/>
          </a:bodyPr>
          <a:lstStyle/>
          <a:p>
            <a:r>
              <a:rPr lang="en-US" sz="2400" dirty="0" smtClean="0"/>
              <a:t>Polymorphism is fundamental when designing a system for which a system operation may generate multiple variations of behavior (</a:t>
            </a:r>
            <a:r>
              <a:rPr lang="en-US" sz="2400" i="1" dirty="0" err="1" smtClean="0"/>
              <a:t>landedOn</a:t>
            </a:r>
            <a:r>
              <a:rPr lang="en-US" sz="2400" i="1" dirty="0" smtClean="0"/>
              <a:t>()</a:t>
            </a:r>
            <a:r>
              <a:rPr lang="en-US" sz="2400" dirty="0" smtClean="0"/>
              <a:t>, </a:t>
            </a:r>
            <a:r>
              <a:rPr lang="en-US" sz="2400" i="1" dirty="0" err="1" smtClean="0"/>
              <a:t>getTaxes</a:t>
            </a:r>
            <a:r>
              <a:rPr lang="en-US" sz="2400" i="1" dirty="0" smtClean="0"/>
              <a:t>()</a:t>
            </a:r>
            <a:r>
              <a:rPr lang="en-US" sz="2400" dirty="0" smtClean="0"/>
              <a:t>)</a:t>
            </a:r>
          </a:p>
          <a:p>
            <a:r>
              <a:rPr lang="en-US" sz="2400" dirty="0" smtClean="0"/>
              <a:t>Usually, this will result in the definition of interfaces or abstract classes</a:t>
            </a:r>
          </a:p>
          <a:p>
            <a:r>
              <a:rPr lang="en-US" sz="2400" dirty="0" smtClean="0"/>
              <a:t>Use interfaces to support polymorphism without creating a new class hierarchy</a:t>
            </a:r>
          </a:p>
          <a:p>
            <a:r>
              <a:rPr lang="en-US" sz="2400" dirty="0" smtClean="0"/>
              <a:t>In general, creating interfaces is more flexible, since you do not need to be a sub-class of the super-class to implement the interface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23</a:t>
            </a:fld>
            <a:endParaRPr lang="en-US" dirty="0"/>
          </a:p>
        </p:txBody>
      </p:sp>
    </p:spTree>
    <p:extLst>
      <p:ext uri="{BB962C8B-B14F-4D97-AF65-F5344CB8AC3E}">
        <p14:creationId xmlns:p14="http://schemas.microsoft.com/office/powerpoint/2010/main" val="4190009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Fabrication</a:t>
            </a:r>
            <a:endParaRPr lang="en-US" dirty="0"/>
          </a:p>
        </p:txBody>
      </p:sp>
      <p:sp>
        <p:nvSpPr>
          <p:cNvPr id="3" name="Content Placeholder 2"/>
          <p:cNvSpPr>
            <a:spLocks noGrp="1"/>
          </p:cNvSpPr>
          <p:nvPr>
            <p:ph idx="1"/>
          </p:nvPr>
        </p:nvSpPr>
        <p:spPr/>
        <p:txBody>
          <a:bodyPr>
            <a:noAutofit/>
          </a:bodyPr>
          <a:lstStyle/>
          <a:p>
            <a:r>
              <a:rPr lang="en-US" sz="2400" dirty="0" smtClean="0"/>
              <a:t>Problem: If you do not want to violate High Cohesion and Low Coupling, what object should be assigned responsibility if the solutions offered by the Expert principle are not valid?</a:t>
            </a:r>
          </a:p>
          <a:p>
            <a:r>
              <a:rPr lang="en-US" sz="2400" dirty="0" smtClean="0"/>
              <a:t>Solution: Assign a highly cohesive set of responsibilities to an artificial or convenience class that does not represent a domain conceptual class – i.e., create a new object that does not correspond to a domain object, but has high cohesion, low coupling, and is reusable.</a:t>
            </a:r>
          </a:p>
          <a:p>
            <a:r>
              <a:rPr lang="en-US" sz="2400" dirty="0" smtClean="0"/>
              <a:t>This allows us to make up new classes that are not implied by (or directly associated with) the Domain Model </a:t>
            </a:r>
          </a:p>
          <a:p>
            <a:r>
              <a:rPr lang="en-US" sz="2400" dirty="0" smtClean="0"/>
              <a:t>Often useful to collect responsibilities which simply cannot be assigned to existing objects in a good (high cohesion, low coupling) way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24</a:t>
            </a:fld>
            <a:endParaRPr lang="en-US" dirty="0"/>
          </a:p>
        </p:txBody>
      </p:sp>
    </p:spTree>
    <p:extLst>
      <p:ext uri="{BB962C8B-B14F-4D97-AF65-F5344CB8AC3E}">
        <p14:creationId xmlns:p14="http://schemas.microsoft.com/office/powerpoint/2010/main" val="3347577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Fabrication: Monopoly Example</a:t>
            </a:r>
            <a:endParaRPr lang="en-US" dirty="0"/>
          </a:p>
        </p:txBody>
      </p:sp>
      <p:sp>
        <p:nvSpPr>
          <p:cNvPr id="3" name="Content Placeholder 2"/>
          <p:cNvSpPr>
            <a:spLocks noGrp="1"/>
          </p:cNvSpPr>
          <p:nvPr>
            <p:ph idx="1"/>
          </p:nvPr>
        </p:nvSpPr>
        <p:spPr/>
        <p:txBody>
          <a:bodyPr>
            <a:normAutofit/>
          </a:bodyPr>
          <a:lstStyle/>
          <a:p>
            <a:r>
              <a:rPr lang="en-US" dirty="0" smtClean="0"/>
              <a:t>Currently, the Player rolls the dice (once for each die), gets the face value as a result of each roll, and computes the total</a:t>
            </a:r>
          </a:p>
          <a:p>
            <a:r>
              <a:rPr lang="en-US" dirty="0" smtClean="0"/>
              <a:t>Somewhat complicates the Player object, and the Dice object is not very reusable</a:t>
            </a:r>
          </a:p>
          <a:p>
            <a:r>
              <a:rPr lang="en-US" dirty="0" smtClean="0"/>
              <a:t>Can use Pure Fabrication to create a new class, Cup</a:t>
            </a:r>
          </a:p>
          <a:p>
            <a:pPr marL="201168" lvl="1" indent="0">
              <a:buNone/>
            </a:pPr>
            <a:r>
              <a:rPr lang="en-US" dirty="0" smtClean="0"/>
              <a:t>The Cup will be associated with the Dice object, and the Player will request that the Cup roll the dice and return the total</a:t>
            </a:r>
          </a:p>
          <a:p>
            <a:pPr marL="201168" lvl="1" indent="0">
              <a:buNone/>
            </a:pPr>
            <a:r>
              <a:rPr lang="en-US" dirty="0" smtClean="0"/>
              <a:t>The class Cup can be designed so that on instantiation the total number of die is set</a:t>
            </a:r>
          </a:p>
          <a:p>
            <a:pPr marL="201168" lvl="1" indent="0">
              <a:buNone/>
            </a:pPr>
            <a:r>
              <a:rPr lang="en-US" dirty="0" smtClean="0"/>
              <a:t>This class may then be used by other game systems, as is.</a:t>
            </a:r>
          </a:p>
          <a:p>
            <a:r>
              <a:rPr lang="en-US" dirty="0" smtClean="0"/>
              <a:t>See the next slide for Design Model diagrams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Tree>
    <p:extLst>
      <p:ext uri="{BB962C8B-B14F-4D97-AF65-F5344CB8AC3E}">
        <p14:creationId xmlns:p14="http://schemas.microsoft.com/office/powerpoint/2010/main" val="1034748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3" name="Picture 4" descr="dcd-c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92100"/>
            <a:ext cx="5816600" cy="17671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taketurn-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2266897"/>
            <a:ext cx="6769100" cy="33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579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Indirection</a:t>
            </a:r>
            <a:endParaRPr lang="en-US" dirty="0"/>
          </a:p>
        </p:txBody>
      </p:sp>
      <p:sp>
        <p:nvSpPr>
          <p:cNvPr id="3" name="Content Placeholder 2"/>
          <p:cNvSpPr>
            <a:spLocks noGrp="1"/>
          </p:cNvSpPr>
          <p:nvPr>
            <p:ph idx="1"/>
          </p:nvPr>
        </p:nvSpPr>
        <p:spPr/>
        <p:txBody>
          <a:bodyPr>
            <a:normAutofit/>
          </a:bodyPr>
          <a:lstStyle/>
          <a:p>
            <a:r>
              <a:rPr lang="en-US" dirty="0" smtClean="0"/>
              <a:t>Problem: Where to assign a responsibility to avoid a direct coupling between two (or more) things? How to de-couple objects so that low coupling is supported and reuse potential remains high?</a:t>
            </a:r>
          </a:p>
          <a:p>
            <a:r>
              <a:rPr lang="en-US" dirty="0" smtClean="0"/>
              <a:t>Solution: Assign the responsibility to an intermediate object to mediate between other components or services so that they are not directly coupled.</a:t>
            </a:r>
          </a:p>
          <a:p>
            <a:r>
              <a:rPr lang="en-US" dirty="0" smtClean="0"/>
              <a:t>This is very related to Polymorphism and Pure Fabrication</a:t>
            </a:r>
          </a:p>
          <a:p>
            <a:r>
              <a:rPr lang="en-US" dirty="0" smtClean="0"/>
              <a:t>Essentially, create a “go between” or mediator class to insulate (protect) the “inner” design from external elements which may change</a:t>
            </a:r>
          </a:p>
          <a:p>
            <a:r>
              <a:rPr lang="en-US" dirty="0" smtClean="0"/>
              <a:t>The same database example we used for Pure Fabrication would also be an example of Indirection (see next slide)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spTree>
    <p:extLst>
      <p:ext uri="{BB962C8B-B14F-4D97-AF65-F5344CB8AC3E}">
        <p14:creationId xmlns:p14="http://schemas.microsoft.com/office/powerpoint/2010/main" val="3490747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pic>
        <p:nvPicPr>
          <p:cNvPr id="8194" name="Picture 2" descr="http://www.dotnetfunda.com/UserFiles/ArticlesFiles/Vishvvas_3912_GRASP-Indir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36" y="322753"/>
            <a:ext cx="9321874" cy="569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9471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Variations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How to design objects, subsystems, and systems so that the variations or instability in these elements does not have an undesirable impact on other elements?</a:t>
            </a:r>
          </a:p>
          <a:p>
            <a:r>
              <a:rPr lang="en-US" dirty="0" smtClean="0"/>
              <a:t>Solution: Identify points of predicted variation or instability, assign responsibilities to create a stable interface around them</a:t>
            </a:r>
          </a:p>
          <a:p>
            <a:r>
              <a:rPr lang="en-US" dirty="0" smtClean="0"/>
              <a:t>One example: The “Don’t talk to strangers” principle, which states that an object’s methods should only send messages (i.e. use methods) of objects that it is directly familiar with</a:t>
            </a:r>
          </a:p>
          <a:p>
            <a:r>
              <a:rPr lang="en-US" dirty="0" smtClean="0"/>
              <a:t>Avoid a “chain” of method calls (</a:t>
            </a:r>
            <a:r>
              <a:rPr lang="en-US" i="1" dirty="0" err="1" smtClean="0"/>
              <a:t>foo.getA</a:t>
            </a:r>
            <a:r>
              <a:rPr lang="en-US" i="1" dirty="0" smtClean="0"/>
              <a:t>().</a:t>
            </a:r>
            <a:r>
              <a:rPr lang="en-US" i="1" dirty="0" err="1" smtClean="0"/>
              <a:t>getB</a:t>
            </a:r>
            <a:r>
              <a:rPr lang="en-US" i="1" dirty="0" smtClean="0"/>
              <a:t>().</a:t>
            </a:r>
            <a:r>
              <a:rPr lang="en-US" i="1" dirty="0" err="1" smtClean="0"/>
              <a:t>getC</a:t>
            </a:r>
            <a:r>
              <a:rPr lang="en-US" i="1" dirty="0" smtClean="0"/>
              <a:t>().</a:t>
            </a:r>
            <a:r>
              <a:rPr lang="en-US" i="1" dirty="0" err="1" smtClean="0"/>
              <a:t>getD</a:t>
            </a:r>
            <a:r>
              <a:rPr lang="en-US" i="1" dirty="0" smtClean="0"/>
              <a:t>()</a:t>
            </a:r>
            <a:r>
              <a:rPr lang="en-US" dirty="0" smtClean="0"/>
              <a:t>), because this traverses along the path of object connections to send a message to a distant object. </a:t>
            </a:r>
          </a:p>
          <a:p>
            <a:r>
              <a:rPr lang="en-US" dirty="0" smtClean="0"/>
              <a:t>Dangerous because of the possibility of change along the chain, which could easily break this design (further along you go, more likely something will change and so break)</a:t>
            </a:r>
          </a:p>
          <a:p>
            <a:r>
              <a:rPr lang="en-US" dirty="0" smtClean="0"/>
              <a:t>Related to Indirection, Polymorphism (the Tax Calculator example shows Indirection)</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29</a:t>
            </a:fld>
            <a:endParaRPr lang="en-US" dirty="0"/>
          </a:p>
        </p:txBody>
      </p:sp>
    </p:spTree>
    <p:extLst>
      <p:ext uri="{BB962C8B-B14F-4D97-AF65-F5344CB8AC3E}">
        <p14:creationId xmlns:p14="http://schemas.microsoft.com/office/powerpoint/2010/main" val="1835114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GRASP</a:t>
            </a:r>
            <a:endParaRPr lang="en-US" dirty="0"/>
          </a:p>
        </p:txBody>
      </p:sp>
      <p:sp>
        <p:nvSpPr>
          <p:cNvPr id="3" name="Content Placeholder 2"/>
          <p:cNvSpPr>
            <a:spLocks noGrp="1"/>
          </p:cNvSpPr>
          <p:nvPr>
            <p:ph idx="1"/>
          </p:nvPr>
        </p:nvSpPr>
        <p:spPr/>
        <p:txBody>
          <a:bodyPr>
            <a:normAutofit/>
          </a:bodyPr>
          <a:lstStyle/>
          <a:p>
            <a:r>
              <a:rPr lang="en-US" dirty="0" smtClean="0"/>
              <a:t>GRASP defines 9 principles</a:t>
            </a:r>
          </a:p>
          <a:p>
            <a:r>
              <a:rPr lang="en-US" dirty="0" smtClean="0"/>
              <a:t>These are basic building blocks in OOD</a:t>
            </a:r>
          </a:p>
          <a:p>
            <a:pPr marL="201168" lvl="1" indent="0">
              <a:buNone/>
            </a:pPr>
            <a:r>
              <a:rPr lang="en-US" dirty="0" smtClean="0"/>
              <a:t>Creator</a:t>
            </a:r>
          </a:p>
          <a:p>
            <a:pPr marL="201168" lvl="1" indent="0">
              <a:buNone/>
            </a:pPr>
            <a:r>
              <a:rPr lang="en-US" dirty="0" smtClean="0"/>
              <a:t>Controller</a:t>
            </a:r>
          </a:p>
          <a:p>
            <a:pPr marL="201168" lvl="1" indent="0">
              <a:buNone/>
            </a:pPr>
            <a:r>
              <a:rPr lang="en-US" dirty="0" smtClean="0"/>
              <a:t>Information Expert</a:t>
            </a:r>
          </a:p>
          <a:p>
            <a:pPr marL="201168" lvl="1" indent="0">
              <a:buNone/>
            </a:pPr>
            <a:r>
              <a:rPr lang="en-US" dirty="0" smtClean="0"/>
              <a:t>Low Coupling</a:t>
            </a:r>
          </a:p>
          <a:p>
            <a:pPr marL="201168" lvl="1" indent="0">
              <a:buNone/>
            </a:pPr>
            <a:r>
              <a:rPr lang="en-US" dirty="0" smtClean="0"/>
              <a:t>High Cohesion</a:t>
            </a:r>
          </a:p>
          <a:p>
            <a:pPr marL="201168" lvl="1" indent="0">
              <a:buNone/>
            </a:pPr>
            <a:r>
              <a:rPr lang="en-US" dirty="0" smtClean="0"/>
              <a:t>Polymorphism</a:t>
            </a:r>
          </a:p>
          <a:p>
            <a:pPr marL="201168" lvl="1" indent="0">
              <a:buNone/>
            </a:pPr>
            <a:r>
              <a:rPr lang="en-US" dirty="0" smtClean="0"/>
              <a:t>Pure Fabrication</a:t>
            </a:r>
          </a:p>
          <a:p>
            <a:pPr marL="201168" lvl="1" indent="0">
              <a:buNone/>
            </a:pPr>
            <a:r>
              <a:rPr lang="en-US" dirty="0" smtClean="0"/>
              <a:t>Indirection</a:t>
            </a:r>
          </a:p>
          <a:p>
            <a:pPr marL="201168" lvl="1" indent="0">
              <a:buNone/>
            </a:pPr>
            <a:r>
              <a:rPr lang="en-US" dirty="0" smtClean="0"/>
              <a:t>Protected Variations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1043364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Final Thoughts</a:t>
            </a:r>
            <a:endParaRPr lang="en-US" dirty="0"/>
          </a:p>
        </p:txBody>
      </p:sp>
      <p:sp>
        <p:nvSpPr>
          <p:cNvPr id="3" name="Content Placeholder 2"/>
          <p:cNvSpPr>
            <a:spLocks noGrp="1"/>
          </p:cNvSpPr>
          <p:nvPr>
            <p:ph idx="1"/>
          </p:nvPr>
        </p:nvSpPr>
        <p:spPr/>
        <p:txBody>
          <a:bodyPr>
            <a:normAutofit/>
          </a:bodyPr>
          <a:lstStyle/>
          <a:p>
            <a:r>
              <a:rPr lang="en-US" sz="2400" dirty="0" smtClean="0"/>
              <a:t>Note that these are </a:t>
            </a:r>
            <a:r>
              <a:rPr lang="en-US" sz="2400" b="1" dirty="0" smtClean="0"/>
              <a:t>principles</a:t>
            </a:r>
            <a:r>
              <a:rPr lang="en-US" sz="2400" dirty="0" smtClean="0"/>
              <a:t> of OOD – they are not templates or recipes</a:t>
            </a:r>
          </a:p>
          <a:p>
            <a:r>
              <a:rPr lang="en-US" sz="2400" dirty="0" smtClean="0"/>
              <a:t>Sometimes, the principles contradict each other – as a designer, you need to discover the best approach</a:t>
            </a:r>
          </a:p>
          <a:p>
            <a:pPr marL="201168" lvl="1" indent="0">
              <a:buNone/>
            </a:pPr>
            <a:r>
              <a:rPr lang="en-US" sz="2000" dirty="0" smtClean="0"/>
              <a:t>Reuse is always a strong motivator, but there are </a:t>
            </a:r>
            <a:r>
              <a:rPr lang="en-US" sz="2000" dirty="0" smtClean="0"/>
              <a:t>exceptions</a:t>
            </a:r>
            <a:endParaRPr lang="en-US" sz="20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30</a:t>
            </a:fld>
            <a:endParaRPr lang="en-US" dirty="0"/>
          </a:p>
        </p:txBody>
      </p:sp>
    </p:spTree>
    <p:extLst>
      <p:ext uri="{BB962C8B-B14F-4D97-AF65-F5344CB8AC3E}">
        <p14:creationId xmlns:p14="http://schemas.microsoft.com/office/powerpoint/2010/main" val="3952285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p:txBody>
          <a:bodyPr>
            <a:normAutofit/>
          </a:bodyPr>
          <a:lstStyle/>
          <a:p>
            <a:r>
              <a:rPr lang="en-US" dirty="0" smtClean="0"/>
              <a:t>Problem: </a:t>
            </a:r>
            <a:r>
              <a:rPr lang="en-US" i="1" dirty="0" smtClean="0"/>
              <a:t>Who should be responsible for creating a new instance of some class?</a:t>
            </a:r>
            <a:endParaRPr lang="en-US" dirty="0" smtClean="0"/>
          </a:p>
          <a:p>
            <a:pPr marL="201168" lvl="1" indent="0">
              <a:buNone/>
            </a:pPr>
            <a:r>
              <a:rPr lang="en-US" dirty="0" smtClean="0"/>
              <a:t>Basic problem in design, so it’s a good idea to have a general principle for deciding how to solve this (i.e., how to assign this responsibility)</a:t>
            </a:r>
          </a:p>
          <a:p>
            <a:r>
              <a:rPr lang="en-US" dirty="0" smtClean="0"/>
              <a:t>Solution: Assign class B the responsibility to create class A if one or more of the following is true:</a:t>
            </a:r>
          </a:p>
          <a:p>
            <a:pPr marL="201168" lvl="1" indent="0">
              <a:buNone/>
            </a:pPr>
            <a:r>
              <a:rPr lang="en-US" dirty="0" smtClean="0"/>
              <a:t>B “contains” or completely aggregates A</a:t>
            </a:r>
          </a:p>
          <a:p>
            <a:pPr marL="201168" lvl="1" indent="0">
              <a:buNone/>
            </a:pPr>
            <a:r>
              <a:rPr lang="en-US" dirty="0" smtClean="0"/>
              <a:t>B records A</a:t>
            </a:r>
          </a:p>
          <a:p>
            <a:pPr marL="201168" lvl="1" indent="0">
              <a:buNone/>
            </a:pPr>
            <a:r>
              <a:rPr lang="en-US" dirty="0" smtClean="0"/>
              <a:t>B closely uses A</a:t>
            </a:r>
          </a:p>
          <a:p>
            <a:pPr marL="201168" lvl="1" indent="0">
              <a:buNone/>
            </a:pPr>
            <a:r>
              <a:rPr lang="en-US" dirty="0" smtClean="0"/>
              <a:t>B has the initializing data for A that will be passed to A when it is created (B is an Expert with respect to creating A)</a:t>
            </a:r>
          </a:p>
          <a:p>
            <a:r>
              <a:rPr lang="en-US" dirty="0" smtClean="0"/>
              <a:t>Example: Consider the Monopoly Game  example. Who creates the Square object?</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3627812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3" name="Picture 4" descr="DM-m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258" y="647700"/>
            <a:ext cx="76962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34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p:txBody>
          <a:bodyPr>
            <a:normAutofit/>
          </a:bodyPr>
          <a:lstStyle/>
          <a:p>
            <a:r>
              <a:rPr lang="en-US" dirty="0" smtClean="0"/>
              <a:t>First, note that this is a Domain Model, not a class diagram – how do we get to the software classes?</a:t>
            </a:r>
          </a:p>
          <a:p>
            <a:r>
              <a:rPr lang="en-US" dirty="0" smtClean="0"/>
              <a:t>Look to the Domain Model for inspiration on what the software objects should be</a:t>
            </a:r>
          </a:p>
          <a:p>
            <a:r>
              <a:rPr lang="en-US" dirty="0" smtClean="0"/>
              <a:t>Notice that the </a:t>
            </a:r>
            <a:r>
              <a:rPr lang="en-US" i="1" dirty="0" smtClean="0"/>
              <a:t>Board</a:t>
            </a:r>
            <a:r>
              <a:rPr lang="en-US" dirty="0" smtClean="0"/>
              <a:t> conceptual class contains </a:t>
            </a:r>
            <a:r>
              <a:rPr lang="en-US" i="1" dirty="0" smtClean="0"/>
              <a:t>Squares</a:t>
            </a:r>
            <a:r>
              <a:rPr lang="en-US" dirty="0" smtClean="0"/>
              <a:t> – this suggests a software class composition</a:t>
            </a:r>
          </a:p>
          <a:p>
            <a:pPr marL="201168" lvl="1" indent="0">
              <a:buNone/>
            </a:pPr>
            <a:r>
              <a:rPr lang="en-US" dirty="0" smtClean="0"/>
              <a:t>Board should create Squares, Squares are part of the Board, Board manages their creation and destruction (composition)</a:t>
            </a:r>
          </a:p>
          <a:p>
            <a:r>
              <a:rPr lang="en-US" dirty="0" smtClean="0"/>
              <a:t>After reviewing the Domain Model diagram, we can conclude that a Board object would be a good creator for the Square object in our Design Model</a:t>
            </a:r>
          </a:p>
          <a:p>
            <a:pPr marL="201168" lvl="1" indent="0">
              <a:buNone/>
            </a:pPr>
            <a:r>
              <a:rPr lang="en-US" dirty="0" smtClean="0"/>
              <a:t>Note we also include an interaction diagram, so we can create the dynamic object model along with the static object model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814021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3" name="Picture 4" descr="dcd-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977900"/>
            <a:ext cx="5308600" cy="1823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board-cre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83" y="2801708"/>
            <a:ext cx="5067300" cy="264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803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Expert</a:t>
            </a:r>
            <a:endParaRPr lang="en-US" dirty="0"/>
          </a:p>
        </p:txBody>
      </p:sp>
      <p:sp>
        <p:nvSpPr>
          <p:cNvPr id="3" name="Content Placeholder 2"/>
          <p:cNvSpPr>
            <a:spLocks noGrp="1"/>
          </p:cNvSpPr>
          <p:nvPr>
            <p:ph idx="1"/>
          </p:nvPr>
        </p:nvSpPr>
        <p:spPr/>
        <p:txBody>
          <a:bodyPr>
            <a:noAutofit/>
          </a:bodyPr>
          <a:lstStyle/>
          <a:p>
            <a:r>
              <a:rPr lang="en-US" sz="2400" dirty="0" smtClean="0"/>
              <a:t>Problem: What is a basic principle for assigning responsibilities to objects?</a:t>
            </a:r>
          </a:p>
          <a:p>
            <a:r>
              <a:rPr lang="en-US" sz="2400" dirty="0" smtClean="0"/>
              <a:t>Solution: Assign a responsibility to the class that has the information needed to fulfill it.</a:t>
            </a:r>
          </a:p>
          <a:p>
            <a:r>
              <a:rPr lang="en-US" sz="2400" dirty="0" smtClean="0"/>
              <a:t>Example: Consider the Monopoly game. Suppose an object wants to reference an Square, given its name. Who is responsible for knowing the Square, given its name?</a:t>
            </a:r>
          </a:p>
          <a:p>
            <a:pPr marL="201168" lvl="1" indent="0">
              <a:buNone/>
            </a:pPr>
            <a:r>
              <a:rPr lang="en-US" sz="2000" dirty="0" smtClean="0"/>
              <a:t>Most likely candidate is the Board, because it is composed of Squares</a:t>
            </a:r>
          </a:p>
          <a:p>
            <a:pPr marL="201168" lvl="1" indent="0">
              <a:buNone/>
            </a:pPr>
            <a:r>
              <a:rPr lang="en-US" sz="2000" dirty="0" smtClean="0"/>
              <a:t>Since the Board is composed of Squares, it is the object that is best suited to produce a particular square given the square’s name – the Board is the Information Expert, it has all of the information needed to fulfill this responsibility</a:t>
            </a:r>
          </a:p>
          <a:p>
            <a:r>
              <a:rPr lang="en-US" sz="2400" dirty="0" smtClean="0"/>
              <a:t>See the next slide for how this translates into object design …</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1875841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3" name="Picture 4" descr="sqd-getsquare-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1282700"/>
            <a:ext cx="817245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727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2896</TotalTime>
  <Words>2347</Words>
  <Application>Microsoft Macintosh PowerPoint</Application>
  <PresentationFormat>Custom</PresentationFormat>
  <Paragraphs>179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lpstr>
      <vt:lpstr>Object-Oriented Analysis and Design</vt:lpstr>
      <vt:lpstr>GRASP</vt:lpstr>
      <vt:lpstr>More on GRASP</vt:lpstr>
      <vt:lpstr>Creator</vt:lpstr>
      <vt:lpstr>PowerPoint Presentation</vt:lpstr>
      <vt:lpstr>Creator</vt:lpstr>
      <vt:lpstr>PowerPoint Presentation</vt:lpstr>
      <vt:lpstr>Information Expert</vt:lpstr>
      <vt:lpstr>PowerPoint Presentation</vt:lpstr>
      <vt:lpstr>Low Coupling</vt:lpstr>
      <vt:lpstr>PowerPoint Presentation</vt:lpstr>
      <vt:lpstr>Low Coupling: Monopoly Example</vt:lpstr>
      <vt:lpstr>Low Coupling: Observations</vt:lpstr>
      <vt:lpstr>GRASP Patterns: Controller</vt:lpstr>
      <vt:lpstr>GRASP Patterns: High Cohesion</vt:lpstr>
      <vt:lpstr>High Cohesion: Observations</vt:lpstr>
      <vt:lpstr>Polymorphism</vt:lpstr>
      <vt:lpstr>Polymorphism: Monopoly Example</vt:lpstr>
      <vt:lpstr>PowerPoint Presentation</vt:lpstr>
      <vt:lpstr>Polymorphism: Monopoly Example</vt:lpstr>
      <vt:lpstr>PowerPoint Presentation</vt:lpstr>
      <vt:lpstr>PowerPoint Presentation</vt:lpstr>
      <vt:lpstr>Polymorphism: Observations</vt:lpstr>
      <vt:lpstr>Pure Fabrication</vt:lpstr>
      <vt:lpstr>Pure Fabrication: Monopoly Example</vt:lpstr>
      <vt:lpstr>PowerPoint Presentation</vt:lpstr>
      <vt:lpstr>Indirection</vt:lpstr>
      <vt:lpstr>PowerPoint Presentation</vt:lpstr>
      <vt:lpstr>Protected Variations</vt:lpstr>
      <vt:lpstr>GRASP: Final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Borazjany</cp:lastModifiedBy>
  <cp:revision>250</cp:revision>
  <dcterms:created xsi:type="dcterms:W3CDTF">2013-08-23T13:52:50Z</dcterms:created>
  <dcterms:modified xsi:type="dcterms:W3CDTF">2016-03-23T00:30:45Z</dcterms:modified>
</cp:coreProperties>
</file>