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09" r:id="rId24"/>
    <p:sldId id="310" r:id="rId25"/>
    <p:sldId id="311" r:id="rId26"/>
    <p:sldId id="316" r:id="rId27"/>
    <p:sldId id="314" r:id="rId28"/>
    <p:sldId id="315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94660"/>
  </p:normalViewPr>
  <p:slideViewPr>
    <p:cSldViewPr snapToGrid="0">
      <p:cViewPr>
        <p:scale>
          <a:sx n="94" d="100"/>
          <a:sy n="94" d="100"/>
        </p:scale>
        <p:origin x="-27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0A42-BCB4-41A2-BB66-8DBB866CBA85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48BE-B8C9-4DD3-8053-A1EC8D78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9C8-FA61-4D00-86C2-6E0282827B40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2FCE-57DD-45B6-BF0B-7B4AC4DC18D0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2DCC-52C6-40F9-80BA-487120494578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BAC-DF1B-43FB-89D3-A53364BD6080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A8C-F32E-4268-9D07-637C6DF63C9D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F55-63C6-4412-9546-B884E28E055E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AECA-08DD-4EA5-ACBD-350BA4ACF216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E44-C3D9-4AC8-915D-47D10B5D141B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CD1-6896-40A7-86CB-2EB33A19C9E6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1F35E-2028-4EE2-B2DB-ABAA5BAB193A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17EE-00DC-4DE7-A0B9-759E1537DF65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471EF-BD7B-4B7E-B8A7-E2F6B9D659F2}" type="datetime1">
              <a:rPr lang="en-US" smtClean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Chapters 16: 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Text versus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 explored the idea of data type objects earlier (Domain Models)</a:t>
            </a:r>
          </a:p>
          <a:p>
            <a:pPr marL="201168" lvl="1" indent="0">
              <a:buNone/>
            </a:pPr>
            <a:r>
              <a:rPr lang="en-US" sz="2000" dirty="0" smtClean="0"/>
              <a:t>Data types referred to objects for which individual identity is not important</a:t>
            </a:r>
          </a:p>
          <a:p>
            <a:pPr marL="201168" lvl="1" indent="0">
              <a:buNone/>
            </a:pPr>
            <a:r>
              <a:rPr lang="en-US" sz="2000" dirty="0" smtClean="0"/>
              <a:t>Recall a </a:t>
            </a:r>
            <a:r>
              <a:rPr lang="en-US" sz="2000" i="1" dirty="0" smtClean="0"/>
              <a:t>Person</a:t>
            </a:r>
            <a:r>
              <a:rPr lang="en-US" sz="2000" dirty="0" smtClean="0"/>
              <a:t> object versus a </a:t>
            </a:r>
            <a:r>
              <a:rPr lang="en-US" sz="2000" i="1" dirty="0" smtClean="0"/>
              <a:t>Name</a:t>
            </a:r>
            <a:r>
              <a:rPr lang="en-US" sz="2000" dirty="0" smtClean="0"/>
              <a:t> data type</a:t>
            </a:r>
          </a:p>
          <a:p>
            <a:pPr marL="0" indent="0">
              <a:buNone/>
            </a:pPr>
            <a:r>
              <a:rPr lang="en-US" sz="2400" dirty="0" smtClean="0"/>
              <a:t>One guideline is to use the text for data types (basically primitive types) and associations for more complicated classes</a:t>
            </a:r>
          </a:p>
          <a:p>
            <a:pPr marL="0" indent="0">
              <a:buNone/>
            </a:pPr>
            <a:r>
              <a:rPr lang="en-US" sz="2400" dirty="0" smtClean="0"/>
              <a:t>Note that this is a diagram preference – does not matter in the final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5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Attributes as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911184"/>
              </p:ext>
            </p:extLst>
          </p:nvPr>
        </p:nvGraphicFramePr>
        <p:xfrm>
          <a:off x="1344304" y="2417928"/>
          <a:ext cx="82296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Visio" r:id="rId3" imgW="5879880" imgH="2015640" progId="Visio.Drawing.11">
                  <p:embed/>
                </p:oleObj>
              </mc:Choice>
              <mc:Fallback>
                <p:oleObj name="Visio" r:id="rId3" imgW="5879880" imgH="20156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304" y="2417928"/>
                        <a:ext cx="82296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699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How do we notate a list of attributes, e.g. an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in Java?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21143"/>
              </p:ext>
            </p:extLst>
          </p:nvPr>
        </p:nvGraphicFramePr>
        <p:xfrm>
          <a:off x="2094931" y="2524028"/>
          <a:ext cx="6585045" cy="374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Visio" r:id="rId3" imgW="5525280" imgH="3142080" progId="Visio.Drawing.11">
                  <p:embed/>
                </p:oleObj>
              </mc:Choice>
              <mc:Fallback>
                <p:oleObj name="Visio" r:id="rId3" imgW="5525280" imgH="3142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931" y="2524028"/>
                        <a:ext cx="6585045" cy="3746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62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Operations are usually displayed in the class box with the notation:</a:t>
            </a:r>
          </a:p>
          <a:p>
            <a:pPr marL="0" indent="0" algn="ctr">
              <a:buNone/>
            </a:pPr>
            <a:r>
              <a:rPr lang="en-US" sz="2400" b="1" dirty="0"/>
              <a:t>v</a:t>
            </a:r>
            <a:r>
              <a:rPr lang="en-US" sz="2400" b="1" dirty="0" smtClean="0"/>
              <a:t>isibility name (parameter-list) {property-string}</a:t>
            </a:r>
          </a:p>
          <a:p>
            <a:pPr marL="0" indent="0">
              <a:buNone/>
            </a:pPr>
            <a:r>
              <a:rPr lang="en-US" sz="2400" dirty="0" smtClean="0"/>
              <a:t>Sometime a </a:t>
            </a:r>
            <a:r>
              <a:rPr lang="en-US" sz="2400" i="1" dirty="0" smtClean="0"/>
              <a:t>return-type</a:t>
            </a:r>
            <a:r>
              <a:rPr lang="en-US" sz="2400" dirty="0" smtClean="0"/>
              <a:t> is value is added</a:t>
            </a:r>
          </a:p>
          <a:p>
            <a:pPr marL="0" indent="0">
              <a:buNone/>
            </a:pPr>
            <a:r>
              <a:rPr lang="en-US" sz="2400" dirty="0" smtClean="0"/>
              <a:t>Assume public if no visibility is shown</a:t>
            </a:r>
          </a:p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i="1" dirty="0" smtClean="0"/>
              <a:t>operation</a:t>
            </a:r>
            <a:r>
              <a:rPr lang="en-US" sz="2400" dirty="0" smtClean="0"/>
              <a:t> is a declaration (name, parameters, return type, exceptions list)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method </a:t>
            </a:r>
            <a:r>
              <a:rPr lang="en-US" sz="2400" dirty="0" smtClean="0"/>
              <a:t> is an implementation of an operation </a:t>
            </a:r>
          </a:p>
          <a:p>
            <a:pPr marL="201168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in sequence diagrams, may show the details and sequence of messages</a:t>
            </a:r>
          </a:p>
          <a:p>
            <a:pPr marL="201168" lvl="1" indent="0">
              <a:buNone/>
            </a:pPr>
            <a:r>
              <a:rPr lang="en-US" dirty="0"/>
              <a:t> </a:t>
            </a:r>
            <a:r>
              <a:rPr lang="en-US" dirty="0" smtClean="0"/>
              <a:t>In class diagram, usually include some pseudo-code in a note with the &lt;&lt;method&gt;&gt; tag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Notation in UML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136664"/>
              </p:ext>
            </p:extLst>
          </p:nvPr>
        </p:nvGraphicFramePr>
        <p:xfrm>
          <a:off x="1268249" y="2026457"/>
          <a:ext cx="8632209" cy="185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Visio" r:id="rId3" imgW="5945760" imgH="1276920" progId="Visio.Drawing.11">
                  <p:embed/>
                </p:oleObj>
              </mc:Choice>
              <mc:Fallback>
                <p:oleObj name="Visio" r:id="rId3" imgW="5945760" imgH="1276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249" y="2026457"/>
                        <a:ext cx="8632209" cy="185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54083" y="4167714"/>
            <a:ext cx="10058400" cy="12796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Often times constructors (if included) are notated with the &lt;&lt;constructor&gt;&gt; tag</a:t>
            </a:r>
          </a:p>
          <a:p>
            <a:pPr marL="0" indent="0">
              <a:buNone/>
            </a:pPr>
            <a:r>
              <a:rPr lang="en-US" sz="2400" dirty="0" smtClean="0"/>
              <a:t> Usually, getters and setters are ignored in class diagrams</a:t>
            </a:r>
          </a:p>
          <a:p>
            <a:pPr marL="201168" lvl="1" indent="0">
              <a:buNone/>
            </a:pPr>
            <a:r>
              <a:rPr lang="en-US" sz="1600" dirty="0" smtClean="0"/>
              <a:t> </a:t>
            </a:r>
            <a:r>
              <a:rPr lang="en-US" sz="2000" dirty="0" smtClean="0"/>
              <a:t>They are assumed to exist, or are added to the code on an as-needed basis</a:t>
            </a:r>
          </a:p>
        </p:txBody>
      </p:sp>
    </p:spTree>
    <p:extLst>
      <p:ext uri="{BB962C8B-B14F-4D97-AF65-F5344CB8AC3E}">
        <p14:creationId xmlns:p14="http://schemas.microsoft.com/office/powerpoint/2010/main" val="110832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9766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Keywords</a:t>
            </a:r>
            <a:r>
              <a:rPr lang="en-US" sz="2400" dirty="0" smtClean="0"/>
              <a:t> are textual adornments used to categorize a model element – they provide some additional information about the element.</a:t>
            </a:r>
          </a:p>
          <a:p>
            <a:pPr marL="0" indent="0">
              <a:buNone/>
            </a:pPr>
            <a:r>
              <a:rPr lang="en-US" sz="2400" dirty="0" smtClean="0"/>
              <a:t>Usually notated &lt;&lt;</a:t>
            </a:r>
            <a:r>
              <a:rPr lang="en-US" sz="2400" i="1" dirty="0" smtClean="0"/>
              <a:t>keyword</a:t>
            </a:r>
            <a:r>
              <a:rPr lang="en-US" sz="2400" dirty="0" smtClean="0"/>
              <a:t>&gt;&gt;, and sometimes {</a:t>
            </a:r>
            <a:r>
              <a:rPr lang="en-US" sz="2400" i="1" dirty="0" smtClean="0"/>
              <a:t>keyword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Some examples:</a:t>
            </a:r>
          </a:p>
          <a:p>
            <a:pPr marL="201168" lvl="1" indent="0">
              <a:buNone/>
            </a:pPr>
            <a:r>
              <a:rPr lang="en-US" sz="2200" dirty="0" smtClean="0"/>
              <a:t>&lt;&lt;actor&gt;&gt; - this entity is an actor</a:t>
            </a:r>
          </a:p>
          <a:p>
            <a:pPr marL="201168" lvl="1" indent="0">
              <a:buNone/>
            </a:pPr>
            <a:r>
              <a:rPr lang="en-US" sz="2200" dirty="0" smtClean="0"/>
              <a:t>&lt;&lt;interface&gt;&gt; - this entity is an interface</a:t>
            </a:r>
          </a:p>
          <a:p>
            <a:pPr marL="201168" lvl="1" indent="0">
              <a:buNone/>
            </a:pPr>
            <a:r>
              <a:rPr lang="en-US" sz="2200" dirty="0" smtClean="0"/>
              <a:t>{abstract} – this is an abstract element, it can’t be instantiated</a:t>
            </a:r>
          </a:p>
          <a:p>
            <a:pPr marL="201168" lvl="1" indent="0">
              <a:buNone/>
            </a:pPr>
            <a:r>
              <a:rPr lang="en-US" sz="2200" dirty="0" smtClean="0"/>
              <a:t>{ordered} – this set of objects is ordered, e.g. the </a:t>
            </a:r>
            <a:r>
              <a:rPr lang="en-US" sz="2200" dirty="0" err="1" smtClean="0"/>
              <a:t>ArrayList</a:t>
            </a:r>
            <a:r>
              <a:rPr lang="en-US" sz="2200" dirty="0" smtClean="0"/>
              <a:t> example shown earlier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88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smtClean="0"/>
              <a:t>As we saw earlier in Domain Models, UML has the ability to denote </a:t>
            </a:r>
            <a:r>
              <a:rPr lang="en-US" sz="2400" i="1" dirty="0" smtClean="0"/>
              <a:t>generalization </a:t>
            </a:r>
          </a:p>
          <a:p>
            <a:pPr marL="201168" lvl="1" indent="0">
              <a:buNone/>
            </a:pPr>
            <a:r>
              <a:rPr lang="en-US" sz="2400" dirty="0" smtClean="0"/>
              <a:t>Solid line with open, fat arrow; can also notate {</a:t>
            </a:r>
            <a:r>
              <a:rPr lang="en-US" sz="2400" i="1" dirty="0" smtClean="0"/>
              <a:t>abstract</a:t>
            </a:r>
            <a:r>
              <a:rPr lang="en-US" sz="2400" dirty="0" smtClean="0"/>
              <a:t>} in super-class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 smtClean="0"/>
              <a:t>It represents a relationship between more general classifier and more specific classifier. The specific classifier indirectly has the features of the more general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33794" name="Picture 2" descr="https://encrypted-tbn3.gstatic.com/images?q=tbn:ANd9GcSvcaHpRzpN9LOpXZDftcaAhmtK7mrVgYOML62AL_xOCd3dYkFX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892974"/>
            <a:ext cx="6096000" cy="22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6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97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UML, dependency lines can be used in any diagram, but they are especially common in class and package diagrams.</a:t>
            </a:r>
          </a:p>
          <a:p>
            <a:pPr marL="0" indent="0">
              <a:buNone/>
            </a:pPr>
            <a:r>
              <a:rPr lang="en-US" dirty="0" smtClean="0"/>
              <a:t>In UML, a general </a:t>
            </a:r>
            <a:r>
              <a:rPr lang="en-US" i="1" dirty="0" smtClean="0"/>
              <a:t>dependency relationship</a:t>
            </a:r>
            <a:r>
              <a:rPr lang="en-US" dirty="0" smtClean="0"/>
              <a:t> indicates that a </a:t>
            </a:r>
            <a:r>
              <a:rPr lang="en-US" i="1" dirty="0" smtClean="0"/>
              <a:t>client</a:t>
            </a:r>
            <a:r>
              <a:rPr lang="en-US" dirty="0" smtClean="0"/>
              <a:t> element (class, package, use case, etc.) has knowledge of a </a:t>
            </a:r>
            <a:r>
              <a:rPr lang="en-US" i="1" dirty="0" smtClean="0"/>
              <a:t>supplier</a:t>
            </a:r>
            <a:r>
              <a:rPr lang="en-US" dirty="0" smtClean="0"/>
              <a:t> element and that a change in the supplier could affect the client</a:t>
            </a:r>
          </a:p>
          <a:p>
            <a:pPr marL="0" indent="0">
              <a:buNone/>
            </a:pPr>
            <a:r>
              <a:rPr lang="en-US" dirty="0" smtClean="0"/>
              <a:t>Indicated by a dashed arrow from the </a:t>
            </a:r>
            <a:r>
              <a:rPr lang="en-US" i="1" dirty="0" smtClean="0"/>
              <a:t>client to the supplier</a:t>
            </a:r>
          </a:p>
          <a:p>
            <a:pPr marL="0" indent="0">
              <a:buNone/>
            </a:pPr>
            <a:r>
              <a:rPr lang="en-US" dirty="0" smtClean="0"/>
              <a:t>Note that we often associate elements with associations (e.g. super- and sub-classes as we just saw), so we do not need to add dependency arrows if an association already exists</a:t>
            </a:r>
          </a:p>
          <a:p>
            <a:pPr marL="0" indent="0">
              <a:buNone/>
            </a:pPr>
            <a:r>
              <a:rPr lang="en-US" dirty="0" smtClean="0"/>
              <a:t>Often used when a class has an attribute of another class type, or if one class sends a message to another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45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Guideline: Use dependency in UML to depict global parameter variable, local variable, and static-method call to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29278"/>
              </p:ext>
            </p:extLst>
          </p:nvPr>
        </p:nvGraphicFramePr>
        <p:xfrm>
          <a:off x="800100" y="2812507"/>
          <a:ext cx="6604000" cy="342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Visio" r:id="rId3" imgW="4617360" imgH="2396160" progId="Visio.Drawing.11">
                  <p:embed/>
                </p:oleObj>
              </mc:Choice>
              <mc:Fallback>
                <p:oleObj name="Visio" r:id="rId3" imgW="4617360" imgH="23961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12507"/>
                        <a:ext cx="6604000" cy="3425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8900" y="3238500"/>
            <a:ext cx="42738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Public class Sale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void </a:t>
            </a:r>
            <a:r>
              <a:rPr lang="en-US" sz="1400" dirty="0" err="1" smtClean="0"/>
              <a:t>updatePrice</a:t>
            </a:r>
            <a:r>
              <a:rPr lang="en-US" sz="1400" dirty="0" smtClean="0"/>
              <a:t>(</a:t>
            </a:r>
            <a:r>
              <a:rPr lang="en-US" sz="1400" dirty="0" err="1" smtClean="0"/>
              <a:t>ProductDescription</a:t>
            </a:r>
            <a:r>
              <a:rPr lang="en-US" sz="1400" dirty="0" smtClean="0"/>
              <a:t> description)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Money </a:t>
            </a:r>
            <a:r>
              <a:rPr lang="en-US" sz="1400" dirty="0" err="1" smtClean="0"/>
              <a:t>basePrice</a:t>
            </a:r>
            <a:r>
              <a:rPr lang="en-US" sz="1400" dirty="0" smtClean="0"/>
              <a:t> = </a:t>
            </a:r>
            <a:r>
              <a:rPr lang="en-US" sz="1400" dirty="0" err="1" smtClean="0"/>
              <a:t>description.getPrice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….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….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09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65724" y="2975188"/>
            <a:ext cx="223907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Public class Foo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void </a:t>
            </a:r>
            <a:r>
              <a:rPr lang="en-US" sz="1400" dirty="0" err="1" smtClean="0"/>
              <a:t>doX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system.runFinalization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….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….</a:t>
            </a:r>
          </a:p>
          <a:p>
            <a:r>
              <a:rPr lang="en-US" sz="1400" dirty="0"/>
              <a:t>}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047654"/>
              </p:ext>
            </p:extLst>
          </p:nvPr>
        </p:nvGraphicFramePr>
        <p:xfrm>
          <a:off x="464849" y="2360075"/>
          <a:ext cx="6928718" cy="343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Visio" r:id="rId3" imgW="4141440" imgH="2053800" progId="Visio.Drawing.11">
                  <p:embed/>
                </p:oleObj>
              </mc:Choice>
              <mc:Fallback>
                <p:oleObj name="Visio" r:id="rId3" imgW="4141440" imgH="20538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49" y="2360075"/>
                        <a:ext cx="6928718" cy="3436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3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UML Class Diagrams – What are they, how to create them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159256"/>
              </p:ext>
            </p:extLst>
          </p:nvPr>
        </p:nvGraphicFramePr>
        <p:xfrm>
          <a:off x="689674" y="2620505"/>
          <a:ext cx="10090463" cy="178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Visio" r:id="rId3" imgW="6483600" imgH="1144440" progId="Visio.Drawing.11">
                  <p:embed/>
                </p:oleObj>
              </mc:Choice>
              <mc:Fallback>
                <p:oleObj name="Visio" r:id="rId3" imgW="6483600" imgH="11444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74" y="2620505"/>
                        <a:ext cx="10090463" cy="178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0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and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597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saw this earlier in Domain Models …</a:t>
            </a:r>
          </a:p>
          <a:p>
            <a:pPr marL="0" indent="0">
              <a:buNone/>
            </a:pPr>
            <a:r>
              <a:rPr lang="en-US" i="1" dirty="0" smtClean="0"/>
              <a:t>Composition</a:t>
            </a:r>
            <a:r>
              <a:rPr lang="en-US" dirty="0" smtClean="0"/>
              <a:t> is a whole-part relationship between model entities, such that</a:t>
            </a:r>
          </a:p>
          <a:p>
            <a:pPr marL="201168" lvl="1" indent="0">
              <a:buNone/>
            </a:pPr>
            <a:r>
              <a:rPr lang="en-US" dirty="0" smtClean="0"/>
              <a:t>an instance of the part belongs to only one instance of the composite</a:t>
            </a:r>
          </a:p>
          <a:p>
            <a:pPr marL="201168" lvl="1" indent="0">
              <a:buNone/>
            </a:pPr>
            <a:r>
              <a:rPr lang="en-US" dirty="0" smtClean="0"/>
              <a:t>a part must belong to a composite</a:t>
            </a:r>
          </a:p>
          <a:p>
            <a:pPr marL="201168" lvl="1" indent="0">
              <a:buNone/>
            </a:pPr>
            <a:r>
              <a:rPr lang="en-US" dirty="0" smtClean="0"/>
              <a:t>the composite is responsible for creating/deleting the parts. (So if the composite is destroyed, the parts are destroyed or become attached to another composite.)</a:t>
            </a:r>
          </a:p>
          <a:p>
            <a:pPr marL="0" indent="0">
              <a:buNone/>
            </a:pPr>
            <a:r>
              <a:rPr lang="en-US" i="1" dirty="0" smtClean="0"/>
              <a:t>Aggregation </a:t>
            </a:r>
            <a:r>
              <a:rPr lang="en-US" dirty="0" smtClean="0"/>
              <a:t>is a weaker form of composition, where the above requirements are not necessarily true</a:t>
            </a:r>
          </a:p>
          <a:p>
            <a:pPr marL="201168" lvl="1" indent="0">
              <a:buNone/>
            </a:pPr>
            <a:r>
              <a:rPr lang="en-US" dirty="0" smtClean="0"/>
              <a:t>Aggregation does not imply ownership of the parts</a:t>
            </a:r>
          </a:p>
          <a:p>
            <a:pPr marL="0" indent="0">
              <a:buNone/>
            </a:pPr>
            <a:r>
              <a:rPr lang="en-US" dirty="0" smtClean="0"/>
              <a:t>Composition involves instantiating objects, aggregation involves pointers to other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160626"/>
              </p:ext>
            </p:extLst>
          </p:nvPr>
        </p:nvGraphicFramePr>
        <p:xfrm>
          <a:off x="457200" y="2438400"/>
          <a:ext cx="11080308" cy="261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Visio" r:id="rId3" imgW="6922080" imgH="1633680" progId="Visio.Drawing.11">
                  <p:embed/>
                </p:oleObj>
              </mc:Choice>
              <mc:Fallback>
                <p:oleObj name="Visio" r:id="rId3" imgW="6922080" imgH="1633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11080308" cy="2614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627" y="5753487"/>
            <a:ext cx="377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Generally look for “has a” associations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7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Qualified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UML diagrams, a </a:t>
            </a:r>
            <a:r>
              <a:rPr lang="en-US" i="1" dirty="0" smtClean="0"/>
              <a:t>constraint</a:t>
            </a:r>
            <a:r>
              <a:rPr lang="en-US" dirty="0" smtClean="0"/>
              <a:t> is a restriction on an element</a:t>
            </a:r>
          </a:p>
          <a:p>
            <a:pPr marL="0" indent="0">
              <a:buNone/>
            </a:pPr>
            <a:r>
              <a:rPr lang="en-US" dirty="0" smtClean="0"/>
              <a:t>Usually indicated as some text between curly braces in the diagram, either in the class box or next to it</a:t>
            </a:r>
          </a:p>
          <a:p>
            <a:pPr marL="0" indent="0">
              <a:buNone/>
            </a:pPr>
            <a:r>
              <a:rPr lang="en-US" dirty="0" smtClean="0"/>
              <a:t>Associations may be </a:t>
            </a:r>
            <a:r>
              <a:rPr lang="en-US" i="1" dirty="0" smtClean="0"/>
              <a:t>qualified</a:t>
            </a:r>
            <a:r>
              <a:rPr lang="en-US" dirty="0" smtClean="0"/>
              <a:t> – this means the association may depend upon a particular key or parameter. </a:t>
            </a:r>
          </a:p>
          <a:p>
            <a:pPr marL="0" indent="0">
              <a:buNone/>
            </a:pPr>
            <a:r>
              <a:rPr lang="en-US" dirty="0" smtClean="0"/>
              <a:t>In the example on the next slide, we see a </a:t>
            </a:r>
            <a:r>
              <a:rPr lang="en-US" i="1" dirty="0" err="1" smtClean="0"/>
              <a:t>ProductCatalog</a:t>
            </a:r>
            <a:r>
              <a:rPr lang="en-US" dirty="0" smtClean="0"/>
              <a:t> that contains many</a:t>
            </a:r>
            <a:r>
              <a:rPr lang="en-US" i="1" dirty="0" smtClean="0"/>
              <a:t> </a:t>
            </a:r>
            <a:r>
              <a:rPr lang="en-US" i="1" dirty="0" err="1" smtClean="0"/>
              <a:t>ProductDescriptions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Each one is identified by an </a:t>
            </a:r>
            <a:r>
              <a:rPr lang="en-US" i="1" dirty="0" err="1" smtClean="0"/>
              <a:t>itemID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Note the change in multiplicity in the UML diagram; the association is now related to a single instance, but it is understood that the there may be many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6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Qualified Association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28166"/>
              </p:ext>
            </p:extLst>
          </p:nvPr>
        </p:nvGraphicFramePr>
        <p:xfrm>
          <a:off x="1747058" y="2247900"/>
          <a:ext cx="81534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Visio" r:id="rId3" imgW="4840560" imgH="1885680" progId="Visio.Drawing.11">
                  <p:embed/>
                </p:oleObj>
              </mc:Choice>
              <mc:Fallback>
                <p:oleObj name="Visio" r:id="rId3" imgW="4840560" imgH="1885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058" y="2247900"/>
                        <a:ext cx="815340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9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1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UML, an association may be considered a class, with attributes, operations, and other features</a:t>
            </a:r>
          </a:p>
          <a:p>
            <a:pPr marL="0" indent="0">
              <a:buNone/>
            </a:pPr>
            <a:r>
              <a:rPr lang="en-US" dirty="0" smtClean="0"/>
              <a:t>Include this when the association itself has attributes associated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919712"/>
              </p:ext>
            </p:extLst>
          </p:nvPr>
        </p:nvGraphicFramePr>
        <p:xfrm>
          <a:off x="1905000" y="3263900"/>
          <a:ext cx="8229600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Visio" r:id="rId3" imgW="4968360" imgH="1474920" progId="Visio.Drawing.11">
                  <p:embed/>
                </p:oleObj>
              </mc:Choice>
              <mc:Fallback>
                <p:oleObj name="Visio" r:id="rId3" imgW="4968360" imgH="1474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63900"/>
                        <a:ext cx="8229600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2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13597"/>
            <a:ext cx="5707194" cy="6021086"/>
          </a:xfrm>
        </p:spPr>
        <p:txBody>
          <a:bodyPr>
            <a:noAutofit/>
          </a:bodyPr>
          <a:lstStyle/>
          <a:p>
            <a:r>
              <a:rPr lang="en-US" sz="2400" dirty="0"/>
              <a:t>class Company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de-DE" sz="2400" dirty="0"/>
              <a:t>    Set</a:t>
            </a:r>
            <a:r>
              <a:rPr lang="de-DE" sz="2400" dirty="0" smtClean="0"/>
              <a:t>&lt;</a:t>
            </a:r>
            <a:r>
              <a:rPr lang="en-US" sz="2400" dirty="0"/>
              <a:t>Employment</a:t>
            </a:r>
            <a:r>
              <a:rPr lang="de-DE" sz="2400" dirty="0" smtClean="0"/>
              <a:t>&gt; </a:t>
            </a:r>
            <a:r>
              <a:rPr lang="en-US" sz="2400" dirty="0" smtClean="0"/>
              <a:t>employments</a:t>
            </a:r>
            <a:r>
              <a:rPr lang="de-DE" sz="2400" dirty="0" smtClean="0"/>
              <a:t>; 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smtClean="0"/>
              <a:t>Employment{</a:t>
            </a:r>
            <a:endParaRPr lang="en-US" sz="2400" dirty="0"/>
          </a:p>
          <a:p>
            <a:r>
              <a:rPr lang="fr-FR" sz="2400" dirty="0"/>
              <a:t>    </a:t>
            </a:r>
            <a:r>
              <a:rPr lang="en-US" sz="2400" dirty="0" smtClean="0"/>
              <a:t>Company company </a:t>
            </a:r>
            <a:r>
              <a:rPr lang="fr-FR" sz="2400" dirty="0" smtClean="0"/>
              <a:t>;</a:t>
            </a:r>
            <a:endParaRPr lang="fr-FR" sz="2400" dirty="0"/>
          </a:p>
          <a:p>
            <a:r>
              <a:rPr lang="fr-FR" sz="2400" dirty="0"/>
              <a:t>    </a:t>
            </a:r>
            <a:r>
              <a:rPr lang="en-US" sz="2400" dirty="0" smtClean="0"/>
              <a:t>Person person</a:t>
            </a:r>
            <a:r>
              <a:rPr lang="fr-FR" sz="2400" dirty="0" smtClean="0"/>
              <a:t>;</a:t>
            </a:r>
            <a:endParaRPr lang="fr-FR" sz="2400" dirty="0"/>
          </a:p>
          <a:p>
            <a:r>
              <a:rPr lang="en-US" sz="2400" dirty="0"/>
              <a:t>    Date </a:t>
            </a:r>
            <a:r>
              <a:rPr lang="en-US" sz="2400" dirty="0" err="1" smtClean="0"/>
              <a:t>startDate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Money Salary;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smtClean="0"/>
              <a:t>Person{</a:t>
            </a:r>
            <a:endParaRPr lang="en-US" sz="2400" dirty="0"/>
          </a:p>
          <a:p>
            <a:r>
              <a:rPr lang="de-DE" sz="2400" dirty="0"/>
              <a:t>    Set</a:t>
            </a:r>
            <a:r>
              <a:rPr lang="de-DE" sz="2400" dirty="0" smtClean="0"/>
              <a:t>&lt;</a:t>
            </a:r>
            <a:r>
              <a:rPr lang="en-US" sz="2400" dirty="0"/>
              <a:t>Employment</a:t>
            </a:r>
            <a:r>
              <a:rPr lang="de-DE" sz="2400" dirty="0" smtClean="0"/>
              <a:t>&gt; </a:t>
            </a:r>
            <a:r>
              <a:rPr lang="en-US" sz="2400" dirty="0" smtClean="0"/>
              <a:t>employments</a:t>
            </a:r>
            <a:r>
              <a:rPr lang="de-DE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7315" y="17091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7704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Set&lt;Person&gt; get</a:t>
            </a:r>
            <a:r>
              <a:rPr lang="fr-FR" dirty="0" smtClean="0"/>
              <a:t>Personnels </a:t>
            </a:r>
            <a:r>
              <a:rPr lang="en-US" dirty="0" smtClean="0"/>
              <a:t>(</a:t>
            </a:r>
            <a:r>
              <a:rPr lang="en-US" dirty="0"/>
              <a:t>) {</a:t>
            </a:r>
          </a:p>
          <a:p>
            <a:r>
              <a:rPr lang="en-US" dirty="0"/>
              <a:t>    Set</a:t>
            </a:r>
            <a:r>
              <a:rPr lang="en-US" dirty="0" smtClean="0"/>
              <a:t>&lt;Person&gt; </a:t>
            </a:r>
            <a:r>
              <a:rPr lang="en-US" dirty="0"/>
              <a:t>result = new </a:t>
            </a:r>
            <a:r>
              <a:rPr lang="en-US" dirty="0" err="1"/>
              <a:t>HashSet</a:t>
            </a:r>
            <a:r>
              <a:rPr lang="en-US" dirty="0" smtClean="0"/>
              <a:t>&lt;Person&gt;</a:t>
            </a:r>
            <a:r>
              <a:rPr lang="en-US" dirty="0"/>
              <a:t>();</a:t>
            </a:r>
          </a:p>
          <a:p>
            <a:r>
              <a:rPr lang="en-US" dirty="0"/>
              <a:t>    for </a:t>
            </a:r>
            <a:r>
              <a:rPr lang="en-US" dirty="0" smtClean="0"/>
              <a:t>(Employment e: employments)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result.add</a:t>
            </a:r>
            <a:r>
              <a:rPr lang="en-US" dirty="0" smtClean="0"/>
              <a:t>(</a:t>
            </a:r>
            <a:r>
              <a:rPr lang="en-US" dirty="0" err="1" smtClean="0"/>
              <a:t>e.getPerson</a:t>
            </a:r>
            <a:r>
              <a:rPr lang="en-US" dirty="0" smtClean="0"/>
              <a:t>(</a:t>
            </a:r>
            <a:r>
              <a:rPr lang="en-US" dirty="0"/>
              <a:t>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7417" y="1362746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providing a method in </a:t>
            </a:r>
            <a:r>
              <a:rPr lang="en-US" dirty="0" smtClean="0">
                <a:solidFill>
                  <a:srgbClr val="FF0000"/>
                </a:solidFill>
              </a:rPr>
              <a:t>Company that </a:t>
            </a:r>
            <a:r>
              <a:rPr lang="en-US" dirty="0">
                <a:solidFill>
                  <a:srgbClr val="FF0000"/>
                </a:solidFill>
              </a:rPr>
              <a:t>returns all </a:t>
            </a:r>
            <a:r>
              <a:rPr lang="en-US" dirty="0" smtClean="0">
                <a:solidFill>
                  <a:srgbClr val="FF0000"/>
                </a:solidFill>
              </a:rPr>
              <a:t>its </a:t>
            </a:r>
            <a:r>
              <a:rPr lang="fr-FR" dirty="0" smtClean="0">
                <a:solidFill>
                  <a:srgbClr val="FF0000"/>
                </a:solidFill>
              </a:rPr>
              <a:t>personnels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46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6082" name="Picture 2" descr="http://www.codeweblog.com/upload/p/r/practice-uml-use-case-diagram-sequence-diagram-state-diagram-class-diagram-package-diagram-collaboration-diagram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70" y="888164"/>
            <a:ext cx="9161548" cy="45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0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7106" name="Picture 2" descr="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78" y="665747"/>
            <a:ext cx="8723731" cy="53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2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Chapter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Understand the basics of reading UML diagrams, in particular with how they represent class diagrams.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UML provides the tools for creating general class diagrams, i.e. </a:t>
            </a:r>
            <a:r>
              <a:rPr lang="en-US" i="1" dirty="0" smtClean="0"/>
              <a:t>static object modeling</a:t>
            </a:r>
            <a:r>
              <a:rPr lang="en-US" dirty="0" smtClean="0"/>
              <a:t>, that can be used to create Domain Models or software class diagrams</a:t>
            </a:r>
          </a:p>
          <a:p>
            <a:pPr marL="0" indent="0">
              <a:buNone/>
            </a:pPr>
            <a:r>
              <a:rPr lang="en-US" dirty="0" smtClean="0"/>
              <a:t>We will look in more detail at the UML notation that can be used, irrespective of the perspective (conceptual or software class)</a:t>
            </a:r>
          </a:p>
          <a:p>
            <a:pPr marL="0" indent="0">
              <a:buNone/>
            </a:pPr>
            <a:r>
              <a:rPr lang="en-US" dirty="0" smtClean="0"/>
              <a:t>Note that UML provides a set of diagraming tools, most of which are optional to use</a:t>
            </a:r>
          </a:p>
          <a:p>
            <a:pPr marL="201168" lvl="1" indent="0">
              <a:buNone/>
            </a:pPr>
            <a:r>
              <a:rPr lang="en-US" dirty="0" smtClean="0"/>
              <a:t>Standardized diagram language, makes it easier to communicate designs</a:t>
            </a:r>
          </a:p>
          <a:p>
            <a:pPr marL="0" indent="0">
              <a:buNone/>
            </a:pPr>
            <a:r>
              <a:rPr lang="en-US" dirty="0" smtClean="0"/>
              <a:t>The next slide gives an overview of the concepts we will be discussing in this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Chapter 15 – Creating interaction diagrams in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79879"/>
              </p:ext>
            </p:extLst>
          </p:nvPr>
        </p:nvGraphicFramePr>
        <p:xfrm>
          <a:off x="1766888" y="214421"/>
          <a:ext cx="5888554" cy="832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Visio" r:id="rId3" imgW="6895800" imgH="9757080" progId="Visio.Drawing.11">
                  <p:embed/>
                </p:oleObj>
              </mc:Choice>
              <mc:Fallback>
                <p:oleObj name="Visio" r:id="rId3" imgW="6895800" imgH="97570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14421"/>
                        <a:ext cx="5888554" cy="832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07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Design Class Diagram (DCD)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100049"/>
              </p:ext>
            </p:extLst>
          </p:nvPr>
        </p:nvGraphicFramePr>
        <p:xfrm>
          <a:off x="1097280" y="2157549"/>
          <a:ext cx="82296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Visio" r:id="rId3" imgW="5356080" imgH="2180520" progId="Visio.Drawing.11">
                  <p:embed/>
                </p:oleObj>
              </mc:Choice>
              <mc:Fallback>
                <p:oleObj name="Visio" r:id="rId3" imgW="5356080" imgH="2180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157549"/>
                        <a:ext cx="82296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19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Classifiers,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 UML </a:t>
            </a:r>
            <a:r>
              <a:rPr lang="en-US" i="1" dirty="0" smtClean="0"/>
              <a:t>classifier</a:t>
            </a:r>
            <a:r>
              <a:rPr lang="en-US" dirty="0" smtClean="0"/>
              <a:t> is a model element that describes behavioral and structure features </a:t>
            </a:r>
          </a:p>
          <a:p>
            <a:pPr marL="201168" lvl="1" indent="0">
              <a:buNone/>
            </a:pPr>
            <a:r>
              <a:rPr lang="en-US" dirty="0" smtClean="0"/>
              <a:t>Think of classes or interfaces</a:t>
            </a:r>
          </a:p>
          <a:p>
            <a:pPr marL="0" indent="0">
              <a:buNone/>
            </a:pPr>
            <a:r>
              <a:rPr lang="en-US" dirty="0" smtClean="0"/>
              <a:t>Attributes may also be called </a:t>
            </a:r>
            <a:r>
              <a:rPr lang="en-US" i="1" dirty="0" smtClean="0"/>
              <a:t>structural properties</a:t>
            </a:r>
          </a:p>
          <a:p>
            <a:pPr marL="0" indent="0">
              <a:buNone/>
            </a:pPr>
            <a:r>
              <a:rPr lang="en-US" dirty="0" smtClean="0"/>
              <a:t>Attributes may be displayed in several ways in a UML diagram:</a:t>
            </a:r>
          </a:p>
          <a:p>
            <a:pPr marL="201168" lvl="1" indent="0">
              <a:buNone/>
            </a:pPr>
            <a:r>
              <a:rPr lang="en-US" dirty="0" smtClean="0"/>
              <a:t>Text in a class box</a:t>
            </a:r>
          </a:p>
          <a:p>
            <a:pPr marL="201168" lvl="1" indent="0">
              <a:buNone/>
            </a:pPr>
            <a:r>
              <a:rPr lang="en-US" dirty="0" smtClean="0"/>
              <a:t>On an association line</a:t>
            </a:r>
          </a:p>
          <a:p>
            <a:pPr marL="201168" lvl="1" indent="0">
              <a:buNone/>
            </a:pPr>
            <a:r>
              <a:rPr lang="en-US" dirty="0" smtClean="0"/>
              <a:t>Both of the above</a:t>
            </a:r>
          </a:p>
          <a:p>
            <a:pPr marL="0" indent="0">
              <a:buNone/>
            </a:pPr>
            <a:r>
              <a:rPr lang="en-US" dirty="0" smtClean="0"/>
              <a:t>Full format for attribute text notation (note most items are optional):</a:t>
            </a:r>
          </a:p>
          <a:p>
            <a:pPr marL="0" indent="0" algn="ctr">
              <a:buNone/>
            </a:pPr>
            <a:r>
              <a:rPr lang="en-US" b="1" dirty="0" smtClean="0"/>
              <a:t>Visibility name : type multiplicity = default {property-string}</a:t>
            </a:r>
          </a:p>
          <a:p>
            <a:pPr marL="0" indent="0">
              <a:buNone/>
            </a:pPr>
            <a:r>
              <a:rPr lang="en-US" dirty="0" smtClean="0"/>
              <a:t>Note that Visibility is the +- notation we saw earlier (+ public, - private)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Notating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927072"/>
              </p:ext>
            </p:extLst>
          </p:nvPr>
        </p:nvGraphicFramePr>
        <p:xfrm>
          <a:off x="2140426" y="1854618"/>
          <a:ext cx="6812507" cy="464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Visio" r:id="rId3" imgW="5946480" imgH="4054320" progId="Visio.Drawing.11">
                  <p:embed/>
                </p:oleObj>
              </mc:Choice>
              <mc:Fallback>
                <p:oleObj name="Visio" r:id="rId3" imgW="5946480" imgH="40543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6" y="1854618"/>
                        <a:ext cx="6812507" cy="4644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92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As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Notice that there are subtle differences between the conceptual perspective (Domain Model) and software perspective (Design Model) for attributes that are defined as associations</a:t>
            </a:r>
          </a:p>
          <a:p>
            <a:pPr marL="0" indent="0">
              <a:buNone/>
            </a:pPr>
            <a:r>
              <a:rPr lang="en-US" sz="2400" dirty="0" smtClean="0"/>
              <a:t>For DCDs, there is usually </a:t>
            </a:r>
          </a:p>
          <a:p>
            <a:pPr marL="201168" lvl="1" indent="0">
              <a:buNone/>
            </a:pPr>
            <a:r>
              <a:rPr lang="en-US" sz="2000" dirty="0" smtClean="0"/>
              <a:t>A navigability arrow </a:t>
            </a:r>
          </a:p>
          <a:p>
            <a:pPr marL="201168" lvl="1" indent="0">
              <a:buNone/>
            </a:pPr>
            <a:r>
              <a:rPr lang="en-US" sz="2000" dirty="0" smtClean="0"/>
              <a:t>A multiplicity at the target end, but not the source</a:t>
            </a:r>
          </a:p>
          <a:p>
            <a:pPr marL="201168" lvl="1" indent="0">
              <a:buNone/>
            </a:pPr>
            <a:r>
              <a:rPr lang="en-US" sz="2000" dirty="0" smtClean="0"/>
              <a:t>A role name</a:t>
            </a:r>
          </a:p>
          <a:p>
            <a:pPr marL="201168" lvl="1" indent="0">
              <a:buNone/>
            </a:pPr>
            <a:r>
              <a:rPr lang="en-US" sz="2000" dirty="0" smtClean="0"/>
              <a:t>No association name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Attributes as Associations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77029"/>
              </p:ext>
            </p:extLst>
          </p:nvPr>
        </p:nvGraphicFramePr>
        <p:xfrm>
          <a:off x="1670858" y="1946716"/>
          <a:ext cx="8229600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Visio" r:id="rId3" imgW="6054480" imgH="3166920" progId="Visio.Drawing.11">
                  <p:embed/>
                </p:oleObj>
              </mc:Choice>
              <mc:Fallback>
                <p:oleObj name="Visio" r:id="rId3" imgW="6054480" imgH="3166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858" y="1946716"/>
                        <a:ext cx="8229600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22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2060</TotalTime>
  <Words>1353</Words>
  <Application>Microsoft Macintosh PowerPoint</Application>
  <PresentationFormat>Custom</PresentationFormat>
  <Paragraphs>168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Retrospect</vt:lpstr>
      <vt:lpstr>Visio</vt:lpstr>
      <vt:lpstr>Object-Oriented Analysis and Design</vt:lpstr>
      <vt:lpstr>What will we learn?</vt:lpstr>
      <vt:lpstr>Introduction</vt:lpstr>
      <vt:lpstr>PowerPoint Presentation</vt:lpstr>
      <vt:lpstr>UML: Design Class Diagram (DCD)</vt:lpstr>
      <vt:lpstr>Classifiers, Attributes</vt:lpstr>
      <vt:lpstr>UML: Notating Attributes</vt:lpstr>
      <vt:lpstr>Attributes As Associations</vt:lpstr>
      <vt:lpstr>UML: Attributes as Associations</vt:lpstr>
      <vt:lpstr>Attributes: Text versus Associations</vt:lpstr>
      <vt:lpstr>UML: Attributes as Associations</vt:lpstr>
      <vt:lpstr>Attributes: Lists</vt:lpstr>
      <vt:lpstr>Operations and Methods</vt:lpstr>
      <vt:lpstr>Method Notation in UML</vt:lpstr>
      <vt:lpstr>Keywords</vt:lpstr>
      <vt:lpstr>Abstract Classes</vt:lpstr>
      <vt:lpstr>Dependency in UML</vt:lpstr>
      <vt:lpstr>Dependency in UML</vt:lpstr>
      <vt:lpstr>Dependency in UML</vt:lpstr>
      <vt:lpstr>Dependency Labels</vt:lpstr>
      <vt:lpstr>Composition and Aggregation</vt:lpstr>
      <vt:lpstr>Composition: Example</vt:lpstr>
      <vt:lpstr>Constraints and Qualified Associations</vt:lpstr>
      <vt:lpstr>Qualified Association</vt:lpstr>
      <vt:lpstr>Association Classes</vt:lpstr>
      <vt:lpstr>PowerPoint Presentation</vt:lpstr>
      <vt:lpstr>PowerPoint Presentation</vt:lpstr>
      <vt:lpstr>PowerPoint Presentation</vt:lpstr>
      <vt:lpstr>Takeaways from Chapter 16</vt:lpstr>
      <vt:lpstr>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 Borazjany</cp:lastModifiedBy>
  <cp:revision>186</cp:revision>
  <dcterms:created xsi:type="dcterms:W3CDTF">2013-08-23T13:52:50Z</dcterms:created>
  <dcterms:modified xsi:type="dcterms:W3CDTF">2016-05-24T23:32:24Z</dcterms:modified>
</cp:coreProperties>
</file>