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8" r:id="rId33"/>
    <p:sldId id="321" r:id="rId34"/>
    <p:sldId id="323" r:id="rId35"/>
    <p:sldId id="324" r:id="rId36"/>
    <p:sldId id="325" r:id="rId37"/>
    <p:sldId id="326" r:id="rId38"/>
    <p:sldId id="327" r:id="rId39"/>
    <p:sldId id="328" r:id="rId40"/>
    <p:sldId id="28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20A42-BCB4-41A2-BB66-8DBB866CBA85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48BE-B8C9-4DD3-8053-A1EC8D787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solidFill>
            <a:srgbClr val="FFFFFF"/>
          </a:solidFill>
          <a:ln w="12700" cap="flat"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016000" cy="18256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solidFill>
            <a:srgbClr val="FFFFFF"/>
          </a:solidFill>
          <a:ln w="12700" cap="flat"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016000" cy="18256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endParaRPr lang="zh-CN" altLang="en-US">
              <a:ea typeface="宋体" charset="0"/>
              <a:cs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D9BEAC7-C1C0-4240-9A97-CA72C5B982FA}" type="slidenum">
              <a:rPr lang="en-US" smtClean="0"/>
              <a:pPr eaLnBrk="1" hangingPunct="1">
                <a:defRPr/>
              </a:pPr>
              <a:t>35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89650" cy="3425825"/>
          </a:xfrm>
          <a:ln w="12700"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016000" cy="18256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9C8-FA61-4D00-86C2-6E0282827B40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2FCE-57DD-45B6-BF0B-7B4AC4DC18D0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2DCC-52C6-40F9-80BA-487120494578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4DBAC-DF1B-43FB-89D3-A53364BD6080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E4A8C-F32E-4268-9D07-637C6DF63C9D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F55-63C6-4412-9546-B884E28E055E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2AECA-08DD-4EA5-ACBD-350BA4ACF216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BE44-C3D9-4AC8-915D-47D10B5D141B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A6CD1-6896-40A7-86CB-2EB33A19C9E6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1F35E-2028-4EE2-B2DB-ABAA5BAB193A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17EE-00DC-4DE7-A0B9-759E1537DF65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471EF-BD7B-4B7E-B8A7-E2F6B9D659F2}" type="datetime1">
              <a:rPr lang="en-US" smtClean="0"/>
              <a:t>6/26/18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Object-Oriented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15: UML interaction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Diagrams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Often left out in favor of class definition diagrams, but these diagrams are important and should be done early</a:t>
            </a:r>
          </a:p>
          <a:p>
            <a:r>
              <a:rPr lang="en-US" sz="2400" dirty="0"/>
              <a:t>They describe how the objects interact, and may give clues to the operations and attributes needed in the class diagrams</a:t>
            </a:r>
          </a:p>
          <a:p>
            <a:r>
              <a:rPr lang="en-US" sz="2400" dirty="0"/>
              <a:t>These diagrams are part of the </a:t>
            </a:r>
            <a:r>
              <a:rPr lang="en-US" sz="2400" i="1" dirty="0"/>
              <a:t>Design Model</a:t>
            </a:r>
            <a:r>
              <a:rPr lang="en-US" sz="2400" dirty="0"/>
              <a:t> artifact, and are started in the Elaboration phase in Agile UP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 Diagrams: Lifeline Box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Basic notation for the entities that make up the sequence diagram – they are called </a:t>
            </a:r>
            <a:r>
              <a:rPr lang="en-US" sz="2400" i="1" dirty="0"/>
              <a:t>lifeline</a:t>
            </a:r>
            <a:r>
              <a:rPr lang="en-US" sz="2400" dirty="0"/>
              <a:t> boxes and represent the </a:t>
            </a:r>
            <a:r>
              <a:rPr lang="en-US" sz="2400" i="1" dirty="0"/>
              <a:t>participants</a:t>
            </a:r>
            <a:r>
              <a:rPr lang="en-US" sz="2400" dirty="0"/>
              <a:t> in the particular sequence being modeled</a:t>
            </a:r>
          </a:p>
          <a:p>
            <a:r>
              <a:rPr lang="en-US" sz="2400" dirty="0"/>
              <a:t>Note that a participant does not need to be a software class, but it usually is for our purposes</a:t>
            </a:r>
          </a:p>
          <a:p>
            <a:r>
              <a:rPr lang="en-US" sz="2400" dirty="0"/>
              <a:t>The standard format for messages between participants is:</a:t>
            </a:r>
          </a:p>
          <a:p>
            <a:pPr marL="201168" lvl="1" indent="0" algn="ctr">
              <a:buNone/>
            </a:pPr>
            <a:r>
              <a:rPr lang="en-US" sz="2000" b="1" dirty="0"/>
              <a:t>return = message(parameter: </a:t>
            </a:r>
            <a:r>
              <a:rPr lang="en-US" sz="2000" b="1" dirty="0" err="1"/>
              <a:t>paramerType</a:t>
            </a:r>
            <a:r>
              <a:rPr lang="en-US" sz="2000" b="1" dirty="0"/>
              <a:t>) : </a:t>
            </a:r>
            <a:r>
              <a:rPr lang="en-US" sz="2000" b="1" dirty="0" err="1"/>
              <a:t>returnType</a:t>
            </a:r>
            <a:endParaRPr lang="en-US" sz="2000" b="1" dirty="0"/>
          </a:p>
          <a:p>
            <a:pPr marL="201168" lvl="1" indent="0">
              <a:buNone/>
            </a:pPr>
            <a:r>
              <a:rPr lang="en-US" sz="2000" dirty="0"/>
              <a:t>Type information is usually omitted, as are parameters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058391"/>
              </p:ext>
            </p:extLst>
          </p:nvPr>
        </p:nvGraphicFramePr>
        <p:xfrm>
          <a:off x="1325105" y="244540"/>
          <a:ext cx="9012264" cy="557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Visio" r:id="rId3" imgW="6817320" imgH="4215600" progId="Visio.Drawing.11">
                  <p:embed/>
                </p:oleObj>
              </mc:Choice>
              <mc:Fallback>
                <p:oleObj name="Visio" r:id="rId3" imgW="6817320" imgH="42156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105" y="244540"/>
                        <a:ext cx="9012264" cy="557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5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 Diagrams: Messages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Messages are notated as solid arrows with filled in arrowheads between lifelines</a:t>
            </a:r>
          </a:p>
          <a:p>
            <a:pPr marL="201168" lvl="1" indent="0">
              <a:buNone/>
            </a:pPr>
            <a:r>
              <a:rPr lang="en-US" dirty="0"/>
              <a:t>The lifelines are the dotted lines that extend below each participant box, and literally show the lifespan of the participant</a:t>
            </a:r>
          </a:p>
          <a:p>
            <a:r>
              <a:rPr lang="en-US" dirty="0"/>
              <a:t>The first message may come from an unspecified participant, and is called a “found message”. It is indicated with a ball at the source</a:t>
            </a:r>
          </a:p>
          <a:p>
            <a:r>
              <a:rPr lang="en-US" dirty="0"/>
              <a:t>Messages can be </a:t>
            </a:r>
            <a:r>
              <a:rPr lang="en-US" i="1" dirty="0"/>
              <a:t>synchronous </a:t>
            </a:r>
            <a:r>
              <a:rPr lang="en-US" dirty="0"/>
              <a:t>(sender waits until receiver as finished processing the message, and then continues – blocking call) or </a:t>
            </a:r>
            <a:r>
              <a:rPr lang="en-US" i="1" dirty="0"/>
              <a:t>asynchronous</a:t>
            </a:r>
            <a:r>
              <a:rPr lang="en-US" dirty="0"/>
              <a:t> (sender does not wait, more rare in OO designs)</a:t>
            </a:r>
          </a:p>
          <a:p>
            <a:r>
              <a:rPr lang="en-US" dirty="0"/>
              <a:t>Dashed arrow is used to indicate return of control, e.g. after receipt of synchronous message. May contain a value.</a:t>
            </a:r>
          </a:p>
        </p:txBody>
      </p:sp>
    </p:spTree>
    <p:extLst>
      <p:ext uri="{BB962C8B-B14F-4D97-AF65-F5344CB8AC3E}">
        <p14:creationId xmlns:p14="http://schemas.microsoft.com/office/powerpoint/2010/main" val="18378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44342"/>
              </p:ext>
            </p:extLst>
          </p:nvPr>
        </p:nvGraphicFramePr>
        <p:xfrm>
          <a:off x="1480088" y="670733"/>
          <a:ext cx="8229600" cy="526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Visio" r:id="rId3" imgW="4798440" imgH="3068640" progId="Visio.Drawing.11">
                  <p:embed/>
                </p:oleObj>
              </mc:Choice>
              <mc:Fallback>
                <p:oleObj name="Visio" r:id="rId3" imgW="4798440" imgH="30686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088" y="670733"/>
                        <a:ext cx="8229600" cy="526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5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 Diagrams: Specifics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execution specification bar</a:t>
            </a:r>
            <a:r>
              <a:rPr lang="en-US" sz="2400" dirty="0"/>
              <a:t> or </a:t>
            </a:r>
            <a:r>
              <a:rPr lang="en-US" sz="2400" i="1" dirty="0"/>
              <a:t>activation bar</a:t>
            </a:r>
            <a:r>
              <a:rPr lang="en-US" sz="2400" dirty="0"/>
              <a:t> indicates that the operation is on the call stack</a:t>
            </a:r>
          </a:p>
          <a:p>
            <a:r>
              <a:rPr lang="en-US" sz="2400" dirty="0"/>
              <a:t>Usually replies to messages are indicated with a value or a dotted line (see next slide)</a:t>
            </a:r>
          </a:p>
          <a:p>
            <a:r>
              <a:rPr lang="en-US" sz="2400" dirty="0"/>
              <a:t>It is possible to have a message to “self” (or “this”)</a:t>
            </a:r>
          </a:p>
          <a:p>
            <a:r>
              <a:rPr lang="en-US" sz="2400" dirty="0"/>
              <a:t>Sequence diagrams can also indicate instance creation (see later slide)</a:t>
            </a:r>
          </a:p>
          <a:p>
            <a:r>
              <a:rPr lang="en-US" sz="2400" dirty="0"/>
              <a:t>Likewise, instances can be destroyed (indicated by “X” at the end of lifeline)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0377143"/>
              </p:ext>
            </p:extLst>
          </p:nvPr>
        </p:nvGraphicFramePr>
        <p:xfrm>
          <a:off x="162732" y="867906"/>
          <a:ext cx="662552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Visio" r:id="rId3" imgW="3782520" imgH="1643760" progId="Visio.Drawing.11">
                  <p:embed/>
                </p:oleObj>
              </mc:Choice>
              <mc:Fallback>
                <p:oleObj name="Visio" r:id="rId3" imgW="3782520" imgH="16437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32" y="867906"/>
                        <a:ext cx="6625525" cy="357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42447"/>
              </p:ext>
            </p:extLst>
          </p:nvPr>
        </p:nvGraphicFramePr>
        <p:xfrm>
          <a:off x="7112430" y="1572372"/>
          <a:ext cx="4914254" cy="351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Visio" r:id="rId5" imgW="1858320" imgH="1330560" progId="Visio.Drawing.11">
                  <p:embed/>
                </p:oleObj>
              </mc:Choice>
              <mc:Fallback>
                <p:oleObj name="Visio" r:id="rId5" imgW="1858320" imgH="13305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430" y="1572372"/>
                        <a:ext cx="4914254" cy="3516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9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355869"/>
              </p:ext>
            </p:extLst>
          </p:nvPr>
        </p:nvGraphicFramePr>
        <p:xfrm>
          <a:off x="519192" y="517594"/>
          <a:ext cx="6071475" cy="2938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Visio" r:id="rId3" imgW="5244480" imgH="2538360" progId="Visio.Drawing.11">
                  <p:embed/>
                </p:oleObj>
              </mc:Choice>
              <mc:Fallback>
                <p:oleObj name="Visio" r:id="rId3" imgW="5244480" imgH="253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92" y="517594"/>
                        <a:ext cx="6071475" cy="2938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61827"/>
              </p:ext>
            </p:extLst>
          </p:nvPr>
        </p:nvGraphicFramePr>
        <p:xfrm>
          <a:off x="2952427" y="3734392"/>
          <a:ext cx="6501539" cy="239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Visio" r:id="rId5" imgW="4495680" imgH="1653480" progId="Visio.Drawing.11">
                  <p:embed/>
                </p:oleObj>
              </mc:Choice>
              <mc:Fallback>
                <p:oleObj name="Visio" r:id="rId5" imgW="4495680" imgH="16534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427" y="3734392"/>
                        <a:ext cx="6501539" cy="2392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19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Sequence Diagrams: Specifics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Diagram frames may be used in sequence diagrams to show:</a:t>
            </a:r>
          </a:p>
          <a:p>
            <a:pPr marL="201168" lvl="1" indent="0">
              <a:buNone/>
            </a:pPr>
            <a:r>
              <a:rPr lang="en-US" dirty="0"/>
              <a:t>Loops</a:t>
            </a:r>
          </a:p>
          <a:p>
            <a:pPr marL="201168" lvl="1" indent="0">
              <a:buNone/>
            </a:pPr>
            <a:r>
              <a:rPr lang="en-US" dirty="0"/>
              <a:t>Conditional (optional) messages</a:t>
            </a:r>
          </a:p>
          <a:p>
            <a:pPr marL="201168" lvl="1" indent="0">
              <a:buNone/>
            </a:pPr>
            <a:r>
              <a:rPr lang="en-US" dirty="0"/>
              <a:t>Nesting (a conditional loop)</a:t>
            </a:r>
          </a:p>
          <a:p>
            <a:pPr marL="201168" lvl="1" indent="0">
              <a:buNone/>
            </a:pPr>
            <a:r>
              <a:rPr lang="en-US" dirty="0"/>
              <a:t>Relationships between diagrams</a:t>
            </a:r>
          </a:p>
          <a:p>
            <a:r>
              <a:rPr lang="en-US" dirty="0"/>
              <a:t>See next slides for examples</a:t>
            </a:r>
          </a:p>
        </p:txBody>
      </p:sp>
    </p:spTree>
    <p:extLst>
      <p:ext uri="{BB962C8B-B14F-4D97-AF65-F5344CB8AC3E}">
        <p14:creationId xmlns:p14="http://schemas.microsoft.com/office/powerpoint/2010/main" val="9565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003533"/>
              </p:ext>
            </p:extLst>
          </p:nvPr>
        </p:nvGraphicFramePr>
        <p:xfrm>
          <a:off x="596684" y="494654"/>
          <a:ext cx="6625526" cy="2507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Visio" r:id="rId3" imgW="5812200" imgH="2200680" progId="Visio.Drawing.11">
                  <p:embed/>
                </p:oleObj>
              </mc:Choice>
              <mc:Fallback>
                <p:oleObj name="Visio" r:id="rId3" imgW="5812200" imgH="2200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684" y="494654"/>
                        <a:ext cx="6625526" cy="2507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26522"/>
              </p:ext>
            </p:extLst>
          </p:nvPr>
        </p:nvGraphicFramePr>
        <p:xfrm>
          <a:off x="4225412" y="3584117"/>
          <a:ext cx="6331058" cy="2587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2" name="Visio" r:id="rId5" imgW="4462200" imgH="1823760" progId="Visio.Drawing.11">
                  <p:embed/>
                </p:oleObj>
              </mc:Choice>
              <mc:Fallback>
                <p:oleObj name="Visio" r:id="rId5" imgW="4462200" imgH="18237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412" y="3584117"/>
                        <a:ext cx="6331058" cy="2587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7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800" dirty="0"/>
              <a:t>UML Interaction Diagrams – What are they, how to create them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14655"/>
              </p:ext>
            </p:extLst>
          </p:nvPr>
        </p:nvGraphicFramePr>
        <p:xfrm>
          <a:off x="472697" y="963369"/>
          <a:ext cx="10829121" cy="3701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Visio" r:id="rId3" imgW="6980400" imgH="2386440" progId="Visio.Drawing.11">
                  <p:embed/>
                </p:oleObj>
              </mc:Choice>
              <mc:Fallback>
                <p:oleObj name="Visio" r:id="rId3" imgW="6980400" imgH="2386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97" y="963369"/>
                        <a:ext cx="10829121" cy="3701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9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24867"/>
              </p:ext>
            </p:extLst>
          </p:nvPr>
        </p:nvGraphicFramePr>
        <p:xfrm>
          <a:off x="1751040" y="1270862"/>
          <a:ext cx="9082275" cy="453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name="Visio" r:id="rId3" imgW="4462200" imgH="2225520" progId="Visio.Drawing.11">
                  <p:embed/>
                </p:oleObj>
              </mc:Choice>
              <mc:Fallback>
                <p:oleObj name="Visio" r:id="rId3" imgW="4462200" imgH="222552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40" y="1270862"/>
                        <a:ext cx="9082275" cy="453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6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062738"/>
              </p:ext>
            </p:extLst>
          </p:nvPr>
        </p:nvGraphicFramePr>
        <p:xfrm>
          <a:off x="1898543" y="817601"/>
          <a:ext cx="8779790" cy="5439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8" name="Visio" r:id="rId3" imgW="7079760" imgH="4388040" progId="Visio.Drawing.11">
                  <p:embed/>
                </p:oleObj>
              </mc:Choice>
              <mc:Fallback>
                <p:oleObj name="Visio" r:id="rId3" imgW="7079760" imgH="43880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43" y="817601"/>
                        <a:ext cx="8779790" cy="5439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60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Polymorphism and Asynchronous/Synchronous Calls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Polymorphism – inheriting an operation from a superclass</a:t>
            </a:r>
          </a:p>
          <a:p>
            <a:pPr marL="201168" lvl="1" indent="0">
              <a:buNone/>
            </a:pPr>
            <a:r>
              <a:rPr lang="en-US" sz="2000" dirty="0"/>
              <a:t>Can show this by first showing the message to the abstract class, and then breaking out individual diagrams for the sub-classes</a:t>
            </a:r>
          </a:p>
          <a:p>
            <a:r>
              <a:rPr lang="en-US" sz="2400" dirty="0"/>
              <a:t>Asynchronous messages: does not have to wait for response, does not block</a:t>
            </a:r>
          </a:p>
          <a:p>
            <a:pPr marL="201168" lvl="1" indent="0">
              <a:buNone/>
            </a:pPr>
            <a:r>
              <a:rPr lang="en-US" sz="2000" dirty="0"/>
              <a:t>Initiate new thread of execution</a:t>
            </a:r>
          </a:p>
          <a:p>
            <a:pPr marL="201168" lvl="1" indent="0">
              <a:buNone/>
            </a:pPr>
            <a:r>
              <a:rPr lang="en-US" sz="2000" dirty="0"/>
              <a:t>Notation: Usually notated with a “stick” arrow, but not always. </a:t>
            </a:r>
          </a:p>
          <a:p>
            <a:pPr marL="201168" lvl="1" indent="0">
              <a:buNone/>
            </a:pPr>
            <a:r>
              <a:rPr lang="en-US" sz="2000" dirty="0"/>
              <a:t>Often context is clear from the system being modeled</a:t>
            </a:r>
          </a:p>
        </p:txBody>
      </p:sp>
    </p:spTree>
    <p:extLst>
      <p:ext uri="{BB962C8B-B14F-4D97-AF65-F5344CB8AC3E}">
        <p14:creationId xmlns:p14="http://schemas.microsoft.com/office/powerpoint/2010/main" val="12687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52293"/>
              </p:ext>
            </p:extLst>
          </p:nvPr>
        </p:nvGraphicFramePr>
        <p:xfrm>
          <a:off x="2334418" y="497434"/>
          <a:ext cx="6657182" cy="559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0" name="Visio" r:id="rId3" imgW="6879600" imgH="5778360" progId="Visio.Drawing.11">
                  <p:embed/>
                </p:oleObj>
              </mc:Choice>
              <mc:Fallback>
                <p:oleObj name="Visio" r:id="rId3" imgW="6879600" imgH="577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418" y="497434"/>
                        <a:ext cx="6657182" cy="5590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294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Communication Diagram Notation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For a communication diagram, identify the objects and establish the </a:t>
            </a:r>
            <a:r>
              <a:rPr lang="en-US" sz="2400" i="1" dirty="0"/>
              <a:t>links</a:t>
            </a:r>
            <a:r>
              <a:rPr lang="en-US" sz="2400" dirty="0"/>
              <a:t> between them</a:t>
            </a:r>
          </a:p>
          <a:p>
            <a:pPr marL="201168" lvl="1" indent="0">
              <a:buNone/>
            </a:pPr>
            <a:r>
              <a:rPr lang="en-US" sz="2000" dirty="0"/>
              <a:t>A link is a connection between objects, indicates some kind of navigation or visibility between objects is possible</a:t>
            </a:r>
          </a:p>
          <a:p>
            <a:r>
              <a:rPr lang="en-US" sz="2400" dirty="0"/>
              <a:t>Use links to list messages that may flow between objects</a:t>
            </a:r>
          </a:p>
          <a:p>
            <a:r>
              <a:rPr lang="en-US" sz="2400" dirty="0"/>
              <a:t>Each message is listed on the link, numbered, with a small arrow to indicate direction</a:t>
            </a:r>
          </a:p>
          <a:p>
            <a:r>
              <a:rPr lang="en-US" sz="2400" dirty="0"/>
              <a:t>There can be multiple messages on the links</a:t>
            </a:r>
          </a:p>
        </p:txBody>
      </p:sp>
    </p:spTree>
    <p:extLst>
      <p:ext uri="{BB962C8B-B14F-4D97-AF65-F5344CB8AC3E}">
        <p14:creationId xmlns:p14="http://schemas.microsoft.com/office/powerpoint/2010/main" val="339546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in a Communication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36767"/>
              </p:ext>
            </p:extLst>
          </p:nvPr>
        </p:nvGraphicFramePr>
        <p:xfrm>
          <a:off x="1447800" y="2365375"/>
          <a:ext cx="8229600" cy="295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Visio" r:id="rId3" imgW="4765680" imgH="1711440" progId="Visio.Drawing.11">
                  <p:embed/>
                </p:oleObj>
              </mc:Choice>
              <mc:Fallback>
                <p:oleObj name="Visio" r:id="rId3" imgW="4765680" imgH="171144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5375"/>
                        <a:ext cx="8229600" cy="295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9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Communication Diagram Messages - Notes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Usually the starting message is not numbered</a:t>
            </a:r>
          </a:p>
          <a:p>
            <a:r>
              <a:rPr lang="en-US" sz="2400" dirty="0"/>
              <a:t>It is possible to have messages from the object to itself – do this with a link from the object to itself, and notate the message on that link</a:t>
            </a:r>
          </a:p>
          <a:p>
            <a:r>
              <a:rPr lang="en-US" sz="2400" dirty="0"/>
              <a:t>If the message is creating an object, the message is usually named “create” (may include parameters)</a:t>
            </a:r>
          </a:p>
          <a:p>
            <a:pPr marL="201168" lvl="1" indent="0">
              <a:buNone/>
            </a:pPr>
            <a:r>
              <a:rPr lang="en-US" sz="2000" dirty="0"/>
              <a:t>Sometimes “new” is also used, and also &lt;&lt;create&gt;&gt; above the message</a:t>
            </a:r>
          </a:p>
          <a:p>
            <a:r>
              <a:rPr lang="en-US" sz="2400" dirty="0"/>
              <a:t>The messages are numbered to indicate order, and nested messages are normally notated as </a:t>
            </a:r>
            <a:r>
              <a:rPr lang="en-US" sz="2400" i="1" dirty="0" err="1"/>
              <a:t>n.x</a:t>
            </a:r>
            <a:r>
              <a:rPr lang="en-US" sz="2400" dirty="0"/>
              <a:t>, where </a:t>
            </a:r>
            <a:r>
              <a:rPr lang="en-US" sz="2400" i="1" dirty="0"/>
              <a:t>x</a:t>
            </a:r>
            <a:r>
              <a:rPr lang="en-US" sz="2400" dirty="0"/>
              <a:t> is the message number in the nested sequence. </a:t>
            </a:r>
          </a:p>
        </p:txBody>
      </p:sp>
    </p:spTree>
    <p:extLst>
      <p:ext uri="{BB962C8B-B14F-4D97-AF65-F5344CB8AC3E}">
        <p14:creationId xmlns:p14="http://schemas.microsoft.com/office/powerpoint/2010/main" val="354773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Numbering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63535"/>
              </p:ext>
            </p:extLst>
          </p:nvPr>
        </p:nvGraphicFramePr>
        <p:xfrm>
          <a:off x="2197100" y="2015713"/>
          <a:ext cx="6921500" cy="416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2" name="Visio" r:id="rId3" imgW="5339520" imgH="3213360" progId="Visio.Drawing.11">
                  <p:embed/>
                </p:oleObj>
              </mc:Choice>
              <mc:Fallback>
                <p:oleObj name="Visio" r:id="rId3" imgW="5339520" imgH="3213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015713"/>
                        <a:ext cx="6921500" cy="4165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27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Communication Diagram Messages – Other Qualities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400" dirty="0"/>
              <a:t>A conditional message may be indicated with a condition in square brackets before the message</a:t>
            </a:r>
          </a:p>
          <a:p>
            <a:r>
              <a:rPr lang="en-US" sz="2400" dirty="0"/>
              <a:t>Mutually exclusive conditional paths – two sequence paths depending on a condition</a:t>
            </a:r>
          </a:p>
          <a:p>
            <a:r>
              <a:rPr lang="en-US" sz="2400" dirty="0"/>
              <a:t>Looping can also be shown</a:t>
            </a:r>
          </a:p>
          <a:p>
            <a:r>
              <a:rPr lang="en-US" sz="2400" dirty="0"/>
              <a:t>Like sequence diagrams, multiple communication diagrams can be used to indicate polymorphism</a:t>
            </a:r>
          </a:p>
          <a:p>
            <a:r>
              <a:rPr lang="en-US" sz="2400" dirty="0"/>
              <a:t>Asynchronous calls/messages are usually indicated with stick arrows</a:t>
            </a:r>
          </a:p>
          <a:p>
            <a:r>
              <a:rPr lang="en-US" sz="2400" dirty="0"/>
              <a:t>See following slides for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0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Interaction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types: Sequence and Communication diagrams</a:t>
            </a:r>
          </a:p>
          <a:p>
            <a:r>
              <a:rPr lang="en-US" sz="2400" dirty="0"/>
              <a:t>We will first look at the notation used to represent these, and then later look at important principles in OO design</a:t>
            </a:r>
          </a:p>
          <a:p>
            <a:r>
              <a:rPr lang="en-US" sz="2400" dirty="0"/>
              <a:t>We’ll look at various examples here to learn how to create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– Conditional and Looping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819376"/>
              </p:ext>
            </p:extLst>
          </p:nvPr>
        </p:nvGraphicFramePr>
        <p:xfrm>
          <a:off x="1097280" y="2133601"/>
          <a:ext cx="594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Visio" r:id="rId3" imgW="3888360" imgH="1080000" progId="Visio.Drawing.11">
                  <p:embed/>
                </p:oleObj>
              </mc:Choice>
              <mc:Fallback>
                <p:oleObj name="Visio" r:id="rId3" imgW="3888360" imgH="10800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133601"/>
                        <a:ext cx="59436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13843"/>
              </p:ext>
            </p:extLst>
          </p:nvPr>
        </p:nvGraphicFramePr>
        <p:xfrm>
          <a:off x="4787900" y="4313238"/>
          <a:ext cx="5905500" cy="180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8" name="Visio" r:id="rId5" imgW="4818960" imgH="1474200" progId="Visio.Drawing.11">
                  <p:embed/>
                </p:oleObj>
              </mc:Choice>
              <mc:Fallback>
                <p:oleObj name="Visio" r:id="rId5" imgW="4818960" imgH="14742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13238"/>
                        <a:ext cx="5905500" cy="180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582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Messages – Mutually Exclusive Conditional Paths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027487"/>
              </p:ext>
            </p:extLst>
          </p:nvPr>
        </p:nvGraphicFramePr>
        <p:xfrm>
          <a:off x="2280458" y="2368491"/>
          <a:ext cx="7620000" cy="346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Visio" r:id="rId3" imgW="6032520" imgH="2740680" progId="Visio.Drawing.11">
                  <p:embed/>
                </p:oleObj>
              </mc:Choice>
              <mc:Fallback>
                <p:oleObj name="Visio" r:id="rId3" imgW="6032520" imgH="2740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458" y="2368491"/>
                        <a:ext cx="7620000" cy="346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8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AEC5979-6F6B-664B-B5F5-3405546E0FB2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3105151" y="3545086"/>
            <a:ext cx="691726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msg := verify (uid:String, password: Password) : String</a:t>
            </a: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1320800" y="3487935"/>
            <a:ext cx="154093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1600">
                <a:solidFill>
                  <a:schemeClr val="tx1"/>
                </a:solidFill>
                <a:ea typeface="宋体" charset="0"/>
                <a:cs typeface="宋体" charset="0"/>
              </a:rPr>
              <a:t>&lt;&lt;uid, pass-word&gt;&gt;</a:t>
            </a:r>
          </a:p>
        </p:txBody>
      </p:sp>
      <p:sp>
        <p:nvSpPr>
          <p:cNvPr id="99346" name="Rectangle 18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From Analysis to Design</a:t>
            </a:r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2952751" y="3173611"/>
            <a:ext cx="2116" cy="1144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2876551" y="3418085"/>
            <a:ext cx="124883" cy="66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49" name="Rectangle 21"/>
          <p:cNvSpPr>
            <a:spLocks noChangeArrowheads="1"/>
          </p:cNvSpPr>
          <p:nvPr/>
        </p:nvSpPr>
        <p:spPr bwMode="auto">
          <a:xfrm>
            <a:off x="2133601" y="2778323"/>
            <a:ext cx="1680633" cy="398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0" name="Rectangle 22"/>
          <p:cNvSpPr>
            <a:spLocks noChangeArrowheads="1"/>
          </p:cNvSpPr>
          <p:nvPr/>
        </p:nvSpPr>
        <p:spPr bwMode="auto">
          <a:xfrm>
            <a:off x="2235201" y="2813247"/>
            <a:ext cx="9814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2000" u="sng">
                <a:solidFill>
                  <a:schemeClr val="tx1"/>
                </a:solidFill>
                <a:ea typeface="宋体" charset="0"/>
                <a:cs typeface="宋体" charset="0"/>
              </a:rPr>
              <a:t>:LoginGui</a:t>
            </a:r>
          </a:p>
        </p:txBody>
      </p:sp>
      <p:sp>
        <p:nvSpPr>
          <p:cNvPr id="99351" name="Oval 23"/>
          <p:cNvSpPr>
            <a:spLocks noChangeArrowheads="1"/>
          </p:cNvSpPr>
          <p:nvPr/>
        </p:nvSpPr>
        <p:spPr bwMode="auto">
          <a:xfrm>
            <a:off x="804334" y="3265685"/>
            <a:ext cx="300567" cy="2270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721785" y="3614935"/>
            <a:ext cx="495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971551" y="3500635"/>
            <a:ext cx="0" cy="296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 flipH="1">
            <a:off x="814918" y="3807022"/>
            <a:ext cx="156633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5" name="Line 27"/>
          <p:cNvSpPr>
            <a:spLocks noChangeShapeType="1"/>
          </p:cNvSpPr>
          <p:nvPr/>
        </p:nvSpPr>
        <p:spPr bwMode="auto">
          <a:xfrm>
            <a:off x="973668" y="3794322"/>
            <a:ext cx="156633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6" name="Rectangle 28"/>
          <p:cNvSpPr>
            <a:spLocks noChangeArrowheads="1"/>
          </p:cNvSpPr>
          <p:nvPr/>
        </p:nvSpPr>
        <p:spPr bwMode="auto">
          <a:xfrm>
            <a:off x="381000" y="4078485"/>
            <a:ext cx="4873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2000" dirty="0">
                <a:solidFill>
                  <a:schemeClr val="tx1"/>
                </a:solidFill>
                <a:ea typeface="宋体" charset="0"/>
                <a:cs typeface="宋体" charset="0"/>
              </a:rPr>
              <a:t>User</a:t>
            </a:r>
          </a:p>
        </p:txBody>
      </p:sp>
      <p:sp>
        <p:nvSpPr>
          <p:cNvPr id="99357" name="Line 29"/>
          <p:cNvSpPr>
            <a:spLocks noChangeShapeType="1"/>
          </p:cNvSpPr>
          <p:nvPr/>
        </p:nvSpPr>
        <p:spPr bwMode="auto">
          <a:xfrm>
            <a:off x="1267885" y="3465711"/>
            <a:ext cx="1568449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8" name="Rectangle 30"/>
          <p:cNvSpPr>
            <a:spLocks noChangeArrowheads="1"/>
          </p:cNvSpPr>
          <p:nvPr/>
        </p:nvSpPr>
        <p:spPr bwMode="auto">
          <a:xfrm>
            <a:off x="8957733" y="2798960"/>
            <a:ext cx="2472267" cy="398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59" name="Rectangle 31"/>
          <p:cNvSpPr>
            <a:spLocks noChangeArrowheads="1"/>
          </p:cNvSpPr>
          <p:nvPr/>
        </p:nvSpPr>
        <p:spPr bwMode="auto">
          <a:xfrm>
            <a:off x="9059334" y="2833885"/>
            <a:ext cx="1679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2000" u="sng">
                <a:solidFill>
                  <a:schemeClr val="tx1"/>
                </a:solidFill>
                <a:ea typeface="宋体" charset="0"/>
                <a:cs typeface="宋体" charset="0"/>
              </a:rPr>
              <a:t>:LoginController</a:t>
            </a:r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>
            <a:off x="10193867" y="3202186"/>
            <a:ext cx="2117" cy="1144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61" name="Rectangle 33"/>
          <p:cNvSpPr>
            <a:spLocks noChangeArrowheads="1"/>
          </p:cNvSpPr>
          <p:nvPr/>
        </p:nvSpPr>
        <p:spPr bwMode="auto">
          <a:xfrm>
            <a:off x="10117667" y="3446660"/>
            <a:ext cx="124884" cy="66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62" name="Line 34"/>
          <p:cNvSpPr>
            <a:spLocks noChangeShapeType="1"/>
          </p:cNvSpPr>
          <p:nvPr/>
        </p:nvSpPr>
        <p:spPr bwMode="auto">
          <a:xfrm>
            <a:off x="3018368" y="3537147"/>
            <a:ext cx="7076017" cy="14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 flipH="1">
            <a:off x="1312333" y="4022922"/>
            <a:ext cx="1568451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9364" name="Rectangle 36"/>
          <p:cNvSpPr>
            <a:spLocks noChangeArrowheads="1"/>
          </p:cNvSpPr>
          <p:nvPr/>
        </p:nvSpPr>
        <p:spPr bwMode="auto">
          <a:xfrm>
            <a:off x="1502833" y="4049911"/>
            <a:ext cx="846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&lt;&lt;msg&gt;&gt;</a:t>
            </a:r>
          </a:p>
        </p:txBody>
      </p:sp>
      <p:grpSp>
        <p:nvGrpSpPr>
          <p:cNvPr id="99365" name="Group 37"/>
          <p:cNvGrpSpPr>
            <a:grpSpLocks/>
          </p:cNvGrpSpPr>
          <p:nvPr/>
        </p:nvGrpSpPr>
        <p:grpSpPr bwMode="auto">
          <a:xfrm>
            <a:off x="4133852" y="3813373"/>
            <a:ext cx="1909233" cy="1096963"/>
            <a:chOff x="1953" y="2948"/>
            <a:chExt cx="902" cy="691"/>
          </a:xfrm>
        </p:grpSpPr>
        <p:pic>
          <p:nvPicPr>
            <p:cNvPr id="99366" name="Picture 3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3" y="3409"/>
              <a:ext cx="9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9367" name="Rectangle 39"/>
            <p:cNvSpPr>
              <a:spLocks noChangeArrowheads="1"/>
            </p:cNvSpPr>
            <p:nvPr/>
          </p:nvSpPr>
          <p:spPr bwMode="auto">
            <a:xfrm>
              <a:off x="1973" y="3409"/>
              <a:ext cx="60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sz="2000">
                  <a:solidFill>
                    <a:schemeClr val="tx1"/>
                  </a:solidFill>
                  <a:ea typeface="宋体" charset="0"/>
                  <a:cs typeface="宋体" charset="0"/>
                </a:rPr>
                <a:t>function call</a:t>
              </a:r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2171" y="2948"/>
              <a:ext cx="128" cy="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9369" name="Group 41"/>
          <p:cNvGrpSpPr>
            <a:grpSpLocks/>
          </p:cNvGrpSpPr>
          <p:nvPr/>
        </p:nvGrpSpPr>
        <p:grpSpPr bwMode="auto">
          <a:xfrm>
            <a:off x="2067985" y="3876873"/>
            <a:ext cx="1909233" cy="1020763"/>
            <a:chOff x="977" y="2988"/>
            <a:chExt cx="902" cy="643"/>
          </a:xfrm>
        </p:grpSpPr>
        <p:pic>
          <p:nvPicPr>
            <p:cNvPr id="99370" name="Picture 4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" y="3401"/>
              <a:ext cx="9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9371" name="Rectangle 43"/>
            <p:cNvSpPr>
              <a:spLocks noChangeArrowheads="1"/>
            </p:cNvSpPr>
            <p:nvPr/>
          </p:nvSpPr>
          <p:spPr bwMode="auto">
            <a:xfrm>
              <a:off x="1045" y="3401"/>
              <a:ext cx="60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sz="2000">
                  <a:solidFill>
                    <a:schemeClr val="tx1"/>
                  </a:solidFill>
                  <a:ea typeface="宋体" charset="0"/>
                  <a:cs typeface="宋体" charset="0"/>
                </a:rPr>
                <a:t>return value</a:t>
              </a:r>
            </a:p>
          </p:txBody>
        </p:sp>
        <p:sp>
          <p:nvSpPr>
            <p:cNvPr id="99372" name="Line 44"/>
            <p:cNvSpPr>
              <a:spLocks noChangeShapeType="1"/>
            </p:cNvSpPr>
            <p:nvPr/>
          </p:nvSpPr>
          <p:spPr bwMode="auto">
            <a:xfrm flipV="1">
              <a:off x="1536" y="2988"/>
              <a:ext cx="12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9373" name="Group 45"/>
          <p:cNvGrpSpPr>
            <a:grpSpLocks/>
          </p:cNvGrpSpPr>
          <p:nvPr/>
        </p:nvGrpSpPr>
        <p:grpSpPr bwMode="auto">
          <a:xfrm>
            <a:off x="8773585" y="3803847"/>
            <a:ext cx="1909233" cy="1119188"/>
            <a:chOff x="4145" y="2942"/>
            <a:chExt cx="902" cy="705"/>
          </a:xfrm>
        </p:grpSpPr>
        <p:pic>
          <p:nvPicPr>
            <p:cNvPr id="99374" name="Picture 46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" y="3417"/>
              <a:ext cx="90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9375" name="Rectangle 47"/>
            <p:cNvSpPr>
              <a:spLocks noChangeArrowheads="1"/>
            </p:cNvSpPr>
            <p:nvPr/>
          </p:nvSpPr>
          <p:spPr bwMode="auto">
            <a:xfrm>
              <a:off x="4213" y="3417"/>
              <a:ext cx="55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sz="2000">
                  <a:solidFill>
                    <a:schemeClr val="tx1"/>
                  </a:solidFill>
                  <a:ea typeface="宋体" charset="0"/>
                  <a:cs typeface="宋体" charset="0"/>
                </a:rPr>
                <a:t>return type</a:t>
              </a:r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4500" y="2942"/>
              <a:ext cx="7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9402" name="Group 74"/>
          <p:cNvGrpSpPr>
            <a:grpSpLocks/>
          </p:cNvGrpSpPr>
          <p:nvPr/>
        </p:nvGrpSpPr>
        <p:grpSpPr bwMode="auto">
          <a:xfrm>
            <a:off x="6140451" y="3789561"/>
            <a:ext cx="2586567" cy="1101725"/>
            <a:chOff x="2901" y="2933"/>
            <a:chExt cx="1222" cy="694"/>
          </a:xfrm>
        </p:grpSpPr>
        <p:sp>
          <p:nvSpPr>
            <p:cNvPr id="99403" name="Rectangle 75"/>
            <p:cNvSpPr>
              <a:spLocks noChangeArrowheads="1"/>
            </p:cNvSpPr>
            <p:nvPr/>
          </p:nvSpPr>
          <p:spPr bwMode="auto">
            <a:xfrm>
              <a:off x="2950" y="3408"/>
              <a:ext cx="8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altLang="zh-CN" sz="2000">
                  <a:solidFill>
                    <a:schemeClr val="tx1"/>
                  </a:solidFill>
                  <a:ea typeface="宋体" charset="0"/>
                  <a:cs typeface="宋体" charset="0"/>
                </a:rPr>
                <a:t>parameter &amp; type</a:t>
              </a:r>
            </a:p>
          </p:txBody>
        </p:sp>
        <p:sp>
          <p:nvSpPr>
            <p:cNvPr id="99404" name="Line 76"/>
            <p:cNvSpPr>
              <a:spLocks noChangeShapeType="1"/>
            </p:cNvSpPr>
            <p:nvPr/>
          </p:nvSpPr>
          <p:spPr bwMode="auto">
            <a:xfrm>
              <a:off x="3257" y="2933"/>
              <a:ext cx="7" cy="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405" name="AutoShape 77"/>
            <p:cNvSpPr>
              <a:spLocks noChangeArrowheads="1"/>
            </p:cNvSpPr>
            <p:nvPr/>
          </p:nvSpPr>
          <p:spPr bwMode="auto">
            <a:xfrm>
              <a:off x="2901" y="3419"/>
              <a:ext cx="1222" cy="208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9406" name="Group 78"/>
          <p:cNvGrpSpPr>
            <a:grpSpLocks/>
          </p:cNvGrpSpPr>
          <p:nvPr/>
        </p:nvGrpSpPr>
        <p:grpSpPr bwMode="auto">
          <a:xfrm>
            <a:off x="1612900" y="3419669"/>
            <a:ext cx="1617134" cy="1055686"/>
            <a:chOff x="762" y="2700"/>
            <a:chExt cx="764" cy="665"/>
          </a:xfrm>
        </p:grpSpPr>
        <p:sp>
          <p:nvSpPr>
            <p:cNvPr id="99407" name="Oval 79"/>
            <p:cNvSpPr>
              <a:spLocks noChangeArrowheads="1"/>
            </p:cNvSpPr>
            <p:nvPr/>
          </p:nvSpPr>
          <p:spPr bwMode="auto">
            <a:xfrm>
              <a:off x="1403" y="2700"/>
              <a:ext cx="123" cy="32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408" name="Oval 80"/>
            <p:cNvSpPr>
              <a:spLocks noChangeArrowheads="1"/>
            </p:cNvSpPr>
            <p:nvPr/>
          </p:nvSpPr>
          <p:spPr bwMode="auto">
            <a:xfrm>
              <a:off x="762" y="3038"/>
              <a:ext cx="123" cy="327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9409" name="Line 81"/>
            <p:cNvSpPr>
              <a:spLocks noChangeShapeType="1"/>
            </p:cNvSpPr>
            <p:nvPr/>
          </p:nvSpPr>
          <p:spPr bwMode="auto">
            <a:xfrm flipH="1">
              <a:off x="1104" y="2901"/>
              <a:ext cx="336" cy="2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89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0B106C08-A19A-D44B-B67A-DADAACA01CCD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505279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charset="0"/>
                <a:cs typeface="宋体" charset="0"/>
              </a:rPr>
              <a:t>A Design Sequence Diagram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520701" y="1490664"/>
            <a:ext cx="647700" cy="638175"/>
            <a:chOff x="254" y="1187"/>
            <a:chExt cx="306" cy="402"/>
          </a:xfrm>
        </p:grpSpPr>
        <p:sp>
          <p:nvSpPr>
            <p:cNvPr id="105476" name="Oval 4"/>
            <p:cNvSpPr>
              <a:spLocks noChangeArrowheads="1"/>
            </p:cNvSpPr>
            <p:nvPr/>
          </p:nvSpPr>
          <p:spPr bwMode="auto">
            <a:xfrm>
              <a:off x="321" y="1187"/>
              <a:ext cx="184" cy="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407" y="1309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408" y="1489"/>
              <a:ext cx="1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 flipH="1">
              <a:off x="254" y="1489"/>
              <a:ext cx="153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254" y="1388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726267" y="1011239"/>
            <a:ext cx="2385484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861734" y="1085851"/>
            <a:ext cx="2114551" cy="34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altLang="zh-CN" sz="1800" u="sng">
                <a:solidFill>
                  <a:schemeClr val="tx1"/>
                </a:solidFill>
                <a:ea typeface="宋体" charset="0"/>
                <a:cs typeface="宋体" charset="0"/>
              </a:rPr>
              <a:t>:CheckoutGUI</a:t>
            </a: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3907367" y="153352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3807885" y="1724025"/>
            <a:ext cx="148167" cy="4229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1310218" y="1865313"/>
            <a:ext cx="25823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&lt;&lt;uid,call# list&gt;&gt;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516034" y="1019176"/>
            <a:ext cx="1392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571067" y="1082676"/>
            <a:ext cx="90409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 u="sng" dirty="0">
                <a:solidFill>
                  <a:schemeClr val="tx1"/>
                </a:solidFill>
                <a:ea typeface="宋体" charset="0"/>
                <a:cs typeface="宋体" charset="0"/>
              </a:rPr>
              <a:t>:</a:t>
            </a:r>
            <a:r>
              <a:rPr lang="en-US" altLang="zh-CN" sz="1800" u="sng" dirty="0" err="1">
                <a:solidFill>
                  <a:schemeClr val="tx1"/>
                </a:solidFill>
                <a:ea typeface="宋体" charset="0"/>
                <a:cs typeface="宋体" charset="0"/>
              </a:rPr>
              <a:t>DBMgr</a:t>
            </a:r>
            <a:endParaRPr lang="en-US" altLang="zh-CN" sz="1800" u="sng" dirty="0">
              <a:solidFill>
                <a:schemeClr val="tx1"/>
              </a:solidFill>
              <a:ea typeface="宋体" charset="0"/>
              <a:cs typeface="宋体" charset="0"/>
            </a:endParaRPr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6218767" y="153352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6119285" y="1781176"/>
            <a:ext cx="171449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3960284" y="1931988"/>
            <a:ext cx="20806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831851" y="2408238"/>
            <a:ext cx="0" cy="39417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6144684" y="3228976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4011084" y="3303588"/>
            <a:ext cx="21314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7109885" y="1019176"/>
            <a:ext cx="1545167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7361767" y="1092201"/>
            <a:ext cx="75130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 u="sng">
                <a:solidFill>
                  <a:schemeClr val="tx1"/>
                </a:solidFill>
                <a:ea typeface="宋体" charset="0"/>
                <a:cs typeface="宋体" charset="0"/>
              </a:rPr>
              <a:t>l:Loan</a:t>
            </a:r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7895167" y="155257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7821085" y="4181476"/>
            <a:ext cx="171449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4093634" y="4184651"/>
            <a:ext cx="147389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[a]create(u,d)</a:t>
            </a: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6144685" y="4532314"/>
            <a:ext cx="146049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3831167" y="4659313"/>
            <a:ext cx="2611967" cy="30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[a]saveLoan(l)</a:t>
            </a:r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8735484" y="1019176"/>
            <a:ext cx="1962149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8839200" y="1101726"/>
            <a:ext cx="13529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 u="sng">
                <a:solidFill>
                  <a:schemeClr val="tx1"/>
                </a:solidFill>
                <a:ea typeface="宋体" charset="0"/>
                <a:cs typeface="宋体" charset="0"/>
              </a:rPr>
              <a:t>d:Document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9723967" y="157162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9649885" y="5019676"/>
            <a:ext cx="171449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5" name="Line 33"/>
          <p:cNvSpPr>
            <a:spLocks noChangeShapeType="1"/>
          </p:cNvSpPr>
          <p:nvPr/>
        </p:nvSpPr>
        <p:spPr bwMode="auto">
          <a:xfrm>
            <a:off x="3985684" y="5132388"/>
            <a:ext cx="5672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6" name="Rectangle 34"/>
          <p:cNvSpPr>
            <a:spLocks noChangeArrowheads="1"/>
          </p:cNvSpPr>
          <p:nvPr/>
        </p:nvSpPr>
        <p:spPr bwMode="auto">
          <a:xfrm>
            <a:off x="4775200" y="5095876"/>
            <a:ext cx="2153659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[a]setAvailable(false)</a:t>
            </a:r>
          </a:p>
        </p:txBody>
      </p:sp>
      <p:sp>
        <p:nvSpPr>
          <p:cNvPr id="105507" name="Rectangle 35"/>
          <p:cNvSpPr>
            <a:spLocks noChangeArrowheads="1"/>
          </p:cNvSpPr>
          <p:nvPr/>
        </p:nvSpPr>
        <p:spPr bwMode="auto">
          <a:xfrm>
            <a:off x="6144684" y="5476876"/>
            <a:ext cx="198967" cy="33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8" name="Line 36"/>
          <p:cNvSpPr>
            <a:spLocks noChangeShapeType="1"/>
          </p:cNvSpPr>
          <p:nvPr/>
        </p:nvSpPr>
        <p:spPr bwMode="auto">
          <a:xfrm>
            <a:off x="3985684" y="5513388"/>
            <a:ext cx="2156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3953934" y="5557838"/>
            <a:ext cx="1427687" cy="54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[a]save-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Document(d)</a:t>
            </a:r>
          </a:p>
        </p:txBody>
      </p:sp>
      <p:sp>
        <p:nvSpPr>
          <p:cNvPr id="105510" name="Line 38"/>
          <p:cNvSpPr>
            <a:spLocks noChangeShapeType="1"/>
          </p:cNvSpPr>
          <p:nvPr/>
        </p:nvSpPr>
        <p:spPr bwMode="auto">
          <a:xfrm>
            <a:off x="3892551" y="4268788"/>
            <a:ext cx="3934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1" name="Line 39"/>
          <p:cNvSpPr>
            <a:spLocks noChangeShapeType="1"/>
          </p:cNvSpPr>
          <p:nvPr/>
        </p:nvSpPr>
        <p:spPr bwMode="auto">
          <a:xfrm>
            <a:off x="3934884" y="2617788"/>
            <a:ext cx="505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2" name="Line 40"/>
          <p:cNvSpPr>
            <a:spLocks noChangeShapeType="1"/>
          </p:cNvSpPr>
          <p:nvPr/>
        </p:nvSpPr>
        <p:spPr bwMode="auto">
          <a:xfrm flipH="1">
            <a:off x="3992034" y="2922588"/>
            <a:ext cx="44873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3" name="Line 41"/>
          <p:cNvSpPr>
            <a:spLocks noChangeShapeType="1"/>
          </p:cNvSpPr>
          <p:nvPr/>
        </p:nvSpPr>
        <p:spPr bwMode="auto">
          <a:xfrm>
            <a:off x="1435101" y="1855788"/>
            <a:ext cx="240241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4366684" y="2562226"/>
            <a:ext cx="4967816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[u!=null] process(callNumList)</a:t>
            </a:r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3913717" y="2847976"/>
            <a:ext cx="84667" cy="304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6" name="Line 44"/>
          <p:cNvSpPr>
            <a:spLocks noChangeShapeType="1"/>
          </p:cNvSpPr>
          <p:nvPr/>
        </p:nvSpPr>
        <p:spPr bwMode="auto">
          <a:xfrm>
            <a:off x="4436533" y="2619376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7" name="Rectangle 45"/>
          <p:cNvSpPr>
            <a:spLocks noChangeArrowheads="1"/>
          </p:cNvSpPr>
          <p:nvPr/>
        </p:nvSpPr>
        <p:spPr bwMode="auto">
          <a:xfrm>
            <a:off x="9599085" y="3908426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>
            <a:off x="4011084" y="4014788"/>
            <a:ext cx="5585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19" name="Line 47"/>
          <p:cNvSpPr>
            <a:spLocks noChangeShapeType="1"/>
          </p:cNvSpPr>
          <p:nvPr/>
        </p:nvSpPr>
        <p:spPr bwMode="auto">
          <a:xfrm>
            <a:off x="4011084" y="4598988"/>
            <a:ext cx="21314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20" name="Line 48"/>
          <p:cNvSpPr>
            <a:spLocks noChangeShapeType="1"/>
          </p:cNvSpPr>
          <p:nvPr/>
        </p:nvSpPr>
        <p:spPr bwMode="auto">
          <a:xfrm flipH="1">
            <a:off x="958851" y="2551114"/>
            <a:ext cx="2829983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>
            <a:off x="1574800" y="2589213"/>
            <a:ext cx="103233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&lt;&lt;msg&gt;&gt;</a:t>
            </a:r>
          </a:p>
        </p:txBody>
      </p:sp>
      <p:grpSp>
        <p:nvGrpSpPr>
          <p:cNvPr id="105522" name="Group 50"/>
          <p:cNvGrpSpPr>
            <a:grpSpLocks/>
          </p:cNvGrpSpPr>
          <p:nvPr/>
        </p:nvGrpSpPr>
        <p:grpSpPr bwMode="auto">
          <a:xfrm>
            <a:off x="10204451" y="3194050"/>
            <a:ext cx="1530349" cy="508000"/>
            <a:chOff x="4821" y="2012"/>
            <a:chExt cx="723" cy="320"/>
          </a:xfrm>
        </p:grpSpPr>
        <p:sp>
          <p:nvSpPr>
            <p:cNvPr id="105523" name="Rectangle 51"/>
            <p:cNvSpPr>
              <a:spLocks noChangeArrowheads="1"/>
            </p:cNvSpPr>
            <p:nvPr/>
          </p:nvSpPr>
          <p:spPr bwMode="auto">
            <a:xfrm>
              <a:off x="5180" y="2127"/>
              <a:ext cx="19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75000"/>
                </a:lnSpc>
                <a:defRPr/>
              </a:pPr>
              <a:r>
                <a:rPr lang="en-US" altLang="zh-CN" sz="1800">
                  <a:solidFill>
                    <a:schemeClr val="tx1"/>
                  </a:solidFill>
                  <a:ea typeface="宋体" charset="0"/>
                  <a:cs typeface="宋体" charset="0"/>
                </a:rPr>
                <a:t>loop</a:t>
              </a:r>
            </a:p>
          </p:txBody>
        </p:sp>
        <p:pic>
          <p:nvPicPr>
            <p:cNvPr id="105524" name="Picture 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" y="2012"/>
              <a:ext cx="48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5525" name="Line 53"/>
            <p:cNvSpPr>
              <a:spLocks noChangeShapeType="1"/>
            </p:cNvSpPr>
            <p:nvPr/>
          </p:nvSpPr>
          <p:spPr bwMode="auto">
            <a:xfrm flipH="1">
              <a:off x="4821" y="2176"/>
              <a:ext cx="23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05526" name="Group 54"/>
          <p:cNvGrpSpPr>
            <a:grpSpLocks/>
          </p:cNvGrpSpPr>
          <p:nvPr/>
        </p:nvGrpSpPr>
        <p:grpSpPr bwMode="auto">
          <a:xfrm>
            <a:off x="1265767" y="4108450"/>
            <a:ext cx="3018367" cy="508000"/>
            <a:chOff x="598" y="2588"/>
            <a:chExt cx="1426" cy="320"/>
          </a:xfrm>
        </p:grpSpPr>
        <p:sp>
          <p:nvSpPr>
            <p:cNvPr id="105527" name="Rectangle 55"/>
            <p:cNvSpPr>
              <a:spLocks noChangeArrowheads="1"/>
            </p:cNvSpPr>
            <p:nvPr/>
          </p:nvSpPr>
          <p:spPr bwMode="auto">
            <a:xfrm>
              <a:off x="638" y="2618"/>
              <a:ext cx="4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lnSpc>
                  <a:spcPct val="75000"/>
                </a:lnSpc>
                <a:defRPr/>
              </a:pPr>
              <a:r>
                <a:rPr lang="en-US" altLang="zh-CN" sz="1800">
                  <a:solidFill>
                    <a:schemeClr val="tx1"/>
                  </a:solidFill>
                  <a:ea typeface="宋体" charset="0"/>
                  <a:cs typeface="宋体" charset="0"/>
                </a:rPr>
                <a:t>conditional</a:t>
              </a:r>
            </a:p>
            <a:p>
              <a:pPr eaLnBrk="0" hangingPunct="0">
                <a:lnSpc>
                  <a:spcPct val="75000"/>
                </a:lnSpc>
                <a:defRPr/>
              </a:pPr>
              <a:r>
                <a:rPr lang="en-US" altLang="zh-CN" sz="1800">
                  <a:solidFill>
                    <a:schemeClr val="tx1"/>
                  </a:solidFill>
                  <a:ea typeface="宋体" charset="0"/>
                  <a:cs typeface="宋体" charset="0"/>
                </a:rPr>
                <a:t>call</a:t>
              </a:r>
            </a:p>
          </p:txBody>
        </p:sp>
        <p:pic>
          <p:nvPicPr>
            <p:cNvPr id="105528" name="Picture 5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" y="2588"/>
              <a:ext cx="72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5529" name="Line 57"/>
            <p:cNvSpPr>
              <a:spLocks noChangeShapeType="1"/>
            </p:cNvSpPr>
            <p:nvPr/>
          </p:nvSpPr>
          <p:spPr bwMode="auto">
            <a:xfrm>
              <a:off x="1313" y="2745"/>
              <a:ext cx="711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105530" name="Rectangle 58"/>
          <p:cNvSpPr>
            <a:spLocks noChangeArrowheads="1"/>
          </p:cNvSpPr>
          <p:nvPr/>
        </p:nvSpPr>
        <p:spPr bwMode="auto">
          <a:xfrm>
            <a:off x="999067" y="3043238"/>
            <a:ext cx="9211733" cy="314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31" name="Freeform 59"/>
          <p:cNvSpPr>
            <a:spLocks/>
          </p:cNvSpPr>
          <p:nvPr/>
        </p:nvSpPr>
        <p:spPr bwMode="auto">
          <a:xfrm>
            <a:off x="999067" y="3043238"/>
            <a:ext cx="2709333" cy="760412"/>
          </a:xfrm>
          <a:custGeom>
            <a:avLst/>
            <a:gdLst>
              <a:gd name="T0" fmla="*/ 1023 w 1280"/>
              <a:gd name="T1" fmla="*/ 347 h 348"/>
              <a:gd name="T2" fmla="*/ 0 w 1280"/>
              <a:gd name="T3" fmla="*/ 347 h 348"/>
              <a:gd name="T4" fmla="*/ 0 w 1280"/>
              <a:gd name="T5" fmla="*/ 0 h 348"/>
              <a:gd name="T6" fmla="*/ 1279 w 1280"/>
              <a:gd name="T7" fmla="*/ 0 h 348"/>
              <a:gd name="T8" fmla="*/ 1279 w 1280"/>
              <a:gd name="T9" fmla="*/ 277 h 348"/>
              <a:gd name="T10" fmla="*/ 1023 w 1280"/>
              <a:gd name="T11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0" h="348">
                <a:moveTo>
                  <a:pt x="1023" y="347"/>
                </a:moveTo>
                <a:lnTo>
                  <a:pt x="0" y="347"/>
                </a:lnTo>
                <a:lnTo>
                  <a:pt x="0" y="0"/>
                </a:lnTo>
                <a:lnTo>
                  <a:pt x="1279" y="0"/>
                </a:lnTo>
                <a:lnTo>
                  <a:pt x="1279" y="277"/>
                </a:lnTo>
                <a:lnTo>
                  <a:pt x="1023" y="3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5532" name="Rectangle 60"/>
          <p:cNvSpPr>
            <a:spLocks noChangeArrowheads="1"/>
          </p:cNvSpPr>
          <p:nvPr/>
        </p:nvSpPr>
        <p:spPr bwMode="auto">
          <a:xfrm>
            <a:off x="1077384" y="3035301"/>
            <a:ext cx="2851149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Loop (for each cn in callNumList)</a:t>
            </a:r>
          </a:p>
        </p:txBody>
      </p:sp>
      <p:sp>
        <p:nvSpPr>
          <p:cNvPr id="105533" name="Rectangle 61"/>
          <p:cNvSpPr>
            <a:spLocks noChangeArrowheads="1"/>
          </p:cNvSpPr>
          <p:nvPr/>
        </p:nvSpPr>
        <p:spPr bwMode="auto">
          <a:xfrm>
            <a:off x="400051" y="2100264"/>
            <a:ext cx="630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Patron</a:t>
            </a:r>
          </a:p>
        </p:txBody>
      </p:sp>
      <p:sp>
        <p:nvSpPr>
          <p:cNvPr id="105534" name="Rectangle 62"/>
          <p:cNvSpPr>
            <a:spLocks noChangeArrowheads="1"/>
          </p:cNvSpPr>
          <p:nvPr/>
        </p:nvSpPr>
        <p:spPr bwMode="auto">
          <a:xfrm>
            <a:off x="3932767" y="3332164"/>
            <a:ext cx="1587061" cy="68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d:=get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Document(cn):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Document</a:t>
            </a:r>
          </a:p>
        </p:txBody>
      </p:sp>
      <p:sp>
        <p:nvSpPr>
          <p:cNvPr id="105535" name="Rectangle 63"/>
          <p:cNvSpPr>
            <a:spLocks noChangeArrowheads="1"/>
          </p:cNvSpPr>
          <p:nvPr/>
        </p:nvSpPr>
        <p:spPr bwMode="auto">
          <a:xfrm>
            <a:off x="3911601" y="1874839"/>
            <a:ext cx="2504017" cy="596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u:=getUser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     (uid):User</a:t>
            </a:r>
          </a:p>
        </p:txBody>
      </p:sp>
      <p:sp>
        <p:nvSpPr>
          <p:cNvPr id="105536" name="Rectangle 64"/>
          <p:cNvSpPr>
            <a:spLocks noChangeArrowheads="1"/>
          </p:cNvSpPr>
          <p:nvPr/>
        </p:nvSpPr>
        <p:spPr bwMode="auto">
          <a:xfrm>
            <a:off x="3926418" y="3948113"/>
            <a:ext cx="3238166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zh-CN" sz="1800">
                <a:solidFill>
                  <a:schemeClr val="tx1"/>
                </a:solidFill>
                <a:ea typeface="宋体" charset="0"/>
                <a:cs typeface="宋体" charset="0"/>
              </a:rPr>
              <a:t>[d!=null]a:=isAvailable():boolean</a:t>
            </a:r>
          </a:p>
        </p:txBody>
      </p:sp>
    </p:spTree>
    <p:extLst>
      <p:ext uri="{BB962C8B-B14F-4D97-AF65-F5344CB8AC3E}">
        <p14:creationId xmlns:p14="http://schemas.microsoft.com/office/powerpoint/2010/main" val="2037559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FDAD2C70-B9FD-B141-85B0-6EDD314ED57B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286603"/>
            <a:ext cx="10058400" cy="654691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From Sequence Diagram to Implementation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554567" y="1441451"/>
            <a:ext cx="647700" cy="638175"/>
            <a:chOff x="254" y="1187"/>
            <a:chExt cx="306" cy="402"/>
          </a:xfrm>
        </p:grpSpPr>
        <p:sp>
          <p:nvSpPr>
            <p:cNvPr id="26682" name="Oval 4"/>
            <p:cNvSpPr>
              <a:spLocks noChangeArrowheads="1"/>
            </p:cNvSpPr>
            <p:nvPr/>
          </p:nvSpPr>
          <p:spPr bwMode="auto">
            <a:xfrm>
              <a:off x="321" y="1187"/>
              <a:ext cx="184" cy="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6683" name="Line 5"/>
            <p:cNvSpPr>
              <a:spLocks noChangeShapeType="1"/>
            </p:cNvSpPr>
            <p:nvPr/>
          </p:nvSpPr>
          <p:spPr bwMode="auto">
            <a:xfrm>
              <a:off x="407" y="1309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684" name="Line 6"/>
            <p:cNvSpPr>
              <a:spLocks noChangeShapeType="1"/>
            </p:cNvSpPr>
            <p:nvPr/>
          </p:nvSpPr>
          <p:spPr bwMode="auto">
            <a:xfrm>
              <a:off x="408" y="1489"/>
              <a:ext cx="1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685" name="Line 7"/>
            <p:cNvSpPr>
              <a:spLocks noChangeShapeType="1"/>
            </p:cNvSpPr>
            <p:nvPr/>
          </p:nvSpPr>
          <p:spPr bwMode="auto">
            <a:xfrm flipH="1">
              <a:off x="254" y="1489"/>
              <a:ext cx="153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6686" name="Line 8"/>
            <p:cNvSpPr>
              <a:spLocks noChangeShapeType="1"/>
            </p:cNvSpPr>
            <p:nvPr/>
          </p:nvSpPr>
          <p:spPr bwMode="auto">
            <a:xfrm>
              <a:off x="254" y="1388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3252" name="Group 9"/>
          <p:cNvGrpSpPr>
            <a:grpSpLocks/>
          </p:cNvGrpSpPr>
          <p:nvPr/>
        </p:nvGrpSpPr>
        <p:grpSpPr bwMode="auto">
          <a:xfrm>
            <a:off x="2986618" y="952500"/>
            <a:ext cx="1900767" cy="509588"/>
            <a:chOff x="1403" y="879"/>
            <a:chExt cx="898" cy="321"/>
          </a:xfrm>
        </p:grpSpPr>
        <p:sp>
          <p:nvSpPr>
            <p:cNvPr id="26680" name="Rectangle 10"/>
            <p:cNvSpPr>
              <a:spLocks noChangeArrowheads="1"/>
            </p:cNvSpPr>
            <p:nvPr/>
          </p:nvSpPr>
          <p:spPr bwMode="auto">
            <a:xfrm>
              <a:off x="1403" y="890"/>
              <a:ext cx="89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6681" name="Rectangle 11"/>
            <p:cNvSpPr>
              <a:spLocks noChangeArrowheads="1"/>
            </p:cNvSpPr>
            <p:nvPr/>
          </p:nvSpPr>
          <p:spPr bwMode="auto">
            <a:xfrm>
              <a:off x="1619" y="879"/>
              <a:ext cx="43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:Checkout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GUI</a:t>
              </a:r>
            </a:p>
          </p:txBody>
        </p:sp>
      </p:grpSp>
      <p:sp>
        <p:nvSpPr>
          <p:cNvPr id="26631" name="Line 12"/>
          <p:cNvSpPr>
            <a:spLocks noChangeShapeType="1"/>
          </p:cNvSpPr>
          <p:nvPr/>
        </p:nvSpPr>
        <p:spPr bwMode="auto">
          <a:xfrm>
            <a:off x="3941233" y="1484313"/>
            <a:ext cx="0" cy="47037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3841751" y="1674813"/>
            <a:ext cx="148167" cy="433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33" name="Rectangle 14"/>
          <p:cNvSpPr>
            <a:spLocks noChangeArrowheads="1"/>
          </p:cNvSpPr>
          <p:nvPr/>
        </p:nvSpPr>
        <p:spPr bwMode="auto">
          <a:xfrm>
            <a:off x="1344084" y="1816100"/>
            <a:ext cx="258233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&lt;&lt;uid,cnList&gt;&gt;</a:t>
            </a:r>
          </a:p>
        </p:txBody>
      </p:sp>
      <p:sp>
        <p:nvSpPr>
          <p:cNvPr id="26634" name="Rectangle 15"/>
          <p:cNvSpPr>
            <a:spLocks noChangeArrowheads="1"/>
          </p:cNvSpPr>
          <p:nvPr/>
        </p:nvSpPr>
        <p:spPr bwMode="auto">
          <a:xfrm>
            <a:off x="5568951" y="969964"/>
            <a:ext cx="1392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auto">
          <a:xfrm>
            <a:off x="5528734" y="1065213"/>
            <a:ext cx="91501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cs typeface="+mn-cs"/>
              </a:rPr>
              <a:t>  :DBMgr</a:t>
            </a:r>
          </a:p>
        </p:txBody>
      </p:sp>
      <p:sp>
        <p:nvSpPr>
          <p:cNvPr id="26636" name="Line 17"/>
          <p:cNvSpPr>
            <a:spLocks noChangeShapeType="1"/>
          </p:cNvSpPr>
          <p:nvPr/>
        </p:nvSpPr>
        <p:spPr bwMode="auto">
          <a:xfrm>
            <a:off x="6252633" y="1484313"/>
            <a:ext cx="0" cy="47037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37" name="Rectangle 18"/>
          <p:cNvSpPr>
            <a:spLocks noChangeArrowheads="1"/>
          </p:cNvSpPr>
          <p:nvPr/>
        </p:nvSpPr>
        <p:spPr bwMode="auto">
          <a:xfrm>
            <a:off x="6153151" y="1731963"/>
            <a:ext cx="171449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38" name="Line 19"/>
          <p:cNvSpPr>
            <a:spLocks noChangeShapeType="1"/>
          </p:cNvSpPr>
          <p:nvPr/>
        </p:nvSpPr>
        <p:spPr bwMode="auto">
          <a:xfrm>
            <a:off x="3994151" y="1882775"/>
            <a:ext cx="20806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39" name="Line 20"/>
          <p:cNvSpPr>
            <a:spLocks noChangeShapeType="1"/>
          </p:cNvSpPr>
          <p:nvPr/>
        </p:nvSpPr>
        <p:spPr bwMode="auto">
          <a:xfrm>
            <a:off x="865717" y="2295526"/>
            <a:ext cx="0" cy="3941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6178551" y="3179764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41" name="Line 22"/>
          <p:cNvSpPr>
            <a:spLocks noChangeShapeType="1"/>
          </p:cNvSpPr>
          <p:nvPr/>
        </p:nvSpPr>
        <p:spPr bwMode="auto">
          <a:xfrm>
            <a:off x="4044951" y="3254375"/>
            <a:ext cx="21314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7143751" y="969964"/>
            <a:ext cx="1545167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43" name="Rectangle 24"/>
          <p:cNvSpPr>
            <a:spLocks noChangeArrowheads="1"/>
          </p:cNvSpPr>
          <p:nvPr/>
        </p:nvSpPr>
        <p:spPr bwMode="auto">
          <a:xfrm>
            <a:off x="7171268" y="1065213"/>
            <a:ext cx="68849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cs typeface="+mn-cs"/>
              </a:rPr>
              <a:t>l:Loan</a:t>
            </a:r>
          </a:p>
        </p:txBody>
      </p:sp>
      <p:sp>
        <p:nvSpPr>
          <p:cNvPr id="26644" name="Line 25"/>
          <p:cNvSpPr>
            <a:spLocks noChangeShapeType="1"/>
          </p:cNvSpPr>
          <p:nvPr/>
        </p:nvSpPr>
        <p:spPr bwMode="auto">
          <a:xfrm>
            <a:off x="7929033" y="1503363"/>
            <a:ext cx="0" cy="47037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45" name="Rectangle 26"/>
          <p:cNvSpPr>
            <a:spLocks noChangeArrowheads="1"/>
          </p:cNvSpPr>
          <p:nvPr/>
        </p:nvSpPr>
        <p:spPr bwMode="auto">
          <a:xfrm>
            <a:off x="4127500" y="4135438"/>
            <a:ext cx="133079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[a]create(u,d)</a:t>
            </a:r>
          </a:p>
        </p:txBody>
      </p:sp>
      <p:sp>
        <p:nvSpPr>
          <p:cNvPr id="26646" name="Rectangle 27"/>
          <p:cNvSpPr>
            <a:spLocks noChangeArrowheads="1"/>
          </p:cNvSpPr>
          <p:nvPr/>
        </p:nvSpPr>
        <p:spPr bwMode="auto">
          <a:xfrm>
            <a:off x="6178552" y="4483101"/>
            <a:ext cx="146049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47" name="Rectangle 28"/>
          <p:cNvSpPr>
            <a:spLocks noChangeArrowheads="1"/>
          </p:cNvSpPr>
          <p:nvPr/>
        </p:nvSpPr>
        <p:spPr bwMode="auto">
          <a:xfrm>
            <a:off x="3812118" y="4610101"/>
            <a:ext cx="261196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[a]saveLoan(l)</a:t>
            </a:r>
          </a:p>
        </p:txBody>
      </p:sp>
      <p:sp>
        <p:nvSpPr>
          <p:cNvPr id="26648" name="Rectangle 29"/>
          <p:cNvSpPr>
            <a:spLocks noChangeArrowheads="1"/>
          </p:cNvSpPr>
          <p:nvPr/>
        </p:nvSpPr>
        <p:spPr bwMode="auto">
          <a:xfrm>
            <a:off x="8769351" y="969964"/>
            <a:ext cx="2383367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49" name="Rectangle 30"/>
          <p:cNvSpPr>
            <a:spLocks noChangeArrowheads="1"/>
          </p:cNvSpPr>
          <p:nvPr/>
        </p:nvSpPr>
        <p:spPr bwMode="auto">
          <a:xfrm>
            <a:off x="8860367" y="1103313"/>
            <a:ext cx="122018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cs typeface="+mn-cs"/>
              </a:rPr>
              <a:t>d:Document</a:t>
            </a:r>
          </a:p>
        </p:txBody>
      </p:sp>
      <p:sp>
        <p:nvSpPr>
          <p:cNvPr id="26650" name="Line 31"/>
          <p:cNvSpPr>
            <a:spLocks noChangeShapeType="1"/>
          </p:cNvSpPr>
          <p:nvPr/>
        </p:nvSpPr>
        <p:spPr bwMode="auto">
          <a:xfrm>
            <a:off x="9757833" y="1522413"/>
            <a:ext cx="0" cy="47037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1" name="Line 32"/>
          <p:cNvSpPr>
            <a:spLocks noChangeShapeType="1"/>
          </p:cNvSpPr>
          <p:nvPr/>
        </p:nvSpPr>
        <p:spPr bwMode="auto">
          <a:xfrm>
            <a:off x="4019551" y="5083175"/>
            <a:ext cx="5672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2" name="Rectangle 33"/>
          <p:cNvSpPr>
            <a:spLocks noChangeArrowheads="1"/>
          </p:cNvSpPr>
          <p:nvPr/>
        </p:nvSpPr>
        <p:spPr bwMode="auto">
          <a:xfrm>
            <a:off x="4809067" y="5046663"/>
            <a:ext cx="193502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[a]setAvailable(false)</a:t>
            </a:r>
          </a:p>
        </p:txBody>
      </p:sp>
      <p:sp>
        <p:nvSpPr>
          <p:cNvPr id="26653" name="Rectangle 34"/>
          <p:cNvSpPr>
            <a:spLocks noChangeArrowheads="1"/>
          </p:cNvSpPr>
          <p:nvPr/>
        </p:nvSpPr>
        <p:spPr bwMode="auto">
          <a:xfrm>
            <a:off x="6178551" y="5427664"/>
            <a:ext cx="198967" cy="33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54" name="Line 35"/>
          <p:cNvSpPr>
            <a:spLocks noChangeShapeType="1"/>
          </p:cNvSpPr>
          <p:nvPr/>
        </p:nvSpPr>
        <p:spPr bwMode="auto">
          <a:xfrm>
            <a:off x="4019551" y="5464175"/>
            <a:ext cx="2156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5" name="Rectangle 36"/>
          <p:cNvSpPr>
            <a:spLocks noChangeArrowheads="1"/>
          </p:cNvSpPr>
          <p:nvPr/>
        </p:nvSpPr>
        <p:spPr bwMode="auto">
          <a:xfrm>
            <a:off x="4123267" y="5508626"/>
            <a:ext cx="1289716" cy="44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[a]save-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Document(d)</a:t>
            </a:r>
          </a:p>
        </p:txBody>
      </p:sp>
      <p:sp>
        <p:nvSpPr>
          <p:cNvPr id="26656" name="Line 37"/>
          <p:cNvSpPr>
            <a:spLocks noChangeShapeType="1"/>
          </p:cNvSpPr>
          <p:nvPr/>
        </p:nvSpPr>
        <p:spPr bwMode="auto">
          <a:xfrm>
            <a:off x="3968751" y="4168775"/>
            <a:ext cx="3934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7" name="Line 38"/>
          <p:cNvSpPr>
            <a:spLocks noChangeShapeType="1"/>
          </p:cNvSpPr>
          <p:nvPr/>
        </p:nvSpPr>
        <p:spPr bwMode="auto">
          <a:xfrm>
            <a:off x="4042834" y="2568575"/>
            <a:ext cx="505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8" name="Line 39"/>
          <p:cNvSpPr>
            <a:spLocks noChangeShapeType="1"/>
          </p:cNvSpPr>
          <p:nvPr/>
        </p:nvSpPr>
        <p:spPr bwMode="auto">
          <a:xfrm flipH="1">
            <a:off x="4042834" y="2873375"/>
            <a:ext cx="505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59" name="Line 40"/>
          <p:cNvSpPr>
            <a:spLocks noChangeShapeType="1"/>
          </p:cNvSpPr>
          <p:nvPr/>
        </p:nvSpPr>
        <p:spPr bwMode="auto">
          <a:xfrm>
            <a:off x="1468968" y="1806575"/>
            <a:ext cx="24024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60" name="Rectangle 41"/>
          <p:cNvSpPr>
            <a:spLocks noChangeArrowheads="1"/>
          </p:cNvSpPr>
          <p:nvPr/>
        </p:nvSpPr>
        <p:spPr bwMode="auto">
          <a:xfrm>
            <a:off x="4514851" y="2505075"/>
            <a:ext cx="1998133" cy="53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[u!=null] </a:t>
            </a:r>
          </a:p>
          <a:p>
            <a:pPr eaLnBrk="0" hangingPunct="0">
              <a:lnSpc>
                <a:spcPct val="75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process(cnList)</a:t>
            </a:r>
          </a:p>
        </p:txBody>
      </p:sp>
      <p:sp>
        <p:nvSpPr>
          <p:cNvPr id="26661" name="Line 42"/>
          <p:cNvSpPr>
            <a:spLocks noChangeShapeType="1"/>
          </p:cNvSpPr>
          <p:nvPr/>
        </p:nvSpPr>
        <p:spPr bwMode="auto">
          <a:xfrm>
            <a:off x="4523317" y="2570163"/>
            <a:ext cx="0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62" name="Rectangle 43"/>
          <p:cNvSpPr>
            <a:spLocks noChangeArrowheads="1"/>
          </p:cNvSpPr>
          <p:nvPr/>
        </p:nvSpPr>
        <p:spPr bwMode="auto">
          <a:xfrm>
            <a:off x="9632951" y="3859214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6663" name="Line 44"/>
          <p:cNvSpPr>
            <a:spLocks noChangeShapeType="1"/>
          </p:cNvSpPr>
          <p:nvPr/>
        </p:nvSpPr>
        <p:spPr bwMode="auto">
          <a:xfrm>
            <a:off x="4044951" y="3965575"/>
            <a:ext cx="5585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64" name="Rectangle 45"/>
          <p:cNvSpPr>
            <a:spLocks noChangeArrowheads="1"/>
          </p:cNvSpPr>
          <p:nvPr/>
        </p:nvSpPr>
        <p:spPr bwMode="auto">
          <a:xfrm>
            <a:off x="5348818" y="3683000"/>
            <a:ext cx="2186596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a:=isAvailable():boolean</a:t>
            </a:r>
          </a:p>
        </p:txBody>
      </p:sp>
      <p:sp>
        <p:nvSpPr>
          <p:cNvPr id="26665" name="Line 46"/>
          <p:cNvSpPr>
            <a:spLocks noChangeShapeType="1"/>
          </p:cNvSpPr>
          <p:nvPr/>
        </p:nvSpPr>
        <p:spPr bwMode="auto">
          <a:xfrm>
            <a:off x="4044951" y="4549775"/>
            <a:ext cx="21314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66" name="Line 47"/>
          <p:cNvSpPr>
            <a:spLocks noChangeShapeType="1"/>
          </p:cNvSpPr>
          <p:nvPr/>
        </p:nvSpPr>
        <p:spPr bwMode="auto">
          <a:xfrm flipH="1">
            <a:off x="992718" y="2501900"/>
            <a:ext cx="2829983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67" name="Rectangle 48"/>
          <p:cNvSpPr>
            <a:spLocks noChangeArrowheads="1"/>
          </p:cNvSpPr>
          <p:nvPr/>
        </p:nvSpPr>
        <p:spPr bwMode="auto">
          <a:xfrm>
            <a:off x="1608667" y="2540000"/>
            <a:ext cx="93545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&lt;&lt;msg&gt;&gt;</a:t>
            </a:r>
          </a:p>
        </p:txBody>
      </p:sp>
      <p:sp>
        <p:nvSpPr>
          <p:cNvPr id="26668" name="Rectangle 49"/>
          <p:cNvSpPr>
            <a:spLocks noChangeArrowheads="1"/>
          </p:cNvSpPr>
          <p:nvPr/>
        </p:nvSpPr>
        <p:spPr bwMode="auto">
          <a:xfrm>
            <a:off x="1032934" y="2994026"/>
            <a:ext cx="9211733" cy="314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53291" name="Freeform 50"/>
          <p:cNvSpPr>
            <a:spLocks/>
          </p:cNvSpPr>
          <p:nvPr/>
        </p:nvSpPr>
        <p:spPr bwMode="auto">
          <a:xfrm>
            <a:off x="1032934" y="2994025"/>
            <a:ext cx="2709333" cy="552450"/>
          </a:xfrm>
          <a:custGeom>
            <a:avLst/>
            <a:gdLst>
              <a:gd name="T0" fmla="*/ 2147483647 w 1280"/>
              <a:gd name="T1" fmla="*/ 2147483647 h 348"/>
              <a:gd name="T2" fmla="*/ 0 w 1280"/>
              <a:gd name="T3" fmla="*/ 2147483647 h 348"/>
              <a:gd name="T4" fmla="*/ 0 w 1280"/>
              <a:gd name="T5" fmla="*/ 0 h 348"/>
              <a:gd name="T6" fmla="*/ 2147483647 w 1280"/>
              <a:gd name="T7" fmla="*/ 0 h 348"/>
              <a:gd name="T8" fmla="*/ 2147483647 w 1280"/>
              <a:gd name="T9" fmla="*/ 2147483647 h 348"/>
              <a:gd name="T10" fmla="*/ 2147483647 w 1280"/>
              <a:gd name="T11" fmla="*/ 2147483647 h 3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0" h="348">
                <a:moveTo>
                  <a:pt x="1023" y="347"/>
                </a:moveTo>
                <a:lnTo>
                  <a:pt x="0" y="347"/>
                </a:lnTo>
                <a:lnTo>
                  <a:pt x="0" y="0"/>
                </a:lnTo>
                <a:lnTo>
                  <a:pt x="1279" y="0"/>
                </a:lnTo>
                <a:lnTo>
                  <a:pt x="1279" y="277"/>
                </a:lnTo>
                <a:lnTo>
                  <a:pt x="1023" y="3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Rectangle 51"/>
          <p:cNvSpPr>
            <a:spLocks noChangeArrowheads="1"/>
          </p:cNvSpPr>
          <p:nvPr/>
        </p:nvSpPr>
        <p:spPr bwMode="auto">
          <a:xfrm>
            <a:off x="1111251" y="2986088"/>
            <a:ext cx="285114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Loop</a:t>
            </a:r>
          </a:p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(for each cn in cnList)</a:t>
            </a:r>
          </a:p>
        </p:txBody>
      </p:sp>
      <p:sp>
        <p:nvSpPr>
          <p:cNvPr id="26671" name="Rectangle 52"/>
          <p:cNvSpPr>
            <a:spLocks noChangeArrowheads="1"/>
          </p:cNvSpPr>
          <p:nvPr/>
        </p:nvSpPr>
        <p:spPr bwMode="auto">
          <a:xfrm>
            <a:off x="433917" y="2051050"/>
            <a:ext cx="630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800">
                <a:solidFill>
                  <a:schemeClr val="tx1"/>
                </a:solidFill>
                <a:cs typeface="+mn-cs"/>
              </a:rPr>
              <a:t>Patron</a:t>
            </a:r>
          </a:p>
        </p:txBody>
      </p:sp>
      <p:sp>
        <p:nvSpPr>
          <p:cNvPr id="26672" name="Rectangle 53"/>
          <p:cNvSpPr>
            <a:spLocks noChangeArrowheads="1"/>
          </p:cNvSpPr>
          <p:nvPr/>
        </p:nvSpPr>
        <p:spPr bwMode="auto">
          <a:xfrm>
            <a:off x="3945468" y="1825626"/>
            <a:ext cx="2504017" cy="76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u:=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getUser(uid):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User</a:t>
            </a:r>
          </a:p>
        </p:txBody>
      </p:sp>
      <p:sp>
        <p:nvSpPr>
          <p:cNvPr id="26673" name="Rectangle 54"/>
          <p:cNvSpPr>
            <a:spLocks noChangeArrowheads="1"/>
          </p:cNvSpPr>
          <p:nvPr/>
        </p:nvSpPr>
        <p:spPr bwMode="auto">
          <a:xfrm>
            <a:off x="4140200" y="3249614"/>
            <a:ext cx="1431381" cy="6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d:=get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Document(cn):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</a:t>
            </a:r>
          </a:p>
        </p:txBody>
      </p: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5918201" y="1531939"/>
            <a:ext cx="6102351" cy="2236787"/>
            <a:chOff x="2796" y="965"/>
            <a:chExt cx="2883" cy="1409"/>
          </a:xfrm>
        </p:grpSpPr>
        <p:grpSp>
          <p:nvGrpSpPr>
            <p:cNvPr id="53298" name="Group 56"/>
            <p:cNvGrpSpPr>
              <a:grpSpLocks/>
            </p:cNvGrpSpPr>
            <p:nvPr/>
          </p:nvGrpSpPr>
          <p:grpSpPr bwMode="auto">
            <a:xfrm>
              <a:off x="3294" y="965"/>
              <a:ext cx="2385" cy="1409"/>
              <a:chOff x="3202" y="2425"/>
              <a:chExt cx="2385" cy="1409"/>
            </a:xfrm>
          </p:grpSpPr>
          <p:sp>
            <p:nvSpPr>
              <p:cNvPr id="26678" name="Rectangle 57"/>
              <p:cNvSpPr>
                <a:spLocks noChangeArrowheads="1"/>
              </p:cNvSpPr>
              <p:nvPr/>
            </p:nvSpPr>
            <p:spPr bwMode="auto">
              <a:xfrm>
                <a:off x="3202" y="2425"/>
                <a:ext cx="2385" cy="1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26679" name="Rectangle 58"/>
              <p:cNvSpPr>
                <a:spLocks noChangeArrowheads="1"/>
              </p:cNvSpPr>
              <p:nvPr/>
            </p:nvSpPr>
            <p:spPr bwMode="auto">
              <a:xfrm>
                <a:off x="3250" y="2450"/>
                <a:ext cx="2307" cy="1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public class CheckoutGUI   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DBMgr dbm=new DBMgr ();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public void process(String[] cnList)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for(int i=0; i&lt;cnList.length; i++)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Document d=dbm.getDocument(cnList[i]);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if (d.isAvailable())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   Loan l=new Loan(u, d); dbm.saveLoan(l);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   d.setAvailable(false); dbm.saveDocument(d);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}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}</a:t>
                </a:r>
              </a:p>
            </p:txBody>
          </p:sp>
        </p:grpSp>
        <p:sp>
          <p:nvSpPr>
            <p:cNvPr id="26677" name="Line 59"/>
            <p:cNvSpPr>
              <a:spLocks noChangeShapeType="1"/>
            </p:cNvSpPr>
            <p:nvPr/>
          </p:nvSpPr>
          <p:spPr bwMode="auto">
            <a:xfrm flipV="1">
              <a:off x="2796" y="1556"/>
              <a:ext cx="50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6675" name="Rectangle 60"/>
          <p:cNvSpPr>
            <a:spLocks noChangeArrowheads="1"/>
          </p:cNvSpPr>
          <p:nvPr/>
        </p:nvSpPr>
        <p:spPr bwMode="auto">
          <a:xfrm>
            <a:off x="3937001" y="2798764"/>
            <a:ext cx="124884" cy="304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6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A16DD771-AD60-5D4D-B945-417516CEC143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433917" y="830264"/>
            <a:ext cx="10718800" cy="5284787"/>
            <a:chOff x="142" y="809"/>
            <a:chExt cx="5064" cy="3329"/>
          </a:xfrm>
        </p:grpSpPr>
        <p:grpSp>
          <p:nvGrpSpPr>
            <p:cNvPr id="54282" name="Group 3"/>
            <p:cNvGrpSpPr>
              <a:grpSpLocks/>
            </p:cNvGrpSpPr>
            <p:nvPr/>
          </p:nvGrpSpPr>
          <p:grpSpPr bwMode="auto">
            <a:xfrm>
              <a:off x="199" y="1117"/>
              <a:ext cx="306" cy="402"/>
              <a:chOff x="254" y="1187"/>
              <a:chExt cx="306" cy="402"/>
            </a:xfrm>
          </p:grpSpPr>
          <p:sp>
            <p:nvSpPr>
              <p:cNvPr id="27708" name="Oval 4"/>
              <p:cNvSpPr>
                <a:spLocks noChangeArrowheads="1"/>
              </p:cNvSpPr>
              <p:nvPr/>
            </p:nvSpPr>
            <p:spPr bwMode="auto">
              <a:xfrm>
                <a:off x="321" y="1187"/>
                <a:ext cx="184" cy="12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27709" name="Line 5"/>
              <p:cNvSpPr>
                <a:spLocks noChangeShapeType="1"/>
              </p:cNvSpPr>
              <p:nvPr/>
            </p:nvSpPr>
            <p:spPr bwMode="auto">
              <a:xfrm>
                <a:off x="407" y="1309"/>
                <a:ext cx="0" cy="1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710" name="Line 6"/>
              <p:cNvSpPr>
                <a:spLocks noChangeShapeType="1"/>
              </p:cNvSpPr>
              <p:nvPr/>
            </p:nvSpPr>
            <p:spPr bwMode="auto">
              <a:xfrm>
                <a:off x="408" y="1489"/>
                <a:ext cx="152" cy="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711" name="Line 7"/>
              <p:cNvSpPr>
                <a:spLocks noChangeShapeType="1"/>
              </p:cNvSpPr>
              <p:nvPr/>
            </p:nvSpPr>
            <p:spPr bwMode="auto">
              <a:xfrm flipH="1">
                <a:off x="254" y="1489"/>
                <a:ext cx="153" cy="1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7712" name="Line 8"/>
              <p:cNvSpPr>
                <a:spLocks noChangeShapeType="1"/>
              </p:cNvSpPr>
              <p:nvPr/>
            </p:nvSpPr>
            <p:spPr bwMode="auto">
              <a:xfrm>
                <a:off x="254" y="1388"/>
                <a:ext cx="3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4283" name="Group 9"/>
            <p:cNvGrpSpPr>
              <a:grpSpLocks/>
            </p:cNvGrpSpPr>
            <p:nvPr/>
          </p:nvGrpSpPr>
          <p:grpSpPr bwMode="auto">
            <a:xfrm>
              <a:off x="1348" y="809"/>
              <a:ext cx="898" cy="321"/>
              <a:chOff x="1403" y="879"/>
              <a:chExt cx="898" cy="321"/>
            </a:xfrm>
          </p:grpSpPr>
          <p:sp>
            <p:nvSpPr>
              <p:cNvPr id="27706" name="Rectangle 10"/>
              <p:cNvSpPr>
                <a:spLocks noChangeArrowheads="1"/>
              </p:cNvSpPr>
              <p:nvPr/>
            </p:nvSpPr>
            <p:spPr bwMode="auto">
              <a:xfrm>
                <a:off x="1403" y="890"/>
                <a:ext cx="898" cy="3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27707" name="Rectangle 11"/>
              <p:cNvSpPr>
                <a:spLocks noChangeArrowheads="1"/>
              </p:cNvSpPr>
              <p:nvPr/>
            </p:nvSpPr>
            <p:spPr bwMode="auto">
              <a:xfrm>
                <a:off x="1619" y="879"/>
                <a:ext cx="435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chemeClr val="tx1"/>
                    </a:solidFill>
                    <a:cs typeface="+mn-cs"/>
                  </a:rPr>
                  <a:t>:</a:t>
                </a:r>
                <a:r>
                  <a:rPr lang="en-US" sz="1400" u="sng">
                    <a:solidFill>
                      <a:srgbClr val="FF3300"/>
                    </a:solidFill>
                    <a:cs typeface="+mn-cs"/>
                  </a:rPr>
                  <a:t>Checkout</a:t>
                </a: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rgbClr val="FF3300"/>
                    </a:solidFill>
                    <a:cs typeface="+mn-cs"/>
                  </a:rPr>
                  <a:t>GUI</a:t>
                </a:r>
                <a:endParaRPr lang="en-US" sz="1400" u="sng">
                  <a:solidFill>
                    <a:schemeClr val="tx1"/>
                  </a:solidFill>
                  <a:cs typeface="+mn-cs"/>
                </a:endParaRPr>
              </a:p>
            </p:txBody>
          </p:sp>
        </p:grp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>
              <a:off x="1799" y="1144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63" name="Rectangle 13"/>
            <p:cNvSpPr>
              <a:spLocks noChangeArrowheads="1"/>
            </p:cNvSpPr>
            <p:nvPr/>
          </p:nvSpPr>
          <p:spPr bwMode="auto">
            <a:xfrm>
              <a:off x="1752" y="1264"/>
              <a:ext cx="70" cy="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64" name="Rectangle 14"/>
            <p:cNvSpPr>
              <a:spLocks noChangeArrowheads="1"/>
            </p:cNvSpPr>
            <p:nvPr/>
          </p:nvSpPr>
          <p:spPr bwMode="auto">
            <a:xfrm>
              <a:off x="572" y="1353"/>
              <a:ext cx="12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&lt;&lt;uid,cnList&gt;&gt;</a:t>
              </a:r>
            </a:p>
          </p:txBody>
        </p:sp>
        <p:sp>
          <p:nvSpPr>
            <p:cNvPr id="27665" name="Rectangle 15"/>
            <p:cNvSpPr>
              <a:spLocks noChangeArrowheads="1"/>
            </p:cNvSpPr>
            <p:nvPr/>
          </p:nvSpPr>
          <p:spPr bwMode="auto">
            <a:xfrm>
              <a:off x="2568" y="820"/>
              <a:ext cx="65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66" name="Rectangle 16"/>
            <p:cNvSpPr>
              <a:spLocks noChangeArrowheads="1"/>
            </p:cNvSpPr>
            <p:nvPr/>
          </p:nvSpPr>
          <p:spPr bwMode="auto">
            <a:xfrm>
              <a:off x="2549" y="880"/>
              <a:ext cx="4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 u="sng">
                  <a:solidFill>
                    <a:schemeClr val="tx1"/>
                  </a:solidFill>
                  <a:cs typeface="+mn-cs"/>
                </a:rPr>
                <a:t>  </a:t>
              </a:r>
              <a:r>
                <a:rPr lang="en-US" sz="1600" u="sng">
                  <a:solidFill>
                    <a:srgbClr val="FF9933"/>
                  </a:solidFill>
                  <a:cs typeface="+mn-cs"/>
                </a:rPr>
                <a:t>:DBMgr</a:t>
              </a:r>
              <a:endParaRPr lang="en-US" sz="1600" u="sng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>
              <a:off x="2891" y="1144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68" name="Rectangle 18"/>
            <p:cNvSpPr>
              <a:spLocks noChangeArrowheads="1"/>
            </p:cNvSpPr>
            <p:nvPr/>
          </p:nvSpPr>
          <p:spPr bwMode="auto">
            <a:xfrm>
              <a:off x="2844" y="1300"/>
              <a:ext cx="81" cy="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>
              <a:off x="1824" y="1395"/>
              <a:ext cx="9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346" y="1655"/>
              <a:ext cx="0" cy="24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1" name="Rectangle 21"/>
            <p:cNvSpPr>
              <a:spLocks noChangeArrowheads="1"/>
            </p:cNvSpPr>
            <p:nvPr/>
          </p:nvSpPr>
          <p:spPr bwMode="auto">
            <a:xfrm>
              <a:off x="2856" y="2212"/>
              <a:ext cx="94" cy="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1848" y="2259"/>
              <a:ext cx="1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3" name="Rectangle 23"/>
            <p:cNvSpPr>
              <a:spLocks noChangeArrowheads="1"/>
            </p:cNvSpPr>
            <p:nvPr/>
          </p:nvSpPr>
          <p:spPr bwMode="auto">
            <a:xfrm>
              <a:off x="3312" y="820"/>
              <a:ext cx="730" cy="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74" name="Rectangle 24"/>
            <p:cNvSpPr>
              <a:spLocks noChangeArrowheads="1"/>
            </p:cNvSpPr>
            <p:nvPr/>
          </p:nvSpPr>
          <p:spPr bwMode="auto">
            <a:xfrm>
              <a:off x="3325" y="880"/>
              <a:ext cx="32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 u="sng">
                  <a:solidFill>
                    <a:schemeClr val="tx1"/>
                  </a:solidFill>
                  <a:cs typeface="+mn-cs"/>
                </a:rPr>
                <a:t>l:Loan</a:t>
              </a:r>
            </a:p>
          </p:txBody>
        </p:sp>
        <p:sp>
          <p:nvSpPr>
            <p:cNvPr id="27675" name="Line 25"/>
            <p:cNvSpPr>
              <a:spLocks noChangeShapeType="1"/>
            </p:cNvSpPr>
            <p:nvPr/>
          </p:nvSpPr>
          <p:spPr bwMode="auto">
            <a:xfrm>
              <a:off x="3683" y="1156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76" name="Rectangle 26"/>
            <p:cNvSpPr>
              <a:spLocks noChangeArrowheads="1"/>
            </p:cNvSpPr>
            <p:nvPr/>
          </p:nvSpPr>
          <p:spPr bwMode="auto">
            <a:xfrm>
              <a:off x="1887" y="2814"/>
              <a:ext cx="62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FF66CC"/>
                  </a:solidFill>
                  <a:cs typeface="+mn-cs"/>
                </a:rPr>
                <a:t>[a]</a:t>
              </a:r>
              <a:r>
                <a:rPr lang="en-US" sz="1600">
                  <a:solidFill>
                    <a:srgbClr val="009900"/>
                  </a:solidFill>
                  <a:cs typeface="+mn-cs"/>
                </a:rPr>
                <a:t>create(u,d)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77" name="Rectangle 27"/>
            <p:cNvSpPr>
              <a:spLocks noChangeArrowheads="1"/>
            </p:cNvSpPr>
            <p:nvPr/>
          </p:nvSpPr>
          <p:spPr bwMode="auto">
            <a:xfrm>
              <a:off x="2856" y="3033"/>
              <a:ext cx="69" cy="3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78" name="Rectangle 28"/>
            <p:cNvSpPr>
              <a:spLocks noChangeArrowheads="1"/>
            </p:cNvSpPr>
            <p:nvPr/>
          </p:nvSpPr>
          <p:spPr bwMode="auto">
            <a:xfrm>
              <a:off x="1738" y="3113"/>
              <a:ext cx="123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FF66CC"/>
                  </a:solidFill>
                  <a:cs typeface="+mn-cs"/>
                </a:rPr>
                <a:t>[a]</a:t>
              </a:r>
              <a:r>
                <a:rPr lang="en-US" sz="1600">
                  <a:solidFill>
                    <a:srgbClr val="009900"/>
                  </a:solidFill>
                  <a:cs typeface="+mn-cs"/>
                </a:rPr>
                <a:t>saveLoan(l)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79" name="Rectangle 29"/>
            <p:cNvSpPr>
              <a:spLocks noChangeArrowheads="1"/>
            </p:cNvSpPr>
            <p:nvPr/>
          </p:nvSpPr>
          <p:spPr bwMode="auto">
            <a:xfrm>
              <a:off x="4080" y="820"/>
              <a:ext cx="1126" cy="3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80" name="Rectangle 30"/>
            <p:cNvSpPr>
              <a:spLocks noChangeArrowheads="1"/>
            </p:cNvSpPr>
            <p:nvPr/>
          </p:nvSpPr>
          <p:spPr bwMode="auto">
            <a:xfrm>
              <a:off x="4123" y="904"/>
              <a:ext cx="57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 u="sng">
                  <a:solidFill>
                    <a:schemeClr val="tx1"/>
                  </a:solidFill>
                  <a:cs typeface="+mn-cs"/>
                </a:rPr>
                <a:t>d:Document</a:t>
              </a:r>
            </a:p>
          </p:txBody>
        </p:sp>
        <p:sp>
          <p:nvSpPr>
            <p:cNvPr id="27681" name="Line 31"/>
            <p:cNvSpPr>
              <a:spLocks noChangeShapeType="1"/>
            </p:cNvSpPr>
            <p:nvPr/>
          </p:nvSpPr>
          <p:spPr bwMode="auto">
            <a:xfrm>
              <a:off x="4547" y="1168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82" name="Line 32"/>
            <p:cNvSpPr>
              <a:spLocks noChangeShapeType="1"/>
            </p:cNvSpPr>
            <p:nvPr/>
          </p:nvSpPr>
          <p:spPr bwMode="auto">
            <a:xfrm>
              <a:off x="1836" y="3411"/>
              <a:ext cx="2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83" name="Rectangle 33"/>
            <p:cNvSpPr>
              <a:spLocks noChangeArrowheads="1"/>
            </p:cNvSpPr>
            <p:nvPr/>
          </p:nvSpPr>
          <p:spPr bwMode="auto">
            <a:xfrm>
              <a:off x="2209" y="3388"/>
              <a:ext cx="91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FF66CC"/>
                  </a:solidFill>
                  <a:cs typeface="+mn-cs"/>
                </a:rPr>
                <a:t>[a]</a:t>
              </a:r>
              <a:r>
                <a:rPr lang="en-US" sz="1600">
                  <a:solidFill>
                    <a:srgbClr val="009900"/>
                  </a:solidFill>
                  <a:cs typeface="+mn-cs"/>
                </a:rPr>
                <a:t>setAvailable(false)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84" name="Rectangle 34"/>
            <p:cNvSpPr>
              <a:spLocks noChangeArrowheads="1"/>
            </p:cNvSpPr>
            <p:nvPr/>
          </p:nvSpPr>
          <p:spPr bwMode="auto">
            <a:xfrm>
              <a:off x="2856" y="3628"/>
              <a:ext cx="94" cy="2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>
              <a:off x="1836" y="3651"/>
              <a:ext cx="10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86" name="Rectangle 36"/>
            <p:cNvSpPr>
              <a:spLocks noChangeArrowheads="1"/>
            </p:cNvSpPr>
            <p:nvPr/>
          </p:nvSpPr>
          <p:spPr bwMode="auto">
            <a:xfrm>
              <a:off x="1821" y="3679"/>
              <a:ext cx="6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FF66CC"/>
                  </a:solidFill>
                  <a:cs typeface="+mn-cs"/>
                </a:rPr>
                <a:t>[a]</a:t>
              </a:r>
              <a:r>
                <a:rPr lang="en-US" sz="1600">
                  <a:solidFill>
                    <a:srgbClr val="009900"/>
                  </a:solidFill>
                  <a:cs typeface="+mn-cs"/>
                </a:rPr>
                <a:t>save-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009900"/>
                  </a:solidFill>
                  <a:cs typeface="+mn-cs"/>
                </a:rPr>
                <a:t>Document(d)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87" name="Line 37"/>
            <p:cNvSpPr>
              <a:spLocks noChangeShapeType="1"/>
            </p:cNvSpPr>
            <p:nvPr/>
          </p:nvSpPr>
          <p:spPr bwMode="auto">
            <a:xfrm>
              <a:off x="1812" y="2835"/>
              <a:ext cx="18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88" name="Line 38"/>
            <p:cNvSpPr>
              <a:spLocks noChangeShapeType="1"/>
            </p:cNvSpPr>
            <p:nvPr/>
          </p:nvSpPr>
          <p:spPr bwMode="auto">
            <a:xfrm>
              <a:off x="1812" y="1827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89" name="Line 39"/>
            <p:cNvSpPr>
              <a:spLocks noChangeShapeType="1"/>
            </p:cNvSpPr>
            <p:nvPr/>
          </p:nvSpPr>
          <p:spPr bwMode="auto">
            <a:xfrm flipH="1">
              <a:off x="1812" y="2019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0" name="Line 40"/>
            <p:cNvSpPr>
              <a:spLocks noChangeShapeType="1"/>
            </p:cNvSpPr>
            <p:nvPr/>
          </p:nvSpPr>
          <p:spPr bwMode="auto">
            <a:xfrm>
              <a:off x="631" y="1347"/>
              <a:ext cx="1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1" name="Rectangle 41"/>
            <p:cNvSpPr>
              <a:spLocks noChangeArrowheads="1"/>
            </p:cNvSpPr>
            <p:nvPr/>
          </p:nvSpPr>
          <p:spPr bwMode="auto">
            <a:xfrm>
              <a:off x="2016" y="1792"/>
              <a:ext cx="131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[u!=null] </a:t>
              </a:r>
            </a:p>
            <a:p>
              <a:pPr eaLnBrk="0" hangingPunct="0">
                <a:lnSpc>
                  <a:spcPct val="75000"/>
                </a:lnSpc>
                <a:defRPr/>
              </a:pPr>
              <a:r>
                <a:rPr lang="en-US" sz="1600">
                  <a:solidFill>
                    <a:srgbClr val="0033CC"/>
                  </a:solidFill>
                  <a:cs typeface="+mn-cs"/>
                </a:rPr>
                <a:t>process(cnList)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92" name="Rectangle 42"/>
            <p:cNvSpPr>
              <a:spLocks noChangeArrowheads="1"/>
            </p:cNvSpPr>
            <p:nvPr/>
          </p:nvSpPr>
          <p:spPr bwMode="auto">
            <a:xfrm>
              <a:off x="1752" y="1972"/>
              <a:ext cx="81" cy="19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93" name="Line 43"/>
            <p:cNvSpPr>
              <a:spLocks noChangeShapeType="1"/>
            </p:cNvSpPr>
            <p:nvPr/>
          </p:nvSpPr>
          <p:spPr bwMode="auto">
            <a:xfrm>
              <a:off x="2039" y="182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4" name="Rectangle 44"/>
            <p:cNvSpPr>
              <a:spLocks noChangeArrowheads="1"/>
            </p:cNvSpPr>
            <p:nvPr/>
          </p:nvSpPr>
          <p:spPr bwMode="auto">
            <a:xfrm>
              <a:off x="4488" y="2640"/>
              <a:ext cx="94" cy="2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7695" name="Line 45"/>
            <p:cNvSpPr>
              <a:spLocks noChangeShapeType="1"/>
            </p:cNvSpPr>
            <p:nvPr/>
          </p:nvSpPr>
          <p:spPr bwMode="auto">
            <a:xfrm>
              <a:off x="1848" y="2707"/>
              <a:ext cx="26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6" name="Rectangle 46"/>
            <p:cNvSpPr>
              <a:spLocks noChangeArrowheads="1"/>
            </p:cNvSpPr>
            <p:nvPr/>
          </p:nvSpPr>
          <p:spPr bwMode="auto">
            <a:xfrm>
              <a:off x="2464" y="2529"/>
              <a:ext cx="103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FF66CC"/>
                  </a:solidFill>
                  <a:cs typeface="+mn-cs"/>
                </a:rPr>
                <a:t>a:=isAvailable():boolean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  <p:sp>
          <p:nvSpPr>
            <p:cNvPr id="27697" name="Line 47"/>
            <p:cNvSpPr>
              <a:spLocks noChangeShapeType="1"/>
            </p:cNvSpPr>
            <p:nvPr/>
          </p:nvSpPr>
          <p:spPr bwMode="auto">
            <a:xfrm>
              <a:off x="1848" y="3075"/>
              <a:ext cx="1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8" name="Line 48"/>
            <p:cNvSpPr>
              <a:spLocks noChangeShapeType="1"/>
            </p:cNvSpPr>
            <p:nvPr/>
          </p:nvSpPr>
          <p:spPr bwMode="auto">
            <a:xfrm flipH="1">
              <a:off x="406" y="1785"/>
              <a:ext cx="133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699" name="Rectangle 49"/>
            <p:cNvSpPr>
              <a:spLocks noChangeArrowheads="1"/>
            </p:cNvSpPr>
            <p:nvPr/>
          </p:nvSpPr>
          <p:spPr bwMode="auto">
            <a:xfrm>
              <a:off x="697" y="1809"/>
              <a:ext cx="44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&lt;&lt;msg&gt;&gt;</a:t>
              </a:r>
            </a:p>
          </p:txBody>
        </p:sp>
        <p:sp>
          <p:nvSpPr>
            <p:cNvPr id="27700" name="Rectangle 50"/>
            <p:cNvSpPr>
              <a:spLocks noChangeArrowheads="1"/>
            </p:cNvSpPr>
            <p:nvPr/>
          </p:nvSpPr>
          <p:spPr bwMode="auto">
            <a:xfrm>
              <a:off x="425" y="2095"/>
              <a:ext cx="4352" cy="19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425" y="2095"/>
              <a:ext cx="1280" cy="348"/>
            </a:xfrm>
            <a:custGeom>
              <a:avLst/>
              <a:gdLst>
                <a:gd name="T0" fmla="*/ 1023 w 1280"/>
                <a:gd name="T1" fmla="*/ 347 h 348"/>
                <a:gd name="T2" fmla="*/ 0 w 1280"/>
                <a:gd name="T3" fmla="*/ 347 h 348"/>
                <a:gd name="T4" fmla="*/ 0 w 1280"/>
                <a:gd name="T5" fmla="*/ 0 h 348"/>
                <a:gd name="T6" fmla="*/ 1279 w 1280"/>
                <a:gd name="T7" fmla="*/ 0 h 348"/>
                <a:gd name="T8" fmla="*/ 1279 w 1280"/>
                <a:gd name="T9" fmla="*/ 277 h 348"/>
                <a:gd name="T10" fmla="*/ 1023 w 1280"/>
                <a:gd name="T11" fmla="*/ 347 h 3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80" h="348">
                  <a:moveTo>
                    <a:pt x="1023" y="347"/>
                  </a:moveTo>
                  <a:lnTo>
                    <a:pt x="0" y="347"/>
                  </a:lnTo>
                  <a:lnTo>
                    <a:pt x="0" y="0"/>
                  </a:lnTo>
                  <a:lnTo>
                    <a:pt x="1279" y="0"/>
                  </a:lnTo>
                  <a:lnTo>
                    <a:pt x="1279" y="277"/>
                  </a:lnTo>
                  <a:lnTo>
                    <a:pt x="1023" y="347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02" name="Rectangle 52"/>
            <p:cNvSpPr>
              <a:spLocks noChangeArrowheads="1"/>
            </p:cNvSpPr>
            <p:nvPr/>
          </p:nvSpPr>
          <p:spPr bwMode="auto">
            <a:xfrm>
              <a:off x="462" y="2090"/>
              <a:ext cx="134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Loop</a:t>
              </a:r>
            </a:p>
            <a:p>
              <a:pPr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(</a:t>
              </a:r>
              <a:r>
                <a:rPr lang="en-US" sz="1600">
                  <a:solidFill>
                    <a:srgbClr val="CC0000"/>
                  </a:solidFill>
                  <a:cs typeface="+mn-cs"/>
                </a:rPr>
                <a:t>for each cn in cnList</a:t>
              </a:r>
              <a:r>
                <a:rPr lang="en-US" sz="1600">
                  <a:solidFill>
                    <a:schemeClr val="tx1"/>
                  </a:solidFill>
                  <a:cs typeface="+mn-cs"/>
                </a:rPr>
                <a:t>)</a:t>
              </a:r>
            </a:p>
          </p:txBody>
        </p:sp>
        <p:sp>
          <p:nvSpPr>
            <p:cNvPr id="27703" name="Rectangle 53"/>
            <p:cNvSpPr>
              <a:spLocks noChangeArrowheads="1"/>
            </p:cNvSpPr>
            <p:nvPr/>
          </p:nvSpPr>
          <p:spPr bwMode="auto">
            <a:xfrm>
              <a:off x="142" y="1501"/>
              <a:ext cx="29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1"/>
                  </a:solidFill>
                  <a:cs typeface="+mn-cs"/>
                </a:rPr>
                <a:t>Patron</a:t>
              </a:r>
            </a:p>
          </p:txBody>
        </p:sp>
        <p:sp>
          <p:nvSpPr>
            <p:cNvPr id="27704" name="Rectangle 54"/>
            <p:cNvSpPr>
              <a:spLocks noChangeArrowheads="1"/>
            </p:cNvSpPr>
            <p:nvPr/>
          </p:nvSpPr>
          <p:spPr bwMode="auto">
            <a:xfrm>
              <a:off x="1801" y="1359"/>
              <a:ext cx="1183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u:=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getUser(uid):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User</a:t>
              </a:r>
            </a:p>
          </p:txBody>
        </p:sp>
        <p:sp>
          <p:nvSpPr>
            <p:cNvPr id="27705" name="Rectangle 55"/>
            <p:cNvSpPr>
              <a:spLocks noChangeArrowheads="1"/>
            </p:cNvSpPr>
            <p:nvPr/>
          </p:nvSpPr>
          <p:spPr bwMode="auto">
            <a:xfrm>
              <a:off x="1781" y="2277"/>
              <a:ext cx="67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0066FF"/>
                  </a:solidFill>
                  <a:cs typeface="+mn-cs"/>
                </a:rPr>
                <a:t>d:=get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0066FF"/>
                  </a:solidFill>
                  <a:cs typeface="+mn-cs"/>
                </a:rPr>
                <a:t>Document(cn):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rgbClr val="0066FF"/>
                  </a:solidFill>
                  <a:cs typeface="+mn-cs"/>
                </a:rPr>
                <a:t>Document</a:t>
              </a:r>
              <a:endParaRPr lang="en-US" sz="1600">
                <a:solidFill>
                  <a:schemeClr val="tx1"/>
                </a:solidFill>
                <a:cs typeface="+mn-cs"/>
              </a:endParaRPr>
            </a:p>
          </p:txBody>
        </p:sp>
      </p:grpSp>
      <p:sp>
        <p:nvSpPr>
          <p:cNvPr id="27653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175"/>
            <a:ext cx="10972800" cy="7127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From Sequence Diagram to Implementation</a:t>
            </a:r>
          </a:p>
        </p:txBody>
      </p:sp>
      <p:grpSp>
        <p:nvGrpSpPr>
          <p:cNvPr id="54276" name="Group 57"/>
          <p:cNvGrpSpPr>
            <a:grpSpLocks/>
          </p:cNvGrpSpPr>
          <p:nvPr/>
        </p:nvGrpSpPr>
        <p:grpSpPr bwMode="auto">
          <a:xfrm>
            <a:off x="5918201" y="1409700"/>
            <a:ext cx="6102351" cy="2236788"/>
            <a:chOff x="2796" y="965"/>
            <a:chExt cx="2883" cy="1409"/>
          </a:xfrm>
        </p:grpSpPr>
        <p:grpSp>
          <p:nvGrpSpPr>
            <p:cNvPr id="54278" name="Group 58"/>
            <p:cNvGrpSpPr>
              <a:grpSpLocks/>
            </p:cNvGrpSpPr>
            <p:nvPr/>
          </p:nvGrpSpPr>
          <p:grpSpPr bwMode="auto">
            <a:xfrm>
              <a:off x="3294" y="965"/>
              <a:ext cx="2385" cy="1409"/>
              <a:chOff x="3202" y="2425"/>
              <a:chExt cx="2385" cy="1409"/>
            </a:xfrm>
          </p:grpSpPr>
          <p:sp>
            <p:nvSpPr>
              <p:cNvPr id="27658" name="Rectangle 59"/>
              <p:cNvSpPr>
                <a:spLocks noChangeArrowheads="1"/>
              </p:cNvSpPr>
              <p:nvPr/>
            </p:nvSpPr>
            <p:spPr bwMode="auto">
              <a:xfrm>
                <a:off x="3202" y="2425"/>
                <a:ext cx="2385" cy="140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27659" name="Rectangle 60"/>
              <p:cNvSpPr>
                <a:spLocks noChangeArrowheads="1"/>
              </p:cNvSpPr>
              <p:nvPr/>
            </p:nvSpPr>
            <p:spPr bwMode="auto">
              <a:xfrm>
                <a:off x="3250" y="2450"/>
                <a:ext cx="2307" cy="1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public class </a:t>
                </a:r>
                <a:r>
                  <a:rPr lang="en-US" sz="1400">
                    <a:solidFill>
                      <a:srgbClr val="FF3300"/>
                    </a:solidFill>
                    <a:cs typeface="+mn-cs"/>
                  </a:rPr>
                  <a:t>CheckoutGUI</a:t>
                </a: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</a:t>
                </a:r>
                <a:r>
                  <a:rPr lang="en-US" sz="1400">
                    <a:solidFill>
                      <a:srgbClr val="FF9933"/>
                    </a:solidFill>
                    <a:cs typeface="+mn-cs"/>
                  </a:rPr>
                  <a:t>DBMgr dbm=new DBMgr ();</a:t>
                </a:r>
                <a:endParaRPr lang="en-US" sz="1400">
                  <a:solidFill>
                    <a:schemeClr val="tx1"/>
                  </a:solidFill>
                  <a:cs typeface="+mn-cs"/>
                </a:endParaRP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public void </a:t>
                </a:r>
                <a:r>
                  <a:rPr lang="en-US" sz="1400">
                    <a:solidFill>
                      <a:srgbClr val="0033CC"/>
                    </a:solidFill>
                    <a:cs typeface="+mn-cs"/>
                  </a:rPr>
                  <a:t>process(String[] cnList)</a:t>
                </a: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</a:t>
                </a:r>
                <a:r>
                  <a:rPr lang="en-US" sz="1400">
                    <a:solidFill>
                      <a:srgbClr val="CC0000"/>
                    </a:solidFill>
                    <a:cs typeface="+mn-cs"/>
                  </a:rPr>
                  <a:t>for(int i=0; i&lt;cnList.length; i++)</a:t>
                </a: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</a:t>
                </a:r>
                <a:r>
                  <a:rPr lang="en-US" sz="1400">
                    <a:solidFill>
                      <a:srgbClr val="0066FF"/>
                    </a:solidFill>
                    <a:cs typeface="+mn-cs"/>
                  </a:rPr>
                  <a:t>Document d=dbm.getDocument(cnList[i]);</a:t>
                </a:r>
                <a:endParaRPr lang="en-US" sz="1400">
                  <a:solidFill>
                    <a:schemeClr val="tx1"/>
                  </a:solidFill>
                  <a:cs typeface="+mn-cs"/>
                </a:endParaRP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</a:t>
                </a:r>
                <a:r>
                  <a:rPr lang="en-US" sz="1400">
                    <a:solidFill>
                      <a:srgbClr val="FF66CC"/>
                    </a:solidFill>
                    <a:cs typeface="+mn-cs"/>
                  </a:rPr>
                  <a:t>if (d.isAvailable())</a:t>
                </a: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{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   </a:t>
                </a:r>
                <a:r>
                  <a:rPr lang="en-US" sz="1400">
                    <a:solidFill>
                      <a:srgbClr val="009900"/>
                    </a:solidFill>
                    <a:cs typeface="+mn-cs"/>
                  </a:rPr>
                  <a:t>Loan l=new Loan(u, d); dbm.saveLoan(l);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rgbClr val="009900"/>
                    </a:solidFill>
                    <a:cs typeface="+mn-cs"/>
                  </a:rPr>
                  <a:t>         d.setAvailable(false); dbm.saveDocument(d);</a:t>
                </a:r>
                <a:endParaRPr lang="en-US" sz="1400">
                  <a:solidFill>
                    <a:schemeClr val="tx1"/>
                  </a:solidFill>
                  <a:cs typeface="+mn-cs"/>
                </a:endParaRP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      }</a:t>
                </a:r>
              </a:p>
              <a:p>
                <a:pPr eaLnBrk="0" hangingPunct="0">
                  <a:defRPr/>
                </a:pPr>
                <a:r>
                  <a:rPr lang="en-US" sz="1400">
                    <a:solidFill>
                      <a:schemeClr val="tx1"/>
                    </a:solidFill>
                    <a:cs typeface="+mn-cs"/>
                  </a:rPr>
                  <a:t>}</a:t>
                </a:r>
              </a:p>
            </p:txBody>
          </p:sp>
        </p:grpSp>
        <p:sp>
          <p:nvSpPr>
            <p:cNvPr id="27657" name="Line 61"/>
            <p:cNvSpPr>
              <a:spLocks noChangeShapeType="1"/>
            </p:cNvSpPr>
            <p:nvPr/>
          </p:nvSpPr>
          <p:spPr bwMode="auto">
            <a:xfrm flipV="1">
              <a:off x="2796" y="1556"/>
              <a:ext cx="500" cy="2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42046" name="Text Box 62"/>
          <p:cNvSpPr txBox="1">
            <a:spLocks noChangeArrowheads="1"/>
          </p:cNvSpPr>
          <p:nvPr/>
        </p:nvSpPr>
        <p:spPr bwMode="auto">
          <a:xfrm>
            <a:off x="368301" y="6166793"/>
            <a:ext cx="6009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latin typeface="Times New Roman" charset="0"/>
                <a:cs typeface="+mn-cs"/>
              </a:rPr>
              <a:t>Note the color correspondence in SD and code. </a:t>
            </a:r>
          </a:p>
        </p:txBody>
      </p:sp>
    </p:spTree>
    <p:extLst>
      <p:ext uri="{BB962C8B-B14F-4D97-AF65-F5344CB8AC3E}">
        <p14:creationId xmlns:p14="http://schemas.microsoft.com/office/powerpoint/2010/main" val="2307079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C562D8A-F0FF-824C-AE6F-35C05652705A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421218" y="1773238"/>
            <a:ext cx="647700" cy="638175"/>
            <a:chOff x="254" y="1187"/>
            <a:chExt cx="306" cy="402"/>
          </a:xfrm>
        </p:grpSpPr>
        <p:sp>
          <p:nvSpPr>
            <p:cNvPr id="28730" name="Oval 3"/>
            <p:cNvSpPr>
              <a:spLocks noChangeArrowheads="1"/>
            </p:cNvSpPr>
            <p:nvPr/>
          </p:nvSpPr>
          <p:spPr bwMode="auto">
            <a:xfrm>
              <a:off x="321" y="1187"/>
              <a:ext cx="184" cy="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8731" name="Line 4"/>
            <p:cNvSpPr>
              <a:spLocks noChangeShapeType="1"/>
            </p:cNvSpPr>
            <p:nvPr/>
          </p:nvSpPr>
          <p:spPr bwMode="auto">
            <a:xfrm>
              <a:off x="407" y="1309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32" name="Line 5"/>
            <p:cNvSpPr>
              <a:spLocks noChangeShapeType="1"/>
            </p:cNvSpPr>
            <p:nvPr/>
          </p:nvSpPr>
          <p:spPr bwMode="auto">
            <a:xfrm>
              <a:off x="408" y="1489"/>
              <a:ext cx="1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33" name="Line 6"/>
            <p:cNvSpPr>
              <a:spLocks noChangeShapeType="1"/>
            </p:cNvSpPr>
            <p:nvPr/>
          </p:nvSpPr>
          <p:spPr bwMode="auto">
            <a:xfrm flipH="1">
              <a:off x="254" y="1489"/>
              <a:ext cx="153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734" name="Line 7"/>
            <p:cNvSpPr>
              <a:spLocks noChangeShapeType="1"/>
            </p:cNvSpPr>
            <p:nvPr/>
          </p:nvSpPr>
          <p:spPr bwMode="auto">
            <a:xfrm>
              <a:off x="254" y="1388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6323" name="Group 8"/>
          <p:cNvGrpSpPr>
            <a:grpSpLocks/>
          </p:cNvGrpSpPr>
          <p:nvPr/>
        </p:nvGrpSpPr>
        <p:grpSpPr bwMode="auto">
          <a:xfrm>
            <a:off x="2853267" y="1284289"/>
            <a:ext cx="1900767" cy="509587"/>
            <a:chOff x="1403" y="879"/>
            <a:chExt cx="898" cy="321"/>
          </a:xfrm>
        </p:grpSpPr>
        <p:sp>
          <p:nvSpPr>
            <p:cNvPr id="28728" name="Rectangle 9"/>
            <p:cNvSpPr>
              <a:spLocks noChangeArrowheads="1"/>
            </p:cNvSpPr>
            <p:nvPr/>
          </p:nvSpPr>
          <p:spPr bwMode="auto">
            <a:xfrm>
              <a:off x="1403" y="890"/>
              <a:ext cx="89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8729" name="Rectangle 10"/>
            <p:cNvSpPr>
              <a:spLocks noChangeArrowheads="1"/>
            </p:cNvSpPr>
            <p:nvPr/>
          </p:nvSpPr>
          <p:spPr bwMode="auto">
            <a:xfrm>
              <a:off x="1564" y="879"/>
              <a:ext cx="54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latin typeface="Courier New" charset="0"/>
                  <a:cs typeface="+mn-cs"/>
                </a:rPr>
                <a:t>:Checkout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latin typeface="Courier New" charset="0"/>
                  <a:cs typeface="+mn-cs"/>
                </a:rPr>
                <a:t>GUI</a:t>
              </a:r>
            </a:p>
          </p:txBody>
        </p:sp>
      </p:grpSp>
      <p:sp>
        <p:nvSpPr>
          <p:cNvPr id="28678" name="Line 11"/>
          <p:cNvSpPr>
            <a:spLocks noChangeShapeType="1"/>
          </p:cNvSpPr>
          <p:nvPr/>
        </p:nvSpPr>
        <p:spPr bwMode="auto">
          <a:xfrm>
            <a:off x="3807884" y="1816101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79" name="Rectangle 12"/>
          <p:cNvSpPr>
            <a:spLocks noChangeArrowheads="1"/>
          </p:cNvSpPr>
          <p:nvPr/>
        </p:nvSpPr>
        <p:spPr bwMode="auto">
          <a:xfrm>
            <a:off x="3721100" y="2006601"/>
            <a:ext cx="135467" cy="4329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80" name="Rectangle 13"/>
          <p:cNvSpPr>
            <a:spLocks noChangeArrowheads="1"/>
          </p:cNvSpPr>
          <p:nvPr/>
        </p:nvSpPr>
        <p:spPr bwMode="auto">
          <a:xfrm>
            <a:off x="1210734" y="2147888"/>
            <a:ext cx="258233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&lt;&lt;uid,cnList&gt;&gt;</a:t>
            </a:r>
          </a:p>
        </p:txBody>
      </p:sp>
      <p:sp>
        <p:nvSpPr>
          <p:cNvPr id="28681" name="Rectangle 14"/>
          <p:cNvSpPr>
            <a:spLocks noChangeArrowheads="1"/>
          </p:cNvSpPr>
          <p:nvPr/>
        </p:nvSpPr>
        <p:spPr bwMode="auto">
          <a:xfrm>
            <a:off x="5435601" y="1301751"/>
            <a:ext cx="1392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5395385" y="1397000"/>
            <a:ext cx="92473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rgbClr val="FF9933"/>
                </a:solidFill>
                <a:latin typeface="Courier New" charset="0"/>
                <a:cs typeface="+mn-cs"/>
              </a:rPr>
              <a:t>:DBMgr</a:t>
            </a:r>
            <a:endParaRPr lang="en-US" sz="1600" u="sng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28683" name="Line 16"/>
          <p:cNvSpPr>
            <a:spLocks noChangeShapeType="1"/>
          </p:cNvSpPr>
          <p:nvPr/>
        </p:nvSpPr>
        <p:spPr bwMode="auto">
          <a:xfrm>
            <a:off x="6119284" y="1816101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4" name="Rectangle 17"/>
          <p:cNvSpPr>
            <a:spLocks noChangeArrowheads="1"/>
          </p:cNvSpPr>
          <p:nvPr/>
        </p:nvSpPr>
        <p:spPr bwMode="auto">
          <a:xfrm>
            <a:off x="6019800" y="2063751"/>
            <a:ext cx="171451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85" name="Line 18"/>
          <p:cNvSpPr>
            <a:spLocks noChangeShapeType="1"/>
          </p:cNvSpPr>
          <p:nvPr/>
        </p:nvSpPr>
        <p:spPr bwMode="auto">
          <a:xfrm>
            <a:off x="3860801" y="2214563"/>
            <a:ext cx="20806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6" name="Line 19"/>
          <p:cNvSpPr>
            <a:spLocks noChangeShapeType="1"/>
          </p:cNvSpPr>
          <p:nvPr/>
        </p:nvSpPr>
        <p:spPr bwMode="auto">
          <a:xfrm>
            <a:off x="732367" y="2627313"/>
            <a:ext cx="0" cy="394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7" name="Rectangle 20"/>
          <p:cNvSpPr>
            <a:spLocks noChangeArrowheads="1"/>
          </p:cNvSpPr>
          <p:nvPr/>
        </p:nvSpPr>
        <p:spPr bwMode="auto">
          <a:xfrm>
            <a:off x="6045201" y="3511550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88" name="Line 21"/>
          <p:cNvSpPr>
            <a:spLocks noChangeShapeType="1"/>
          </p:cNvSpPr>
          <p:nvPr/>
        </p:nvSpPr>
        <p:spPr bwMode="auto">
          <a:xfrm>
            <a:off x="3911601" y="3586163"/>
            <a:ext cx="21314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89" name="Rectangle 22"/>
          <p:cNvSpPr>
            <a:spLocks noChangeArrowheads="1"/>
          </p:cNvSpPr>
          <p:nvPr/>
        </p:nvSpPr>
        <p:spPr bwMode="auto">
          <a:xfrm>
            <a:off x="7010400" y="1301751"/>
            <a:ext cx="1545167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90" name="Rectangle 23"/>
          <p:cNvSpPr>
            <a:spLocks noChangeArrowheads="1"/>
          </p:cNvSpPr>
          <p:nvPr/>
        </p:nvSpPr>
        <p:spPr bwMode="auto">
          <a:xfrm>
            <a:off x="7037918" y="1397000"/>
            <a:ext cx="924732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latin typeface="Courier New" charset="0"/>
                <a:cs typeface="+mn-cs"/>
              </a:rPr>
              <a:t>l:Loan</a:t>
            </a:r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>
            <a:off x="7795684" y="1835151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2" name="Rectangle 25"/>
          <p:cNvSpPr>
            <a:spLocks noChangeArrowheads="1"/>
          </p:cNvSpPr>
          <p:nvPr/>
        </p:nvSpPr>
        <p:spPr bwMode="auto">
          <a:xfrm>
            <a:off x="3994151" y="4467225"/>
            <a:ext cx="190977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[a]create(u,d)</a:t>
            </a:r>
          </a:p>
        </p:txBody>
      </p:sp>
      <p:sp>
        <p:nvSpPr>
          <p:cNvPr id="28693" name="Rectangle 26"/>
          <p:cNvSpPr>
            <a:spLocks noChangeArrowheads="1"/>
          </p:cNvSpPr>
          <p:nvPr/>
        </p:nvSpPr>
        <p:spPr bwMode="auto">
          <a:xfrm>
            <a:off x="6045200" y="4814889"/>
            <a:ext cx="146051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94" name="Rectangle 27"/>
          <p:cNvSpPr>
            <a:spLocks noChangeArrowheads="1"/>
          </p:cNvSpPr>
          <p:nvPr/>
        </p:nvSpPr>
        <p:spPr bwMode="auto">
          <a:xfrm>
            <a:off x="3784601" y="4941889"/>
            <a:ext cx="261196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[a]</a:t>
            </a: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saveLoan(l)</a:t>
            </a:r>
            <a:endParaRPr lang="en-US" sz="160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28695" name="Rectangle 28"/>
          <p:cNvSpPr>
            <a:spLocks noChangeArrowheads="1"/>
          </p:cNvSpPr>
          <p:nvPr/>
        </p:nvSpPr>
        <p:spPr bwMode="auto">
          <a:xfrm>
            <a:off x="8636001" y="1301751"/>
            <a:ext cx="2383367" cy="530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696" name="Rectangle 29"/>
          <p:cNvSpPr>
            <a:spLocks noChangeArrowheads="1"/>
          </p:cNvSpPr>
          <p:nvPr/>
        </p:nvSpPr>
        <p:spPr bwMode="auto">
          <a:xfrm>
            <a:off x="8727018" y="1435100"/>
            <a:ext cx="1417255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latin typeface="Courier New" charset="0"/>
                <a:cs typeface="+mn-cs"/>
              </a:rPr>
              <a:t>d:Document</a:t>
            </a:r>
          </a:p>
        </p:txBody>
      </p:sp>
      <p:sp>
        <p:nvSpPr>
          <p:cNvPr id="28697" name="Line 30"/>
          <p:cNvSpPr>
            <a:spLocks noChangeShapeType="1"/>
          </p:cNvSpPr>
          <p:nvPr/>
        </p:nvSpPr>
        <p:spPr bwMode="auto">
          <a:xfrm>
            <a:off x="9624484" y="1854201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8" name="Line 31"/>
          <p:cNvSpPr>
            <a:spLocks noChangeShapeType="1"/>
          </p:cNvSpPr>
          <p:nvPr/>
        </p:nvSpPr>
        <p:spPr bwMode="auto">
          <a:xfrm>
            <a:off x="3886200" y="5414963"/>
            <a:ext cx="56726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699" name="Rectangle 32"/>
          <p:cNvSpPr>
            <a:spLocks noChangeArrowheads="1"/>
          </p:cNvSpPr>
          <p:nvPr/>
        </p:nvSpPr>
        <p:spPr bwMode="auto">
          <a:xfrm>
            <a:off x="4675718" y="5378450"/>
            <a:ext cx="2894823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[a]setAvailable(false)</a:t>
            </a:r>
          </a:p>
        </p:txBody>
      </p:sp>
      <p:sp>
        <p:nvSpPr>
          <p:cNvPr id="28700" name="Rectangle 33"/>
          <p:cNvSpPr>
            <a:spLocks noChangeArrowheads="1"/>
          </p:cNvSpPr>
          <p:nvPr/>
        </p:nvSpPr>
        <p:spPr bwMode="auto">
          <a:xfrm>
            <a:off x="6045201" y="5759451"/>
            <a:ext cx="198967" cy="33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701" name="Line 34"/>
          <p:cNvSpPr>
            <a:spLocks noChangeShapeType="1"/>
          </p:cNvSpPr>
          <p:nvPr/>
        </p:nvSpPr>
        <p:spPr bwMode="auto">
          <a:xfrm>
            <a:off x="3886201" y="5795963"/>
            <a:ext cx="2156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2" name="Rectangle 35"/>
          <p:cNvSpPr>
            <a:spLocks noChangeArrowheads="1"/>
          </p:cNvSpPr>
          <p:nvPr/>
        </p:nvSpPr>
        <p:spPr bwMode="auto">
          <a:xfrm>
            <a:off x="3960284" y="5840414"/>
            <a:ext cx="1540386" cy="44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[a]</a:t>
            </a: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save-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Document(d)</a:t>
            </a:r>
            <a:endParaRPr lang="en-US" sz="160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28703" name="Line 36"/>
          <p:cNvSpPr>
            <a:spLocks noChangeShapeType="1"/>
          </p:cNvSpPr>
          <p:nvPr/>
        </p:nvSpPr>
        <p:spPr bwMode="auto">
          <a:xfrm>
            <a:off x="3835401" y="4500563"/>
            <a:ext cx="3934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4" name="Line 37"/>
          <p:cNvSpPr>
            <a:spLocks noChangeShapeType="1"/>
          </p:cNvSpPr>
          <p:nvPr/>
        </p:nvSpPr>
        <p:spPr bwMode="auto">
          <a:xfrm>
            <a:off x="3920067" y="2900363"/>
            <a:ext cx="505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5" name="Line 38"/>
          <p:cNvSpPr>
            <a:spLocks noChangeShapeType="1"/>
          </p:cNvSpPr>
          <p:nvPr/>
        </p:nvSpPr>
        <p:spPr bwMode="auto">
          <a:xfrm flipH="1">
            <a:off x="3920067" y="3205163"/>
            <a:ext cx="505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6" name="Line 39"/>
          <p:cNvSpPr>
            <a:spLocks noChangeShapeType="1"/>
          </p:cNvSpPr>
          <p:nvPr/>
        </p:nvSpPr>
        <p:spPr bwMode="auto">
          <a:xfrm>
            <a:off x="1335617" y="2138363"/>
            <a:ext cx="24024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7" name="Rectangle 40"/>
          <p:cNvSpPr>
            <a:spLocks noChangeArrowheads="1"/>
          </p:cNvSpPr>
          <p:nvPr/>
        </p:nvSpPr>
        <p:spPr bwMode="auto">
          <a:xfrm>
            <a:off x="4394200" y="2805113"/>
            <a:ext cx="2787651" cy="53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[u!=null] </a:t>
            </a:r>
          </a:p>
          <a:p>
            <a:pPr eaLnBrk="0" hangingPunct="0">
              <a:lnSpc>
                <a:spcPct val="75000"/>
              </a:lnSpc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process(cnList)</a:t>
            </a:r>
          </a:p>
        </p:txBody>
      </p:sp>
      <p:sp>
        <p:nvSpPr>
          <p:cNvPr id="28708" name="Line 41"/>
          <p:cNvSpPr>
            <a:spLocks noChangeShapeType="1"/>
          </p:cNvSpPr>
          <p:nvPr/>
        </p:nvSpPr>
        <p:spPr bwMode="auto">
          <a:xfrm>
            <a:off x="4400551" y="2901951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09" name="Rectangle 42"/>
          <p:cNvSpPr>
            <a:spLocks noChangeArrowheads="1"/>
          </p:cNvSpPr>
          <p:nvPr/>
        </p:nvSpPr>
        <p:spPr bwMode="auto">
          <a:xfrm>
            <a:off x="9499601" y="4191001"/>
            <a:ext cx="19896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8710" name="Line 43"/>
          <p:cNvSpPr>
            <a:spLocks noChangeShapeType="1"/>
          </p:cNvSpPr>
          <p:nvPr/>
        </p:nvSpPr>
        <p:spPr bwMode="auto">
          <a:xfrm>
            <a:off x="3911601" y="4297363"/>
            <a:ext cx="5585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11" name="Rectangle 44"/>
          <p:cNvSpPr>
            <a:spLocks noChangeArrowheads="1"/>
          </p:cNvSpPr>
          <p:nvPr/>
        </p:nvSpPr>
        <p:spPr bwMode="auto">
          <a:xfrm>
            <a:off x="5215467" y="4014788"/>
            <a:ext cx="314108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a:=isAvailable():boolean</a:t>
            </a:r>
          </a:p>
        </p:txBody>
      </p:sp>
      <p:sp>
        <p:nvSpPr>
          <p:cNvPr id="28712" name="Line 45"/>
          <p:cNvSpPr>
            <a:spLocks noChangeShapeType="1"/>
          </p:cNvSpPr>
          <p:nvPr/>
        </p:nvSpPr>
        <p:spPr bwMode="auto">
          <a:xfrm>
            <a:off x="3911601" y="4881563"/>
            <a:ext cx="21314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13" name="Line 46"/>
          <p:cNvSpPr>
            <a:spLocks noChangeShapeType="1"/>
          </p:cNvSpPr>
          <p:nvPr/>
        </p:nvSpPr>
        <p:spPr bwMode="auto">
          <a:xfrm flipH="1">
            <a:off x="859367" y="2833689"/>
            <a:ext cx="2829984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714" name="Rectangle 47"/>
          <p:cNvSpPr>
            <a:spLocks noChangeArrowheads="1"/>
          </p:cNvSpPr>
          <p:nvPr/>
        </p:nvSpPr>
        <p:spPr bwMode="auto">
          <a:xfrm>
            <a:off x="1475317" y="2871788"/>
            <a:ext cx="96821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&lt;&lt;</a:t>
            </a: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msg</a:t>
            </a:r>
            <a:r>
              <a:rPr lang="en-US" sz="1600">
                <a:solidFill>
                  <a:schemeClr val="tx1"/>
                </a:solidFill>
                <a:cs typeface="+mn-cs"/>
              </a:rPr>
              <a:t>&gt;&gt;</a:t>
            </a:r>
          </a:p>
        </p:txBody>
      </p:sp>
      <p:sp>
        <p:nvSpPr>
          <p:cNvPr id="28715" name="Rectangle 48"/>
          <p:cNvSpPr>
            <a:spLocks noChangeArrowheads="1"/>
          </p:cNvSpPr>
          <p:nvPr/>
        </p:nvSpPr>
        <p:spPr bwMode="auto">
          <a:xfrm>
            <a:off x="899584" y="3325813"/>
            <a:ext cx="9211733" cy="3141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56362" name="Freeform 49"/>
          <p:cNvSpPr>
            <a:spLocks/>
          </p:cNvSpPr>
          <p:nvPr/>
        </p:nvSpPr>
        <p:spPr bwMode="auto">
          <a:xfrm>
            <a:off x="899584" y="3325813"/>
            <a:ext cx="2709333" cy="552450"/>
          </a:xfrm>
          <a:custGeom>
            <a:avLst/>
            <a:gdLst>
              <a:gd name="T0" fmla="*/ 2147483647 w 1280"/>
              <a:gd name="T1" fmla="*/ 2147483647 h 348"/>
              <a:gd name="T2" fmla="*/ 0 w 1280"/>
              <a:gd name="T3" fmla="*/ 2147483647 h 348"/>
              <a:gd name="T4" fmla="*/ 0 w 1280"/>
              <a:gd name="T5" fmla="*/ 0 h 348"/>
              <a:gd name="T6" fmla="*/ 2147483647 w 1280"/>
              <a:gd name="T7" fmla="*/ 0 h 348"/>
              <a:gd name="T8" fmla="*/ 2147483647 w 1280"/>
              <a:gd name="T9" fmla="*/ 2147483647 h 348"/>
              <a:gd name="T10" fmla="*/ 2147483647 w 1280"/>
              <a:gd name="T11" fmla="*/ 2147483647 h 3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0" h="348">
                <a:moveTo>
                  <a:pt x="1023" y="347"/>
                </a:moveTo>
                <a:lnTo>
                  <a:pt x="0" y="347"/>
                </a:lnTo>
                <a:lnTo>
                  <a:pt x="0" y="0"/>
                </a:lnTo>
                <a:lnTo>
                  <a:pt x="1279" y="0"/>
                </a:lnTo>
                <a:lnTo>
                  <a:pt x="1279" y="277"/>
                </a:lnTo>
                <a:lnTo>
                  <a:pt x="1023" y="347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Rectangle 50"/>
          <p:cNvSpPr>
            <a:spLocks noChangeArrowheads="1"/>
          </p:cNvSpPr>
          <p:nvPr/>
        </p:nvSpPr>
        <p:spPr bwMode="auto">
          <a:xfrm>
            <a:off x="977901" y="3317875"/>
            <a:ext cx="285115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Loop</a:t>
            </a:r>
          </a:p>
          <a:p>
            <a:pPr eaLnBrk="0" hangingPunct="0"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(for each cn in cnList)</a:t>
            </a:r>
          </a:p>
        </p:txBody>
      </p:sp>
      <p:sp>
        <p:nvSpPr>
          <p:cNvPr id="28718" name="Rectangle 51"/>
          <p:cNvSpPr>
            <a:spLocks noChangeArrowheads="1"/>
          </p:cNvSpPr>
          <p:nvPr/>
        </p:nvSpPr>
        <p:spPr bwMode="auto">
          <a:xfrm>
            <a:off x="300567" y="2382839"/>
            <a:ext cx="630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800">
                <a:solidFill>
                  <a:schemeClr val="tx1"/>
                </a:solidFill>
                <a:cs typeface="+mn-cs"/>
              </a:rPr>
              <a:t>Patron</a:t>
            </a:r>
          </a:p>
        </p:txBody>
      </p:sp>
      <p:sp>
        <p:nvSpPr>
          <p:cNvPr id="28719" name="Rectangle 52"/>
          <p:cNvSpPr>
            <a:spLocks noChangeArrowheads="1"/>
          </p:cNvSpPr>
          <p:nvPr/>
        </p:nvSpPr>
        <p:spPr bwMode="auto">
          <a:xfrm>
            <a:off x="3812117" y="2157413"/>
            <a:ext cx="2504016" cy="76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u:=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getUser(uid):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User</a:t>
            </a:r>
            <a:endParaRPr lang="en-US" sz="160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sp>
        <p:nvSpPr>
          <p:cNvPr id="28720" name="Rectangle 53"/>
          <p:cNvSpPr>
            <a:spLocks noChangeArrowheads="1"/>
          </p:cNvSpPr>
          <p:nvPr/>
        </p:nvSpPr>
        <p:spPr bwMode="auto">
          <a:xfrm>
            <a:off x="3875618" y="3614739"/>
            <a:ext cx="1786647" cy="6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latin typeface="Courier New" charset="0"/>
                <a:cs typeface="+mn-cs"/>
              </a:rPr>
              <a:t>d:=</a:t>
            </a: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get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Document(cn):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rgbClr val="FF3300"/>
                </a:solidFill>
                <a:latin typeface="Courier New" charset="0"/>
                <a:cs typeface="+mn-cs"/>
              </a:rPr>
              <a:t>Document</a:t>
            </a:r>
            <a:endParaRPr lang="en-US" sz="1600">
              <a:solidFill>
                <a:schemeClr val="tx1"/>
              </a:solidFill>
              <a:latin typeface="Courier New" charset="0"/>
              <a:cs typeface="+mn-cs"/>
            </a:endParaRPr>
          </a:p>
        </p:txBody>
      </p:sp>
      <p:grpSp>
        <p:nvGrpSpPr>
          <p:cNvPr id="56367" name="Group 54"/>
          <p:cNvGrpSpPr>
            <a:grpSpLocks/>
          </p:cNvGrpSpPr>
          <p:nvPr/>
        </p:nvGrpSpPr>
        <p:grpSpPr bwMode="auto">
          <a:xfrm>
            <a:off x="6836833" y="2301876"/>
            <a:ext cx="5048251" cy="1698625"/>
            <a:chOff x="3241" y="1204"/>
            <a:chExt cx="2385" cy="1070"/>
          </a:xfrm>
        </p:grpSpPr>
        <p:sp>
          <p:nvSpPr>
            <p:cNvPr id="28724" name="Rectangle 55"/>
            <p:cNvSpPr>
              <a:spLocks noChangeArrowheads="1"/>
            </p:cNvSpPr>
            <p:nvPr/>
          </p:nvSpPr>
          <p:spPr bwMode="auto">
            <a:xfrm>
              <a:off x="3638" y="1292"/>
              <a:ext cx="81" cy="4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8725" name="Rectangle 56"/>
            <p:cNvSpPr>
              <a:spLocks noChangeArrowheads="1"/>
            </p:cNvSpPr>
            <p:nvPr/>
          </p:nvSpPr>
          <p:spPr bwMode="auto">
            <a:xfrm>
              <a:off x="4502" y="1820"/>
              <a:ext cx="81" cy="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8726" name="Rectangle 57"/>
            <p:cNvSpPr>
              <a:spLocks noChangeArrowheads="1"/>
            </p:cNvSpPr>
            <p:nvPr/>
          </p:nvSpPr>
          <p:spPr bwMode="auto">
            <a:xfrm>
              <a:off x="3241" y="1204"/>
              <a:ext cx="2385" cy="9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8727" name="Rectangle 58"/>
            <p:cNvSpPr>
              <a:spLocks noChangeArrowheads="1"/>
            </p:cNvSpPr>
            <p:nvPr/>
          </p:nvSpPr>
          <p:spPr bwMode="auto">
            <a:xfrm>
              <a:off x="3284" y="1251"/>
              <a:ext cx="2307" cy="8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rgbClr val="FF9933"/>
                  </a:solidFill>
                  <a:cs typeface="+mn-cs"/>
                </a:rPr>
                <a:t>public class DBMgr </a:t>
              </a:r>
              <a:r>
                <a:rPr lang="en-US" sz="1400">
                  <a:solidFill>
                    <a:srgbClr val="0033CC"/>
                  </a:solidFill>
                  <a:cs typeface="+mn-cs"/>
                </a:rPr>
                <a:t>{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rgbClr val="0033CC"/>
                  </a:solidFill>
                  <a:cs typeface="+mn-cs"/>
                </a:rPr>
                <a:t>   </a:t>
              </a:r>
              <a:r>
                <a:rPr lang="en-US" sz="1400">
                  <a:solidFill>
                    <a:srgbClr val="FF3300"/>
                  </a:solidFill>
                  <a:cs typeface="+mn-cs"/>
                </a:rPr>
                <a:t>public Document getDocument(String cn) {...}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rgbClr val="FF3300"/>
                  </a:solidFill>
                  <a:cs typeface="+mn-cs"/>
                </a:rPr>
                <a:t>   public User getUser(String uid) {...}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rgbClr val="FF3300"/>
                  </a:solidFill>
                  <a:cs typeface="+mn-cs"/>
                </a:rPr>
                <a:t>   public void saveLoan(Loan l) { ... }</a:t>
              </a:r>
            </a:p>
            <a:p>
              <a:pPr eaLnBrk="0" hangingPunct="0">
                <a:defRPr/>
              </a:pPr>
              <a:r>
                <a:rPr lang="en-US" sz="1400">
                  <a:solidFill>
                    <a:srgbClr val="FF3300"/>
                  </a:solidFill>
                  <a:cs typeface="+mn-cs"/>
                </a:rPr>
                <a:t>   public void saveDocument(Document d) {...}</a:t>
              </a:r>
              <a:endParaRPr lang="en-US" sz="1400">
                <a:solidFill>
                  <a:srgbClr val="0033CC"/>
                </a:solidFill>
                <a:cs typeface="+mn-cs"/>
              </a:endParaRPr>
            </a:p>
            <a:p>
              <a:pPr eaLnBrk="0" hangingPunct="0">
                <a:defRPr/>
              </a:pPr>
              <a:r>
                <a:rPr lang="en-US" sz="1400">
                  <a:solidFill>
                    <a:srgbClr val="0033CC"/>
                  </a:solidFill>
                  <a:cs typeface="+mn-cs"/>
                </a:rPr>
                <a:t>}</a:t>
              </a:r>
            </a:p>
          </p:txBody>
        </p:sp>
      </p:grpSp>
      <p:sp>
        <p:nvSpPr>
          <p:cNvPr id="28722" name="Rectangle 5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From Sequence Diagram to Implementation</a:t>
            </a:r>
          </a:p>
        </p:txBody>
      </p:sp>
      <p:sp>
        <p:nvSpPr>
          <p:cNvPr id="28723" name="Rectangle 60"/>
          <p:cNvSpPr>
            <a:spLocks noChangeArrowheads="1"/>
          </p:cNvSpPr>
          <p:nvPr/>
        </p:nvSpPr>
        <p:spPr bwMode="auto">
          <a:xfrm>
            <a:off x="3818467" y="3130551"/>
            <a:ext cx="103717" cy="304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21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C114ABA1-2F13-914E-878A-1DC7B573082D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5400"/>
            <a:ext cx="10972800" cy="7127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cs typeface="+mj-cs"/>
              </a:rPr>
              <a:t>Commonly Seen Mistakes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795867" y="766763"/>
            <a:ext cx="1900767" cy="509587"/>
            <a:chOff x="1403" y="879"/>
            <a:chExt cx="898" cy="321"/>
          </a:xfrm>
        </p:grpSpPr>
        <p:sp>
          <p:nvSpPr>
            <p:cNvPr id="29757" name="Rectangle 4"/>
            <p:cNvSpPr>
              <a:spLocks noChangeArrowheads="1"/>
            </p:cNvSpPr>
            <p:nvPr/>
          </p:nvSpPr>
          <p:spPr bwMode="auto">
            <a:xfrm>
              <a:off x="1403" y="890"/>
              <a:ext cx="89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58" name="Rectangle 5"/>
            <p:cNvSpPr>
              <a:spLocks noChangeArrowheads="1"/>
            </p:cNvSpPr>
            <p:nvPr/>
          </p:nvSpPr>
          <p:spPr bwMode="auto">
            <a:xfrm>
              <a:off x="1619" y="879"/>
              <a:ext cx="43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:Checkout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GUI</a:t>
              </a:r>
            </a:p>
          </p:txBody>
        </p:sp>
      </p:grp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750484" y="129857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1651001" y="1489075"/>
            <a:ext cx="148167" cy="43322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378200" y="784226"/>
            <a:ext cx="1392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3507318" y="863600"/>
            <a:ext cx="8222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cs typeface="+mn-cs"/>
              </a:rPr>
              <a:t>:DBMgr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061884" y="1298576"/>
            <a:ext cx="0" cy="470376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962400" y="1546226"/>
            <a:ext cx="171451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1803400" y="1697038"/>
            <a:ext cx="21695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987800" y="2994026"/>
            <a:ext cx="154517" cy="377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1854201" y="3068638"/>
            <a:ext cx="21314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987800" y="4297364"/>
            <a:ext cx="146051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621367" y="4424364"/>
            <a:ext cx="261196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[a]saveLoan(l)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987801" y="5241926"/>
            <a:ext cx="165100" cy="339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828801" y="5278438"/>
            <a:ext cx="21568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797051" y="5322889"/>
            <a:ext cx="1289716" cy="44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[a]save-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Document(d)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1830917" y="2382838"/>
            <a:ext cx="505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1830917" y="2687638"/>
            <a:ext cx="50588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262718" y="2327275"/>
            <a:ext cx="2787649" cy="53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[u!=null] </a:t>
            </a:r>
          </a:p>
          <a:p>
            <a:pPr eaLnBrk="0" hangingPunct="0">
              <a:lnSpc>
                <a:spcPct val="75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process(cnList)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1722967" y="2613026"/>
            <a:ext cx="99484" cy="304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2311400" y="2384426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1854201" y="4364038"/>
            <a:ext cx="21314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1754717" y="1639888"/>
            <a:ext cx="3225800" cy="54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u:=getUser(uid):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User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1775885" y="3097214"/>
            <a:ext cx="1431381" cy="62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d:=get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Document(cn):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Document</a:t>
            </a:r>
          </a:p>
        </p:txBody>
      </p:sp>
      <p:grpSp>
        <p:nvGrpSpPr>
          <p:cNvPr id="45084" name="Group 28"/>
          <p:cNvGrpSpPr>
            <a:grpSpLocks/>
          </p:cNvGrpSpPr>
          <p:nvPr/>
        </p:nvGrpSpPr>
        <p:grpSpPr bwMode="auto">
          <a:xfrm>
            <a:off x="6722534" y="760414"/>
            <a:ext cx="4243917" cy="5235575"/>
            <a:chOff x="3176" y="542"/>
            <a:chExt cx="2005" cy="3298"/>
          </a:xfrm>
        </p:grpSpPr>
        <p:grpSp>
          <p:nvGrpSpPr>
            <p:cNvPr id="57381" name="Group 29"/>
            <p:cNvGrpSpPr>
              <a:grpSpLocks/>
            </p:cNvGrpSpPr>
            <p:nvPr/>
          </p:nvGrpSpPr>
          <p:grpSpPr bwMode="auto">
            <a:xfrm>
              <a:off x="3176" y="542"/>
              <a:ext cx="898" cy="321"/>
              <a:chOff x="1403" y="879"/>
              <a:chExt cx="898" cy="321"/>
            </a:xfrm>
          </p:grpSpPr>
          <p:sp>
            <p:nvSpPr>
              <p:cNvPr id="29755" name="Rectangle 30"/>
              <p:cNvSpPr>
                <a:spLocks noChangeArrowheads="1"/>
              </p:cNvSpPr>
              <p:nvPr/>
            </p:nvSpPr>
            <p:spPr bwMode="auto">
              <a:xfrm>
                <a:off x="1403" y="890"/>
                <a:ext cx="898" cy="3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29756" name="Rectangle 31"/>
              <p:cNvSpPr>
                <a:spLocks noChangeArrowheads="1"/>
              </p:cNvSpPr>
              <p:nvPr/>
            </p:nvSpPr>
            <p:spPr bwMode="auto">
              <a:xfrm>
                <a:off x="1619" y="879"/>
                <a:ext cx="435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chemeClr val="tx1"/>
                    </a:solidFill>
                    <a:cs typeface="+mn-cs"/>
                  </a:rPr>
                  <a:t>:Checkout</a:t>
                </a: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chemeClr val="tx1"/>
                    </a:solidFill>
                    <a:cs typeface="+mn-cs"/>
                  </a:rPr>
                  <a:t>GUI</a:t>
                </a:r>
              </a:p>
            </p:txBody>
          </p:sp>
        </p:grpSp>
        <p:sp>
          <p:nvSpPr>
            <p:cNvPr id="29736" name="Line 32"/>
            <p:cNvSpPr>
              <a:spLocks noChangeShapeType="1"/>
            </p:cNvSpPr>
            <p:nvPr/>
          </p:nvSpPr>
          <p:spPr bwMode="auto">
            <a:xfrm>
              <a:off x="3627" y="877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37" name="Rectangle 33"/>
            <p:cNvSpPr>
              <a:spLocks noChangeArrowheads="1"/>
            </p:cNvSpPr>
            <p:nvPr/>
          </p:nvSpPr>
          <p:spPr bwMode="auto">
            <a:xfrm>
              <a:off x="3580" y="997"/>
              <a:ext cx="70" cy="272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38" name="Rectangle 34"/>
            <p:cNvSpPr>
              <a:spLocks noChangeArrowheads="1"/>
            </p:cNvSpPr>
            <p:nvPr/>
          </p:nvSpPr>
          <p:spPr bwMode="auto">
            <a:xfrm>
              <a:off x="4396" y="553"/>
              <a:ext cx="65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39" name="Rectangle 35"/>
            <p:cNvSpPr>
              <a:spLocks noChangeArrowheads="1"/>
            </p:cNvSpPr>
            <p:nvPr/>
          </p:nvSpPr>
          <p:spPr bwMode="auto">
            <a:xfrm>
              <a:off x="4442" y="598"/>
              <a:ext cx="38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 u="sng">
                  <a:solidFill>
                    <a:schemeClr val="tx1"/>
                  </a:solidFill>
                  <a:cs typeface="+mn-cs"/>
                </a:rPr>
                <a:t>:DBMgr</a:t>
              </a:r>
            </a:p>
          </p:txBody>
        </p:sp>
        <p:sp>
          <p:nvSpPr>
            <p:cNvPr id="29740" name="Line 36"/>
            <p:cNvSpPr>
              <a:spLocks noChangeShapeType="1"/>
            </p:cNvSpPr>
            <p:nvPr/>
          </p:nvSpPr>
          <p:spPr bwMode="auto">
            <a:xfrm>
              <a:off x="4719" y="877"/>
              <a:ext cx="0" cy="29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1" name="Line 37"/>
            <p:cNvSpPr>
              <a:spLocks noChangeShapeType="1"/>
            </p:cNvSpPr>
            <p:nvPr/>
          </p:nvSpPr>
          <p:spPr bwMode="auto">
            <a:xfrm>
              <a:off x="3652" y="1123"/>
              <a:ext cx="10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2" name="Line 38"/>
            <p:cNvSpPr>
              <a:spLocks noChangeShapeType="1"/>
            </p:cNvSpPr>
            <p:nvPr/>
          </p:nvSpPr>
          <p:spPr bwMode="auto">
            <a:xfrm>
              <a:off x="3676" y="1997"/>
              <a:ext cx="1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3" name="Rectangle 39"/>
            <p:cNvSpPr>
              <a:spLocks noChangeArrowheads="1"/>
            </p:cNvSpPr>
            <p:nvPr/>
          </p:nvSpPr>
          <p:spPr bwMode="auto">
            <a:xfrm>
              <a:off x="4679" y="1038"/>
              <a:ext cx="80" cy="24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44" name="Rectangle 40"/>
            <p:cNvSpPr>
              <a:spLocks noChangeArrowheads="1"/>
            </p:cNvSpPr>
            <p:nvPr/>
          </p:nvSpPr>
          <p:spPr bwMode="auto">
            <a:xfrm>
              <a:off x="3566" y="2846"/>
              <a:ext cx="1234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[a]saveLoan(l)</a:t>
              </a:r>
            </a:p>
          </p:txBody>
        </p:sp>
        <p:sp>
          <p:nvSpPr>
            <p:cNvPr id="29745" name="Line 41"/>
            <p:cNvSpPr>
              <a:spLocks noChangeShapeType="1"/>
            </p:cNvSpPr>
            <p:nvPr/>
          </p:nvSpPr>
          <p:spPr bwMode="auto">
            <a:xfrm>
              <a:off x="3664" y="3389"/>
              <a:ext cx="10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6" name="Rectangle 42"/>
            <p:cNvSpPr>
              <a:spLocks noChangeArrowheads="1"/>
            </p:cNvSpPr>
            <p:nvPr/>
          </p:nvSpPr>
          <p:spPr bwMode="auto">
            <a:xfrm>
              <a:off x="3649" y="3412"/>
              <a:ext cx="60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[a]save-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Document(d)</a:t>
              </a:r>
            </a:p>
          </p:txBody>
        </p:sp>
        <p:sp>
          <p:nvSpPr>
            <p:cNvPr id="29747" name="Line 43"/>
            <p:cNvSpPr>
              <a:spLocks noChangeShapeType="1"/>
            </p:cNvSpPr>
            <p:nvPr/>
          </p:nvSpPr>
          <p:spPr bwMode="auto">
            <a:xfrm>
              <a:off x="3660" y="1555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8" name="Line 44"/>
            <p:cNvSpPr>
              <a:spLocks noChangeShapeType="1"/>
            </p:cNvSpPr>
            <p:nvPr/>
          </p:nvSpPr>
          <p:spPr bwMode="auto">
            <a:xfrm flipH="1">
              <a:off x="3660" y="1747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49" name="Rectangle 45"/>
            <p:cNvSpPr>
              <a:spLocks noChangeArrowheads="1"/>
            </p:cNvSpPr>
            <p:nvPr/>
          </p:nvSpPr>
          <p:spPr bwMode="auto">
            <a:xfrm>
              <a:off x="3864" y="1520"/>
              <a:ext cx="131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[u!=null] </a:t>
              </a:r>
            </a:p>
            <a:p>
              <a:pPr eaLnBrk="0" hangingPunct="0">
                <a:lnSpc>
                  <a:spcPct val="75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process(cnList)</a:t>
              </a:r>
            </a:p>
          </p:txBody>
        </p:sp>
        <p:sp>
          <p:nvSpPr>
            <p:cNvPr id="29750" name="Rectangle 46"/>
            <p:cNvSpPr>
              <a:spLocks noChangeArrowheads="1"/>
            </p:cNvSpPr>
            <p:nvPr/>
          </p:nvSpPr>
          <p:spPr bwMode="auto">
            <a:xfrm>
              <a:off x="3614" y="1705"/>
              <a:ext cx="47" cy="19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>
              <a:off x="3887" y="15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52" name="Line 48"/>
            <p:cNvSpPr>
              <a:spLocks noChangeShapeType="1"/>
            </p:cNvSpPr>
            <p:nvPr/>
          </p:nvSpPr>
          <p:spPr bwMode="auto">
            <a:xfrm>
              <a:off x="3676" y="2813"/>
              <a:ext cx="1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9753" name="Rectangle 49"/>
            <p:cNvSpPr>
              <a:spLocks noChangeArrowheads="1"/>
            </p:cNvSpPr>
            <p:nvPr/>
          </p:nvSpPr>
          <p:spPr bwMode="auto">
            <a:xfrm>
              <a:off x="3629" y="1092"/>
              <a:ext cx="118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u:=getUser(uid):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User</a:t>
              </a:r>
            </a:p>
          </p:txBody>
        </p:sp>
        <p:sp>
          <p:nvSpPr>
            <p:cNvPr id="29754" name="Rectangle 50"/>
            <p:cNvSpPr>
              <a:spLocks noChangeArrowheads="1"/>
            </p:cNvSpPr>
            <p:nvPr/>
          </p:nvSpPr>
          <p:spPr bwMode="auto">
            <a:xfrm>
              <a:off x="3634" y="2010"/>
              <a:ext cx="676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d:=get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Document(cn):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Document</a:t>
              </a:r>
            </a:p>
          </p:txBody>
        </p:sp>
      </p:grpSp>
      <p:grpSp>
        <p:nvGrpSpPr>
          <p:cNvPr id="45107" name="Group 51"/>
          <p:cNvGrpSpPr>
            <a:grpSpLocks/>
          </p:cNvGrpSpPr>
          <p:nvPr/>
        </p:nvGrpSpPr>
        <p:grpSpPr bwMode="auto">
          <a:xfrm>
            <a:off x="497418" y="6070607"/>
            <a:ext cx="5554133" cy="458788"/>
            <a:chOff x="235" y="3887"/>
            <a:chExt cx="2624" cy="289"/>
          </a:xfrm>
        </p:grpSpPr>
        <p:sp>
          <p:nvSpPr>
            <p:cNvPr id="29733" name="Text Box 52"/>
            <p:cNvSpPr txBox="1">
              <a:spLocks noChangeArrowheads="1"/>
            </p:cNvSpPr>
            <p:nvPr/>
          </p:nvSpPr>
          <p:spPr bwMode="auto">
            <a:xfrm>
              <a:off x="289" y="3888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Times New Roman" charset="0"/>
                  <a:cs typeface="+mn-cs"/>
                </a:rPr>
                <a:t>Correct: 4 function calls to DBMgr; the functions are executed during 4 time intervals.</a:t>
              </a:r>
            </a:p>
          </p:txBody>
        </p:sp>
        <p:sp>
          <p:nvSpPr>
            <p:cNvPr id="29734" name="AutoShape 53"/>
            <p:cNvSpPr>
              <a:spLocks noChangeArrowheads="1"/>
            </p:cNvSpPr>
            <p:nvPr/>
          </p:nvSpPr>
          <p:spPr bwMode="auto">
            <a:xfrm>
              <a:off x="235" y="3887"/>
              <a:ext cx="2619" cy="264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45110" name="Group 54"/>
          <p:cNvGrpSpPr>
            <a:grpSpLocks/>
          </p:cNvGrpSpPr>
          <p:nvPr/>
        </p:nvGrpSpPr>
        <p:grpSpPr bwMode="auto">
          <a:xfrm>
            <a:off x="9582151" y="3192466"/>
            <a:ext cx="1320800" cy="646113"/>
            <a:chOff x="2458" y="2330"/>
            <a:chExt cx="624" cy="407"/>
          </a:xfrm>
        </p:grpSpPr>
        <p:sp>
          <p:nvSpPr>
            <p:cNvPr id="29731" name="Rectangle 55"/>
            <p:cNvSpPr>
              <a:spLocks noChangeArrowheads="1"/>
            </p:cNvSpPr>
            <p:nvPr/>
          </p:nvSpPr>
          <p:spPr bwMode="auto">
            <a:xfrm>
              <a:off x="2458" y="2414"/>
              <a:ext cx="624" cy="239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29732" name="Text Box 56"/>
            <p:cNvSpPr txBox="1">
              <a:spLocks noChangeArrowheads="1"/>
            </p:cNvSpPr>
            <p:nvPr/>
          </p:nvSpPr>
          <p:spPr bwMode="auto">
            <a:xfrm>
              <a:off x="2561" y="2330"/>
              <a:ext cx="414" cy="407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Impact" charset="0"/>
                  <a:cs typeface="+mn-cs"/>
                </a:rPr>
                <a:t>WRONG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Impact" charset="0"/>
                  <a:cs typeface="+mn-cs"/>
                </a:rPr>
                <a:t>WAY</a:t>
              </a:r>
            </a:p>
          </p:txBody>
        </p:sp>
      </p:grpSp>
      <p:graphicFrame>
        <p:nvGraphicFramePr>
          <p:cNvPr id="45113" name="Object 57"/>
          <p:cNvGraphicFramePr>
            <a:graphicFrameLocks noChangeAspect="1"/>
          </p:cNvGraphicFramePr>
          <p:nvPr/>
        </p:nvGraphicFramePr>
        <p:xfrm>
          <a:off x="3977217" y="1766888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Clip" r:id="rId3" imgW="2247900" imgH="3306763" progId="MS_ClipArt_Gallery.2">
                  <p:embed/>
                </p:oleObj>
              </mc:Choice>
              <mc:Fallback>
                <p:oleObj name="Clip" r:id="rId3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7217" y="1766888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4" name="Object 58"/>
          <p:cNvGraphicFramePr>
            <a:graphicFrameLocks noChangeAspect="1"/>
          </p:cNvGraphicFramePr>
          <p:nvPr/>
        </p:nvGraphicFramePr>
        <p:xfrm>
          <a:off x="4044951" y="3028950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Clip" r:id="rId5" imgW="2247900" imgH="3306763" progId="MS_ClipArt_Gallery.2">
                  <p:embed/>
                </p:oleObj>
              </mc:Choice>
              <mc:Fallback>
                <p:oleObj name="Clip" r:id="rId5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3028950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5" name="Object 59"/>
          <p:cNvGraphicFramePr>
            <a:graphicFrameLocks noChangeAspect="1"/>
          </p:cNvGraphicFramePr>
          <p:nvPr/>
        </p:nvGraphicFramePr>
        <p:xfrm>
          <a:off x="4044951" y="4416425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Clip" r:id="rId6" imgW="2247900" imgH="3306763" progId="MS_ClipArt_Gallery.2">
                  <p:embed/>
                </p:oleObj>
              </mc:Choice>
              <mc:Fallback>
                <p:oleObj name="Clip" r:id="rId6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4416425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6" name="Object 60"/>
          <p:cNvGraphicFramePr>
            <a:graphicFrameLocks noChangeAspect="1"/>
          </p:cNvGraphicFramePr>
          <p:nvPr/>
        </p:nvGraphicFramePr>
        <p:xfrm>
          <a:off x="4055533" y="5256213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6" name="Clip" r:id="rId7" imgW="2247900" imgH="3306763" progId="MS_ClipArt_Gallery.2">
                  <p:embed/>
                </p:oleObj>
              </mc:Choice>
              <mc:Fallback>
                <p:oleObj name="Clip" r:id="rId7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533" y="5256213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50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FEBD6696-6D20-5E4E-A46D-4AEA7633DC4B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0801" name="Rectangle 2"/>
          <p:cNvSpPr>
            <a:spLocks noChangeArrowheads="1"/>
          </p:cNvSpPr>
          <p:nvPr/>
        </p:nvSpPr>
        <p:spPr bwMode="auto">
          <a:xfrm>
            <a:off x="609600" y="125414"/>
            <a:ext cx="10972800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>
                <a:cs typeface="+mn-cs"/>
              </a:rPr>
              <a:t>Commonly Seen Mistakes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795867" y="866775"/>
            <a:ext cx="1854200" cy="484962"/>
            <a:chOff x="1403" y="879"/>
            <a:chExt cx="898" cy="334"/>
          </a:xfrm>
        </p:grpSpPr>
        <p:sp>
          <p:nvSpPr>
            <p:cNvPr id="30803" name="Rectangle 4"/>
            <p:cNvSpPr>
              <a:spLocks noChangeArrowheads="1"/>
            </p:cNvSpPr>
            <p:nvPr/>
          </p:nvSpPr>
          <p:spPr bwMode="auto">
            <a:xfrm>
              <a:off x="1403" y="890"/>
              <a:ext cx="898" cy="3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04" name="Rectangle 5"/>
            <p:cNvSpPr>
              <a:spLocks noChangeArrowheads="1"/>
            </p:cNvSpPr>
            <p:nvPr/>
          </p:nvSpPr>
          <p:spPr bwMode="auto">
            <a:xfrm>
              <a:off x="1612" y="879"/>
              <a:ext cx="44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:Checkout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GUI</a:t>
              </a:r>
            </a:p>
          </p:txBody>
        </p:sp>
      </p:grpSp>
      <p:sp>
        <p:nvSpPr>
          <p:cNvPr id="30805" name="Line 6"/>
          <p:cNvSpPr>
            <a:spLocks noChangeShapeType="1"/>
          </p:cNvSpPr>
          <p:nvPr/>
        </p:nvSpPr>
        <p:spPr bwMode="auto">
          <a:xfrm>
            <a:off x="1727200" y="1354139"/>
            <a:ext cx="0" cy="43084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06" name="Rectangle 7"/>
          <p:cNvSpPr>
            <a:spLocks noChangeArrowheads="1"/>
          </p:cNvSpPr>
          <p:nvPr/>
        </p:nvSpPr>
        <p:spPr bwMode="auto">
          <a:xfrm>
            <a:off x="1629833" y="1528764"/>
            <a:ext cx="146051" cy="43322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07" name="Rectangle 8"/>
          <p:cNvSpPr>
            <a:spLocks noChangeArrowheads="1"/>
          </p:cNvSpPr>
          <p:nvPr/>
        </p:nvSpPr>
        <p:spPr bwMode="auto">
          <a:xfrm>
            <a:off x="3314701" y="882650"/>
            <a:ext cx="136101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08" name="Rectangle 9"/>
          <p:cNvSpPr>
            <a:spLocks noChangeArrowheads="1"/>
          </p:cNvSpPr>
          <p:nvPr/>
        </p:nvSpPr>
        <p:spPr bwMode="auto">
          <a:xfrm>
            <a:off x="3441700" y="955675"/>
            <a:ext cx="75020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400" u="sng">
                <a:solidFill>
                  <a:schemeClr val="tx1"/>
                </a:solidFill>
                <a:cs typeface="+mn-cs"/>
              </a:rPr>
              <a:t>:DBMgr</a:t>
            </a:r>
          </a:p>
        </p:txBody>
      </p:sp>
      <p:sp>
        <p:nvSpPr>
          <p:cNvPr id="30809" name="Line 10"/>
          <p:cNvSpPr>
            <a:spLocks noChangeShapeType="1"/>
          </p:cNvSpPr>
          <p:nvPr/>
        </p:nvSpPr>
        <p:spPr bwMode="auto">
          <a:xfrm>
            <a:off x="3983567" y="1354139"/>
            <a:ext cx="0" cy="43084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10" name="Rectangle 11"/>
          <p:cNvSpPr>
            <a:spLocks noChangeArrowheads="1"/>
          </p:cNvSpPr>
          <p:nvPr/>
        </p:nvSpPr>
        <p:spPr bwMode="auto">
          <a:xfrm>
            <a:off x="3886201" y="1581150"/>
            <a:ext cx="167217" cy="66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11" name="Line 12"/>
          <p:cNvSpPr>
            <a:spLocks noChangeShapeType="1"/>
          </p:cNvSpPr>
          <p:nvPr/>
        </p:nvSpPr>
        <p:spPr bwMode="auto">
          <a:xfrm>
            <a:off x="1778000" y="1719263"/>
            <a:ext cx="21187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12" name="Rectangle 13"/>
          <p:cNvSpPr>
            <a:spLocks noChangeArrowheads="1"/>
          </p:cNvSpPr>
          <p:nvPr/>
        </p:nvSpPr>
        <p:spPr bwMode="auto">
          <a:xfrm>
            <a:off x="3911601" y="2906714"/>
            <a:ext cx="150284" cy="3460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13" name="Line 14"/>
          <p:cNvSpPr>
            <a:spLocks noChangeShapeType="1"/>
          </p:cNvSpPr>
          <p:nvPr/>
        </p:nvSpPr>
        <p:spPr bwMode="auto">
          <a:xfrm>
            <a:off x="1828801" y="2974975"/>
            <a:ext cx="20806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14" name="Rectangle 15"/>
          <p:cNvSpPr>
            <a:spLocks noChangeArrowheads="1"/>
          </p:cNvSpPr>
          <p:nvPr/>
        </p:nvSpPr>
        <p:spPr bwMode="auto">
          <a:xfrm>
            <a:off x="3911601" y="4100513"/>
            <a:ext cx="141817" cy="468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15" name="Rectangle 16"/>
          <p:cNvSpPr>
            <a:spLocks noChangeArrowheads="1"/>
          </p:cNvSpPr>
          <p:nvPr/>
        </p:nvSpPr>
        <p:spPr bwMode="auto">
          <a:xfrm>
            <a:off x="1602317" y="4216400"/>
            <a:ext cx="2548467" cy="25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[a]saveLoan(l)</a:t>
            </a:r>
          </a:p>
        </p:txBody>
      </p:sp>
      <p:sp>
        <p:nvSpPr>
          <p:cNvPr id="30816" name="Rectangle 17"/>
          <p:cNvSpPr>
            <a:spLocks noChangeArrowheads="1"/>
          </p:cNvSpPr>
          <p:nvPr/>
        </p:nvSpPr>
        <p:spPr bwMode="auto">
          <a:xfrm>
            <a:off x="3911600" y="4965700"/>
            <a:ext cx="160867" cy="311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17" name="Line 18"/>
          <p:cNvSpPr>
            <a:spLocks noChangeShapeType="1"/>
          </p:cNvSpPr>
          <p:nvPr/>
        </p:nvSpPr>
        <p:spPr bwMode="auto">
          <a:xfrm>
            <a:off x="1803401" y="4999038"/>
            <a:ext cx="21060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18" name="Rectangle 19"/>
          <p:cNvSpPr>
            <a:spLocks noChangeArrowheads="1"/>
          </p:cNvSpPr>
          <p:nvPr/>
        </p:nvSpPr>
        <p:spPr bwMode="auto">
          <a:xfrm>
            <a:off x="1773767" y="5040314"/>
            <a:ext cx="1151745" cy="40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[a]save-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Document(d)</a:t>
            </a:r>
          </a:p>
        </p:txBody>
      </p:sp>
      <p:sp>
        <p:nvSpPr>
          <p:cNvPr id="30819" name="Line 20"/>
          <p:cNvSpPr>
            <a:spLocks noChangeShapeType="1"/>
          </p:cNvSpPr>
          <p:nvPr/>
        </p:nvSpPr>
        <p:spPr bwMode="auto">
          <a:xfrm>
            <a:off x="1807633" y="2346325"/>
            <a:ext cx="4931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20" name="Line 21"/>
          <p:cNvSpPr>
            <a:spLocks noChangeShapeType="1"/>
          </p:cNvSpPr>
          <p:nvPr/>
        </p:nvSpPr>
        <p:spPr bwMode="auto">
          <a:xfrm flipH="1">
            <a:off x="1807633" y="2625725"/>
            <a:ext cx="4931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21" name="Rectangle 22"/>
          <p:cNvSpPr>
            <a:spLocks noChangeArrowheads="1"/>
          </p:cNvSpPr>
          <p:nvPr/>
        </p:nvSpPr>
        <p:spPr bwMode="auto">
          <a:xfrm>
            <a:off x="1697567" y="2557464"/>
            <a:ext cx="99484" cy="2789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0822" name="Line 23"/>
          <p:cNvSpPr>
            <a:spLocks noChangeShapeType="1"/>
          </p:cNvSpPr>
          <p:nvPr/>
        </p:nvSpPr>
        <p:spPr bwMode="auto">
          <a:xfrm>
            <a:off x="2296584" y="2347913"/>
            <a:ext cx="0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23" name="Line 24"/>
          <p:cNvSpPr>
            <a:spLocks noChangeShapeType="1"/>
          </p:cNvSpPr>
          <p:nvPr/>
        </p:nvSpPr>
        <p:spPr bwMode="auto">
          <a:xfrm>
            <a:off x="1828801" y="4162425"/>
            <a:ext cx="20806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824" name="Rectangle 25"/>
          <p:cNvSpPr>
            <a:spLocks noChangeArrowheads="1"/>
          </p:cNvSpPr>
          <p:nvPr/>
        </p:nvSpPr>
        <p:spPr bwMode="auto">
          <a:xfrm>
            <a:off x="1797052" y="3001963"/>
            <a:ext cx="1275702" cy="556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d:=get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Document(cn):</a:t>
            </a:r>
          </a:p>
          <a:p>
            <a:pPr eaLnBrk="0" hangingPunct="0">
              <a:lnSpc>
                <a:spcPct val="7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Document</a:t>
            </a:r>
          </a:p>
        </p:txBody>
      </p:sp>
      <p:sp>
        <p:nvSpPr>
          <p:cNvPr id="30825" name="Rectangle 26"/>
          <p:cNvSpPr>
            <a:spLocks noChangeArrowheads="1"/>
          </p:cNvSpPr>
          <p:nvPr/>
        </p:nvSpPr>
        <p:spPr bwMode="auto">
          <a:xfrm>
            <a:off x="2228851" y="2295525"/>
            <a:ext cx="2719916" cy="4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[u!=null] </a:t>
            </a:r>
          </a:p>
          <a:p>
            <a:pPr eaLnBrk="0" hangingPunct="0">
              <a:lnSpc>
                <a:spcPct val="75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process(cnList)</a:t>
            </a:r>
          </a:p>
        </p:txBody>
      </p:sp>
      <p:sp>
        <p:nvSpPr>
          <p:cNvPr id="30826" name="Rectangle 27"/>
          <p:cNvSpPr>
            <a:spLocks noChangeArrowheads="1"/>
          </p:cNvSpPr>
          <p:nvPr/>
        </p:nvSpPr>
        <p:spPr bwMode="auto">
          <a:xfrm>
            <a:off x="1731434" y="1666875"/>
            <a:ext cx="3147484" cy="48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u:=getUser(uid):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400">
                <a:solidFill>
                  <a:schemeClr val="tx1"/>
                </a:solidFill>
                <a:cs typeface="+mn-cs"/>
              </a:rPr>
              <a:t>User</a:t>
            </a:r>
          </a:p>
        </p:txBody>
      </p:sp>
      <p:grpSp>
        <p:nvGrpSpPr>
          <p:cNvPr id="46108" name="Group 28"/>
          <p:cNvGrpSpPr>
            <a:grpSpLocks/>
          </p:cNvGrpSpPr>
          <p:nvPr/>
        </p:nvGrpSpPr>
        <p:grpSpPr bwMode="auto">
          <a:xfrm>
            <a:off x="440267" y="5930901"/>
            <a:ext cx="3780367" cy="584200"/>
            <a:chOff x="208" y="3736"/>
            <a:chExt cx="1786" cy="368"/>
          </a:xfrm>
        </p:grpSpPr>
        <p:sp>
          <p:nvSpPr>
            <p:cNvPr id="30828" name="Text Box 29"/>
            <p:cNvSpPr txBox="1">
              <a:spLocks noChangeArrowheads="1"/>
            </p:cNvSpPr>
            <p:nvPr/>
          </p:nvSpPr>
          <p:spPr bwMode="auto">
            <a:xfrm>
              <a:off x="257" y="3736"/>
              <a:ext cx="173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Times New Roman" charset="0"/>
                  <a:cs typeface="+mn-cs"/>
                </a:rPr>
                <a:t>Correct: during execution of process(...), 3</a:t>
              </a:r>
            </a:p>
            <a:p>
              <a:pPr>
                <a:defRPr/>
              </a:pPr>
              <a:r>
                <a:rPr lang="en-US" sz="1600">
                  <a:latin typeface="Times New Roman" charset="0"/>
                  <a:cs typeface="+mn-cs"/>
                </a:rPr>
                <a:t>function calls are made.  </a:t>
              </a:r>
            </a:p>
          </p:txBody>
        </p:sp>
        <p:sp>
          <p:nvSpPr>
            <p:cNvPr id="30829" name="Rectangle 30"/>
            <p:cNvSpPr>
              <a:spLocks noChangeArrowheads="1"/>
            </p:cNvSpPr>
            <p:nvPr/>
          </p:nvSpPr>
          <p:spPr bwMode="auto">
            <a:xfrm>
              <a:off x="208" y="3799"/>
              <a:ext cx="87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  <p:graphicFrame>
        <p:nvGraphicFramePr>
          <p:cNvPr id="46111" name="Object 31"/>
          <p:cNvGraphicFramePr>
            <a:graphicFrameLocks noChangeAspect="1"/>
          </p:cNvGraphicFramePr>
          <p:nvPr/>
        </p:nvGraphicFramePr>
        <p:xfrm>
          <a:off x="1551517" y="3690938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Clip" r:id="rId3" imgW="2247900" imgH="3306763" progId="MS_ClipArt_Gallery.2">
                  <p:embed/>
                </p:oleObj>
              </mc:Choice>
              <mc:Fallback>
                <p:oleObj name="Clip" r:id="rId3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517" y="3690938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2" name="Object 32"/>
          <p:cNvGraphicFramePr>
            <a:graphicFrameLocks noChangeAspect="1"/>
          </p:cNvGraphicFramePr>
          <p:nvPr/>
        </p:nvGraphicFramePr>
        <p:xfrm>
          <a:off x="2724151" y="3903663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Clip" r:id="rId5" imgW="2247900" imgH="3306763" progId="MS_ClipArt_Gallery.2">
                  <p:embed/>
                </p:oleObj>
              </mc:Choice>
              <mc:Fallback>
                <p:oleObj name="Clip" r:id="rId5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3903663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3" name="Object 33"/>
          <p:cNvGraphicFramePr>
            <a:graphicFrameLocks noChangeAspect="1"/>
          </p:cNvGraphicFramePr>
          <p:nvPr/>
        </p:nvGraphicFramePr>
        <p:xfrm>
          <a:off x="2688167" y="4759325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Clip" r:id="rId6" imgW="2247900" imgH="3306763" progId="MS_ClipArt_Gallery.2">
                  <p:embed/>
                </p:oleObj>
              </mc:Choice>
              <mc:Fallback>
                <p:oleObj name="Clip" r:id="rId6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167" y="4759325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14" name="Object 34"/>
          <p:cNvGraphicFramePr>
            <a:graphicFrameLocks noChangeAspect="1"/>
          </p:cNvGraphicFramePr>
          <p:nvPr/>
        </p:nvGraphicFramePr>
        <p:xfrm>
          <a:off x="2700867" y="2819400"/>
          <a:ext cx="28786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0" name="Clip" r:id="rId7" imgW="2247900" imgH="3306763" progId="MS_ClipArt_Gallery.2">
                  <p:embed/>
                </p:oleObj>
              </mc:Choice>
              <mc:Fallback>
                <p:oleObj name="Clip" r:id="rId7" imgW="2247900" imgH="33067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867" y="2819400"/>
                        <a:ext cx="28786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15" name="Group 35"/>
          <p:cNvGrpSpPr>
            <a:grpSpLocks/>
          </p:cNvGrpSpPr>
          <p:nvPr/>
        </p:nvGrpSpPr>
        <p:grpSpPr bwMode="auto">
          <a:xfrm>
            <a:off x="6654801" y="865188"/>
            <a:ext cx="4152900" cy="4797426"/>
            <a:chOff x="3144" y="545"/>
            <a:chExt cx="1962" cy="3022"/>
          </a:xfrm>
        </p:grpSpPr>
        <p:grpSp>
          <p:nvGrpSpPr>
            <p:cNvPr id="58415" name="Group 36"/>
            <p:cNvGrpSpPr>
              <a:grpSpLocks/>
            </p:cNvGrpSpPr>
            <p:nvPr/>
          </p:nvGrpSpPr>
          <p:grpSpPr bwMode="auto">
            <a:xfrm>
              <a:off x="3144" y="545"/>
              <a:ext cx="876" cy="305"/>
              <a:chOff x="1403" y="879"/>
              <a:chExt cx="898" cy="334"/>
            </a:xfrm>
          </p:grpSpPr>
          <p:sp>
            <p:nvSpPr>
              <p:cNvPr id="30836" name="Rectangle 37"/>
              <p:cNvSpPr>
                <a:spLocks noChangeArrowheads="1"/>
              </p:cNvSpPr>
              <p:nvPr/>
            </p:nvSpPr>
            <p:spPr bwMode="auto">
              <a:xfrm>
                <a:off x="1403" y="890"/>
                <a:ext cx="898" cy="31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30837" name="Rectangle 38"/>
              <p:cNvSpPr>
                <a:spLocks noChangeArrowheads="1"/>
              </p:cNvSpPr>
              <p:nvPr/>
            </p:nvSpPr>
            <p:spPr bwMode="auto">
              <a:xfrm>
                <a:off x="1612" y="879"/>
                <a:ext cx="446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chemeClr val="tx1"/>
                    </a:solidFill>
                    <a:cs typeface="+mn-cs"/>
                  </a:rPr>
                  <a:t>:Checkout</a:t>
                </a:r>
              </a:p>
              <a:p>
                <a:pPr algn="ctr" eaLnBrk="0" hangingPunct="0">
                  <a:lnSpc>
                    <a:spcPct val="90000"/>
                  </a:lnSpc>
                  <a:defRPr/>
                </a:pPr>
                <a:r>
                  <a:rPr lang="en-US" sz="1400" u="sng">
                    <a:solidFill>
                      <a:schemeClr val="tx1"/>
                    </a:solidFill>
                    <a:cs typeface="+mn-cs"/>
                  </a:rPr>
                  <a:t>GUI</a:t>
                </a:r>
              </a:p>
            </p:txBody>
          </p:sp>
        </p:grpSp>
        <p:sp>
          <p:nvSpPr>
            <p:cNvPr id="30838" name="Line 39"/>
            <p:cNvSpPr>
              <a:spLocks noChangeShapeType="1"/>
            </p:cNvSpPr>
            <p:nvPr/>
          </p:nvSpPr>
          <p:spPr bwMode="auto">
            <a:xfrm>
              <a:off x="3574" y="853"/>
              <a:ext cx="0" cy="2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39" name="Rectangle 40"/>
            <p:cNvSpPr>
              <a:spLocks noChangeArrowheads="1"/>
            </p:cNvSpPr>
            <p:nvPr/>
          </p:nvSpPr>
          <p:spPr bwMode="auto">
            <a:xfrm>
              <a:off x="3538" y="963"/>
              <a:ext cx="69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40" name="Rectangle 41"/>
            <p:cNvSpPr>
              <a:spLocks noChangeArrowheads="1"/>
            </p:cNvSpPr>
            <p:nvPr/>
          </p:nvSpPr>
          <p:spPr bwMode="auto">
            <a:xfrm>
              <a:off x="4334" y="556"/>
              <a:ext cx="643" cy="2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41" name="Rectangle 42"/>
            <p:cNvSpPr>
              <a:spLocks noChangeArrowheads="1"/>
            </p:cNvSpPr>
            <p:nvPr/>
          </p:nvSpPr>
          <p:spPr bwMode="auto">
            <a:xfrm>
              <a:off x="4394" y="602"/>
              <a:ext cx="35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:DBMgr</a:t>
              </a:r>
            </a:p>
          </p:txBody>
        </p:sp>
        <p:sp>
          <p:nvSpPr>
            <p:cNvPr id="30842" name="Line 43"/>
            <p:cNvSpPr>
              <a:spLocks noChangeShapeType="1"/>
            </p:cNvSpPr>
            <p:nvPr/>
          </p:nvSpPr>
          <p:spPr bwMode="auto">
            <a:xfrm>
              <a:off x="4650" y="853"/>
              <a:ext cx="0" cy="27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43" name="Rectangle 44"/>
            <p:cNvSpPr>
              <a:spLocks noChangeArrowheads="1"/>
            </p:cNvSpPr>
            <p:nvPr/>
          </p:nvSpPr>
          <p:spPr bwMode="auto">
            <a:xfrm>
              <a:off x="4604" y="996"/>
              <a:ext cx="79" cy="4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44" name="Line 45"/>
            <p:cNvSpPr>
              <a:spLocks noChangeShapeType="1"/>
            </p:cNvSpPr>
            <p:nvPr/>
          </p:nvSpPr>
          <p:spPr bwMode="auto">
            <a:xfrm>
              <a:off x="3608" y="1083"/>
              <a:ext cx="1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45" name="Rectangle 46"/>
            <p:cNvSpPr>
              <a:spLocks noChangeArrowheads="1"/>
            </p:cNvSpPr>
            <p:nvPr/>
          </p:nvSpPr>
          <p:spPr bwMode="auto">
            <a:xfrm>
              <a:off x="4616" y="1831"/>
              <a:ext cx="71" cy="2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46" name="Line 47"/>
            <p:cNvSpPr>
              <a:spLocks noChangeShapeType="1"/>
            </p:cNvSpPr>
            <p:nvPr/>
          </p:nvSpPr>
          <p:spPr bwMode="auto">
            <a:xfrm>
              <a:off x="3600" y="1874"/>
              <a:ext cx="1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47" name="Rectangle 48"/>
            <p:cNvSpPr>
              <a:spLocks noChangeArrowheads="1"/>
            </p:cNvSpPr>
            <p:nvPr/>
          </p:nvSpPr>
          <p:spPr bwMode="auto">
            <a:xfrm>
              <a:off x="4616" y="2583"/>
              <a:ext cx="67" cy="2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48" name="Rectangle 49"/>
            <p:cNvSpPr>
              <a:spLocks noChangeArrowheads="1"/>
            </p:cNvSpPr>
            <p:nvPr/>
          </p:nvSpPr>
          <p:spPr bwMode="auto">
            <a:xfrm>
              <a:off x="3525" y="2656"/>
              <a:ext cx="120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[a]saveLoan(l)</a:t>
              </a:r>
            </a:p>
          </p:txBody>
        </p:sp>
        <p:sp>
          <p:nvSpPr>
            <p:cNvPr id="30849" name="Rectangle 50"/>
            <p:cNvSpPr>
              <a:spLocks noChangeArrowheads="1"/>
            </p:cNvSpPr>
            <p:nvPr/>
          </p:nvSpPr>
          <p:spPr bwMode="auto">
            <a:xfrm>
              <a:off x="4616" y="3128"/>
              <a:ext cx="76" cy="1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50" name="Line 51"/>
            <p:cNvSpPr>
              <a:spLocks noChangeShapeType="1"/>
            </p:cNvSpPr>
            <p:nvPr/>
          </p:nvSpPr>
          <p:spPr bwMode="auto">
            <a:xfrm>
              <a:off x="3620" y="3149"/>
              <a:ext cx="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51" name="Rectangle 52"/>
            <p:cNvSpPr>
              <a:spLocks noChangeArrowheads="1"/>
            </p:cNvSpPr>
            <p:nvPr/>
          </p:nvSpPr>
          <p:spPr bwMode="auto">
            <a:xfrm>
              <a:off x="3606" y="3175"/>
              <a:ext cx="5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[a]save-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Document(d)</a:t>
              </a:r>
            </a:p>
          </p:txBody>
        </p:sp>
        <p:sp>
          <p:nvSpPr>
            <p:cNvPr id="30852" name="Line 53"/>
            <p:cNvSpPr>
              <a:spLocks noChangeShapeType="1"/>
            </p:cNvSpPr>
            <p:nvPr/>
          </p:nvSpPr>
          <p:spPr bwMode="auto">
            <a:xfrm>
              <a:off x="3618" y="1478"/>
              <a:ext cx="2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53" name="Line 54"/>
            <p:cNvSpPr>
              <a:spLocks noChangeShapeType="1"/>
            </p:cNvSpPr>
            <p:nvPr/>
          </p:nvSpPr>
          <p:spPr bwMode="auto">
            <a:xfrm flipH="1">
              <a:off x="3627" y="1654"/>
              <a:ext cx="2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54" name="Rectangle 55"/>
            <p:cNvSpPr>
              <a:spLocks noChangeArrowheads="1"/>
            </p:cNvSpPr>
            <p:nvPr/>
          </p:nvSpPr>
          <p:spPr bwMode="auto">
            <a:xfrm>
              <a:off x="3585" y="1611"/>
              <a:ext cx="47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55" name="Line 56"/>
            <p:cNvSpPr>
              <a:spLocks noChangeShapeType="1"/>
            </p:cNvSpPr>
            <p:nvPr/>
          </p:nvSpPr>
          <p:spPr bwMode="auto">
            <a:xfrm>
              <a:off x="3833" y="1479"/>
              <a:ext cx="0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56" name="Line 57"/>
            <p:cNvSpPr>
              <a:spLocks noChangeShapeType="1"/>
            </p:cNvSpPr>
            <p:nvPr/>
          </p:nvSpPr>
          <p:spPr bwMode="auto">
            <a:xfrm>
              <a:off x="3611" y="2622"/>
              <a:ext cx="10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0857" name="Rectangle 58"/>
            <p:cNvSpPr>
              <a:spLocks noChangeArrowheads="1"/>
            </p:cNvSpPr>
            <p:nvPr/>
          </p:nvSpPr>
          <p:spPr bwMode="auto">
            <a:xfrm>
              <a:off x="3612" y="1891"/>
              <a:ext cx="603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d:=get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Document(cn):</a:t>
              </a:r>
            </a:p>
            <a:p>
              <a:pPr eaLnBrk="0" hangingPunct="0">
                <a:lnSpc>
                  <a:spcPct val="7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Document</a:t>
              </a:r>
            </a:p>
          </p:txBody>
        </p:sp>
        <p:sp>
          <p:nvSpPr>
            <p:cNvPr id="30858" name="Rectangle 59"/>
            <p:cNvSpPr>
              <a:spLocks noChangeArrowheads="1"/>
            </p:cNvSpPr>
            <p:nvPr/>
          </p:nvSpPr>
          <p:spPr bwMode="auto">
            <a:xfrm>
              <a:off x="3821" y="1446"/>
              <a:ext cx="128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[u!=null] </a:t>
              </a:r>
            </a:p>
            <a:p>
              <a:pPr eaLnBrk="0" hangingPunct="0">
                <a:lnSpc>
                  <a:spcPct val="75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process(cnList)</a:t>
              </a:r>
            </a:p>
          </p:txBody>
        </p:sp>
        <p:sp>
          <p:nvSpPr>
            <p:cNvPr id="30859" name="Rectangle 60"/>
            <p:cNvSpPr>
              <a:spLocks noChangeArrowheads="1"/>
            </p:cNvSpPr>
            <p:nvPr/>
          </p:nvSpPr>
          <p:spPr bwMode="auto">
            <a:xfrm>
              <a:off x="3586" y="1050"/>
              <a:ext cx="148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u:=getUser(uid):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400">
                  <a:solidFill>
                    <a:schemeClr val="tx1"/>
                  </a:solidFill>
                  <a:cs typeface="+mn-cs"/>
                </a:rPr>
                <a:t>User</a:t>
              </a:r>
            </a:p>
          </p:txBody>
        </p:sp>
        <p:sp>
          <p:nvSpPr>
            <p:cNvPr id="30860" name="Rectangle 61"/>
            <p:cNvSpPr>
              <a:spLocks noChangeArrowheads="1"/>
            </p:cNvSpPr>
            <p:nvPr/>
          </p:nvSpPr>
          <p:spPr bwMode="auto">
            <a:xfrm>
              <a:off x="3543" y="2437"/>
              <a:ext cx="6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0861" name="Rectangle 62"/>
            <p:cNvSpPr>
              <a:spLocks noChangeArrowheads="1"/>
            </p:cNvSpPr>
            <p:nvPr/>
          </p:nvSpPr>
          <p:spPr bwMode="auto">
            <a:xfrm>
              <a:off x="3544" y="3041"/>
              <a:ext cx="69" cy="4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46143" name="Group 63"/>
          <p:cNvGrpSpPr>
            <a:grpSpLocks/>
          </p:cNvGrpSpPr>
          <p:nvPr/>
        </p:nvGrpSpPr>
        <p:grpSpPr bwMode="auto">
          <a:xfrm>
            <a:off x="7349067" y="4062414"/>
            <a:ext cx="474133" cy="1235075"/>
            <a:chOff x="3472" y="2559"/>
            <a:chExt cx="224" cy="778"/>
          </a:xfrm>
        </p:grpSpPr>
        <p:grpSp>
          <p:nvGrpSpPr>
            <p:cNvPr id="58409" name="Group 64"/>
            <p:cNvGrpSpPr>
              <a:grpSpLocks/>
            </p:cNvGrpSpPr>
            <p:nvPr/>
          </p:nvGrpSpPr>
          <p:grpSpPr bwMode="auto">
            <a:xfrm rot="2325602">
              <a:off x="3483" y="2559"/>
              <a:ext cx="213" cy="213"/>
              <a:chOff x="2187" y="2655"/>
              <a:chExt cx="213" cy="213"/>
            </a:xfrm>
          </p:grpSpPr>
          <p:sp>
            <p:nvSpPr>
              <p:cNvPr id="30864" name="Line 65"/>
              <p:cNvSpPr>
                <a:spLocks noChangeShapeType="1"/>
              </p:cNvSpPr>
              <p:nvPr/>
            </p:nvSpPr>
            <p:spPr bwMode="auto">
              <a:xfrm>
                <a:off x="2187" y="2761"/>
                <a:ext cx="213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865" name="Line 66"/>
              <p:cNvSpPr>
                <a:spLocks noChangeShapeType="1"/>
              </p:cNvSpPr>
              <p:nvPr/>
            </p:nvSpPr>
            <p:spPr bwMode="auto">
              <a:xfrm rot="5400000">
                <a:off x="2185" y="2760"/>
                <a:ext cx="213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58410" name="Group 67"/>
            <p:cNvGrpSpPr>
              <a:grpSpLocks/>
            </p:cNvGrpSpPr>
            <p:nvPr/>
          </p:nvGrpSpPr>
          <p:grpSpPr bwMode="auto">
            <a:xfrm rot="2325602">
              <a:off x="3472" y="3124"/>
              <a:ext cx="213" cy="213"/>
              <a:chOff x="2187" y="2655"/>
              <a:chExt cx="213" cy="213"/>
            </a:xfrm>
          </p:grpSpPr>
          <p:sp>
            <p:nvSpPr>
              <p:cNvPr id="30867" name="Line 68"/>
              <p:cNvSpPr>
                <a:spLocks noChangeShapeType="1"/>
              </p:cNvSpPr>
              <p:nvPr/>
            </p:nvSpPr>
            <p:spPr bwMode="auto">
              <a:xfrm>
                <a:off x="2187" y="2761"/>
                <a:ext cx="213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30868" name="Line 69"/>
              <p:cNvSpPr>
                <a:spLocks noChangeShapeType="1"/>
              </p:cNvSpPr>
              <p:nvPr/>
            </p:nvSpPr>
            <p:spPr bwMode="auto">
              <a:xfrm rot="5400000">
                <a:off x="2185" y="2760"/>
                <a:ext cx="213" cy="0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46150" name="Group 70"/>
          <p:cNvGrpSpPr>
            <a:grpSpLocks/>
          </p:cNvGrpSpPr>
          <p:nvPr/>
        </p:nvGrpSpPr>
        <p:grpSpPr bwMode="auto">
          <a:xfrm>
            <a:off x="4279900" y="2026392"/>
            <a:ext cx="3304117" cy="1199409"/>
            <a:chOff x="2022" y="1276"/>
            <a:chExt cx="1519" cy="745"/>
          </a:xfrm>
        </p:grpSpPr>
        <p:grpSp>
          <p:nvGrpSpPr>
            <p:cNvPr id="58405" name="Group 71"/>
            <p:cNvGrpSpPr>
              <a:grpSpLocks/>
            </p:cNvGrpSpPr>
            <p:nvPr/>
          </p:nvGrpSpPr>
          <p:grpSpPr bwMode="auto">
            <a:xfrm>
              <a:off x="2022" y="1276"/>
              <a:ext cx="1349" cy="362"/>
              <a:chOff x="2075" y="1516"/>
              <a:chExt cx="1349" cy="362"/>
            </a:xfrm>
          </p:grpSpPr>
          <p:sp>
            <p:nvSpPr>
              <p:cNvPr id="30871" name="AutoShape 72"/>
              <p:cNvSpPr>
                <a:spLocks noChangeArrowheads="1"/>
              </p:cNvSpPr>
              <p:nvPr/>
            </p:nvSpPr>
            <p:spPr bwMode="auto">
              <a:xfrm>
                <a:off x="2075" y="1602"/>
                <a:ext cx="85" cy="243"/>
              </a:xfrm>
              <a:prstGeom prst="foldedCorner">
                <a:avLst>
                  <a:gd name="adj" fmla="val 12500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 sz="1800">
                  <a:solidFill>
                    <a:schemeClr val="tx1"/>
                  </a:solidFill>
                  <a:latin typeface="Arial" charset="0"/>
                  <a:cs typeface="+mn-cs"/>
                </a:endParaRPr>
              </a:p>
            </p:txBody>
          </p:sp>
          <p:sp>
            <p:nvSpPr>
              <p:cNvPr id="30872" name="Text Box 73"/>
              <p:cNvSpPr txBox="1">
                <a:spLocks noChangeArrowheads="1"/>
              </p:cNvSpPr>
              <p:nvPr/>
            </p:nvSpPr>
            <p:spPr bwMode="auto">
              <a:xfrm>
                <a:off x="2115" y="1516"/>
                <a:ext cx="1309" cy="3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99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>
                    <a:latin typeface="Times New Roman" charset="0"/>
                    <a:cs typeface="+mn-cs"/>
                  </a:rPr>
                  <a:t>The call to process(...) ends here.</a:t>
                </a:r>
              </a:p>
            </p:txBody>
          </p:sp>
        </p:grpSp>
        <p:sp>
          <p:nvSpPr>
            <p:cNvPr id="30873" name="Line 74"/>
            <p:cNvSpPr>
              <a:spLocks noChangeShapeType="1"/>
            </p:cNvSpPr>
            <p:nvPr/>
          </p:nvSpPr>
          <p:spPr bwMode="auto">
            <a:xfrm>
              <a:off x="2731" y="1728"/>
              <a:ext cx="81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6155" name="Group 75"/>
          <p:cNvGrpSpPr>
            <a:grpSpLocks/>
          </p:cNvGrpSpPr>
          <p:nvPr/>
        </p:nvGrpSpPr>
        <p:grpSpPr bwMode="auto">
          <a:xfrm>
            <a:off x="6040967" y="5926139"/>
            <a:ext cx="4984750" cy="584200"/>
            <a:chOff x="2854" y="3733"/>
            <a:chExt cx="2355" cy="368"/>
          </a:xfrm>
        </p:grpSpPr>
        <p:sp>
          <p:nvSpPr>
            <p:cNvPr id="30875" name="Text Box 76"/>
            <p:cNvSpPr txBox="1">
              <a:spLocks noChangeArrowheads="1"/>
            </p:cNvSpPr>
            <p:nvPr/>
          </p:nvSpPr>
          <p:spPr bwMode="auto">
            <a:xfrm>
              <a:off x="2882" y="3733"/>
              <a:ext cx="23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Times New Roman" charset="0"/>
                  <a:cs typeface="+mn-cs"/>
                </a:rPr>
                <a:t>The last two calls need to be initiated. But even though the semantics is still incorrect. </a:t>
              </a:r>
            </a:p>
          </p:txBody>
        </p:sp>
        <p:sp>
          <p:nvSpPr>
            <p:cNvPr id="30876" name="Rectangle 77"/>
            <p:cNvSpPr>
              <a:spLocks noChangeArrowheads="1"/>
            </p:cNvSpPr>
            <p:nvPr/>
          </p:nvSpPr>
          <p:spPr bwMode="auto">
            <a:xfrm>
              <a:off x="2854" y="3788"/>
              <a:ext cx="87" cy="23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9-</a:t>
            </a:r>
            <a:fld id="{B7F37EB1-A162-0641-91D9-CC167B668330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7280" y="286603"/>
            <a:ext cx="10058400" cy="520221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Commonly Seen Mistakes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433917" y="952500"/>
            <a:ext cx="6527800" cy="1993900"/>
            <a:chOff x="205" y="600"/>
            <a:chExt cx="3084" cy="1256"/>
          </a:xfrm>
        </p:grpSpPr>
        <p:sp>
          <p:nvSpPr>
            <p:cNvPr id="31778" name="Oval 4"/>
            <p:cNvSpPr>
              <a:spLocks noChangeArrowheads="1"/>
            </p:cNvSpPr>
            <p:nvPr/>
          </p:nvSpPr>
          <p:spPr bwMode="auto">
            <a:xfrm>
              <a:off x="329" y="908"/>
              <a:ext cx="184" cy="1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79" name="Line 5"/>
            <p:cNvSpPr>
              <a:spLocks noChangeShapeType="1"/>
            </p:cNvSpPr>
            <p:nvPr/>
          </p:nvSpPr>
          <p:spPr bwMode="auto">
            <a:xfrm>
              <a:off x="415" y="1030"/>
              <a:ext cx="0" cy="1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0" name="Line 6"/>
            <p:cNvSpPr>
              <a:spLocks noChangeShapeType="1"/>
            </p:cNvSpPr>
            <p:nvPr/>
          </p:nvSpPr>
          <p:spPr bwMode="auto">
            <a:xfrm>
              <a:off x="416" y="1210"/>
              <a:ext cx="1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1" name="Line 7"/>
            <p:cNvSpPr>
              <a:spLocks noChangeShapeType="1"/>
            </p:cNvSpPr>
            <p:nvPr/>
          </p:nvSpPr>
          <p:spPr bwMode="auto">
            <a:xfrm flipH="1">
              <a:off x="262" y="1210"/>
              <a:ext cx="153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2" name="Line 8"/>
            <p:cNvSpPr>
              <a:spLocks noChangeShapeType="1"/>
            </p:cNvSpPr>
            <p:nvPr/>
          </p:nvSpPr>
          <p:spPr bwMode="auto">
            <a:xfrm>
              <a:off x="262" y="1109"/>
              <a:ext cx="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3" name="Rectangle 9"/>
            <p:cNvSpPr>
              <a:spLocks noChangeArrowheads="1"/>
            </p:cNvSpPr>
            <p:nvPr/>
          </p:nvSpPr>
          <p:spPr bwMode="auto">
            <a:xfrm>
              <a:off x="1411" y="611"/>
              <a:ext cx="89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84" name="Rectangle 10"/>
            <p:cNvSpPr>
              <a:spLocks noChangeArrowheads="1"/>
            </p:cNvSpPr>
            <p:nvPr/>
          </p:nvSpPr>
          <p:spPr bwMode="auto">
            <a:xfrm>
              <a:off x="1627" y="600"/>
              <a:ext cx="435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:Checkout</a:t>
              </a:r>
            </a:p>
            <a:p>
              <a:pPr algn="ctr" eaLnBrk="0" hangingPunct="0">
                <a:lnSpc>
                  <a:spcPct val="90000"/>
                </a:lnSpc>
                <a:defRPr/>
              </a:pPr>
              <a:r>
                <a:rPr lang="en-US" sz="1400" u="sng">
                  <a:solidFill>
                    <a:schemeClr val="tx1"/>
                  </a:solidFill>
                  <a:cs typeface="+mn-cs"/>
                </a:rPr>
                <a:t>GUI</a:t>
              </a:r>
            </a:p>
          </p:txBody>
        </p:sp>
        <p:sp>
          <p:nvSpPr>
            <p:cNvPr id="31785" name="Line 11"/>
            <p:cNvSpPr>
              <a:spLocks noChangeShapeType="1"/>
            </p:cNvSpPr>
            <p:nvPr/>
          </p:nvSpPr>
          <p:spPr bwMode="auto">
            <a:xfrm>
              <a:off x="1862" y="935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86" name="Rectangle 12"/>
            <p:cNvSpPr>
              <a:spLocks noChangeArrowheads="1"/>
            </p:cNvSpPr>
            <p:nvPr/>
          </p:nvSpPr>
          <p:spPr bwMode="auto">
            <a:xfrm>
              <a:off x="1815" y="1055"/>
              <a:ext cx="70" cy="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87" name="Rectangle 13"/>
            <p:cNvSpPr>
              <a:spLocks noChangeArrowheads="1"/>
            </p:cNvSpPr>
            <p:nvPr/>
          </p:nvSpPr>
          <p:spPr bwMode="auto">
            <a:xfrm>
              <a:off x="635" y="1144"/>
              <a:ext cx="12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&lt;&lt;uid,cnList&gt;&gt;</a:t>
              </a:r>
            </a:p>
          </p:txBody>
        </p:sp>
        <p:sp>
          <p:nvSpPr>
            <p:cNvPr id="31788" name="Rectangle 14"/>
            <p:cNvSpPr>
              <a:spLocks noChangeArrowheads="1"/>
            </p:cNvSpPr>
            <p:nvPr/>
          </p:nvSpPr>
          <p:spPr bwMode="auto">
            <a:xfrm>
              <a:off x="2631" y="611"/>
              <a:ext cx="658" cy="3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89" name="Rectangle 15"/>
            <p:cNvSpPr>
              <a:spLocks noChangeArrowheads="1"/>
            </p:cNvSpPr>
            <p:nvPr/>
          </p:nvSpPr>
          <p:spPr bwMode="auto">
            <a:xfrm>
              <a:off x="2612" y="671"/>
              <a:ext cx="43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1600" u="sng">
                  <a:solidFill>
                    <a:schemeClr val="tx1"/>
                  </a:solidFill>
                  <a:cs typeface="+mn-cs"/>
                </a:rPr>
                <a:t>  :DBMgr</a:t>
              </a:r>
            </a:p>
          </p:txBody>
        </p:sp>
        <p:sp>
          <p:nvSpPr>
            <p:cNvPr id="31790" name="Line 16"/>
            <p:cNvSpPr>
              <a:spLocks noChangeShapeType="1"/>
            </p:cNvSpPr>
            <p:nvPr/>
          </p:nvSpPr>
          <p:spPr bwMode="auto">
            <a:xfrm>
              <a:off x="2954" y="935"/>
              <a:ext cx="0" cy="9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91" name="Rectangle 17"/>
            <p:cNvSpPr>
              <a:spLocks noChangeArrowheads="1"/>
            </p:cNvSpPr>
            <p:nvPr/>
          </p:nvSpPr>
          <p:spPr bwMode="auto">
            <a:xfrm>
              <a:off x="2907" y="1091"/>
              <a:ext cx="81" cy="4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92" name="Line 18"/>
            <p:cNvSpPr>
              <a:spLocks noChangeShapeType="1"/>
            </p:cNvSpPr>
            <p:nvPr/>
          </p:nvSpPr>
          <p:spPr bwMode="auto">
            <a:xfrm>
              <a:off x="1887" y="1186"/>
              <a:ext cx="9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93" name="Line 19"/>
            <p:cNvSpPr>
              <a:spLocks noChangeShapeType="1"/>
            </p:cNvSpPr>
            <p:nvPr/>
          </p:nvSpPr>
          <p:spPr bwMode="auto">
            <a:xfrm>
              <a:off x="684" y="1138"/>
              <a:ext cx="1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794" name="Rectangle 20"/>
            <p:cNvSpPr>
              <a:spLocks noChangeArrowheads="1"/>
            </p:cNvSpPr>
            <p:nvPr/>
          </p:nvSpPr>
          <p:spPr bwMode="auto">
            <a:xfrm>
              <a:off x="205" y="1292"/>
              <a:ext cx="29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800">
                  <a:solidFill>
                    <a:schemeClr val="tx1"/>
                  </a:solidFill>
                  <a:cs typeface="+mn-cs"/>
                </a:rPr>
                <a:t>Patron</a:t>
              </a:r>
            </a:p>
          </p:txBody>
        </p:sp>
        <p:sp>
          <p:nvSpPr>
            <p:cNvPr id="31795" name="Rectangle 21"/>
            <p:cNvSpPr>
              <a:spLocks noChangeArrowheads="1"/>
            </p:cNvSpPr>
            <p:nvPr/>
          </p:nvSpPr>
          <p:spPr bwMode="auto">
            <a:xfrm>
              <a:off x="1864" y="1150"/>
              <a:ext cx="118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u:=getUser(uid):</a:t>
              </a:r>
            </a:p>
            <a:p>
              <a:pPr eaLnBrk="0" hangingPunct="0">
                <a:lnSpc>
                  <a:spcPct val="90000"/>
                </a:lnSpc>
                <a:defRPr/>
              </a:pPr>
              <a:r>
                <a:rPr lang="en-US" sz="1600">
                  <a:solidFill>
                    <a:schemeClr val="tx1"/>
                  </a:solidFill>
                  <a:cs typeface="+mn-cs"/>
                </a:rPr>
                <a:t>User</a:t>
              </a:r>
            </a:p>
          </p:txBody>
        </p:sp>
      </p:grpSp>
      <p:grpSp>
        <p:nvGrpSpPr>
          <p:cNvPr id="47126" name="Group 22"/>
          <p:cNvGrpSpPr>
            <a:grpSpLocks/>
          </p:cNvGrpSpPr>
          <p:nvPr/>
        </p:nvGrpSpPr>
        <p:grpSpPr bwMode="auto">
          <a:xfrm>
            <a:off x="687917" y="1641475"/>
            <a:ext cx="3115733" cy="1820863"/>
            <a:chOff x="325" y="1034"/>
            <a:chExt cx="1472" cy="1147"/>
          </a:xfrm>
        </p:grpSpPr>
        <p:sp>
          <p:nvSpPr>
            <p:cNvPr id="31774" name="Text Box 23"/>
            <p:cNvSpPr txBox="1">
              <a:spLocks noChangeArrowheads="1"/>
            </p:cNvSpPr>
            <p:nvPr/>
          </p:nvSpPr>
          <p:spPr bwMode="auto">
            <a:xfrm>
              <a:off x="358" y="1658"/>
              <a:ext cx="143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Times New Roman" charset="0"/>
                  <a:cs typeface="+mn-cs"/>
                </a:rPr>
                <a:t>Correct: the getUser(uid) call happens after the patron submits the uid and cnList.</a:t>
              </a:r>
            </a:p>
          </p:txBody>
        </p:sp>
        <p:sp>
          <p:nvSpPr>
            <p:cNvPr id="31775" name="AutoShape 24"/>
            <p:cNvSpPr>
              <a:spLocks noChangeArrowheads="1"/>
            </p:cNvSpPr>
            <p:nvPr/>
          </p:nvSpPr>
          <p:spPr bwMode="auto">
            <a:xfrm>
              <a:off x="325" y="1805"/>
              <a:ext cx="87" cy="246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76" name="Oval 25"/>
            <p:cNvSpPr>
              <a:spLocks noChangeArrowheads="1"/>
            </p:cNvSpPr>
            <p:nvPr/>
          </p:nvSpPr>
          <p:spPr bwMode="auto">
            <a:xfrm>
              <a:off x="1648" y="1034"/>
              <a:ext cx="123" cy="32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77" name="Line 26"/>
            <p:cNvSpPr>
              <a:spLocks noChangeShapeType="1"/>
            </p:cNvSpPr>
            <p:nvPr/>
          </p:nvSpPr>
          <p:spPr bwMode="auto">
            <a:xfrm flipH="1">
              <a:off x="1483" y="1291"/>
              <a:ext cx="20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1751" name="Oval 27"/>
          <p:cNvSpPr>
            <a:spLocks noChangeArrowheads="1"/>
          </p:cNvSpPr>
          <p:nvPr/>
        </p:nvSpPr>
        <p:spPr bwMode="auto">
          <a:xfrm>
            <a:off x="4906433" y="4083050"/>
            <a:ext cx="389467" cy="190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1752" name="Line 28"/>
          <p:cNvSpPr>
            <a:spLocks noChangeShapeType="1"/>
          </p:cNvSpPr>
          <p:nvPr/>
        </p:nvSpPr>
        <p:spPr bwMode="auto">
          <a:xfrm>
            <a:off x="5088467" y="4276726"/>
            <a:ext cx="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3" name="Line 29"/>
          <p:cNvSpPr>
            <a:spLocks noChangeShapeType="1"/>
          </p:cNvSpPr>
          <p:nvPr/>
        </p:nvSpPr>
        <p:spPr bwMode="auto">
          <a:xfrm>
            <a:off x="5090584" y="4562475"/>
            <a:ext cx="321733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4" name="Line 30"/>
          <p:cNvSpPr>
            <a:spLocks noChangeShapeType="1"/>
          </p:cNvSpPr>
          <p:nvPr/>
        </p:nvSpPr>
        <p:spPr bwMode="auto">
          <a:xfrm flipH="1">
            <a:off x="4764618" y="4562475"/>
            <a:ext cx="323849" cy="15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5" name="Line 31"/>
          <p:cNvSpPr>
            <a:spLocks noChangeShapeType="1"/>
          </p:cNvSpPr>
          <p:nvPr/>
        </p:nvSpPr>
        <p:spPr bwMode="auto">
          <a:xfrm>
            <a:off x="4764618" y="4402138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6" name="Rectangle 32"/>
          <p:cNvSpPr>
            <a:spLocks noChangeArrowheads="1"/>
          </p:cNvSpPr>
          <p:nvPr/>
        </p:nvSpPr>
        <p:spPr bwMode="auto">
          <a:xfrm>
            <a:off x="7196667" y="3611564"/>
            <a:ext cx="1900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1757" name="Rectangle 33"/>
          <p:cNvSpPr>
            <a:spLocks noChangeArrowheads="1"/>
          </p:cNvSpPr>
          <p:nvPr/>
        </p:nvSpPr>
        <p:spPr bwMode="auto">
          <a:xfrm>
            <a:off x="7654218" y="3594100"/>
            <a:ext cx="920049" cy="48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400" u="sng">
                <a:solidFill>
                  <a:schemeClr val="tx1"/>
                </a:solidFill>
                <a:cs typeface="+mn-cs"/>
              </a:rPr>
              <a:t>:Checkout</a:t>
            </a:r>
          </a:p>
          <a:p>
            <a:pPr algn="ctr" eaLnBrk="0" hangingPunct="0">
              <a:lnSpc>
                <a:spcPct val="90000"/>
              </a:lnSpc>
              <a:defRPr/>
            </a:pPr>
            <a:r>
              <a:rPr lang="en-US" sz="1400" u="sng">
                <a:solidFill>
                  <a:schemeClr val="tx1"/>
                </a:solidFill>
                <a:cs typeface="+mn-cs"/>
              </a:rPr>
              <a:t>GUI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>
            <a:off x="8151284" y="4125914"/>
            <a:ext cx="0" cy="146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59" name="Rectangle 35"/>
          <p:cNvSpPr>
            <a:spLocks noChangeArrowheads="1"/>
          </p:cNvSpPr>
          <p:nvPr/>
        </p:nvSpPr>
        <p:spPr bwMode="auto">
          <a:xfrm>
            <a:off x="8051801" y="4316414"/>
            <a:ext cx="148167" cy="968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1760" name="Rectangle 36"/>
          <p:cNvSpPr>
            <a:spLocks noChangeArrowheads="1"/>
          </p:cNvSpPr>
          <p:nvPr/>
        </p:nvSpPr>
        <p:spPr bwMode="auto">
          <a:xfrm>
            <a:off x="5554133" y="4457700"/>
            <a:ext cx="258233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&lt;&lt;uid,cnList&gt;&gt;</a:t>
            </a:r>
          </a:p>
        </p:txBody>
      </p:sp>
      <p:sp>
        <p:nvSpPr>
          <p:cNvPr id="31761" name="Rectangle 37"/>
          <p:cNvSpPr>
            <a:spLocks noChangeArrowheads="1"/>
          </p:cNvSpPr>
          <p:nvPr/>
        </p:nvSpPr>
        <p:spPr bwMode="auto">
          <a:xfrm>
            <a:off x="9779001" y="3611564"/>
            <a:ext cx="1392767" cy="492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1762" name="Rectangle 38"/>
          <p:cNvSpPr>
            <a:spLocks noChangeArrowheads="1"/>
          </p:cNvSpPr>
          <p:nvPr/>
        </p:nvSpPr>
        <p:spPr bwMode="auto">
          <a:xfrm>
            <a:off x="9738785" y="3706813"/>
            <a:ext cx="91501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sz="1600" u="sng">
                <a:solidFill>
                  <a:schemeClr val="tx1"/>
                </a:solidFill>
                <a:cs typeface="+mn-cs"/>
              </a:rPr>
              <a:t>  :DBMgr</a:t>
            </a:r>
          </a:p>
        </p:txBody>
      </p:sp>
      <p:sp>
        <p:nvSpPr>
          <p:cNvPr id="31763" name="Line 39"/>
          <p:cNvSpPr>
            <a:spLocks noChangeShapeType="1"/>
          </p:cNvSpPr>
          <p:nvPr/>
        </p:nvSpPr>
        <p:spPr bwMode="auto">
          <a:xfrm>
            <a:off x="10462684" y="4125914"/>
            <a:ext cx="0" cy="14620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4" name="Rectangle 40"/>
          <p:cNvSpPr>
            <a:spLocks noChangeArrowheads="1"/>
          </p:cNvSpPr>
          <p:nvPr/>
        </p:nvSpPr>
        <p:spPr bwMode="auto">
          <a:xfrm>
            <a:off x="10363200" y="4286251"/>
            <a:ext cx="171451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1765" name="Line 41"/>
          <p:cNvSpPr>
            <a:spLocks noChangeShapeType="1"/>
          </p:cNvSpPr>
          <p:nvPr/>
        </p:nvSpPr>
        <p:spPr bwMode="auto">
          <a:xfrm>
            <a:off x="8204201" y="4373563"/>
            <a:ext cx="208068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6" name="Line 42"/>
          <p:cNvSpPr>
            <a:spLocks noChangeShapeType="1"/>
          </p:cNvSpPr>
          <p:nvPr/>
        </p:nvSpPr>
        <p:spPr bwMode="auto">
          <a:xfrm>
            <a:off x="5657851" y="4448175"/>
            <a:ext cx="240241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767" name="Rectangle 43"/>
          <p:cNvSpPr>
            <a:spLocks noChangeArrowheads="1"/>
          </p:cNvSpPr>
          <p:nvPr/>
        </p:nvSpPr>
        <p:spPr bwMode="auto">
          <a:xfrm>
            <a:off x="4643967" y="4692650"/>
            <a:ext cx="6306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>
              <a:defRPr/>
            </a:pPr>
            <a:r>
              <a:rPr lang="en-US" sz="1800">
                <a:solidFill>
                  <a:schemeClr val="tx1"/>
                </a:solidFill>
                <a:cs typeface="+mn-cs"/>
              </a:rPr>
              <a:t>Patron</a:t>
            </a:r>
          </a:p>
        </p:txBody>
      </p:sp>
      <p:sp>
        <p:nvSpPr>
          <p:cNvPr id="31768" name="Rectangle 44"/>
          <p:cNvSpPr>
            <a:spLocks noChangeArrowheads="1"/>
          </p:cNvSpPr>
          <p:nvPr/>
        </p:nvSpPr>
        <p:spPr bwMode="auto">
          <a:xfrm>
            <a:off x="8155517" y="4324350"/>
            <a:ext cx="2504016" cy="54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u:=getUser(uid):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chemeClr val="tx1"/>
                </a:solidFill>
                <a:cs typeface="+mn-cs"/>
              </a:rPr>
              <a:t>User</a:t>
            </a:r>
          </a:p>
        </p:txBody>
      </p: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4897967" y="4140200"/>
            <a:ext cx="3115733" cy="1820863"/>
            <a:chOff x="325" y="1034"/>
            <a:chExt cx="1472" cy="1147"/>
          </a:xfrm>
        </p:grpSpPr>
        <p:sp>
          <p:nvSpPr>
            <p:cNvPr id="31770" name="Text Box 46"/>
            <p:cNvSpPr txBox="1">
              <a:spLocks noChangeArrowheads="1"/>
            </p:cNvSpPr>
            <p:nvPr/>
          </p:nvSpPr>
          <p:spPr bwMode="auto">
            <a:xfrm>
              <a:off x="358" y="1658"/>
              <a:ext cx="143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>
                  <a:latin typeface="Times New Roman" charset="0"/>
                  <a:cs typeface="+mn-cs"/>
                </a:rPr>
                <a:t>Incorrect: the triggering event should happen before the getUser(uid) call.</a:t>
              </a:r>
            </a:p>
          </p:txBody>
        </p:sp>
        <p:sp>
          <p:nvSpPr>
            <p:cNvPr id="31771" name="AutoShape 47"/>
            <p:cNvSpPr>
              <a:spLocks noChangeArrowheads="1"/>
            </p:cNvSpPr>
            <p:nvPr/>
          </p:nvSpPr>
          <p:spPr bwMode="auto">
            <a:xfrm>
              <a:off x="325" y="1805"/>
              <a:ext cx="87" cy="246"/>
            </a:xfrm>
            <a:prstGeom prst="foldedCorner">
              <a:avLst>
                <a:gd name="adj" fmla="val 125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72" name="Oval 48"/>
            <p:cNvSpPr>
              <a:spLocks noChangeArrowheads="1"/>
            </p:cNvSpPr>
            <p:nvPr/>
          </p:nvSpPr>
          <p:spPr bwMode="auto">
            <a:xfrm>
              <a:off x="1648" y="1034"/>
              <a:ext cx="123" cy="32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1800">
                <a:solidFill>
                  <a:schemeClr val="tx1"/>
                </a:solidFill>
                <a:latin typeface="Arial" charset="0"/>
                <a:cs typeface="+mn-cs"/>
              </a:endParaRPr>
            </a:p>
          </p:txBody>
        </p:sp>
        <p:sp>
          <p:nvSpPr>
            <p:cNvPr id="31773" name="Line 49"/>
            <p:cNvSpPr>
              <a:spLocks noChangeShapeType="1"/>
            </p:cNvSpPr>
            <p:nvPr/>
          </p:nvSpPr>
          <p:spPr bwMode="auto">
            <a:xfrm flipH="1">
              <a:off x="1483" y="1291"/>
              <a:ext cx="20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9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Sequence diagrams are more detailed than communication diagrams</a:t>
            </a:r>
          </a:p>
          <a:p>
            <a:r>
              <a:rPr lang="en-US" sz="2400" dirty="0"/>
              <a:t>They often represent a series of method calls between objects in a system</a:t>
            </a:r>
          </a:p>
          <a:p>
            <a:r>
              <a:rPr lang="en-US" sz="2400" dirty="0"/>
              <a:t>The sequence is represented in what is called “fence format”, and each new object in the sequence is added to the right  in the diagram</a:t>
            </a:r>
          </a:p>
          <a:p>
            <a:r>
              <a:rPr lang="en-US" sz="2400" dirty="0"/>
              <a:t>Interactions between objects are usually method calls, but may also be object creation/deletion</a:t>
            </a:r>
          </a:p>
          <a:p>
            <a:r>
              <a:rPr lang="en-US" sz="2400" dirty="0"/>
              <a:t>Especially useful for message flow diagrams, with request-reply pairs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from Chapter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Understand the basics of reading UML sequence diagrams, and how they show interaction between the objects that make up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88258"/>
              </p:ext>
            </p:extLst>
          </p:nvPr>
        </p:nvGraphicFramePr>
        <p:xfrm>
          <a:off x="571500" y="2336801"/>
          <a:ext cx="709618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Visio" r:id="rId3" imgW="3833280" imgH="1728360" progId="Visio.Drawing.11">
                  <p:embed/>
                </p:oleObj>
              </mc:Choice>
              <mc:Fallback>
                <p:oleObj name="Visio" r:id="rId3" imgW="3833280" imgH="172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336801"/>
                        <a:ext cx="7096182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07400" y="2844800"/>
            <a:ext cx="258852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public class 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 B </a:t>
            </a:r>
            <a:r>
              <a:rPr lang="en-US" dirty="0" err="1"/>
              <a:t>myB</a:t>
            </a:r>
            <a:r>
              <a:rPr lang="en-US" dirty="0"/>
              <a:t> = new B();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doOne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myB.doTwo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myB.doThree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70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Communication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diagrams illustrate object interaction in a graph or network format; objects may be placed anywhere in the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166201"/>
              </p:ext>
            </p:extLst>
          </p:nvPr>
        </p:nvGraphicFramePr>
        <p:xfrm>
          <a:off x="2387600" y="2997200"/>
          <a:ext cx="6642100" cy="266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Visio" r:id="rId3" imgW="3678480" imgH="1474200" progId="Visio.Drawing.11">
                  <p:embed/>
                </p:oleObj>
              </mc:Choice>
              <mc:Fallback>
                <p:oleObj name="Visio" r:id="rId3" imgW="3678480" imgH="14742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997200"/>
                        <a:ext cx="6642100" cy="2663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59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 situation; sequence diagrams are mostly preferred because they can capture more detail, but communication diagrams are useful for capturing object interaction on whiteboard or wall sketches</a:t>
            </a:r>
          </a:p>
          <a:p>
            <a:pPr marL="201168" lvl="1" indent="0">
              <a:buNone/>
            </a:pPr>
            <a:r>
              <a:rPr lang="en-US" dirty="0"/>
              <a:t>Recall that with Agile UP, much of the design is done at the whiteboard in small groups</a:t>
            </a:r>
          </a:p>
          <a:p>
            <a:r>
              <a:rPr lang="en-US" dirty="0"/>
              <a:t>In general, more notational tools are available for sequence diagrams, and it is usually easier to read the call flows</a:t>
            </a:r>
          </a:p>
          <a:p>
            <a:r>
              <a:rPr lang="en-US" dirty="0"/>
              <a:t>Communication diagrams are </a:t>
            </a:r>
            <a:r>
              <a:rPr lang="en-US" i="1" dirty="0"/>
              <a:t>much</a:t>
            </a:r>
            <a:r>
              <a:rPr lang="en-US" dirty="0"/>
              <a:t> easier to edit and change</a:t>
            </a:r>
          </a:p>
          <a:p>
            <a:pPr marL="201168" lvl="1" indent="0">
              <a:buNone/>
            </a:pPr>
            <a:r>
              <a:rPr lang="en-US" dirty="0"/>
              <a:t>Just add in new objects anywhere</a:t>
            </a:r>
          </a:p>
          <a:p>
            <a:r>
              <a:rPr lang="en-US" dirty="0"/>
              <a:t>Communications diagrams are also much more space efficient</a:t>
            </a:r>
          </a:p>
          <a:p>
            <a:r>
              <a:rPr lang="en-US" dirty="0"/>
              <a:t>One possible approach: Start with communications diagram, and if needed, then develop sequence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4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72000"/>
            <a:ext cx="10058400" cy="1297094"/>
          </a:xfrm>
        </p:spPr>
        <p:txBody>
          <a:bodyPr/>
          <a:lstStyle/>
          <a:p>
            <a:r>
              <a:rPr lang="en-US" dirty="0"/>
              <a:t>We would say “The message </a:t>
            </a:r>
            <a:r>
              <a:rPr lang="en-US" i="1" dirty="0" err="1"/>
              <a:t>makePayment</a:t>
            </a:r>
            <a:r>
              <a:rPr lang="en-US" dirty="0"/>
              <a:t> is sent to an instance of </a:t>
            </a:r>
            <a:r>
              <a:rPr lang="en-US" i="1" dirty="0"/>
              <a:t>Register</a:t>
            </a:r>
            <a:r>
              <a:rPr lang="en-US" dirty="0"/>
              <a:t>. The Register instance sends the </a:t>
            </a:r>
            <a:r>
              <a:rPr lang="en-US" i="1" dirty="0" err="1"/>
              <a:t>makePayment</a:t>
            </a:r>
            <a:r>
              <a:rPr lang="en-US" dirty="0"/>
              <a:t> message to the </a:t>
            </a:r>
            <a:r>
              <a:rPr lang="en-US" i="1" dirty="0"/>
              <a:t>Sale</a:t>
            </a:r>
            <a:r>
              <a:rPr lang="en-US" dirty="0"/>
              <a:t> instance. The </a:t>
            </a:r>
            <a:r>
              <a:rPr lang="en-US" i="1" dirty="0"/>
              <a:t>Sale</a:t>
            </a:r>
            <a:r>
              <a:rPr lang="en-US" dirty="0"/>
              <a:t> instance creates an instance of a </a:t>
            </a:r>
            <a:r>
              <a:rPr lang="en-US" i="1" dirty="0"/>
              <a:t>Payment</a:t>
            </a:r>
            <a:r>
              <a:rPr lang="en-US" dirty="0"/>
              <a:t>.” Here, “message” is a method call.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63910"/>
              </p:ext>
            </p:extLst>
          </p:nvPr>
        </p:nvGraphicFramePr>
        <p:xfrm>
          <a:off x="1409700" y="2154238"/>
          <a:ext cx="8229600" cy="20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Visio" r:id="rId3" imgW="6942600" imgH="1728360" progId="Visio.Drawing.11">
                  <p:embed/>
                </p:oleObj>
              </mc:Choice>
              <mc:Fallback>
                <p:oleObj name="Visio" r:id="rId3" imgW="6942600" imgH="172836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154238"/>
                        <a:ext cx="8229600" cy="204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Communication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60936"/>
            <a:ext cx="10058400" cy="774915"/>
          </a:xfrm>
        </p:spPr>
        <p:txBody>
          <a:bodyPr/>
          <a:lstStyle/>
          <a:p>
            <a:r>
              <a:rPr lang="en-US" dirty="0"/>
              <a:t>This diagram has the same intention as the sequence diagram on the previous slide.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618827"/>
              </p:ext>
            </p:extLst>
          </p:nvPr>
        </p:nvGraphicFramePr>
        <p:xfrm>
          <a:off x="1670858" y="2087106"/>
          <a:ext cx="7566132" cy="24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Visio" r:id="rId3" imgW="6487200" imgH="2065680" progId="Visio.Drawing.11">
                  <p:embed/>
                </p:oleObj>
              </mc:Choice>
              <mc:Fallback>
                <p:oleObj name="Visio" r:id="rId3" imgW="6487200" imgH="206568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858" y="2087106"/>
                        <a:ext cx="7566132" cy="24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4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2404</TotalTime>
  <Words>2164</Words>
  <Application>Microsoft Macintosh PowerPoint</Application>
  <PresentationFormat>Widescreen</PresentationFormat>
  <Paragraphs>356</Paragraphs>
  <Slides>40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宋体</vt:lpstr>
      <vt:lpstr>Arial</vt:lpstr>
      <vt:lpstr>Calibri</vt:lpstr>
      <vt:lpstr>Calibri Light</vt:lpstr>
      <vt:lpstr>Courier New</vt:lpstr>
      <vt:lpstr>Impact</vt:lpstr>
      <vt:lpstr>Times New Roman</vt:lpstr>
      <vt:lpstr>Retrospect</vt:lpstr>
      <vt:lpstr>Visio</vt:lpstr>
      <vt:lpstr>Clip</vt:lpstr>
      <vt:lpstr>Object-Oriented Analysis and Design</vt:lpstr>
      <vt:lpstr>What will we learn?</vt:lpstr>
      <vt:lpstr>UML Interaction Diagrams</vt:lpstr>
      <vt:lpstr>UML Sequence Diagrams</vt:lpstr>
      <vt:lpstr>Example: Sequence Diagram</vt:lpstr>
      <vt:lpstr>UML Communication Diagrams</vt:lpstr>
      <vt:lpstr>Which is best?</vt:lpstr>
      <vt:lpstr>Reading a Sequence Diagram</vt:lpstr>
      <vt:lpstr>Reading a Communication Diagram</vt:lpstr>
      <vt:lpstr>Interaction Diagrams Are Important</vt:lpstr>
      <vt:lpstr>Sequence Diagrams: Lifeline Box Notation</vt:lpstr>
      <vt:lpstr>PowerPoint Presentation</vt:lpstr>
      <vt:lpstr>Sequence Diagrams: Messages</vt:lpstr>
      <vt:lpstr>PowerPoint Presentation</vt:lpstr>
      <vt:lpstr>Sequence Diagrams: Specifics</vt:lpstr>
      <vt:lpstr>PowerPoint Presentation</vt:lpstr>
      <vt:lpstr>PowerPoint Presentation</vt:lpstr>
      <vt:lpstr>Sequence Diagrams: Specifics</vt:lpstr>
      <vt:lpstr>PowerPoint Presentation</vt:lpstr>
      <vt:lpstr>PowerPoint Presentation</vt:lpstr>
      <vt:lpstr>PowerPoint Presentation</vt:lpstr>
      <vt:lpstr>PowerPoint Presentation</vt:lpstr>
      <vt:lpstr>Polymorphism and Asynchronous/Synchronous Calls</vt:lpstr>
      <vt:lpstr>PowerPoint Presentation</vt:lpstr>
      <vt:lpstr>Communication Diagram Notation</vt:lpstr>
      <vt:lpstr>Messages in a Communication Diagram</vt:lpstr>
      <vt:lpstr>Communication Diagram Messages - Notes</vt:lpstr>
      <vt:lpstr>Messages Numbering</vt:lpstr>
      <vt:lpstr>Communication Diagram Messages – Other Qualities</vt:lpstr>
      <vt:lpstr>Messages – Conditional and Looping</vt:lpstr>
      <vt:lpstr>Messages – Mutually Exclusive Conditional Paths</vt:lpstr>
      <vt:lpstr>From Analysis to Design</vt:lpstr>
      <vt:lpstr>A Design Sequence Diagram</vt:lpstr>
      <vt:lpstr>From Sequence Diagram to Implementation</vt:lpstr>
      <vt:lpstr>From Sequence Diagram to Implementation</vt:lpstr>
      <vt:lpstr>From Sequence Diagram to Implementation</vt:lpstr>
      <vt:lpstr>Commonly Seen Mistakes</vt:lpstr>
      <vt:lpstr>PowerPoint Presentation</vt:lpstr>
      <vt:lpstr>Commonly Seen Mistakes</vt:lpstr>
      <vt:lpstr>Takeaways from Chapter 15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bsemper</dc:creator>
  <cp:lastModifiedBy>Mehra</cp:lastModifiedBy>
  <cp:revision>192</cp:revision>
  <dcterms:created xsi:type="dcterms:W3CDTF">2013-08-23T13:52:50Z</dcterms:created>
  <dcterms:modified xsi:type="dcterms:W3CDTF">2018-06-26T18:30:01Z</dcterms:modified>
</cp:coreProperties>
</file>