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0A42-BCB4-41A2-BB66-8DBB866CBA85}" type="datetimeFigureOut">
              <a:rPr lang="en-US" smtClean="0"/>
              <a:t>10/19/14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48BE-B8C9-4DD3-8053-A1EC8D787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99C8-FA61-4D00-86C2-6E0282827B40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2FCE-57DD-45B6-BF0B-7B4AC4DC18D0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2DCC-52C6-40F9-80BA-487120494578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BAC-DF1B-43FB-89D3-A53364BD6080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A8C-F32E-4268-9D07-637C6DF63C9D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F55-63C6-4412-9546-B884E28E055E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AECA-08DD-4EA5-ACBD-350BA4ACF216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E44-C3D9-4AC8-915D-47D10B5D141B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6CD1-6896-40A7-86CB-2EB33A19C9E6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1F35E-2028-4EE2-B2DB-ABAA5BAB193A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17EE-00DC-4DE7-A0B9-759E1537DF65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471EF-BD7B-4B7E-B8A7-E2F6B9D659F2}" type="datetime1">
              <a:rPr lang="en-US" smtClean="0"/>
              <a:t>10/19/14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tima.com/objectsandjava/webuscript/CompoInherit1.html" TargetMode="External"/><Relationship Id="rId3" Type="http://schemas.openxmlformats.org/officeDocument/2006/relationships/hyperlink" Target="http://www.artima.com/objectsandjava/webuscript/PolymorphismInterfaces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Object-Oriented Analysis and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Inheritance, polymorphism, interfaces and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2133600"/>
            <a:ext cx="10439400" cy="3898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Applies to the super-class/sub-class hierarchy</a:t>
            </a:r>
          </a:p>
          <a:p>
            <a:r>
              <a:rPr lang="en-US" sz="2400" dirty="0" smtClean="0"/>
              <a:t>Polymorphism is the ability to treat any subclass of a base class as if it were an instantiation of the base class</a:t>
            </a:r>
          </a:p>
          <a:p>
            <a:r>
              <a:rPr lang="en-US" sz="2400" dirty="0" smtClean="0"/>
              <a:t>If your code needs to interact with a family of classes, you can write the code to send messages to (i.e. use the methods of) the base class</a:t>
            </a:r>
          </a:p>
          <a:p>
            <a:pPr marL="201168" lvl="1" indent="0">
              <a:buNone/>
            </a:pPr>
            <a:r>
              <a:rPr lang="en-US" sz="2400" dirty="0" smtClean="0"/>
              <a:t>Even though your code thinks it is sending messages to the base class, it may in fact be sending messages to one of the sub-classes</a:t>
            </a:r>
          </a:p>
          <a:p>
            <a:pPr marL="0">
              <a:buNone/>
            </a:pPr>
            <a:r>
              <a:rPr lang="en-US" sz="2400" dirty="0"/>
              <a:t>This makes you code extensible – new subclasses may be added later, and you do not need to change your code; the existing code will work with the new sub-classes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4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651500" y="2019300"/>
            <a:ext cx="6032499" cy="3962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To use an object of type liquid, you could declare a new liquid instance: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Liquid </a:t>
            </a:r>
            <a:r>
              <a:rPr lang="en-US" dirty="0" err="1"/>
              <a:t>myFavoriteBeverage</a:t>
            </a:r>
            <a:r>
              <a:rPr lang="en-US" dirty="0"/>
              <a:t> = new Liquid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You can also assign a reference to any object that “is-a” liquid to variable of type liquid (a variable of the base type can hold a reference to an object derived from the base type):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Liquid </a:t>
            </a:r>
            <a:r>
              <a:rPr lang="en-US" dirty="0" err="1"/>
              <a:t>myFavoriteBeverage</a:t>
            </a:r>
            <a:r>
              <a:rPr lang="en-US" dirty="0"/>
              <a:t> = new Coffee();</a:t>
            </a:r>
          </a:p>
          <a:p>
            <a:pPr>
              <a:spcBef>
                <a:spcPts val="0"/>
              </a:spcBef>
            </a:pPr>
            <a:r>
              <a:rPr lang="en-US" dirty="0"/>
              <a:t>// or...</a:t>
            </a:r>
          </a:p>
          <a:p>
            <a:pPr>
              <a:spcBef>
                <a:spcPts val="0"/>
              </a:spcBef>
            </a:pPr>
            <a:r>
              <a:rPr lang="en-US" dirty="0"/>
              <a:t>Liquid </a:t>
            </a:r>
            <a:r>
              <a:rPr lang="en-US" dirty="0" err="1"/>
              <a:t>myFavoriteBeverage</a:t>
            </a:r>
            <a:r>
              <a:rPr lang="en-US" dirty="0"/>
              <a:t> = new Milk();</a:t>
            </a:r>
            <a:endParaRPr lang="en-US" dirty="0" smtClean="0"/>
          </a:p>
        </p:txBody>
      </p:sp>
      <p:pic>
        <p:nvPicPr>
          <p:cNvPr id="38914" name="Picture 2" descr="http://www.artima.com/objectsandjava/webuscript/images/inheFi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95600"/>
            <a:ext cx="36957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2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2133600"/>
            <a:ext cx="10439400" cy="3898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fully utilize polymorphism, we would like our code to send a message to an object even if we do not know the object’s class</a:t>
            </a:r>
          </a:p>
          <a:p>
            <a:r>
              <a:rPr lang="en-US" sz="2400" dirty="0" smtClean="0"/>
              <a:t>You do this by invoking a method defined in the base type on an object referenced by a variable typed to the base type</a:t>
            </a:r>
          </a:p>
          <a:p>
            <a:pPr marL="201168" lvl="1" indent="0">
              <a:buNone/>
            </a:pPr>
            <a:r>
              <a:rPr lang="en-US" sz="2200" dirty="0" smtClean="0"/>
              <a:t>This object could be the base class or a sub-class</a:t>
            </a:r>
          </a:p>
          <a:p>
            <a:pPr marL="201168" lvl="1" indent="0">
              <a:buNone/>
            </a:pPr>
            <a:r>
              <a:rPr lang="en-US" sz="2200" dirty="0" smtClean="0"/>
              <a:t>You don’t know the actual class when you write or compile the code</a:t>
            </a:r>
          </a:p>
          <a:p>
            <a:pPr marL="201168" lvl="1" indent="0">
              <a:buNone/>
            </a:pPr>
            <a:r>
              <a:rPr lang="en-US" sz="2200" dirty="0" smtClean="0"/>
              <a:t>You will need to declare the sub-class, but the main part of your code (that invokes the methods) can be unaware</a:t>
            </a:r>
          </a:p>
          <a:p>
            <a:pPr marL="0">
              <a:buNone/>
            </a:pP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1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95301" y="2006600"/>
            <a:ext cx="4902199" cy="3454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Liquid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void swirl(</a:t>
            </a:r>
            <a:r>
              <a:rPr lang="en-US" dirty="0" err="1"/>
              <a:t>boolean</a:t>
            </a:r>
            <a:r>
              <a:rPr lang="en-US" dirty="0"/>
              <a:t> clockwise)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// Implement the default swirling behavior for liquids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("Swirling Liquid");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654271" y="2006600"/>
            <a:ext cx="5851929" cy="40259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Coffee extends Liquid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void swirl(</a:t>
            </a:r>
            <a:r>
              <a:rPr lang="en-US" dirty="0" err="1"/>
              <a:t>boolean</a:t>
            </a:r>
            <a:r>
              <a:rPr lang="en-US" dirty="0"/>
              <a:t> clockwise)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// Simulate the peculiar swirling behavior exhibited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by Coffee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("Swirling Coffee");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class </a:t>
            </a:r>
            <a:r>
              <a:rPr lang="en-US" dirty="0"/>
              <a:t>Milk extends Liquid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void swirl(</a:t>
            </a:r>
            <a:r>
              <a:rPr lang="en-US" dirty="0" err="1"/>
              <a:t>boolean</a:t>
            </a:r>
            <a:r>
              <a:rPr lang="en-US" dirty="0"/>
              <a:t> clockwise)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// Model milk's manner of swirling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("Swirling Milk");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46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95301" y="2006600"/>
            <a:ext cx="5158970" cy="41275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CoffeeCup</a:t>
            </a:r>
            <a:r>
              <a:rPr lang="en-US" dirty="0"/>
              <a:t>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private Liquid </a:t>
            </a:r>
            <a:r>
              <a:rPr lang="en-US" dirty="0" err="1"/>
              <a:t>innerLiquid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void </a:t>
            </a:r>
            <a:r>
              <a:rPr lang="en-US" dirty="0" err="1"/>
              <a:t>addLiquid</a:t>
            </a:r>
            <a:r>
              <a:rPr lang="en-US" dirty="0"/>
              <a:t>(Liquid </a:t>
            </a:r>
            <a:r>
              <a:rPr lang="en-US" dirty="0" err="1"/>
              <a:t>liq</a:t>
            </a:r>
            <a:r>
              <a:rPr lang="en-US" dirty="0"/>
              <a:t>)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    </a:t>
            </a:r>
            <a:r>
              <a:rPr lang="en-US" dirty="0" err="1"/>
              <a:t>innerLiquid.add</a:t>
            </a:r>
            <a:r>
              <a:rPr lang="en-US" dirty="0"/>
              <a:t>(</a:t>
            </a:r>
            <a:r>
              <a:rPr lang="en-US" dirty="0" err="1"/>
              <a:t>liq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    // Swirl counterclockwise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</a:t>
            </a:r>
            <a:r>
              <a:rPr lang="en-US" dirty="0" err="1"/>
              <a:t>innerLiquid.swirl</a:t>
            </a:r>
            <a:r>
              <a:rPr lang="en-US" dirty="0"/>
              <a:t>(false);</a:t>
            </a:r>
          </a:p>
          <a:p>
            <a:pPr>
              <a:spcBef>
                <a:spcPts val="0"/>
              </a:spcBef>
            </a:pPr>
            <a:r>
              <a:rPr lang="en-US" dirty="0"/>
              <a:t>     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Note that the </a:t>
            </a:r>
            <a:r>
              <a:rPr lang="en-US" dirty="0" err="1" smtClean="0"/>
              <a:t>CoffeeCup</a:t>
            </a:r>
            <a:r>
              <a:rPr lang="en-US" dirty="0" smtClean="0"/>
              <a:t> class can be used on any type of liquid, because it calls a method in the base class; this code does not change when new liquid sub-classes are created.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654271" y="2006600"/>
            <a:ext cx="5851929" cy="40259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…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// First you need a coffee cup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CoffeeCup</a:t>
            </a:r>
            <a:r>
              <a:rPr lang="en-US" dirty="0"/>
              <a:t> </a:t>
            </a:r>
            <a:r>
              <a:rPr lang="en-US" dirty="0" err="1"/>
              <a:t>myCup</a:t>
            </a:r>
            <a:r>
              <a:rPr lang="en-US" dirty="0"/>
              <a:t> = new </a:t>
            </a:r>
            <a:r>
              <a:rPr lang="en-US" dirty="0" err="1"/>
              <a:t>CoffeeCup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// Next you need various kinds of liquid</a:t>
            </a:r>
          </a:p>
          <a:p>
            <a:pPr>
              <a:spcBef>
                <a:spcPts val="0"/>
              </a:spcBef>
            </a:pPr>
            <a:r>
              <a:rPr lang="en-US" dirty="0"/>
              <a:t>        Liquid </a:t>
            </a:r>
            <a:r>
              <a:rPr lang="en-US" dirty="0" err="1"/>
              <a:t>genericLiquid</a:t>
            </a:r>
            <a:r>
              <a:rPr lang="en-US" dirty="0"/>
              <a:t> = new Liquid();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Coffee </a:t>
            </a:r>
            <a:r>
              <a:rPr lang="en-US" dirty="0" err="1"/>
              <a:t>coffee</a:t>
            </a:r>
            <a:r>
              <a:rPr lang="en-US" dirty="0"/>
              <a:t> = new Coffee();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Milk </a:t>
            </a:r>
            <a:r>
              <a:rPr lang="en-US" dirty="0" err="1"/>
              <a:t>milk</a:t>
            </a:r>
            <a:r>
              <a:rPr lang="en-US" dirty="0"/>
              <a:t> = new Milk();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// Now you can add the different liquids to the cup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myCup.addLiquid</a:t>
            </a:r>
            <a:r>
              <a:rPr lang="en-US" dirty="0"/>
              <a:t>(</a:t>
            </a:r>
            <a:r>
              <a:rPr lang="en-US" dirty="0" err="1"/>
              <a:t>genericLiquid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myCup.addLiquid</a:t>
            </a:r>
            <a:r>
              <a:rPr lang="en-US" dirty="0"/>
              <a:t>(coffee);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myCup.addLiquid</a:t>
            </a:r>
            <a:r>
              <a:rPr lang="en-US" dirty="0"/>
              <a:t>(milk);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31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95301" y="2006600"/>
            <a:ext cx="5158970" cy="41275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Without polymorphism, we would need to do something like this ….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Note that every time a new liquid sub-class is added, we need to add a new else statement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Bad design!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In the correct design, </a:t>
            </a:r>
            <a:r>
              <a:rPr lang="en-US" dirty="0" err="1" smtClean="0"/>
              <a:t>CoffeCup</a:t>
            </a:r>
            <a:r>
              <a:rPr lang="en-US" dirty="0" smtClean="0"/>
              <a:t> simply invoked the method and let the object it was invoking the method on determine the behavior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UglyCoffeCup</a:t>
            </a:r>
            <a:r>
              <a:rPr lang="en-US" dirty="0" smtClean="0"/>
              <a:t> puts that knowledge of behavior in the wrong place – the object calling the method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654271" y="2006600"/>
            <a:ext cx="5991629" cy="412750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UglyCoffeeCup</a:t>
            </a:r>
            <a:r>
              <a:rPr lang="en-US" dirty="0"/>
              <a:t>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Liquid </a:t>
            </a:r>
            <a:r>
              <a:rPr lang="en-US" dirty="0" err="1"/>
              <a:t>innerLiquid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void </a:t>
            </a:r>
            <a:r>
              <a:rPr lang="en-US" dirty="0" err="1"/>
              <a:t>addLiquid</a:t>
            </a:r>
            <a:r>
              <a:rPr lang="en-US" dirty="0"/>
              <a:t>(Liquid </a:t>
            </a:r>
            <a:r>
              <a:rPr lang="en-US" dirty="0" err="1"/>
              <a:t>liq</a:t>
            </a:r>
            <a:r>
              <a:rPr lang="en-US" dirty="0"/>
              <a:t>)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innerLiquid</a:t>
            </a:r>
            <a:r>
              <a:rPr lang="en-US" dirty="0"/>
              <a:t> = </a:t>
            </a:r>
            <a:r>
              <a:rPr lang="en-US" dirty="0" err="1"/>
              <a:t>liq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        if (</a:t>
            </a:r>
            <a:r>
              <a:rPr lang="en-US" dirty="0" err="1"/>
              <a:t>liq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Milk)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((Milk) </a:t>
            </a:r>
            <a:r>
              <a:rPr lang="en-US" dirty="0" err="1"/>
              <a:t>innerLiquid</a:t>
            </a:r>
            <a:r>
              <a:rPr lang="en-US" dirty="0"/>
              <a:t>).</a:t>
            </a:r>
            <a:r>
              <a:rPr lang="en-US" dirty="0" err="1"/>
              <a:t>swirlLikeMilk</a:t>
            </a:r>
            <a:r>
              <a:rPr lang="en-US" dirty="0"/>
              <a:t>(false);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}</a:t>
            </a:r>
          </a:p>
          <a:p>
            <a:pPr>
              <a:spcBef>
                <a:spcPts val="0"/>
              </a:spcBef>
            </a:pPr>
            <a:r>
              <a:rPr lang="en-US" dirty="0"/>
              <a:t>        else if (</a:t>
            </a:r>
            <a:r>
              <a:rPr lang="en-US" dirty="0" err="1"/>
              <a:t>liq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Coffee)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((Coffee) </a:t>
            </a:r>
            <a:r>
              <a:rPr lang="en-US" dirty="0" err="1"/>
              <a:t>innerLiquid</a:t>
            </a:r>
            <a:r>
              <a:rPr lang="en-US" dirty="0"/>
              <a:t>).</a:t>
            </a:r>
            <a:r>
              <a:rPr lang="en-US" dirty="0" err="1"/>
              <a:t>swirlLikeCoffee</a:t>
            </a:r>
            <a:r>
              <a:rPr lang="en-US" dirty="0"/>
              <a:t>(false);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}</a:t>
            </a:r>
          </a:p>
          <a:p>
            <a:pPr>
              <a:spcBef>
                <a:spcPts val="0"/>
              </a:spcBef>
            </a:pPr>
            <a:r>
              <a:rPr lang="en-US" dirty="0"/>
              <a:t>        else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</a:t>
            </a:r>
            <a:r>
              <a:rPr lang="en-US" dirty="0" err="1"/>
              <a:t>innerLiquid.swirlLikeGenericLiquid</a:t>
            </a:r>
            <a:r>
              <a:rPr lang="en-US" dirty="0"/>
              <a:t>(false);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}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13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Super-class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95301" y="2006600"/>
            <a:ext cx="5158970" cy="4127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You can define new methods in a sub-class (these are specific to the sub-class, and are not overriding a method of the super-class)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However, you will need your base code to reference the sub-class directly (since the super-class is not aware of the new method)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654271" y="2006600"/>
            <a:ext cx="5991629" cy="41275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Liquid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void swirl(</a:t>
            </a:r>
            <a:r>
              <a:rPr lang="en-US" dirty="0" err="1"/>
              <a:t>boolean</a:t>
            </a:r>
            <a:r>
              <a:rPr lang="en-US" dirty="0"/>
              <a:t> clockwise)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("Liquid Swirling");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class Tea extends Liquid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void swirl(</a:t>
            </a:r>
            <a:r>
              <a:rPr lang="en-US" dirty="0" err="1"/>
              <a:t>boolean</a:t>
            </a:r>
            <a:r>
              <a:rPr lang="en-US" dirty="0"/>
              <a:t> clockwise)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("Tea Swirling");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void </a:t>
            </a:r>
            <a:r>
              <a:rPr lang="en-US" dirty="0" err="1"/>
              <a:t>readFuture</a:t>
            </a:r>
            <a:r>
              <a:rPr lang="en-US" dirty="0"/>
              <a:t>()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("Reading the future...");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28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Super-class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990601" y="2006600"/>
            <a:ext cx="10655300" cy="4127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// Create a Tea reference and a Tea object</a:t>
            </a:r>
          </a:p>
          <a:p>
            <a:pPr>
              <a:spcBef>
                <a:spcPts val="0"/>
              </a:spcBef>
            </a:pPr>
            <a:r>
              <a:rPr lang="en-US" dirty="0"/>
              <a:t>        Tea </a:t>
            </a:r>
            <a:r>
              <a:rPr lang="en-US" dirty="0" err="1"/>
              <a:t>tea</a:t>
            </a:r>
            <a:r>
              <a:rPr lang="en-US" dirty="0"/>
              <a:t> = new Tea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// Ask the tea object to read the future of its </a:t>
            </a:r>
            <a:r>
              <a:rPr lang="en-US" dirty="0" smtClean="0"/>
              <a:t>drinker – this will work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tea.readFuture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// Create a Liquid reference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         Liquid </a:t>
            </a:r>
            <a:r>
              <a:rPr lang="en-US" dirty="0" err="1"/>
              <a:t>liq</a:t>
            </a:r>
            <a:r>
              <a:rPr lang="en-US" dirty="0"/>
              <a:t> = tea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// </a:t>
            </a:r>
            <a:r>
              <a:rPr lang="en-US" dirty="0"/>
              <a:t>Attempt to ask the same tea object to read the </a:t>
            </a:r>
            <a:r>
              <a:rPr lang="en-US" dirty="0" smtClean="0"/>
              <a:t>future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/>
              <a:t>liq.readFuture</a:t>
            </a:r>
            <a:r>
              <a:rPr lang="en-US" dirty="0"/>
              <a:t>();   // THIS WON'T COMPILE.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20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990601" y="2006600"/>
            <a:ext cx="4559299" cy="3911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Suppose we have another level of sub-class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We can again use polymorphism and define a method, say wash(), for each of the sub-classes and the super-class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Each sub-class can have its own implementation</a:t>
            </a:r>
          </a:p>
        </p:txBody>
      </p:sp>
      <p:pic>
        <p:nvPicPr>
          <p:cNvPr id="36866" name="Picture 2" descr="http://www.artima.com/objectsandjava/webuscript/images/interf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2454275"/>
            <a:ext cx="3695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850901" y="1968500"/>
            <a:ext cx="4559299" cy="39116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Cup {</a:t>
            </a:r>
          </a:p>
          <a:p>
            <a:pPr>
              <a:spcBef>
                <a:spcPts val="0"/>
              </a:spcBef>
            </a:pPr>
            <a:r>
              <a:rPr lang="en-US" dirty="0"/>
              <a:t>    public void wash()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("Washing a Cup.");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...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    //...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CoffeeCup</a:t>
            </a:r>
            <a:r>
              <a:rPr lang="en-US" dirty="0"/>
              <a:t> extends Cup {</a:t>
            </a:r>
          </a:p>
          <a:p>
            <a:pPr>
              <a:spcBef>
                <a:spcPts val="0"/>
              </a:spcBef>
            </a:pPr>
            <a:r>
              <a:rPr lang="en-US" dirty="0"/>
              <a:t>    public void wash()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("Washing a </a:t>
            </a:r>
            <a:r>
              <a:rPr lang="en-US" dirty="0" err="1"/>
              <a:t>CoffeeCup</a:t>
            </a:r>
            <a:r>
              <a:rPr lang="en-US" dirty="0"/>
              <a:t>.");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...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    //...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653184" y="1968500"/>
            <a:ext cx="4559299" cy="39116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CoffeeMug</a:t>
            </a:r>
            <a:r>
              <a:rPr lang="en-US" dirty="0"/>
              <a:t> extends </a:t>
            </a:r>
            <a:r>
              <a:rPr lang="en-US" dirty="0" err="1"/>
              <a:t>CoffeeCup</a:t>
            </a:r>
            <a:r>
              <a:rPr lang="en-US" dirty="0"/>
              <a:t> {</a:t>
            </a:r>
          </a:p>
          <a:p>
            <a:pPr>
              <a:spcBef>
                <a:spcPts val="0"/>
              </a:spcBef>
            </a:pPr>
            <a:r>
              <a:rPr lang="en-US" dirty="0"/>
              <a:t>    public void wash()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("Washing a </a:t>
            </a:r>
            <a:r>
              <a:rPr lang="en-US" dirty="0" err="1"/>
              <a:t>CoffeeMug</a:t>
            </a:r>
            <a:r>
              <a:rPr lang="en-US" dirty="0"/>
              <a:t>.");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...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    //...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EspressoCup</a:t>
            </a:r>
            <a:r>
              <a:rPr lang="en-US" dirty="0"/>
              <a:t> extends </a:t>
            </a:r>
            <a:r>
              <a:rPr lang="en-US" dirty="0" err="1"/>
              <a:t>CoffeeCup</a:t>
            </a:r>
            <a:r>
              <a:rPr lang="en-US" dirty="0"/>
              <a:t> {</a:t>
            </a:r>
          </a:p>
          <a:p>
            <a:pPr>
              <a:spcBef>
                <a:spcPts val="0"/>
              </a:spcBef>
            </a:pPr>
            <a:r>
              <a:rPr lang="en-US" dirty="0"/>
              <a:t>    public void wash()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("Washing an </a:t>
            </a:r>
            <a:r>
              <a:rPr lang="en-US" dirty="0" err="1"/>
              <a:t>EspressoCup</a:t>
            </a:r>
            <a:r>
              <a:rPr lang="en-US" dirty="0"/>
              <a:t>.");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...</a:t>
            </a:r>
          </a:p>
          <a:p>
            <a:pPr>
              <a:spcBef>
                <a:spcPts val="0"/>
              </a:spcBef>
            </a:pPr>
            <a:r>
              <a:rPr lang="en-US" dirty="0"/>
              <a:t>	}</a:t>
            </a:r>
          </a:p>
          <a:p>
            <a:pPr>
              <a:spcBef>
                <a:spcPts val="0"/>
              </a:spcBef>
            </a:pPr>
            <a:r>
              <a:rPr lang="en-US" dirty="0"/>
              <a:t>    //...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78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/>
              <a:t>A</a:t>
            </a:r>
            <a:r>
              <a:rPr lang="en-US" dirty="0" smtClean="0"/>
              <a:t>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880" y="2032000"/>
            <a:ext cx="3931920" cy="368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We’ve seen that UML allows us to notate a class containing another class as an attribute</a:t>
            </a:r>
          </a:p>
          <a:p>
            <a:pPr marL="0" indent="0">
              <a:buNone/>
            </a:pPr>
            <a:r>
              <a:rPr lang="en-US" dirty="0" smtClean="0"/>
              <a:t>This is general – doesn’t tell how Sale is instantiated</a:t>
            </a:r>
          </a:p>
          <a:p>
            <a:pPr marL="0" indent="0">
              <a:buNone/>
            </a:pPr>
            <a:r>
              <a:rPr lang="en-US" dirty="0" smtClean="0"/>
              <a:t>We saw composition and aggregation (closed and open diamonds) – does the containing class own the lifecycle of the contained class?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27544"/>
              </p:ext>
            </p:extLst>
          </p:nvPr>
        </p:nvGraphicFramePr>
        <p:xfrm>
          <a:off x="5747764" y="2032000"/>
          <a:ext cx="5795969" cy="395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Visio" r:id="rId3" imgW="5946480" imgH="4054320" progId="Visio.Drawing.11">
                  <p:embed/>
                </p:oleObj>
              </mc:Choice>
              <mc:Fallback>
                <p:oleObj name="Visio" r:id="rId3" imgW="5946480" imgH="40543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764" y="2032000"/>
                        <a:ext cx="5795969" cy="3951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85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990601" y="2006600"/>
            <a:ext cx="4559299" cy="3911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Again, we can use polymorphism: Suppose a class implemented a method that took a reference to Cup and applied the wash() method to it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We can pass this method a reference to any Cup object, or a reference to any sub-class of Cup object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The method does not know the exact class of the reference it is being passed, only that it implements the wash() method because it is a sub-class of Cup()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653184" y="1968500"/>
            <a:ext cx="4559299" cy="391160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VirtualCafe</a:t>
            </a:r>
            <a:r>
              <a:rPr lang="en-US" dirty="0"/>
              <a:t> {</a:t>
            </a:r>
          </a:p>
          <a:p>
            <a:pPr>
              <a:spcBef>
                <a:spcPts val="0"/>
              </a:spcBef>
            </a:pPr>
            <a:r>
              <a:rPr lang="en-US" dirty="0"/>
              <a:t>    public static void </a:t>
            </a:r>
            <a:r>
              <a:rPr lang="en-US" dirty="0" err="1"/>
              <a:t>prepareACup</a:t>
            </a:r>
            <a:r>
              <a:rPr lang="en-US" dirty="0"/>
              <a:t>(Cup cup)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//...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cup.wash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//...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    //...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….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        Cup </a:t>
            </a:r>
            <a:r>
              <a:rPr lang="en-US" dirty="0"/>
              <a:t>c = new Cup();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CoffeeCup</a:t>
            </a:r>
            <a:r>
              <a:rPr lang="en-US" dirty="0"/>
              <a:t> cc = new </a:t>
            </a:r>
            <a:r>
              <a:rPr lang="en-US" dirty="0" err="1"/>
              <a:t>CoffeeCup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CoffeeMug</a:t>
            </a:r>
            <a:r>
              <a:rPr lang="en-US" dirty="0"/>
              <a:t> cm = new </a:t>
            </a:r>
            <a:r>
              <a:rPr lang="en-US" dirty="0" err="1"/>
              <a:t>CoffeeMug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EspressoCup</a:t>
            </a:r>
            <a:r>
              <a:rPr lang="en-US" dirty="0"/>
              <a:t> </a:t>
            </a:r>
            <a:r>
              <a:rPr lang="en-US" dirty="0" err="1"/>
              <a:t>ec</a:t>
            </a:r>
            <a:r>
              <a:rPr lang="en-US" dirty="0"/>
              <a:t> = new </a:t>
            </a:r>
            <a:r>
              <a:rPr lang="en-US" dirty="0" err="1"/>
              <a:t>EspressoCup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VirtualCafe.prepareACup</a:t>
            </a:r>
            <a:r>
              <a:rPr lang="en-US" dirty="0"/>
              <a:t>(c);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VirtualCafe.prepareACup</a:t>
            </a:r>
            <a:r>
              <a:rPr lang="en-US" dirty="0"/>
              <a:t>(cc);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VirtualCafe.prepareACup</a:t>
            </a:r>
            <a:r>
              <a:rPr lang="en-US" dirty="0"/>
              <a:t>(cm);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VirtualCafe.prepareACup</a:t>
            </a:r>
            <a:r>
              <a:rPr lang="en-US" dirty="0"/>
              <a:t>(</a:t>
            </a:r>
            <a:r>
              <a:rPr lang="en-US" dirty="0" err="1"/>
              <a:t>ec</a:t>
            </a:r>
            <a:r>
              <a:rPr lang="en-US" dirty="0"/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117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990601" y="2006600"/>
            <a:ext cx="10655300" cy="4127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What if we wanted to extend the wash() concept to other classes what were not sub-classes of Cup, like a Car, Window or Dog?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We can’t use the above code, because the </a:t>
            </a:r>
            <a:r>
              <a:rPr lang="en-US" dirty="0" err="1" smtClean="0"/>
              <a:t>VirtualCafe</a:t>
            </a:r>
            <a:r>
              <a:rPr lang="en-US" dirty="0" smtClean="0"/>
              <a:t> method </a:t>
            </a:r>
            <a:r>
              <a:rPr lang="en-US" dirty="0" err="1" smtClean="0"/>
              <a:t>prepareACup</a:t>
            </a:r>
            <a:r>
              <a:rPr lang="en-US" dirty="0" smtClean="0"/>
              <a:t> expects to receive a Cup reference (or a reference to something that is a sub-class of Cup), and it does not really make sense to have Dog be a sub-class of Cup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We could just pass the </a:t>
            </a:r>
            <a:r>
              <a:rPr lang="en-US" dirty="0" err="1" smtClean="0"/>
              <a:t>prepareACup</a:t>
            </a:r>
            <a:r>
              <a:rPr lang="en-US" dirty="0" smtClean="0"/>
              <a:t> method a reference to a generic Object (we should probably change the name to </a:t>
            </a:r>
            <a:r>
              <a:rPr lang="en-US" dirty="0" err="1" smtClean="0"/>
              <a:t>prepareAnObject</a:t>
            </a:r>
            <a:r>
              <a:rPr lang="en-US" dirty="0" smtClean="0"/>
              <a:t>) and let the method figure out what kind of object it is using </a:t>
            </a:r>
            <a:r>
              <a:rPr lang="en-US" dirty="0" err="1" smtClean="0"/>
              <a:t>instanceOf</a:t>
            </a:r>
            <a:r>
              <a:rPr lang="en-US" dirty="0" smtClean="0"/>
              <a:t>, but this is bad design (like the if .. else code shown earlier)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We could declare a new super-class called </a:t>
            </a:r>
            <a:r>
              <a:rPr lang="en-US" dirty="0" err="1" smtClean="0"/>
              <a:t>WashableObject</a:t>
            </a:r>
            <a:r>
              <a:rPr lang="en-US" dirty="0" smtClean="0"/>
              <a:t>, have this new class declare the wash() method, and make Cup, Dog, Window, and Car sub-classes of it – but this is not very flexible and could lead to very complicated classes </a:t>
            </a:r>
          </a:p>
        </p:txBody>
      </p:sp>
    </p:spTree>
    <p:extLst>
      <p:ext uri="{BB962C8B-B14F-4D97-AF65-F5344CB8AC3E}">
        <p14:creationId xmlns:p14="http://schemas.microsoft.com/office/powerpoint/2010/main" val="142787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990601" y="2006600"/>
            <a:ext cx="10655300" cy="4127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What we really need is a way for different classes (which are not necessarily members of the same hierarchy) to share common methods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Java uses the </a:t>
            </a:r>
            <a:r>
              <a:rPr lang="en-US" b="1" dirty="0" smtClean="0"/>
              <a:t>interface</a:t>
            </a:r>
            <a:r>
              <a:rPr lang="en-US" dirty="0" smtClean="0"/>
              <a:t> for this – it has abstract methods, and may also contain attributes (that are considered final – they can’t be altered)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While a class can only extend one other class, it can implement </a:t>
            </a:r>
            <a:r>
              <a:rPr lang="en-US" b="1" dirty="0" smtClean="0"/>
              <a:t>multiple</a:t>
            </a:r>
            <a:r>
              <a:rPr lang="en-US" dirty="0" smtClean="0"/>
              <a:t> interfaces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You cannot instantiate an interface, but you can use it to type a reference to an object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To use these, we must give a definition for the interface, and then indicate that our class implements it</a:t>
            </a:r>
          </a:p>
        </p:txBody>
      </p:sp>
    </p:spTree>
    <p:extLst>
      <p:ext uri="{BB962C8B-B14F-4D97-AF65-F5344CB8AC3E}">
        <p14:creationId xmlns:p14="http://schemas.microsoft.com/office/powerpoint/2010/main" val="218062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990601" y="2006600"/>
            <a:ext cx="4559299" cy="391160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interface Washable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IMPERVIOUS = 0;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RESISTENT = 1;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FRAGILE = 2;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EXPLOSIVE = 3;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/**</a:t>
            </a:r>
          </a:p>
          <a:p>
            <a:pPr>
              <a:spcBef>
                <a:spcPts val="0"/>
              </a:spcBef>
            </a:pPr>
            <a:r>
              <a:rPr lang="en-US" dirty="0"/>
              <a:t>    * returns true if the object needs to be washed</a:t>
            </a:r>
          </a:p>
          <a:p>
            <a:pPr>
              <a:spcBef>
                <a:spcPts val="0"/>
              </a:spcBef>
            </a:pPr>
            <a:r>
              <a:rPr lang="en-US" dirty="0"/>
              <a:t>    */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needsWashing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/**</a:t>
            </a:r>
          </a:p>
          <a:p>
            <a:pPr>
              <a:spcBef>
                <a:spcPts val="0"/>
              </a:spcBef>
            </a:pPr>
            <a:r>
              <a:rPr lang="en-US" dirty="0"/>
              <a:t>    * washes the object</a:t>
            </a:r>
          </a:p>
          <a:p>
            <a:pPr>
              <a:spcBef>
                <a:spcPts val="0"/>
              </a:spcBef>
            </a:pPr>
            <a:r>
              <a:rPr lang="en-US" dirty="0"/>
              <a:t>    */</a:t>
            </a:r>
          </a:p>
          <a:p>
            <a:pPr>
              <a:spcBef>
                <a:spcPts val="0"/>
              </a:spcBef>
            </a:pPr>
            <a:r>
              <a:rPr lang="en-US" dirty="0"/>
              <a:t>    void wash();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  <p:pic>
        <p:nvPicPr>
          <p:cNvPr id="37890" name="Picture 2" descr="http://www.artima.com/objectsandjava/webuscript/images/interfFig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2120900"/>
            <a:ext cx="36957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2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44500" y="2006600"/>
            <a:ext cx="5613399" cy="39116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Since Cup implements Washable, it must implement all of the methods in the interface, or declare itself abstract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We can now define </a:t>
            </a:r>
            <a:r>
              <a:rPr lang="en-US" dirty="0" err="1" smtClean="0"/>
              <a:t>CoffeCup</a:t>
            </a:r>
            <a:r>
              <a:rPr lang="en-US" dirty="0" smtClean="0"/>
              <a:t> as a sub-class of Cup, and it can inherit or overwrite the wash() method just as before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CoffeeCup</a:t>
            </a:r>
            <a:r>
              <a:rPr lang="en-US" dirty="0"/>
              <a:t> extends Cup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	public void wash() {</a:t>
            </a:r>
          </a:p>
          <a:p>
            <a:pPr>
              <a:spcBef>
                <a:spcPts val="0"/>
              </a:spcBef>
            </a:pPr>
            <a:r>
              <a:rPr lang="en-US" dirty="0"/>
              <a:t>	    </a:t>
            </a:r>
            <a:r>
              <a:rPr lang="en-US" dirty="0" err="1"/>
              <a:t>System.out.println</a:t>
            </a:r>
            <a:r>
              <a:rPr lang="en-US" dirty="0"/>
              <a:t>("Washing a </a:t>
            </a:r>
            <a:r>
              <a:rPr lang="en-US" dirty="0" err="1"/>
              <a:t>CoffeeCup</a:t>
            </a:r>
            <a:r>
              <a:rPr lang="en-US" dirty="0"/>
              <a:t>.");</a:t>
            </a:r>
          </a:p>
          <a:p>
            <a:pPr>
              <a:spcBef>
                <a:spcPts val="0"/>
              </a:spcBef>
            </a:pPr>
            <a:r>
              <a:rPr lang="en-US" dirty="0"/>
              <a:t>	    //...</a:t>
            </a:r>
          </a:p>
          <a:p>
            <a:pPr>
              <a:spcBef>
                <a:spcPts val="0"/>
              </a:spcBef>
            </a:pPr>
            <a:r>
              <a:rPr lang="en-US" dirty="0"/>
              <a:t>	}</a:t>
            </a:r>
          </a:p>
          <a:p>
            <a:pPr>
              <a:spcBef>
                <a:spcPts val="0"/>
              </a:spcBef>
            </a:pPr>
            <a:r>
              <a:rPr lang="en-US" dirty="0"/>
              <a:t>	//...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240780" y="2006600"/>
            <a:ext cx="5662583" cy="374904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Cup extends Object implements Washable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getLevelOfFragility</a:t>
            </a:r>
            <a:r>
              <a:rPr lang="en-US" dirty="0"/>
              <a:t>() {</a:t>
            </a:r>
          </a:p>
          <a:p>
            <a:pPr>
              <a:spcBef>
                <a:spcPts val="0"/>
              </a:spcBef>
            </a:pPr>
            <a:r>
              <a:rPr lang="en-US" dirty="0"/>
              <a:t>		return </a:t>
            </a:r>
            <a:r>
              <a:rPr lang="en-US" dirty="0" err="1"/>
              <a:t>Washable.FRAGILE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needsWashing</a:t>
            </a:r>
            <a:r>
              <a:rPr lang="en-US" dirty="0"/>
              <a:t>() {</a:t>
            </a:r>
          </a:p>
          <a:p>
            <a:pPr>
              <a:spcBef>
                <a:spcPts val="0"/>
              </a:spcBef>
            </a:pPr>
            <a:r>
              <a:rPr lang="en-US" dirty="0"/>
              <a:t>		// No implementation yet...</a:t>
            </a:r>
          </a:p>
          <a:p>
            <a:pPr>
              <a:spcBef>
                <a:spcPts val="0"/>
              </a:spcBef>
            </a:pPr>
            <a:r>
              <a:rPr lang="en-US" dirty="0"/>
              <a:t>		// hard-code a return value so it will compile</a:t>
            </a:r>
          </a:p>
          <a:p>
            <a:pPr>
              <a:spcBef>
                <a:spcPts val="0"/>
              </a:spcBef>
            </a:pPr>
            <a:r>
              <a:rPr lang="en-US" dirty="0"/>
              <a:t>		return true;</a:t>
            </a:r>
          </a:p>
          <a:p>
            <a:pPr>
              <a:spcBef>
                <a:spcPts val="0"/>
              </a:spcBef>
            </a:pPr>
            <a:r>
              <a:rPr lang="en-US" dirty="0"/>
              <a:t>	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	public void wash() {</a:t>
            </a:r>
          </a:p>
          <a:p>
            <a:pPr>
              <a:spcBef>
                <a:spcPts val="0"/>
              </a:spcBef>
            </a:pPr>
            <a:r>
              <a:rPr lang="en-US" dirty="0"/>
              <a:t>	    </a:t>
            </a:r>
            <a:r>
              <a:rPr lang="en-US" dirty="0" err="1"/>
              <a:t>System.out.println</a:t>
            </a:r>
            <a:r>
              <a:rPr lang="en-US" dirty="0"/>
              <a:t>("Washing a Cup.");</a:t>
            </a:r>
          </a:p>
          <a:p>
            <a:pPr>
              <a:spcBef>
                <a:spcPts val="0"/>
              </a:spcBef>
            </a:pPr>
            <a:r>
              <a:rPr lang="en-US" dirty="0"/>
              <a:t>	    //...</a:t>
            </a:r>
          </a:p>
          <a:p>
            <a:pPr>
              <a:spcBef>
                <a:spcPts val="0"/>
              </a:spcBef>
            </a:pPr>
            <a:r>
              <a:rPr lang="en-US" dirty="0"/>
              <a:t>	}</a:t>
            </a:r>
          </a:p>
          <a:p>
            <a:pPr>
              <a:spcBef>
                <a:spcPts val="0"/>
              </a:spcBef>
            </a:pPr>
            <a:r>
              <a:rPr lang="en-US" dirty="0"/>
              <a:t>	//...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02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44500" y="2006600"/>
            <a:ext cx="11176000" cy="42418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Recall you cannot instantiate an interface object, but you can use it to type an object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class Example6a {</a:t>
            </a:r>
          </a:p>
          <a:p>
            <a:pPr>
              <a:spcBef>
                <a:spcPts val="0"/>
              </a:spcBef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// OK to declare a variable as an interface type</a:t>
            </a:r>
          </a:p>
          <a:p>
            <a:pPr>
              <a:spcBef>
                <a:spcPts val="0"/>
              </a:spcBef>
            </a:pPr>
            <a:r>
              <a:rPr lang="en-US" dirty="0"/>
              <a:t>        Washable </a:t>
            </a:r>
            <a:r>
              <a:rPr lang="en-US" dirty="0" err="1"/>
              <a:t>wa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// Can't instantiate an interface by itself.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wa</a:t>
            </a:r>
            <a:r>
              <a:rPr lang="en-US" dirty="0"/>
              <a:t> = new Washable(); // THIS WON'T </a:t>
            </a:r>
            <a:r>
              <a:rPr lang="en-US" dirty="0" smtClean="0"/>
              <a:t>COMPILE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       Washable </a:t>
            </a:r>
            <a:r>
              <a:rPr lang="en-US" dirty="0" err="1"/>
              <a:t>wa</a:t>
            </a:r>
            <a:r>
              <a:rPr lang="en-US" dirty="0"/>
              <a:t> = new </a:t>
            </a:r>
            <a:r>
              <a:rPr lang="en-US" dirty="0" err="1"/>
              <a:t>CoffeeCup</a:t>
            </a:r>
            <a:r>
              <a:rPr lang="en-US" dirty="0" smtClean="0"/>
              <a:t>();   // THIS WILL COMPILE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wa.wash</a:t>
            </a:r>
            <a:r>
              <a:rPr lang="en-US" dirty="0" smtClean="0"/>
              <a:t>();                                          // CAN USE THE METHOD DEFINED BY THE INTERFACE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Note that this means you do not need to know the details of </a:t>
            </a:r>
            <a:r>
              <a:rPr lang="en-US" dirty="0" err="1" smtClean="0"/>
              <a:t>CoffeCup</a:t>
            </a:r>
            <a:r>
              <a:rPr lang="en-US" dirty="0" smtClean="0"/>
              <a:t>, just that it implements Washable; you only need to know the details of Washable (which methods are declared in the interface)</a:t>
            </a:r>
          </a:p>
        </p:txBody>
      </p:sp>
    </p:spTree>
    <p:extLst>
      <p:ext uri="{BB962C8B-B14F-4D97-AF65-F5344CB8AC3E}">
        <p14:creationId xmlns:p14="http://schemas.microsoft.com/office/powerpoint/2010/main" val="249090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72703" y="2290244"/>
            <a:ext cx="5023197" cy="37803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Let’s return to the previous example – we now have many classes and an interface definition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We can decide which super/sub-classes implement the interface – for example, we can have Cup (and hence all sub-classes) implement Washable, as well as Car and Window, but instead of Animal we can have only the Dog sub-class implement the interface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This gives us tremendous flexibility </a:t>
            </a:r>
          </a:p>
        </p:txBody>
      </p:sp>
      <p:pic>
        <p:nvPicPr>
          <p:cNvPr id="45058" name="Picture 2" descr="http://www.artima.com/objectsandjava/webuscript/images/interfFig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290244"/>
            <a:ext cx="6603999" cy="317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248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44500" y="2006600"/>
            <a:ext cx="5613399" cy="3911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Further, we can now design code that will work with any object that implements the interface, regardless of class type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This means we can add new classes or sub-classes, and still use the same code (Cleaner in this example)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Suppose that Dog extends Animal and implements Washable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We can declare an instance of Dog typed to Washable and pass it to the Cleaner method ….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240780" y="2006600"/>
            <a:ext cx="5662583" cy="37490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Cleaner {</a:t>
            </a:r>
          </a:p>
          <a:p>
            <a:pPr>
              <a:spcBef>
                <a:spcPts val="0"/>
              </a:spcBef>
            </a:pPr>
            <a:r>
              <a:rPr lang="en-US" dirty="0"/>
              <a:t>    public static void </a:t>
            </a:r>
            <a:r>
              <a:rPr lang="en-US" dirty="0" err="1"/>
              <a:t>cleanAnObject</a:t>
            </a:r>
            <a:r>
              <a:rPr lang="en-US" dirty="0"/>
              <a:t>(Washable </a:t>
            </a:r>
            <a:r>
              <a:rPr lang="en-US" dirty="0" err="1"/>
              <a:t>washMe</a:t>
            </a:r>
            <a:r>
              <a:rPr lang="en-US" dirty="0"/>
              <a:t>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//...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washMe.wash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//...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                        …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Washable </a:t>
            </a:r>
            <a:r>
              <a:rPr lang="en-US" dirty="0" err="1" smtClean="0"/>
              <a:t>ourDog</a:t>
            </a:r>
            <a:r>
              <a:rPr lang="en-US" dirty="0" smtClean="0"/>
              <a:t> = new Dog();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ourCleaner</a:t>
            </a:r>
            <a:r>
              <a:rPr lang="en-US" dirty="0" smtClean="0"/>
              <a:t> = new Cleaner();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ourCleaner.cleanAnObject</a:t>
            </a:r>
            <a:r>
              <a:rPr lang="en-US" dirty="0" smtClean="0"/>
              <a:t>(</a:t>
            </a:r>
            <a:r>
              <a:rPr lang="en-US" dirty="0" err="1" smtClean="0"/>
              <a:t>ourDog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8285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44500" y="2006600"/>
            <a:ext cx="11176000" cy="424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It is possible for a class to implement multiple interfaces (but this may lead to a complicated class definition – more later)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Interfaces can be extended, just like abstract classes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There are many ways in which abstract classes and interfaces can be used to build a rich set of reusable objects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Most of this material was adapted from: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www.artima.com/objectsandjava/webuscript/CompoInherit1.html</a:t>
            </a:r>
            <a:r>
              <a:rPr lang="en-US" dirty="0" smtClean="0"/>
              <a:t>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www.artima.com/objectsandjava/webuscript/PolymorphismInterfaces1.html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3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 Class as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4744720" cy="402336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CoffeeCup</a:t>
            </a:r>
            <a:r>
              <a:rPr lang="en-US" dirty="0"/>
              <a:t>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private Coffee </a:t>
            </a:r>
            <a:r>
              <a:rPr lang="en-US" dirty="0" err="1"/>
              <a:t>innerCoffee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void </a:t>
            </a:r>
            <a:r>
              <a:rPr lang="en-US" dirty="0" err="1"/>
              <a:t>addCoffee</a:t>
            </a:r>
            <a:r>
              <a:rPr lang="en-US" dirty="0"/>
              <a:t>(Coffee </a:t>
            </a:r>
            <a:r>
              <a:rPr lang="en-US" dirty="0" err="1"/>
              <a:t>newCoffee</a:t>
            </a:r>
            <a:r>
              <a:rPr lang="en-US" dirty="0"/>
              <a:t>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no implementation yet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Coffee </a:t>
            </a:r>
            <a:r>
              <a:rPr lang="en-US" dirty="0" err="1"/>
              <a:t>releaseOneSip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sipSize</a:t>
            </a:r>
            <a:r>
              <a:rPr lang="en-US" dirty="0"/>
              <a:t>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no implementation yet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(need a return so it will compile)</a:t>
            </a:r>
          </a:p>
          <a:p>
            <a:pPr>
              <a:spcBef>
                <a:spcPts val="0"/>
              </a:spcBef>
            </a:pPr>
            <a:r>
              <a:rPr lang="en-US" dirty="0"/>
              <a:t>        return null;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Coffee </a:t>
            </a:r>
            <a:r>
              <a:rPr lang="en-US" dirty="0" err="1"/>
              <a:t>spillEntireContents</a:t>
            </a:r>
            <a:r>
              <a:rPr lang="en-US" dirty="0"/>
              <a:t>()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no implementation yet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(need a return so it will compile)</a:t>
            </a:r>
          </a:p>
          <a:p>
            <a:pPr>
              <a:spcBef>
                <a:spcPts val="0"/>
              </a:spcBef>
            </a:pPr>
            <a:r>
              <a:rPr lang="en-US" dirty="0"/>
              <a:t>        return null;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748780" y="1845734"/>
            <a:ext cx="474472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public class Coffee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mlCoffee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void add(</a:t>
            </a:r>
            <a:r>
              <a:rPr lang="en-US" dirty="0" err="1"/>
              <a:t>int</a:t>
            </a:r>
            <a:r>
              <a:rPr lang="en-US" dirty="0"/>
              <a:t> amount)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No implementation yet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remove(</a:t>
            </a:r>
            <a:r>
              <a:rPr lang="en-US" dirty="0" err="1"/>
              <a:t>int</a:t>
            </a:r>
            <a:r>
              <a:rPr lang="en-US" dirty="0"/>
              <a:t> amount)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No implementation yet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(return 0 so it will compile)</a:t>
            </a:r>
          </a:p>
          <a:p>
            <a:pPr>
              <a:spcBef>
                <a:spcPts val="0"/>
              </a:spcBef>
            </a:pPr>
            <a:r>
              <a:rPr lang="en-US" dirty="0"/>
              <a:t>        return 0;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removeAll</a:t>
            </a:r>
            <a:r>
              <a:rPr lang="en-US" dirty="0"/>
              <a:t>()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No implementation yet</a:t>
            </a:r>
          </a:p>
          <a:p>
            <a:pPr>
              <a:spcBef>
                <a:spcPts val="0"/>
              </a:spcBef>
            </a:pPr>
            <a:r>
              <a:rPr lang="en-US" dirty="0"/>
              <a:t>        // (return 0 so it will compile)</a:t>
            </a:r>
          </a:p>
          <a:p>
            <a:pPr>
              <a:spcBef>
                <a:spcPts val="0"/>
              </a:spcBef>
            </a:pPr>
            <a:r>
              <a:rPr lang="en-US" dirty="0"/>
              <a:t>        return 0;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76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Code Example: Aggregation - Composition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4744720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public class </a:t>
            </a:r>
            <a:r>
              <a:rPr lang="en-US" dirty="0" err="1"/>
              <a:t>WebServer</a:t>
            </a:r>
            <a:r>
              <a:rPr lang="en-US" dirty="0"/>
              <a:t> {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/>
              <a:t>private </a:t>
            </a:r>
            <a:r>
              <a:rPr lang="en-US" dirty="0" err="1"/>
              <a:t>HttpListener</a:t>
            </a:r>
            <a:r>
              <a:rPr lang="en-US" dirty="0"/>
              <a:t> listener;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/>
              <a:t>private </a:t>
            </a:r>
            <a:r>
              <a:rPr lang="en-US" dirty="0" err="1"/>
              <a:t>RequestProcessor</a:t>
            </a:r>
            <a:r>
              <a:rPr lang="en-US" dirty="0"/>
              <a:t> processor;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 smtClean="0"/>
              <a:t>public </a:t>
            </a:r>
            <a:r>
              <a:rPr lang="en-US" dirty="0" err="1"/>
              <a:t>WebServer</a:t>
            </a:r>
            <a:r>
              <a:rPr lang="en-US" dirty="0"/>
              <a:t>(</a:t>
            </a:r>
            <a:r>
              <a:rPr lang="en-US" dirty="0" err="1"/>
              <a:t>HttpListener</a:t>
            </a:r>
            <a:r>
              <a:rPr lang="en-US" dirty="0"/>
              <a:t> listener, </a:t>
            </a:r>
            <a:r>
              <a:rPr lang="en-US" dirty="0" err="1"/>
              <a:t>RequestProcessor</a:t>
            </a:r>
            <a:r>
              <a:rPr lang="en-US" dirty="0"/>
              <a:t> processor) {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 err="1"/>
              <a:t>this.listener</a:t>
            </a:r>
            <a:r>
              <a:rPr lang="en-US" dirty="0"/>
              <a:t> = listener;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 err="1"/>
              <a:t>this.processor</a:t>
            </a:r>
            <a:r>
              <a:rPr lang="en-US" dirty="0"/>
              <a:t> = processor;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- Aggregation: listener and processor are instantiated outside of the Webserver class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748780" y="1845734"/>
            <a:ext cx="4744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public class </a:t>
            </a:r>
            <a:r>
              <a:rPr lang="en-US" dirty="0" err="1"/>
              <a:t>WebServer</a:t>
            </a:r>
            <a:r>
              <a:rPr lang="en-US" dirty="0"/>
              <a:t> {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/>
              <a:t>private </a:t>
            </a:r>
            <a:r>
              <a:rPr lang="en-US" dirty="0" err="1"/>
              <a:t>HttpListener</a:t>
            </a:r>
            <a:r>
              <a:rPr lang="en-US" dirty="0"/>
              <a:t> listener;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/>
              <a:t>private </a:t>
            </a:r>
            <a:r>
              <a:rPr lang="en-US" dirty="0" err="1"/>
              <a:t>RequestProcessor</a:t>
            </a:r>
            <a:r>
              <a:rPr lang="en-US" dirty="0"/>
              <a:t> processor;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/>
              <a:t>public </a:t>
            </a:r>
            <a:r>
              <a:rPr lang="en-US" dirty="0" err="1"/>
              <a:t>WebServer</a:t>
            </a:r>
            <a:r>
              <a:rPr lang="en-US" dirty="0"/>
              <a:t>() {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 err="1"/>
              <a:t>this.listener</a:t>
            </a:r>
            <a:r>
              <a:rPr lang="en-US" dirty="0"/>
              <a:t> = new </a:t>
            </a:r>
            <a:r>
              <a:rPr lang="en-US" dirty="0" err="1"/>
              <a:t>HttpListener</a:t>
            </a:r>
            <a:r>
              <a:rPr lang="en-US" dirty="0"/>
              <a:t>(80);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 err="1"/>
              <a:t>this.processor</a:t>
            </a:r>
            <a:r>
              <a:rPr lang="en-US" dirty="0"/>
              <a:t> = new </a:t>
            </a:r>
            <a:r>
              <a:rPr lang="en-US" dirty="0" err="1"/>
              <a:t>RequestProcessor</a:t>
            </a:r>
            <a:r>
              <a:rPr lang="en-US" dirty="0"/>
              <a:t>(“/www/root”);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- Composition: listener and processor are instantiated within the Webserver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16566"/>
          </a:xfrm>
        </p:spPr>
        <p:txBody>
          <a:bodyPr/>
          <a:lstStyle/>
          <a:p>
            <a:r>
              <a:rPr lang="en-US" dirty="0" smtClean="0"/>
              <a:t>Aggregation and composition are “has-a” relationships: The Webserver “has-a” </a:t>
            </a:r>
            <a:r>
              <a:rPr lang="en-US" dirty="0" err="1" smtClean="0"/>
              <a:t>RequestProcessor</a:t>
            </a:r>
            <a:endParaRPr lang="en-US" dirty="0" smtClean="0"/>
          </a:p>
          <a:p>
            <a:r>
              <a:rPr lang="en-US" dirty="0" smtClean="0"/>
              <a:t>We use abstract classes and sub-classes for “is-a” relationships: The </a:t>
            </a:r>
            <a:r>
              <a:rPr lang="en-US" dirty="0" err="1" smtClean="0"/>
              <a:t>CoffeeCup</a:t>
            </a:r>
            <a:r>
              <a:rPr lang="en-US" dirty="0" smtClean="0"/>
              <a:t> “is-a” Cup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34818" name="Picture 2" descr="http://www.artima.com/objectsandjava/webuscript/images/inhe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162300"/>
            <a:ext cx="46101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6655752" y="3678768"/>
            <a:ext cx="4744720" cy="20616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Cup {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CoffeeCup</a:t>
            </a:r>
            <a:r>
              <a:rPr lang="en-US" dirty="0"/>
              <a:t> extends Cup {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CoffeeMug</a:t>
            </a:r>
            <a:r>
              <a:rPr lang="en-US" dirty="0"/>
              <a:t> extends </a:t>
            </a:r>
            <a:r>
              <a:rPr lang="en-US" dirty="0" err="1"/>
              <a:t>CoffeeCup</a:t>
            </a:r>
            <a:r>
              <a:rPr lang="en-US" dirty="0"/>
              <a:t> {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95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Sub-Classes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61" y="2133600"/>
            <a:ext cx="5008939" cy="3898900"/>
          </a:xfrm>
        </p:spPr>
        <p:txBody>
          <a:bodyPr>
            <a:normAutofit/>
          </a:bodyPr>
          <a:lstStyle/>
          <a:p>
            <a:r>
              <a:rPr lang="en-US" dirty="0" smtClean="0"/>
              <a:t>When a sub-class extends a super-class, it inherits the attributes and methods of the super-class</a:t>
            </a:r>
          </a:p>
          <a:p>
            <a:pPr marL="201168" lvl="1" indent="0">
              <a:buNone/>
            </a:pPr>
            <a:r>
              <a:rPr lang="en-US" dirty="0" smtClean="0"/>
              <a:t>This means the sub-class will accept the same messages as the super-class</a:t>
            </a:r>
          </a:p>
          <a:p>
            <a:pPr marL="201168" lvl="1" indent="0">
              <a:buNone/>
            </a:pPr>
            <a:r>
              <a:rPr lang="en-US" dirty="0" smtClean="0"/>
              <a:t>It also inherits the behavior of the methods</a:t>
            </a:r>
          </a:p>
          <a:p>
            <a:pPr marL="201168" lvl="1" indent="0">
              <a:buNone/>
            </a:pPr>
            <a:r>
              <a:rPr lang="en-US" dirty="0" smtClean="0"/>
              <a:t>But it can overwrite the behavior and implement its own behavior in place of the super-class behavior</a:t>
            </a:r>
          </a:p>
          <a:p>
            <a:pPr marL="201168" lvl="1" indent="0">
              <a:buNone/>
            </a:pPr>
            <a:r>
              <a:rPr lang="en-US" dirty="0" smtClean="0"/>
              <a:t>The sub-class may also add its own attributes and methods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36866" name="Picture 2" descr="http://www.artima.com/objectsandjava/webuscript/images/inhe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28" y="2552700"/>
            <a:ext cx="5202752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4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61" y="2133600"/>
            <a:ext cx="4666039" cy="3898900"/>
          </a:xfrm>
        </p:spPr>
        <p:txBody>
          <a:bodyPr>
            <a:normAutofit/>
          </a:bodyPr>
          <a:lstStyle/>
          <a:p>
            <a:r>
              <a:rPr lang="en-US" dirty="0" smtClean="0"/>
              <a:t>An abstract class is a class that is never instantiated</a:t>
            </a:r>
          </a:p>
          <a:p>
            <a:r>
              <a:rPr lang="en-US" dirty="0" smtClean="0"/>
              <a:t>It may have methods and attributes defined</a:t>
            </a:r>
          </a:p>
          <a:p>
            <a:r>
              <a:rPr lang="en-US" dirty="0" smtClean="0"/>
              <a:t>The methods may also be abstract, which means that they have no implementation or default behavior</a:t>
            </a:r>
          </a:p>
          <a:p>
            <a:r>
              <a:rPr lang="en-US" dirty="0" smtClean="0"/>
              <a:t>Sometimes super-classes are made abstract specifically because they contain methods that must be abstract </a:t>
            </a:r>
          </a:p>
          <a:p>
            <a:pPr marL="201168" lvl="1" indent="0">
              <a:buNone/>
            </a:pPr>
            <a:r>
              <a:rPr lang="en-US" dirty="0" smtClean="0"/>
              <a:t>There is no reasonable default implementation for the method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651500" y="2408768"/>
            <a:ext cx="6032499" cy="3090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abstract class Liquid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abstract void swirl(</a:t>
            </a:r>
            <a:r>
              <a:rPr lang="en-US" dirty="0" err="1"/>
              <a:t>boolean</a:t>
            </a:r>
            <a:r>
              <a:rPr lang="en-US" dirty="0"/>
              <a:t> clockwise);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static void gurgle()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("All Liquid objects </a:t>
            </a:r>
            <a:r>
              <a:rPr lang="en-US" dirty="0" smtClean="0"/>
              <a:t>are gurgling</a:t>
            </a:r>
            <a:r>
              <a:rPr lang="en-US" dirty="0"/>
              <a:t>.");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617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Order of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2133600"/>
            <a:ext cx="10439400" cy="3898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attributes are initialized in a hierarchy of classes, Java will use a specific order: It initializes the high-order (super-classes) attributes first</a:t>
            </a:r>
          </a:p>
          <a:p>
            <a:r>
              <a:rPr lang="en-US" sz="2400" dirty="0" smtClean="0"/>
              <a:t>This allows sub-classes to use the attributes (an possibly methods) of the super-class to initialize their own attributes</a:t>
            </a:r>
          </a:p>
          <a:p>
            <a:r>
              <a:rPr lang="en-US" sz="2400" dirty="0" smtClean="0"/>
              <a:t>Note that constructors are not inherited</a:t>
            </a:r>
          </a:p>
          <a:p>
            <a:r>
              <a:rPr lang="en-US" sz="2400" dirty="0" smtClean="0"/>
              <a:t>When a sub-class is instantiated, the JVM actually instantiates the super-class first, and then the sub-class (overwriting any attributes/methods the sub-class defines)</a:t>
            </a:r>
          </a:p>
          <a:p>
            <a:pPr marL="201168" lvl="1" indent="0">
              <a:buNone/>
            </a:pPr>
            <a:r>
              <a:rPr lang="en-US" sz="2000" dirty="0" smtClean="0"/>
              <a:t>Thus, the sub-class has access to any of the super-class attributes/methods – they are inherited</a:t>
            </a:r>
          </a:p>
          <a:p>
            <a:endParaRPr lang="en-US" dirty="0" smtClean="0"/>
          </a:p>
          <a:p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4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and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81001" y="2222500"/>
            <a:ext cx="5448300" cy="345440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Liquid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mlVolume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    private float temperature; // in Celsius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Liquid()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mlVolume</a:t>
            </a:r>
            <a:r>
              <a:rPr lang="en-US" dirty="0"/>
              <a:t> = 300;</a:t>
            </a:r>
          </a:p>
          <a:p>
            <a:pPr>
              <a:spcBef>
                <a:spcPts val="0"/>
              </a:spcBef>
            </a:pPr>
            <a:r>
              <a:rPr lang="en-US" dirty="0"/>
              <a:t>        temperature = (float) (</a:t>
            </a:r>
            <a:r>
              <a:rPr lang="en-US" dirty="0" err="1"/>
              <a:t>Math.random</a:t>
            </a:r>
            <a:r>
              <a:rPr lang="en-US" dirty="0"/>
              <a:t>() * 100.0);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float </a:t>
            </a:r>
            <a:r>
              <a:rPr lang="en-US" dirty="0" err="1"/>
              <a:t>getTemperature</a:t>
            </a:r>
            <a:r>
              <a:rPr lang="en-US" dirty="0"/>
              <a:t>()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return temperature;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    // Has several other methods, not shown...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12180" y="2136422"/>
            <a:ext cx="5448300" cy="39243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class Coffee extends Liquid {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private static final float BOILING_POINT = 100.0f; // Celsius</a:t>
            </a:r>
          </a:p>
          <a:p>
            <a:pPr>
              <a:spcBef>
                <a:spcPts val="0"/>
              </a:spcBef>
            </a:pPr>
            <a:r>
              <a:rPr lang="en-US" dirty="0"/>
              <a:t>    private </a:t>
            </a:r>
            <a:r>
              <a:rPr lang="en-US" dirty="0" err="1"/>
              <a:t>boolean</a:t>
            </a:r>
            <a:r>
              <a:rPr lang="en-US" dirty="0"/>
              <a:t> swirling;</a:t>
            </a:r>
          </a:p>
          <a:p>
            <a:pPr>
              <a:spcBef>
                <a:spcPts val="0"/>
              </a:spcBef>
            </a:pPr>
            <a:r>
              <a:rPr lang="en-US" dirty="0"/>
              <a:t>    private </a:t>
            </a:r>
            <a:r>
              <a:rPr lang="en-US" dirty="0" err="1"/>
              <a:t>boolean</a:t>
            </a:r>
            <a:r>
              <a:rPr lang="en-US" dirty="0"/>
              <a:t> clockwise;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Coffee(</a:t>
            </a:r>
            <a:r>
              <a:rPr lang="en-US" dirty="0" err="1"/>
              <a:t>boolean</a:t>
            </a:r>
            <a:r>
              <a:rPr lang="en-US" dirty="0"/>
              <a:t> swirling, </a:t>
            </a:r>
            <a:r>
              <a:rPr lang="en-US" dirty="0" err="1"/>
              <a:t>boolean</a:t>
            </a:r>
            <a:r>
              <a:rPr lang="en-US" dirty="0"/>
              <a:t> clockwise)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if (</a:t>
            </a:r>
            <a:r>
              <a:rPr lang="en-US" dirty="0" err="1"/>
              <a:t>getTemperature</a:t>
            </a:r>
            <a:r>
              <a:rPr lang="en-US" dirty="0"/>
              <a:t>() &gt;= BOILING_POINT)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// Leave swirling at default value: </a:t>
            </a:r>
            <a:r>
              <a:rPr lang="en-US" dirty="0" smtClean="0"/>
              <a:t>false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smtClean="0"/>
              <a:t>}else{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</a:t>
            </a:r>
            <a:r>
              <a:rPr lang="en-US" dirty="0" smtClean="0"/>
              <a:t>	 </a:t>
            </a:r>
            <a:r>
              <a:rPr lang="en-US" dirty="0" err="1"/>
              <a:t>this.swirling</a:t>
            </a:r>
            <a:r>
              <a:rPr lang="en-US" dirty="0"/>
              <a:t> = swirling</a:t>
            </a:r>
            <a:r>
              <a:rPr lang="en-US" dirty="0" smtClean="0"/>
              <a:t>;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  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if (swirling)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</a:t>
            </a:r>
            <a:r>
              <a:rPr lang="en-US" dirty="0" err="1"/>
              <a:t>this.clockwise</a:t>
            </a:r>
            <a:r>
              <a:rPr lang="en-US" dirty="0"/>
              <a:t> = clockwise;</a:t>
            </a:r>
          </a:p>
          <a:p>
            <a:pPr>
              <a:spcBef>
                <a:spcPts val="0"/>
              </a:spcBef>
            </a:pPr>
            <a:r>
              <a:rPr lang="en-US" dirty="0"/>
              <a:t>        } // else, leave clockwise at default value: false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    // Has several methods, not shown,</a:t>
            </a:r>
          </a:p>
          <a:p>
            <a:pPr>
              <a:spcBef>
                <a:spcPts val="0"/>
              </a:spcBef>
            </a:pPr>
            <a:r>
              <a:rPr lang="en-US" dirty="0"/>
              <a:t>    // but doesn't override </a:t>
            </a:r>
            <a:r>
              <a:rPr lang="en-US" dirty="0" err="1"/>
              <a:t>getTemperature</a:t>
            </a:r>
            <a:r>
              <a:rPr lang="en-US" dirty="0"/>
              <a:t>()...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8176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4081</TotalTime>
  <Words>3094</Words>
  <Application>Microsoft Macintosh PowerPoint</Application>
  <PresentationFormat>Custom</PresentationFormat>
  <Paragraphs>501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Retrospect</vt:lpstr>
      <vt:lpstr>Visio</vt:lpstr>
      <vt:lpstr>Object-Oriented Analysis and Design</vt:lpstr>
      <vt:lpstr>Classes As Attributes</vt:lpstr>
      <vt:lpstr>Code Example: Class as Attribute</vt:lpstr>
      <vt:lpstr>Code Example: Aggregation - Composition</vt:lpstr>
      <vt:lpstr>Abstract Classes and Inheritance</vt:lpstr>
      <vt:lpstr>Sub-Classes and Inheritance</vt:lpstr>
      <vt:lpstr>Abstract Classes</vt:lpstr>
      <vt:lpstr>Inheritance and Order of Initialization</vt:lpstr>
      <vt:lpstr>Initialization and Inheritance</vt:lpstr>
      <vt:lpstr>Polymorphism</vt:lpstr>
      <vt:lpstr>Polymorphism</vt:lpstr>
      <vt:lpstr>Polymorphism</vt:lpstr>
      <vt:lpstr>Polymorphism</vt:lpstr>
      <vt:lpstr>Polymorphism</vt:lpstr>
      <vt:lpstr>Polymorphism</vt:lpstr>
      <vt:lpstr>Extending Super-class</vt:lpstr>
      <vt:lpstr>Extending Super-class</vt:lpstr>
      <vt:lpstr>More on Polymorphism</vt:lpstr>
      <vt:lpstr>More on Polymorphism</vt:lpstr>
      <vt:lpstr>More on Polymorphism</vt:lpstr>
      <vt:lpstr>More on Polymorphism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bsemper</dc:creator>
  <cp:lastModifiedBy>Mehra Nouroz</cp:lastModifiedBy>
  <cp:revision>327</cp:revision>
  <dcterms:created xsi:type="dcterms:W3CDTF">2013-08-23T13:52:50Z</dcterms:created>
  <dcterms:modified xsi:type="dcterms:W3CDTF">2014-10-19T22:37:40Z</dcterms:modified>
</cp:coreProperties>
</file>