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vml" ContentType="application/vnd.openxmlformats-officedocument.vmlDrawi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257" r:id="rId3"/>
    <p:sldId id="286" r:id="rId4"/>
    <p:sldId id="287" r:id="rId5"/>
    <p:sldId id="288" r:id="rId6"/>
    <p:sldId id="289" r:id="rId7"/>
    <p:sldId id="290" r:id="rId8"/>
    <p:sldId id="291" r:id="rId9"/>
    <p:sldId id="292" r:id="rId10"/>
    <p:sldId id="293" r:id="rId11"/>
    <p:sldId id="294" r:id="rId12"/>
    <p:sldId id="295" r:id="rId13"/>
    <p:sldId id="297" r:id="rId14"/>
    <p:sldId id="296" r:id="rId15"/>
    <p:sldId id="298" r:id="rId16"/>
    <p:sldId id="299" r:id="rId17"/>
    <p:sldId id="300" r:id="rId18"/>
    <p:sldId id="301" r:id="rId19"/>
    <p:sldId id="302" r:id="rId20"/>
    <p:sldId id="303" r:id="rId21"/>
    <p:sldId id="304" r:id="rId22"/>
    <p:sldId id="305" r:id="rId23"/>
    <p:sldId id="308" r:id="rId24"/>
    <p:sldId id="306" r:id="rId25"/>
    <p:sldId id="310" r:id="rId26"/>
    <p:sldId id="307" r:id="rId27"/>
    <p:sldId id="309" r:id="rId28"/>
    <p:sldId id="285"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958" autoAdjust="0"/>
    <p:restoredTop sz="94660"/>
  </p:normalViewPr>
  <p:slideViewPr>
    <p:cSldViewPr snapToGrid="0">
      <p:cViewPr varScale="1">
        <p:scale>
          <a:sx n="102" d="100"/>
          <a:sy n="102" d="100"/>
        </p:scale>
        <p:origin x="-152" y="-11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120A42-BCB4-41A2-BB66-8DBB866CBA85}" type="datetimeFigureOut">
              <a:rPr lang="en-US" smtClean="0"/>
              <a:t>10/12/14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348BE-B8C9-4DD3-8053-A1EC8D787163}" type="slidenum">
              <a:rPr lang="en-US" smtClean="0"/>
              <a:t>‹#›</a:t>
            </a:fld>
            <a:endParaRPr lang="en-US" dirty="0"/>
          </a:p>
        </p:txBody>
      </p:sp>
    </p:spTree>
    <p:extLst>
      <p:ext uri="{BB962C8B-B14F-4D97-AF65-F5344CB8AC3E}">
        <p14:creationId xmlns:p14="http://schemas.microsoft.com/office/powerpoint/2010/main" val="3219611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26699C8-FA61-4D00-86C2-6E0282827B40}" type="datetime1">
              <a:rPr lang="en-US" smtClean="0"/>
              <a:t>10/12/14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402FCE-57DD-45B6-BF0B-7B4AC4DC18D0}" type="datetime1">
              <a:rPr lang="en-US" smtClean="0"/>
              <a:t>10/12/14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222DCC-52C6-40F9-80BA-487120494578}" type="datetime1">
              <a:rPr lang="en-US" smtClean="0"/>
              <a:t>10/12/14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94DBAC-DF1B-43FB-89D3-A53364BD6080}" type="datetime1">
              <a:rPr lang="en-US" smtClean="0"/>
              <a:t>10/12/14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FE4A8C-F32E-4268-9D07-637C6DF63C9D}" type="datetime1">
              <a:rPr lang="en-US" smtClean="0"/>
              <a:t>10/12/14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3C5F55-63C6-4412-9546-B884E28E055E}" type="datetime1">
              <a:rPr lang="en-US" smtClean="0"/>
              <a:t>10/12/14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A2AECA-08DD-4EA5-ACBD-350BA4ACF216}" type="datetime1">
              <a:rPr lang="en-US" smtClean="0"/>
              <a:t>10/12/14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AB7BE44-C3D9-4AC8-915D-47D10B5D141B}" type="datetime1">
              <a:rPr lang="en-US" smtClean="0"/>
              <a:t>10/12/14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13A6CD1-6896-40A7-86CB-2EB33A19C9E6}" type="datetime1">
              <a:rPr lang="en-US" smtClean="0"/>
              <a:t>10/12/14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191F35E-2028-4EE2-B2DB-ABAA5BAB193A}" type="datetime1">
              <a:rPr lang="en-US" smtClean="0"/>
              <a:t>10/12/14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7417EE-00DC-4DE7-A0B9-759E1537DF65}" type="datetime1">
              <a:rPr lang="en-US" smtClean="0"/>
              <a:t>10/12/14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2F471EF-BD7B-4B7E-B8A7-E2F6B9D659F2}" type="datetime1">
              <a:rPr lang="en-US" smtClean="0"/>
              <a:t>10/12/14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3.wmf"/><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4.wmf"/><Relationship Id="rId1" Type="http://schemas.openxmlformats.org/officeDocument/2006/relationships/vmlDrawing" Target="../drawings/vmlDrawing4.vml"/><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5.wmf"/><Relationship Id="rId1" Type="http://schemas.openxmlformats.org/officeDocument/2006/relationships/vmlDrawing" Target="../drawings/vmlDrawing5.vml"/><Relationship Id="rId2"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6.wmf"/><Relationship Id="rId1" Type="http://schemas.openxmlformats.org/officeDocument/2006/relationships/vmlDrawing" Target="../drawings/vmlDrawing6.vml"/><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7.wmf"/><Relationship Id="rId1" Type="http://schemas.openxmlformats.org/officeDocument/2006/relationships/vmlDrawing" Target="../drawings/vmlDrawing7.vml"/><Relationship Id="rId2"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wmf"/><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Object-Oriented Analysis and Design</a:t>
            </a:r>
            <a:endParaRPr lang="en-US" sz="4800" dirty="0"/>
          </a:p>
        </p:txBody>
      </p:sp>
      <p:sp>
        <p:nvSpPr>
          <p:cNvPr id="3" name="Subtitle 2"/>
          <p:cNvSpPr>
            <a:spLocks noGrp="1"/>
          </p:cNvSpPr>
          <p:nvPr>
            <p:ph type="subTitle" idx="1"/>
          </p:nvPr>
        </p:nvSpPr>
        <p:spPr/>
        <p:txBody>
          <a:bodyPr/>
          <a:lstStyle/>
          <a:p>
            <a:r>
              <a:rPr lang="en-US" dirty="0" smtClean="0"/>
              <a:t>Chapters 12-14: introduction to design</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144525372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Architecture</a:t>
            </a:r>
            <a:endParaRPr lang="en-US" dirty="0"/>
          </a:p>
        </p:txBody>
      </p:sp>
      <p:sp>
        <p:nvSpPr>
          <p:cNvPr id="3" name="Content Placeholder 2"/>
          <p:cNvSpPr>
            <a:spLocks noGrp="1"/>
          </p:cNvSpPr>
          <p:nvPr>
            <p:ph idx="1"/>
          </p:nvPr>
        </p:nvSpPr>
        <p:spPr/>
        <p:txBody>
          <a:bodyPr>
            <a:normAutofit/>
          </a:bodyPr>
          <a:lstStyle/>
          <a:p>
            <a:pPr marL="201168" lvl="1" indent="0">
              <a:buNone/>
            </a:pPr>
            <a:r>
              <a:rPr lang="en-US" sz="2400" dirty="0" smtClean="0"/>
              <a:t>In a strictly layered model, each layer only calls the services of the layer below it</a:t>
            </a:r>
          </a:p>
          <a:p>
            <a:pPr marL="201168" lvl="1" indent="0">
              <a:buNone/>
            </a:pPr>
            <a:r>
              <a:rPr lang="en-US" sz="2400" dirty="0" smtClean="0"/>
              <a:t>For information services, the layered model is usually considered relaxed</a:t>
            </a:r>
          </a:p>
          <a:p>
            <a:pPr marL="384048" lvl="2" indent="0">
              <a:buNone/>
            </a:pPr>
            <a:r>
              <a:rPr lang="en-US" sz="2000" dirty="0" smtClean="0"/>
              <a:t>For example, the GUI may utilize logging, or a form may directly access a database for a query</a:t>
            </a:r>
          </a:p>
          <a:p>
            <a:pPr marL="201168" lvl="1" indent="0">
              <a:buNone/>
            </a:pPr>
            <a:r>
              <a:rPr lang="en-US" sz="2400" dirty="0" smtClean="0"/>
              <a:t>We will primarily concentrate on the middle layer, the Domain or Application Logic layer</a:t>
            </a:r>
          </a:p>
          <a:p>
            <a:pPr marL="201168" lvl="1" indent="0">
              <a:buNone/>
            </a:pPr>
            <a:r>
              <a:rPr lang="en-US" sz="2400" dirty="0" smtClean="0"/>
              <a:t>For UI, we will primarily be concerned with how it interacts with the middle layer</a:t>
            </a:r>
          </a:p>
          <a:p>
            <a:pPr marL="201168" lvl="1" indent="0">
              <a:buNone/>
            </a:pPr>
            <a:endParaRPr lang="en-US" sz="2000" i="1" dirty="0" smtClean="0"/>
          </a:p>
          <a:p>
            <a:pPr marL="384048" lvl="2" indent="0">
              <a:buNone/>
            </a:pPr>
            <a:endParaRPr lang="en-US" sz="1600" i="1" dirty="0" smtClean="0"/>
          </a:p>
        </p:txBody>
      </p:sp>
      <p:sp>
        <p:nvSpPr>
          <p:cNvPr id="4" name="Slide Number Placeholder 3"/>
          <p:cNvSpPr>
            <a:spLocks noGrp="1"/>
          </p:cNvSpPr>
          <p:nvPr>
            <p:ph type="sldNum" sz="quarter" idx="12"/>
          </p:nvPr>
        </p:nvSpPr>
        <p:spPr/>
        <p:txBody>
          <a:bodyPr/>
          <a:lstStyle/>
          <a:p>
            <a:fld id="{4CE482DC-2269-4F26-9D2A-7E44B1A4CD85}" type="slidenum">
              <a:rPr lang="en-US" smtClean="0"/>
              <a:t>10</a:t>
            </a:fld>
            <a:endParaRPr lang="en-US" dirty="0"/>
          </a:p>
        </p:txBody>
      </p:sp>
    </p:spTree>
    <p:extLst>
      <p:ext uri="{BB962C8B-B14F-4D97-AF65-F5344CB8AC3E}">
        <p14:creationId xmlns:p14="http://schemas.microsoft.com/office/powerpoint/2010/main" val="9368710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Package Diagrams</a:t>
            </a:r>
            <a:endParaRPr lang="en-US" dirty="0"/>
          </a:p>
        </p:txBody>
      </p:sp>
      <p:sp>
        <p:nvSpPr>
          <p:cNvPr id="3" name="Content Placeholder 2"/>
          <p:cNvSpPr>
            <a:spLocks noGrp="1"/>
          </p:cNvSpPr>
          <p:nvPr>
            <p:ph idx="1"/>
          </p:nvPr>
        </p:nvSpPr>
        <p:spPr/>
        <p:txBody>
          <a:bodyPr>
            <a:normAutofit/>
          </a:bodyPr>
          <a:lstStyle/>
          <a:p>
            <a:pPr marL="201168" lvl="1" indent="0">
              <a:buNone/>
            </a:pPr>
            <a:r>
              <a:rPr lang="en-US" sz="2000" dirty="0" smtClean="0"/>
              <a:t>We saw this concept when we were developing domain models – it is a way to organize the model into sub-models, with a “folder” notation for easier reading</a:t>
            </a:r>
          </a:p>
          <a:p>
            <a:pPr marL="201168" lvl="1" indent="0">
              <a:buNone/>
            </a:pPr>
            <a:r>
              <a:rPr lang="en-US" sz="2000" dirty="0" smtClean="0"/>
              <a:t>Often used to illustrate the logical architecture</a:t>
            </a:r>
          </a:p>
          <a:p>
            <a:pPr marL="384048" lvl="2" indent="0">
              <a:buNone/>
            </a:pPr>
            <a:r>
              <a:rPr lang="en-US" sz="1800" dirty="0" smtClean="0"/>
              <a:t>Model a layer as a package</a:t>
            </a:r>
          </a:p>
          <a:p>
            <a:pPr marL="201168" lvl="1" indent="0">
              <a:buNone/>
            </a:pPr>
            <a:r>
              <a:rPr lang="en-US" sz="2000" dirty="0" smtClean="0"/>
              <a:t>The UML package diagram provides a way to group elements – can be used to group classes, other packages, etc.</a:t>
            </a:r>
          </a:p>
          <a:p>
            <a:pPr marL="201168" lvl="1" indent="0">
              <a:buNone/>
            </a:pPr>
            <a:r>
              <a:rPr lang="en-US" sz="2000" dirty="0" smtClean="0"/>
              <a:t>Common to show dependency between packages – use a UML dependency line (dashed arrow pointing towards depended-on package)</a:t>
            </a:r>
          </a:p>
          <a:p>
            <a:pPr marL="201168" lvl="1" indent="0">
              <a:buNone/>
            </a:pPr>
            <a:r>
              <a:rPr lang="en-US" sz="2000" dirty="0" smtClean="0"/>
              <a:t>UML package provides a </a:t>
            </a:r>
            <a:r>
              <a:rPr lang="en-US" sz="2000" i="1" dirty="0" smtClean="0"/>
              <a:t>namespace</a:t>
            </a:r>
            <a:r>
              <a:rPr lang="en-US" sz="2000" dirty="0" smtClean="0"/>
              <a:t>, which allows classes to be defined differently in different packages</a:t>
            </a:r>
          </a:p>
          <a:p>
            <a:pPr marL="201168" lvl="1" indent="0">
              <a:buNone/>
            </a:pPr>
            <a:r>
              <a:rPr lang="en-US" sz="2000" dirty="0" smtClean="0"/>
              <a:t>Some UML CASE tools will reverse engineer code into packages</a:t>
            </a:r>
          </a:p>
          <a:p>
            <a:pPr marL="384048" lvl="2" indent="0">
              <a:buNone/>
            </a:pPr>
            <a:endParaRPr lang="en-US" sz="1600" i="1" dirty="0" smtClean="0"/>
          </a:p>
        </p:txBody>
      </p:sp>
      <p:sp>
        <p:nvSpPr>
          <p:cNvPr id="4" name="Slide Number Placeholder 3"/>
          <p:cNvSpPr>
            <a:spLocks noGrp="1"/>
          </p:cNvSpPr>
          <p:nvPr>
            <p:ph type="sldNum" sz="quarter" idx="12"/>
          </p:nvPr>
        </p:nvSpPr>
        <p:spPr/>
        <p:txBody>
          <a:bodyPr/>
          <a:lstStyle/>
          <a:p>
            <a:fld id="{4CE482DC-2269-4F26-9D2A-7E44B1A4CD85}" type="slidenum">
              <a:rPr lang="en-US" smtClean="0"/>
              <a:t>11</a:t>
            </a:fld>
            <a:endParaRPr lang="en-US" dirty="0"/>
          </a:p>
        </p:txBody>
      </p:sp>
    </p:spTree>
    <p:extLst>
      <p:ext uri="{BB962C8B-B14F-4D97-AF65-F5344CB8AC3E}">
        <p14:creationId xmlns:p14="http://schemas.microsoft.com/office/powerpoint/2010/main" val="9162526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12</a:t>
            </a:fld>
            <a:endParaRPr lang="en-US" dirty="0"/>
          </a:p>
        </p:txBody>
      </p:sp>
      <p:graphicFrame>
        <p:nvGraphicFramePr>
          <p:cNvPr id="3" name="Object 4"/>
          <p:cNvGraphicFramePr>
            <a:graphicFrameLocks noChangeAspect="1"/>
          </p:cNvGraphicFramePr>
          <p:nvPr>
            <p:extLst>
              <p:ext uri="{D42A27DB-BD31-4B8C-83A1-F6EECF244321}">
                <p14:modId xmlns:p14="http://schemas.microsoft.com/office/powerpoint/2010/main" val="921006924"/>
              </p:ext>
            </p:extLst>
          </p:nvPr>
        </p:nvGraphicFramePr>
        <p:xfrm>
          <a:off x="1612900" y="615950"/>
          <a:ext cx="7848600" cy="4337050"/>
        </p:xfrm>
        <a:graphic>
          <a:graphicData uri="http://schemas.openxmlformats.org/presentationml/2006/ole">
            <mc:AlternateContent xmlns:mc="http://schemas.openxmlformats.org/markup-compatibility/2006">
              <mc:Choice xmlns:v="urn:schemas-microsoft-com:vml" Requires="v">
                <p:oleObj spid="_x0000_s87063" name="Visio" r:id="rId3" imgW="5590080" imgH="3087360" progId="Visio.Drawing.11">
                  <p:embed/>
                </p:oleObj>
              </mc:Choice>
              <mc:Fallback>
                <p:oleObj name="Visio" r:id="rId3" imgW="5590080" imgH="308736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2900" y="615950"/>
                        <a:ext cx="7848600" cy="433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7398160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13</a:t>
            </a:fld>
            <a:endParaRPr lang="en-US" dirty="0"/>
          </a:p>
        </p:txBody>
      </p:sp>
      <p:graphicFrame>
        <p:nvGraphicFramePr>
          <p:cNvPr id="3" name="Object 4"/>
          <p:cNvGraphicFramePr>
            <a:graphicFrameLocks noChangeAspect="1"/>
          </p:cNvGraphicFramePr>
          <p:nvPr>
            <p:extLst>
              <p:ext uri="{D42A27DB-BD31-4B8C-83A1-F6EECF244321}">
                <p14:modId xmlns:p14="http://schemas.microsoft.com/office/powerpoint/2010/main" val="1186214912"/>
              </p:ext>
            </p:extLst>
          </p:nvPr>
        </p:nvGraphicFramePr>
        <p:xfrm>
          <a:off x="1717674" y="84756"/>
          <a:ext cx="6997638" cy="6201744"/>
        </p:xfrm>
        <a:graphic>
          <a:graphicData uri="http://schemas.openxmlformats.org/presentationml/2006/ole">
            <mc:AlternateContent xmlns:mc="http://schemas.openxmlformats.org/markup-compatibility/2006">
              <mc:Choice xmlns:v="urn:schemas-microsoft-com:vml" Requires="v">
                <p:oleObj spid="_x0000_s88087" name="Visio" r:id="rId3" imgW="6783480" imgH="6012360" progId="Visio.Drawing.11">
                  <p:embed/>
                </p:oleObj>
              </mc:Choice>
              <mc:Fallback>
                <p:oleObj name="Visio" r:id="rId3" imgW="6783480" imgH="601236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7674" y="84756"/>
                        <a:ext cx="6997638" cy="620174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56153793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with Layers</a:t>
            </a:r>
            <a:endParaRPr lang="en-US" dirty="0"/>
          </a:p>
        </p:txBody>
      </p:sp>
      <p:sp>
        <p:nvSpPr>
          <p:cNvPr id="3" name="Content Placeholder 2"/>
          <p:cNvSpPr>
            <a:spLocks noGrp="1"/>
          </p:cNvSpPr>
          <p:nvPr>
            <p:ph idx="1"/>
          </p:nvPr>
        </p:nvSpPr>
        <p:spPr/>
        <p:txBody>
          <a:bodyPr>
            <a:normAutofit fontScale="92500"/>
          </a:bodyPr>
          <a:lstStyle/>
          <a:p>
            <a:pPr marL="201168" lvl="1" indent="0">
              <a:buNone/>
            </a:pPr>
            <a:r>
              <a:rPr lang="en-US" sz="2400" dirty="0" smtClean="0"/>
              <a:t>The key benefit is that objects and classes are separated into cohesive units</a:t>
            </a:r>
          </a:p>
          <a:p>
            <a:pPr marL="201168" lvl="1" indent="0">
              <a:buNone/>
            </a:pPr>
            <a:r>
              <a:rPr lang="en-US" sz="2400" dirty="0" smtClean="0"/>
              <a:t>This reduces complexity – less coupling of objects</a:t>
            </a:r>
          </a:p>
          <a:p>
            <a:pPr marL="384048" lvl="2" indent="0">
              <a:buNone/>
            </a:pPr>
            <a:r>
              <a:rPr lang="en-US" sz="2000" dirty="0" smtClean="0"/>
              <a:t>We will see later that this is a good thing</a:t>
            </a:r>
          </a:p>
          <a:p>
            <a:pPr marL="201168" lvl="1" indent="0">
              <a:buNone/>
            </a:pPr>
            <a:r>
              <a:rPr lang="en-US" sz="2400" dirty="0" smtClean="0"/>
              <a:t>For us, the key question will be how to design the objects that make up the Application Layer in an OOD manner</a:t>
            </a:r>
          </a:p>
          <a:p>
            <a:pPr marL="201168" lvl="1" indent="0">
              <a:buNone/>
            </a:pPr>
            <a:r>
              <a:rPr lang="en-US" sz="2400" b="1" u="sng" dirty="0" smtClean="0"/>
              <a:t>The basic approach is to define software objects with names and information similar to the real-world domain (Domain Model), and assign application logic responsibilities to them</a:t>
            </a:r>
          </a:p>
          <a:p>
            <a:pPr marL="201168" lvl="1" indent="0">
              <a:buNone/>
            </a:pPr>
            <a:r>
              <a:rPr lang="en-US" sz="2400" dirty="0" smtClean="0"/>
              <a:t>These types of software objects are called </a:t>
            </a:r>
            <a:r>
              <a:rPr lang="en-US" sz="2400" i="1" dirty="0" smtClean="0"/>
              <a:t>Domain Objects</a:t>
            </a:r>
            <a:endParaRPr lang="en-US" sz="2400" dirty="0" smtClean="0"/>
          </a:p>
          <a:p>
            <a:pPr marL="384048" lvl="2" indent="0">
              <a:buNone/>
            </a:pPr>
            <a:r>
              <a:rPr lang="en-US" sz="2000" dirty="0" smtClean="0"/>
              <a:t>Represents something in the problem domain space, and has related application of business logic</a:t>
            </a:r>
          </a:p>
          <a:p>
            <a:pPr marL="201168" lvl="1" indent="0">
              <a:buNone/>
            </a:pPr>
            <a:r>
              <a:rPr lang="en-US" sz="2400" dirty="0" smtClean="0"/>
              <a:t>Often the Application Logic layer is called the Domain Layer for this reason</a:t>
            </a:r>
          </a:p>
          <a:p>
            <a:pPr marL="201168" lvl="1" indent="0">
              <a:buNone/>
            </a:pPr>
            <a:endParaRPr lang="en-US" sz="1600" dirty="0" smtClean="0"/>
          </a:p>
        </p:txBody>
      </p:sp>
      <p:sp>
        <p:nvSpPr>
          <p:cNvPr id="4" name="Slide Number Placeholder 3"/>
          <p:cNvSpPr>
            <a:spLocks noGrp="1"/>
          </p:cNvSpPr>
          <p:nvPr>
            <p:ph type="sldNum" sz="quarter" idx="12"/>
          </p:nvPr>
        </p:nvSpPr>
        <p:spPr/>
        <p:txBody>
          <a:bodyPr/>
          <a:lstStyle/>
          <a:p>
            <a:fld id="{4CE482DC-2269-4F26-9D2A-7E44B1A4CD85}" type="slidenum">
              <a:rPr lang="en-US" smtClean="0"/>
              <a:t>14</a:t>
            </a:fld>
            <a:endParaRPr lang="en-US" dirty="0"/>
          </a:p>
        </p:txBody>
      </p:sp>
    </p:spTree>
    <p:extLst>
      <p:ext uri="{BB962C8B-B14F-4D97-AF65-F5344CB8AC3E}">
        <p14:creationId xmlns:p14="http://schemas.microsoft.com/office/powerpoint/2010/main" val="38347688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Layer and Domain Model</a:t>
            </a:r>
            <a:endParaRPr lang="en-US" dirty="0"/>
          </a:p>
        </p:txBody>
      </p:sp>
      <p:sp>
        <p:nvSpPr>
          <p:cNvPr id="3" name="Content Placeholder 2"/>
          <p:cNvSpPr>
            <a:spLocks noGrp="1"/>
          </p:cNvSpPr>
          <p:nvPr>
            <p:ph idx="1"/>
          </p:nvPr>
        </p:nvSpPr>
        <p:spPr/>
        <p:txBody>
          <a:bodyPr>
            <a:normAutofit/>
          </a:bodyPr>
          <a:lstStyle/>
          <a:p>
            <a:pPr marL="201168" lvl="1" indent="0">
              <a:buNone/>
            </a:pPr>
            <a:r>
              <a:rPr lang="en-US" sz="2400" dirty="0" smtClean="0"/>
              <a:t>We look to the Domain Model for inspiration for the names and classes that will make up the Domain layer</a:t>
            </a:r>
          </a:p>
          <a:p>
            <a:pPr marL="201168" lvl="1" indent="0">
              <a:buNone/>
            </a:pPr>
            <a:r>
              <a:rPr lang="en-US" sz="2400" dirty="0" smtClean="0"/>
              <a:t>Note: Not all conceptual classes in the Domain Model need to have classes in the Domain Layer</a:t>
            </a:r>
          </a:p>
          <a:p>
            <a:pPr marL="201168" lvl="1" indent="0">
              <a:buNone/>
            </a:pPr>
            <a:r>
              <a:rPr lang="en-US" sz="2400" dirty="0" smtClean="0"/>
              <a:t>This is why we do the Domain Model – it helps close the gap between the software system and the real world model it is representing</a:t>
            </a:r>
          </a:p>
          <a:p>
            <a:pPr marL="201168" lvl="1" indent="0">
              <a:buNone/>
            </a:pPr>
            <a:r>
              <a:rPr lang="en-US" sz="2400" dirty="0" smtClean="0"/>
              <a:t>Also very useful to name objects and associations after their real world counterparts – easier to comprehend the software</a:t>
            </a:r>
            <a:endParaRPr lang="en-US" sz="1600" dirty="0" smtClean="0"/>
          </a:p>
        </p:txBody>
      </p:sp>
      <p:sp>
        <p:nvSpPr>
          <p:cNvPr id="4" name="Slide Number Placeholder 3"/>
          <p:cNvSpPr>
            <a:spLocks noGrp="1"/>
          </p:cNvSpPr>
          <p:nvPr>
            <p:ph type="sldNum" sz="quarter" idx="12"/>
          </p:nvPr>
        </p:nvSpPr>
        <p:spPr/>
        <p:txBody>
          <a:bodyPr/>
          <a:lstStyle/>
          <a:p>
            <a:fld id="{4CE482DC-2269-4F26-9D2A-7E44B1A4CD85}" type="slidenum">
              <a:rPr lang="en-US" smtClean="0"/>
              <a:t>15</a:t>
            </a:fld>
            <a:endParaRPr lang="en-US" dirty="0"/>
          </a:p>
        </p:txBody>
      </p:sp>
    </p:spTree>
    <p:extLst>
      <p:ext uri="{BB962C8B-B14F-4D97-AF65-F5344CB8AC3E}">
        <p14:creationId xmlns:p14="http://schemas.microsoft.com/office/powerpoint/2010/main" val="19155320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16</a:t>
            </a:fld>
            <a:endParaRPr lang="en-US" dirty="0"/>
          </a:p>
        </p:txBody>
      </p:sp>
      <p:graphicFrame>
        <p:nvGraphicFramePr>
          <p:cNvPr id="3" name="Object 4"/>
          <p:cNvGraphicFramePr>
            <a:graphicFrameLocks noChangeAspect="1"/>
          </p:cNvGraphicFramePr>
          <p:nvPr>
            <p:extLst>
              <p:ext uri="{D42A27DB-BD31-4B8C-83A1-F6EECF244321}">
                <p14:modId xmlns:p14="http://schemas.microsoft.com/office/powerpoint/2010/main" val="678604836"/>
              </p:ext>
            </p:extLst>
          </p:nvPr>
        </p:nvGraphicFramePr>
        <p:xfrm>
          <a:off x="1143000" y="248621"/>
          <a:ext cx="8978900" cy="5923580"/>
        </p:xfrm>
        <a:graphic>
          <a:graphicData uri="http://schemas.openxmlformats.org/presentationml/2006/ole">
            <mc:AlternateContent xmlns:mc="http://schemas.openxmlformats.org/markup-compatibility/2006">
              <mc:Choice xmlns:v="urn:schemas-microsoft-com:vml" Requires="v">
                <p:oleObj spid="_x0000_s89110" name="Visio" r:id="rId3" imgW="6338880" imgH="4182120" progId="Visio.Drawing.11">
                  <p:embed/>
                </p:oleObj>
              </mc:Choice>
              <mc:Fallback>
                <p:oleObj name="Visio" r:id="rId3" imgW="6338880" imgH="418212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48621"/>
                        <a:ext cx="8978900" cy="592358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89330392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 Do’s and Don’ts</a:t>
            </a:r>
            <a:endParaRPr lang="en-US" dirty="0"/>
          </a:p>
        </p:txBody>
      </p:sp>
      <p:sp>
        <p:nvSpPr>
          <p:cNvPr id="3" name="Content Placeholder 2"/>
          <p:cNvSpPr>
            <a:spLocks noGrp="1"/>
          </p:cNvSpPr>
          <p:nvPr>
            <p:ph idx="1"/>
          </p:nvPr>
        </p:nvSpPr>
        <p:spPr/>
        <p:txBody>
          <a:bodyPr>
            <a:normAutofit lnSpcReduction="10000"/>
          </a:bodyPr>
          <a:lstStyle/>
          <a:p>
            <a:pPr marL="201168" lvl="1" indent="0">
              <a:buNone/>
            </a:pPr>
            <a:r>
              <a:rPr lang="en-US" sz="2400" dirty="0" smtClean="0"/>
              <a:t>Don’t show external resources (like a database) in a layer at the bottom of the layer diagram – these resources should be included in the layer diagram as separate entities within an existing layer (e.g. the Technical Services)</a:t>
            </a:r>
          </a:p>
          <a:p>
            <a:pPr marL="201168" lvl="1" indent="0">
              <a:buNone/>
            </a:pPr>
            <a:r>
              <a:rPr lang="en-US" sz="2400" dirty="0" smtClean="0"/>
              <a:t>Model – View Separation: Don’t put application logic in UI objects, and don’t let non-UI objects reference UI objects</a:t>
            </a:r>
          </a:p>
          <a:p>
            <a:pPr marL="384048" lvl="2" indent="0">
              <a:buNone/>
            </a:pPr>
            <a:r>
              <a:rPr lang="en-US" sz="2000" dirty="0" smtClean="0"/>
              <a:t>Traditionally, the term </a:t>
            </a:r>
            <a:r>
              <a:rPr lang="en-US" sz="2000" i="1" dirty="0" smtClean="0"/>
              <a:t>model</a:t>
            </a:r>
            <a:r>
              <a:rPr lang="en-US" sz="2000" dirty="0" smtClean="0"/>
              <a:t> refers to the Domain Layer while the term </a:t>
            </a:r>
            <a:r>
              <a:rPr lang="en-US" sz="2000" i="1" dirty="0" smtClean="0"/>
              <a:t>view</a:t>
            </a:r>
            <a:r>
              <a:rPr lang="en-US" sz="2000" dirty="0" smtClean="0"/>
              <a:t> refers to the UI layer</a:t>
            </a:r>
          </a:p>
          <a:p>
            <a:pPr marL="384048" lvl="2" indent="0">
              <a:buNone/>
            </a:pPr>
            <a:r>
              <a:rPr lang="en-US" sz="2000" dirty="0" smtClean="0"/>
              <a:t>Generally, model objects do not have direct knowledge of view objects, but this can be relaxed.</a:t>
            </a:r>
          </a:p>
          <a:p>
            <a:pPr marL="384048" lvl="2" indent="0">
              <a:buNone/>
            </a:pPr>
            <a:r>
              <a:rPr lang="en-US" sz="2000" dirty="0" smtClean="0"/>
              <a:t>For example, in the POS, the Sale object should not directly send a message to a GUI window (but of course the other way is okay)</a:t>
            </a:r>
          </a:p>
          <a:p>
            <a:pPr marL="384048" lvl="2" indent="0">
              <a:buNone/>
            </a:pPr>
            <a:r>
              <a:rPr lang="en-US" sz="2000" dirty="0" smtClean="0"/>
              <a:t>This helps promote re-use by not connecting domain objects to applications (UI objects)</a:t>
            </a:r>
          </a:p>
        </p:txBody>
      </p:sp>
      <p:sp>
        <p:nvSpPr>
          <p:cNvPr id="4" name="Slide Number Placeholder 3"/>
          <p:cNvSpPr>
            <a:spLocks noGrp="1"/>
          </p:cNvSpPr>
          <p:nvPr>
            <p:ph type="sldNum" sz="quarter" idx="12"/>
          </p:nvPr>
        </p:nvSpPr>
        <p:spPr/>
        <p:txBody>
          <a:bodyPr/>
          <a:lstStyle/>
          <a:p>
            <a:fld id="{4CE482DC-2269-4F26-9D2A-7E44B1A4CD85}" type="slidenum">
              <a:rPr lang="en-US" smtClean="0"/>
              <a:t>17</a:t>
            </a:fld>
            <a:endParaRPr lang="en-US" dirty="0"/>
          </a:p>
        </p:txBody>
      </p:sp>
    </p:spTree>
    <p:extLst>
      <p:ext uri="{BB962C8B-B14F-4D97-AF65-F5344CB8AC3E}">
        <p14:creationId xmlns:p14="http://schemas.microsoft.com/office/powerpoint/2010/main" val="10173258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SSDs, System Operations, Layers</a:t>
            </a:r>
            <a:endParaRPr lang="en-US" dirty="0"/>
          </a:p>
        </p:txBody>
      </p:sp>
      <p:sp>
        <p:nvSpPr>
          <p:cNvPr id="3" name="Content Placeholder 2"/>
          <p:cNvSpPr>
            <a:spLocks noGrp="1"/>
          </p:cNvSpPr>
          <p:nvPr>
            <p:ph idx="1"/>
          </p:nvPr>
        </p:nvSpPr>
        <p:spPr/>
        <p:txBody>
          <a:bodyPr>
            <a:normAutofit lnSpcReduction="10000"/>
          </a:bodyPr>
          <a:lstStyle/>
          <a:p>
            <a:pPr marL="201168" lvl="1" indent="0">
              <a:buNone/>
            </a:pPr>
            <a:r>
              <a:rPr lang="en-US" sz="2400" dirty="0" smtClean="0"/>
              <a:t>Recall that SSDs were created from use cases to help explain how the system handles input events from the user</a:t>
            </a:r>
          </a:p>
          <a:p>
            <a:pPr marL="201168" lvl="1" indent="0">
              <a:buNone/>
            </a:pPr>
            <a:r>
              <a:rPr lang="en-US" sz="2400" dirty="0" smtClean="0"/>
              <a:t>In these diagrams, the internal objects of the UI layer are usually hidden, although in the actual design there will probably be some kind of GUI or web page to gather the input</a:t>
            </a:r>
          </a:p>
          <a:p>
            <a:pPr marL="201168" lvl="1" indent="0">
              <a:buNone/>
            </a:pPr>
            <a:r>
              <a:rPr lang="en-US" sz="2400" dirty="0" smtClean="0"/>
              <a:t>Normally, these UI objects will then forward the input information to objects in the Domain (or Application) Layer for processing</a:t>
            </a:r>
          </a:p>
          <a:p>
            <a:pPr marL="201168" lvl="1" indent="0">
              <a:buNone/>
            </a:pPr>
            <a:r>
              <a:rPr lang="en-US" sz="2400" b="1" dirty="0" smtClean="0"/>
              <a:t>These are the system event messages we see in the SSDs</a:t>
            </a:r>
          </a:p>
          <a:p>
            <a:pPr marL="201168" lvl="1" indent="0">
              <a:buNone/>
            </a:pPr>
            <a:r>
              <a:rPr lang="en-US" sz="2400" dirty="0" smtClean="0"/>
              <a:t>Example: In our POS system, if the Cashier is entering the items on a terminal (touchscreen or keyboard), there may be a Java Swing object </a:t>
            </a:r>
            <a:r>
              <a:rPr lang="en-US" sz="2400" dirty="0" err="1" smtClean="0"/>
              <a:t>ProcessSaleFrame</a:t>
            </a:r>
            <a:r>
              <a:rPr lang="en-US" sz="2400" dirty="0" smtClean="0"/>
              <a:t> that captures the information from the Cashier and forwards it to the Register</a:t>
            </a:r>
          </a:p>
          <a:p>
            <a:pPr marL="384048" lvl="2" indent="0">
              <a:buNone/>
            </a:pPr>
            <a:r>
              <a:rPr lang="en-US" sz="2400" dirty="0" smtClean="0"/>
              <a:t>See next slide for a diagram</a:t>
            </a:r>
          </a:p>
        </p:txBody>
      </p:sp>
      <p:sp>
        <p:nvSpPr>
          <p:cNvPr id="4" name="Slide Number Placeholder 3"/>
          <p:cNvSpPr>
            <a:spLocks noGrp="1"/>
          </p:cNvSpPr>
          <p:nvPr>
            <p:ph type="sldNum" sz="quarter" idx="12"/>
          </p:nvPr>
        </p:nvSpPr>
        <p:spPr/>
        <p:txBody>
          <a:bodyPr/>
          <a:lstStyle/>
          <a:p>
            <a:fld id="{4CE482DC-2269-4F26-9D2A-7E44B1A4CD85}" type="slidenum">
              <a:rPr lang="en-US" smtClean="0"/>
              <a:t>18</a:t>
            </a:fld>
            <a:endParaRPr lang="en-US" dirty="0"/>
          </a:p>
        </p:txBody>
      </p:sp>
    </p:spTree>
    <p:extLst>
      <p:ext uri="{BB962C8B-B14F-4D97-AF65-F5344CB8AC3E}">
        <p14:creationId xmlns:p14="http://schemas.microsoft.com/office/powerpoint/2010/main" val="25922095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19</a:t>
            </a:fld>
            <a:endParaRPr lang="en-US" dirty="0"/>
          </a:p>
        </p:txBody>
      </p:sp>
      <p:graphicFrame>
        <p:nvGraphicFramePr>
          <p:cNvPr id="3" name="Object 5"/>
          <p:cNvGraphicFramePr>
            <a:graphicFrameLocks noChangeAspect="1"/>
          </p:cNvGraphicFramePr>
          <p:nvPr>
            <p:extLst>
              <p:ext uri="{D42A27DB-BD31-4B8C-83A1-F6EECF244321}">
                <p14:modId xmlns:p14="http://schemas.microsoft.com/office/powerpoint/2010/main" val="173567189"/>
              </p:ext>
            </p:extLst>
          </p:nvPr>
        </p:nvGraphicFramePr>
        <p:xfrm>
          <a:off x="457200" y="412387"/>
          <a:ext cx="10223500" cy="5308963"/>
        </p:xfrm>
        <a:graphic>
          <a:graphicData uri="http://schemas.openxmlformats.org/presentationml/2006/ole">
            <mc:AlternateContent xmlns:mc="http://schemas.openxmlformats.org/markup-compatibility/2006">
              <mc:Choice xmlns:v="urn:schemas-microsoft-com:vml" Requires="v">
                <p:oleObj spid="_x0000_s90133" name="Visio" r:id="rId3" imgW="6716160" imgH="3487680" progId="Visio.Drawing.11">
                  <p:embed/>
                </p:oleObj>
              </mc:Choice>
              <mc:Fallback>
                <p:oleObj name="Visio" r:id="rId3" imgW="6716160" imgH="348768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12387"/>
                        <a:ext cx="10223500" cy="530896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871544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we learn?</a:t>
            </a:r>
            <a:endParaRPr lang="en-US" dirty="0"/>
          </a:p>
        </p:txBody>
      </p:sp>
      <p:sp>
        <p:nvSpPr>
          <p:cNvPr id="3" name="Content Placeholder 2"/>
          <p:cNvSpPr>
            <a:spLocks noGrp="1"/>
          </p:cNvSpPr>
          <p:nvPr>
            <p:ph idx="1"/>
          </p:nvPr>
        </p:nvSpPr>
        <p:spPr/>
        <p:txBody>
          <a:bodyPr/>
          <a:lstStyle/>
          <a:p>
            <a:pPr marL="201168" lvl="1" indent="0">
              <a:buNone/>
            </a:pPr>
            <a:r>
              <a:rPr lang="en-US" sz="2800" dirty="0" smtClean="0"/>
              <a:t>Introduction to the Logical Architecture and layers</a:t>
            </a:r>
          </a:p>
          <a:p>
            <a:pPr marL="201168" lvl="1" indent="0">
              <a:buNone/>
            </a:pPr>
            <a:r>
              <a:rPr lang="en-US" sz="2800" dirty="0" smtClean="0"/>
              <a:t>How to use UML package diagrams </a:t>
            </a:r>
          </a:p>
          <a:p>
            <a:pPr marL="201168" lvl="1" indent="0">
              <a:buNone/>
            </a:pPr>
            <a:r>
              <a:rPr lang="en-US" sz="2800" dirty="0" smtClean="0"/>
              <a:t>Understanding the static versus dynamic object modeling</a:t>
            </a:r>
            <a:endParaRPr lang="en-US" sz="2400" dirty="0" smtClean="0"/>
          </a:p>
          <a:p>
            <a:pPr lvl="2"/>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2</a:t>
            </a:fld>
            <a:endParaRPr lang="en-US" dirty="0"/>
          </a:p>
        </p:txBody>
      </p:sp>
    </p:spTree>
    <p:extLst>
      <p:ext uri="{BB962C8B-B14F-4D97-AF65-F5344CB8AC3E}">
        <p14:creationId xmlns:p14="http://schemas.microsoft.com/office/powerpoint/2010/main" val="39052814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Logical Architecture for POS and Monopoly</a:t>
            </a:r>
            <a:endParaRPr lang="en-US" sz="4400" dirty="0"/>
          </a:p>
        </p:txBody>
      </p:sp>
      <p:sp>
        <p:nvSpPr>
          <p:cNvPr id="3" name="Content Placeholder 2"/>
          <p:cNvSpPr>
            <a:spLocks noGrp="1"/>
          </p:cNvSpPr>
          <p:nvPr>
            <p:ph idx="1"/>
          </p:nvPr>
        </p:nvSpPr>
        <p:spPr/>
        <p:txBody>
          <a:bodyPr>
            <a:normAutofit/>
          </a:bodyPr>
          <a:lstStyle/>
          <a:p>
            <a:r>
              <a:rPr lang="en-US" sz="2400" dirty="0" smtClean="0"/>
              <a:t>The preceding diagram suggests a logical architecture for the POS system; we will study this in more detail in Chapter 34 after we expand our knowledge of OOD</a:t>
            </a:r>
          </a:p>
          <a:p>
            <a:r>
              <a:rPr lang="en-US" sz="2400" dirty="0" smtClean="0"/>
              <a:t>But the LA shown on the previous slide would actually work for the first “cash payment” only iteration of the POS</a:t>
            </a:r>
          </a:p>
          <a:p>
            <a:r>
              <a:rPr lang="en-US" sz="2400" dirty="0" smtClean="0"/>
              <a:t>For Monopoly, the LA would not really show anything useful – </a:t>
            </a:r>
          </a:p>
          <a:p>
            <a:pPr marL="201168" lvl="1" indent="0">
              <a:buNone/>
            </a:pPr>
            <a:r>
              <a:rPr lang="en-US" sz="2000" dirty="0"/>
              <a:t> </a:t>
            </a:r>
            <a:r>
              <a:rPr lang="en-US" sz="2000" dirty="0" smtClean="0"/>
              <a:t>It is a very simple UI, Domain, Technical Services architecture</a:t>
            </a:r>
          </a:p>
          <a:p>
            <a:r>
              <a:rPr lang="en-US" sz="2400" dirty="0" smtClean="0"/>
              <a:t>See next slide for a more detailed view of what the POS LA will look like in our next iterations</a:t>
            </a:r>
            <a:endParaRPr lang="en-US" sz="2400" dirty="0"/>
          </a:p>
        </p:txBody>
      </p:sp>
      <p:sp>
        <p:nvSpPr>
          <p:cNvPr id="4" name="Slide Number Placeholder 3"/>
          <p:cNvSpPr>
            <a:spLocks noGrp="1"/>
          </p:cNvSpPr>
          <p:nvPr>
            <p:ph type="sldNum" sz="quarter" idx="12"/>
          </p:nvPr>
        </p:nvSpPr>
        <p:spPr/>
        <p:txBody>
          <a:bodyPr/>
          <a:lstStyle/>
          <a:p>
            <a:fld id="{4CE482DC-2269-4F26-9D2A-7E44B1A4CD85}" type="slidenum">
              <a:rPr lang="en-US" smtClean="0"/>
              <a:t>20</a:t>
            </a:fld>
            <a:endParaRPr lang="en-US" dirty="0"/>
          </a:p>
        </p:txBody>
      </p:sp>
    </p:spTree>
    <p:extLst>
      <p:ext uri="{BB962C8B-B14F-4D97-AF65-F5344CB8AC3E}">
        <p14:creationId xmlns:p14="http://schemas.microsoft.com/office/powerpoint/2010/main" val="12821717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21</a:t>
            </a:fld>
            <a:endParaRPr lang="en-US" dirty="0"/>
          </a:p>
        </p:txBody>
      </p:sp>
      <p:graphicFrame>
        <p:nvGraphicFramePr>
          <p:cNvPr id="4" name="Object 36"/>
          <p:cNvGraphicFramePr>
            <a:graphicFrameLocks noChangeAspect="1"/>
          </p:cNvGraphicFramePr>
          <p:nvPr>
            <p:extLst>
              <p:ext uri="{D42A27DB-BD31-4B8C-83A1-F6EECF244321}">
                <p14:modId xmlns:p14="http://schemas.microsoft.com/office/powerpoint/2010/main" val="3332177871"/>
              </p:ext>
            </p:extLst>
          </p:nvPr>
        </p:nvGraphicFramePr>
        <p:xfrm>
          <a:off x="1931988" y="503804"/>
          <a:ext cx="5865812" cy="5622360"/>
        </p:xfrm>
        <a:graphic>
          <a:graphicData uri="http://schemas.openxmlformats.org/presentationml/2006/ole">
            <mc:AlternateContent xmlns:mc="http://schemas.openxmlformats.org/markup-compatibility/2006">
              <mc:Choice xmlns:v="urn:schemas-microsoft-com:vml" Requires="v">
                <p:oleObj spid="_x0000_s91156" name="Visio" r:id="rId3" imgW="5980680" imgH="5732640" progId="Visio.Drawing.11">
                  <p:embed/>
                </p:oleObj>
              </mc:Choice>
              <mc:Fallback>
                <p:oleObj name="Visio" r:id="rId3" imgW="5980680" imgH="573264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1988" y="503804"/>
                        <a:ext cx="5865812" cy="562236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57340962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Designing Objects</a:t>
            </a:r>
            <a:endParaRPr lang="en-US" sz="4400" dirty="0"/>
          </a:p>
        </p:txBody>
      </p:sp>
      <p:sp>
        <p:nvSpPr>
          <p:cNvPr id="3" name="Content Placeholder 2"/>
          <p:cNvSpPr>
            <a:spLocks noGrp="1"/>
          </p:cNvSpPr>
          <p:nvPr>
            <p:ph idx="1"/>
          </p:nvPr>
        </p:nvSpPr>
        <p:spPr/>
        <p:txBody>
          <a:bodyPr/>
          <a:lstStyle/>
          <a:p>
            <a:r>
              <a:rPr lang="en-US" dirty="0" smtClean="0"/>
              <a:t>There are two kinds of object models: </a:t>
            </a:r>
            <a:r>
              <a:rPr lang="en-US" i="1" dirty="0" smtClean="0"/>
              <a:t>dynamic</a:t>
            </a:r>
            <a:r>
              <a:rPr lang="en-US" dirty="0" smtClean="0"/>
              <a:t> and </a:t>
            </a:r>
            <a:r>
              <a:rPr lang="en-US" i="1" dirty="0" smtClean="0"/>
              <a:t>static</a:t>
            </a:r>
          </a:p>
          <a:p>
            <a:r>
              <a:rPr lang="en-US" dirty="0" smtClean="0"/>
              <a:t>Dynamic models help design the logic (i.e. the behavior) of the code or methods</a:t>
            </a:r>
          </a:p>
          <a:p>
            <a:pPr marL="201168" lvl="1" indent="0">
              <a:buNone/>
            </a:pPr>
            <a:r>
              <a:rPr lang="en-US" dirty="0" smtClean="0"/>
              <a:t>These are the UML interaction diagrams (sequence or communication) we have seen</a:t>
            </a:r>
          </a:p>
          <a:p>
            <a:r>
              <a:rPr lang="en-US" dirty="0" smtClean="0"/>
              <a:t>Static models help design the definition of packages, class names, attributes, and method signatures  or operations (names and input parameters, return values – not method bodies)</a:t>
            </a:r>
          </a:p>
          <a:p>
            <a:pPr marL="201168" lvl="1" indent="0">
              <a:buNone/>
            </a:pPr>
            <a:r>
              <a:rPr lang="en-US" dirty="0" smtClean="0"/>
              <a:t>These are the UML Class diagrams</a:t>
            </a:r>
          </a:p>
          <a:p>
            <a:r>
              <a:rPr lang="en-US" dirty="0" smtClean="0"/>
              <a:t>Both types of models are usually created together in Agile UP</a:t>
            </a:r>
          </a:p>
          <a:p>
            <a:pPr marL="201168" lvl="1" indent="0">
              <a:buNone/>
            </a:pPr>
            <a:r>
              <a:rPr lang="en-US" dirty="0" smtClean="0"/>
              <a:t>Can start with dynamic model and then move to static to fill in details</a:t>
            </a:r>
          </a:p>
          <a:p>
            <a:r>
              <a:rPr lang="en-US" dirty="0" smtClean="0"/>
              <a:t>Dynamic models tend to be more challenging and useful – they explain the behavior, and will reveal the software objects that need to exist to make the behavior happen, as well as the messages/methods that allow these objects to communicate</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22</a:t>
            </a:fld>
            <a:endParaRPr lang="en-US" dirty="0"/>
          </a:p>
        </p:txBody>
      </p:sp>
    </p:spTree>
    <p:extLst>
      <p:ext uri="{BB962C8B-B14F-4D97-AF65-F5344CB8AC3E}">
        <p14:creationId xmlns:p14="http://schemas.microsoft.com/office/powerpoint/2010/main" val="18687354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23</a:t>
            </a:fld>
            <a:endParaRPr lang="en-US" dirty="0"/>
          </a:p>
        </p:txBody>
      </p:sp>
      <p:pic>
        <p:nvPicPr>
          <p:cNvPr id="3" name="Picture 33" descr="static and dynam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0" y="690264"/>
            <a:ext cx="9443258" cy="5202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204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Designing Objects (cont.)</a:t>
            </a:r>
            <a:endParaRPr lang="en-US" sz="4400" dirty="0"/>
          </a:p>
        </p:txBody>
      </p:sp>
      <p:sp>
        <p:nvSpPr>
          <p:cNvPr id="3" name="Content Placeholder 2"/>
          <p:cNvSpPr>
            <a:spLocks noGrp="1"/>
          </p:cNvSpPr>
          <p:nvPr>
            <p:ph idx="1"/>
          </p:nvPr>
        </p:nvSpPr>
        <p:spPr/>
        <p:txBody>
          <a:bodyPr/>
          <a:lstStyle/>
          <a:p>
            <a:r>
              <a:rPr lang="en-US" dirty="0" smtClean="0"/>
              <a:t>It is during the dynamic model creation stage that </a:t>
            </a:r>
            <a:r>
              <a:rPr lang="en-US" i="1" dirty="0" smtClean="0"/>
              <a:t>responsibility-driven design</a:t>
            </a:r>
            <a:r>
              <a:rPr lang="en-US" dirty="0" smtClean="0"/>
              <a:t> principles (like GRASP) are used</a:t>
            </a:r>
          </a:p>
          <a:p>
            <a:r>
              <a:rPr lang="en-US" dirty="0" smtClean="0"/>
              <a:t>Recall that one the critical aspects of OOD was how to assign responsibilities to the objects in our design – this is essentially what the GRASP principles help with</a:t>
            </a:r>
          </a:p>
          <a:p>
            <a:r>
              <a:rPr lang="en-US" b="1" dirty="0" smtClean="0"/>
              <a:t>Basic process: For each system event, create software classes (using the Domain Model for inspiration) that will be responsible for handling the event</a:t>
            </a:r>
          </a:p>
          <a:p>
            <a:r>
              <a:rPr lang="en-US" dirty="0" smtClean="0"/>
              <a:t>For static models, the most common tool is the UML class diagram</a:t>
            </a:r>
          </a:p>
          <a:p>
            <a:pPr marL="201168" lvl="1" indent="0">
              <a:buNone/>
            </a:pPr>
            <a:r>
              <a:rPr lang="en-US" dirty="0" smtClean="0"/>
              <a:t>Often created in parallel with the dynamic models</a:t>
            </a:r>
          </a:p>
          <a:p>
            <a:pPr marL="201168" lvl="1" indent="0">
              <a:buNone/>
            </a:pPr>
            <a:r>
              <a:rPr lang="en-US" dirty="0" smtClean="0"/>
              <a:t>Organized into packages, as we have already seen</a:t>
            </a:r>
          </a:p>
          <a:p>
            <a:r>
              <a:rPr lang="en-US" dirty="0" smtClean="0"/>
              <a:t>Remember, UML is a tool, not the actually design skill. Anyone can draw a UML diagram, but creating a good OO design is more challenging</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24</a:t>
            </a:fld>
            <a:endParaRPr lang="en-US" dirty="0"/>
          </a:p>
        </p:txBody>
      </p:sp>
    </p:spTree>
    <p:extLst>
      <p:ext uri="{BB962C8B-B14F-4D97-AF65-F5344CB8AC3E}">
        <p14:creationId xmlns:p14="http://schemas.microsoft.com/office/powerpoint/2010/main" val="19567420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Object-Oriented Design: Overview</a:t>
            </a:r>
            <a:endParaRPr lang="en-US" sz="4400" dirty="0"/>
          </a:p>
        </p:txBody>
      </p:sp>
      <p:sp>
        <p:nvSpPr>
          <p:cNvPr id="3" name="Content Placeholder 2"/>
          <p:cNvSpPr>
            <a:spLocks noGrp="1"/>
          </p:cNvSpPr>
          <p:nvPr>
            <p:ph idx="1"/>
          </p:nvPr>
        </p:nvSpPr>
        <p:spPr/>
        <p:txBody>
          <a:bodyPr>
            <a:normAutofit lnSpcReduction="10000"/>
          </a:bodyPr>
          <a:lstStyle/>
          <a:p>
            <a:r>
              <a:rPr lang="en-US" sz="2400" dirty="0" smtClean="0"/>
              <a:t>Start with the use cases, Domain Model (possibly), SSDs, operations contracts (possibly)</a:t>
            </a:r>
          </a:p>
          <a:p>
            <a:r>
              <a:rPr lang="en-US" sz="2400" dirty="0" smtClean="0"/>
              <a:t>Select a system operation (from the SSD, possibly detailed in an operations contract)</a:t>
            </a:r>
          </a:p>
          <a:p>
            <a:r>
              <a:rPr lang="en-US" sz="2400" dirty="0" smtClean="0"/>
              <a:t>Using design patterns (like GRASP or </a:t>
            </a:r>
            <a:r>
              <a:rPr lang="en-US" sz="2400" dirty="0" err="1" smtClean="0"/>
              <a:t>GoF</a:t>
            </a:r>
            <a:r>
              <a:rPr lang="en-US" sz="2400" dirty="0" smtClean="0"/>
              <a:t>), or general experience, create software classes that will allow the system to handle the responsibilities of the system operation</a:t>
            </a:r>
          </a:p>
          <a:p>
            <a:pPr marL="201168" lvl="1" indent="0">
              <a:buNone/>
            </a:pPr>
            <a:r>
              <a:rPr lang="en-US" sz="2000" dirty="0" smtClean="0"/>
              <a:t>Usually start with a dynamic model, like an sequence diagram or communication diagram</a:t>
            </a:r>
          </a:p>
          <a:p>
            <a:pPr marL="201168" lvl="1" indent="0">
              <a:buNone/>
            </a:pPr>
            <a:r>
              <a:rPr lang="en-US" sz="2000" dirty="0" smtClean="0"/>
              <a:t>The operations contract or use case will describe the “responsibilities” – i.e. what the system is supposed to do, or what changes in the system</a:t>
            </a:r>
          </a:p>
          <a:p>
            <a:pPr marL="201168" lvl="1" indent="0">
              <a:buNone/>
            </a:pPr>
            <a:r>
              <a:rPr lang="en-US" sz="2000" dirty="0" smtClean="0"/>
              <a:t>Use the Domain Model to inspire software objects that will create the desired behavior</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25</a:t>
            </a:fld>
            <a:endParaRPr lang="en-US" dirty="0"/>
          </a:p>
        </p:txBody>
      </p:sp>
    </p:spTree>
    <p:extLst>
      <p:ext uri="{BB962C8B-B14F-4D97-AF65-F5344CB8AC3E}">
        <p14:creationId xmlns:p14="http://schemas.microsoft.com/office/powerpoint/2010/main" val="16879844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Design Patterns: Introduction</a:t>
            </a:r>
            <a:endParaRPr lang="en-US" sz="4400" dirty="0"/>
          </a:p>
        </p:txBody>
      </p:sp>
      <p:sp>
        <p:nvSpPr>
          <p:cNvPr id="3" name="Content Placeholder 2"/>
          <p:cNvSpPr>
            <a:spLocks noGrp="1"/>
          </p:cNvSpPr>
          <p:nvPr>
            <p:ph idx="1"/>
          </p:nvPr>
        </p:nvSpPr>
        <p:spPr/>
        <p:txBody>
          <a:bodyPr>
            <a:normAutofit lnSpcReduction="10000"/>
          </a:bodyPr>
          <a:lstStyle/>
          <a:p>
            <a:r>
              <a:rPr lang="en-US" dirty="0"/>
              <a:t>In software engineering, a design pattern is a general reusable solution to a commonly occurring </a:t>
            </a:r>
            <a:r>
              <a:rPr lang="en-US" dirty="0" smtClean="0"/>
              <a:t>problem</a:t>
            </a:r>
          </a:p>
          <a:p>
            <a:r>
              <a:rPr lang="en-US" dirty="0" smtClean="0"/>
              <a:t>Note: </a:t>
            </a:r>
            <a:r>
              <a:rPr lang="en-US" b="1" dirty="0" smtClean="0"/>
              <a:t>Not</a:t>
            </a:r>
            <a:r>
              <a:rPr lang="en-US" dirty="0" smtClean="0"/>
              <a:t> a code template or a reusable module</a:t>
            </a:r>
          </a:p>
          <a:p>
            <a:r>
              <a:rPr lang="en-US" dirty="0" smtClean="0"/>
              <a:t>These are descriptions for </a:t>
            </a:r>
            <a:r>
              <a:rPr lang="en-US" i="1" dirty="0" smtClean="0"/>
              <a:t>how to solve a problem</a:t>
            </a:r>
            <a:endParaRPr lang="en-US" dirty="0" smtClean="0"/>
          </a:p>
          <a:p>
            <a:r>
              <a:rPr lang="en-US" dirty="0" smtClean="0"/>
              <a:t>The problems addressed by design patterns are commonly occurring problems in software design</a:t>
            </a:r>
          </a:p>
          <a:p>
            <a:r>
              <a:rPr lang="en-US" dirty="0" smtClean="0"/>
              <a:t>We will study two groups in this course:</a:t>
            </a:r>
          </a:p>
          <a:p>
            <a:pPr marL="201168" lvl="1" indent="0">
              <a:buNone/>
            </a:pPr>
            <a:r>
              <a:rPr lang="en-US" dirty="0"/>
              <a:t>GRASP: General Responsibility Assignment Software </a:t>
            </a:r>
            <a:r>
              <a:rPr lang="en-US" dirty="0" smtClean="0"/>
              <a:t>Patterns </a:t>
            </a:r>
            <a:r>
              <a:rPr lang="en-US" dirty="0"/>
              <a:t>(or </a:t>
            </a:r>
            <a:r>
              <a:rPr lang="en-US" dirty="0" smtClean="0"/>
              <a:t>Principles)</a:t>
            </a:r>
          </a:p>
          <a:p>
            <a:pPr marL="201168" lvl="1" indent="0">
              <a:buNone/>
            </a:pPr>
            <a:r>
              <a:rPr lang="en-US" dirty="0" err="1" smtClean="0"/>
              <a:t>GoF</a:t>
            </a:r>
            <a:r>
              <a:rPr lang="en-US" dirty="0" smtClean="0"/>
              <a:t>: Gang of Four Patterns, widely considered the fundamental patterns for OOD</a:t>
            </a:r>
          </a:p>
          <a:p>
            <a:r>
              <a:rPr lang="en-US" dirty="0" smtClean="0"/>
              <a:t>These will provide us with guidance on how to assign responsibilities to objects we want to design</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26</a:t>
            </a:fld>
            <a:endParaRPr lang="en-US" dirty="0"/>
          </a:p>
        </p:txBody>
      </p:sp>
    </p:spTree>
    <p:extLst>
      <p:ext uri="{BB962C8B-B14F-4D97-AF65-F5344CB8AC3E}">
        <p14:creationId xmlns:p14="http://schemas.microsoft.com/office/powerpoint/2010/main" val="6154292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The Model-View-Controller (MVC) Architecture</a:t>
            </a:r>
            <a:endParaRPr lang="en-US" dirty="0"/>
          </a:p>
        </p:txBody>
      </p:sp>
      <p:sp>
        <p:nvSpPr>
          <p:cNvPr id="3" name="Content Placeholder 2"/>
          <p:cNvSpPr>
            <a:spLocks noGrp="1"/>
          </p:cNvSpPr>
          <p:nvPr>
            <p:ph idx="1"/>
          </p:nvPr>
        </p:nvSpPr>
        <p:spPr/>
        <p:txBody>
          <a:bodyPr/>
          <a:lstStyle/>
          <a:p>
            <a:r>
              <a:rPr lang="en-US" dirty="0" smtClean="0"/>
              <a:t>Very common logical architecture, similar to what we just saw</a:t>
            </a:r>
          </a:p>
          <a:p>
            <a:r>
              <a:rPr lang="en-US" dirty="0" smtClean="0"/>
              <a:t>The View is the UI layer – it contains all the GUI objects, and has very little application logic</a:t>
            </a:r>
          </a:p>
          <a:p>
            <a:pPr marL="201168" lvl="1" indent="0">
              <a:buNone/>
            </a:pPr>
            <a:r>
              <a:rPr lang="en-US" dirty="0" smtClean="0"/>
              <a:t>Passes information down</a:t>
            </a:r>
          </a:p>
          <a:p>
            <a:pPr marL="0">
              <a:buNone/>
            </a:pPr>
            <a:r>
              <a:rPr lang="en-US" dirty="0" smtClean="0"/>
              <a:t>The Model – this is the layer that contains all of the logical functionality of the system – what it actually does</a:t>
            </a:r>
          </a:p>
          <a:p>
            <a:pPr marL="0">
              <a:buNone/>
            </a:pPr>
            <a:r>
              <a:rPr lang="en-US" dirty="0" smtClean="0"/>
              <a:t>The Controller – this is the “glue” layer between the View and the Model. </a:t>
            </a:r>
          </a:p>
          <a:p>
            <a:pPr marL="292608" lvl="1">
              <a:buNone/>
            </a:pPr>
            <a:r>
              <a:rPr lang="en-US" dirty="0" smtClean="0"/>
              <a:t>Takes requests from the View, passes to the Model</a:t>
            </a:r>
          </a:p>
          <a:p>
            <a:pPr marL="292608" lvl="1">
              <a:buNone/>
            </a:pPr>
            <a:r>
              <a:rPr lang="en-US" dirty="0" smtClean="0"/>
              <a:t>Takes information from the Model, passes to the View for display</a:t>
            </a:r>
          </a:p>
          <a:p>
            <a:pPr marL="0">
              <a:buNone/>
            </a:pPr>
            <a:r>
              <a:rPr lang="en-US" dirty="0" smtClean="0"/>
              <a:t>This architecture is popular because it promotes </a:t>
            </a:r>
            <a:r>
              <a:rPr lang="en-US" i="1" dirty="0" smtClean="0"/>
              <a:t>reuse</a:t>
            </a:r>
            <a:r>
              <a:rPr lang="en-US" dirty="0" smtClean="0"/>
              <a:t> of components</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27</a:t>
            </a:fld>
            <a:endParaRPr lang="en-US" dirty="0"/>
          </a:p>
        </p:txBody>
      </p:sp>
    </p:spTree>
    <p:extLst>
      <p:ext uri="{BB962C8B-B14F-4D97-AF65-F5344CB8AC3E}">
        <p14:creationId xmlns:p14="http://schemas.microsoft.com/office/powerpoint/2010/main" val="7697692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Takeaways from Chapter 12, 13, 14</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 Understand the logical architecture and the three main types of layers</a:t>
            </a:r>
          </a:p>
          <a:p>
            <a:pPr marL="0" indent="0">
              <a:buNone/>
            </a:pPr>
            <a:r>
              <a:rPr lang="en-US" sz="2400" dirty="0" smtClean="0"/>
              <a:t> Understand the relationship between Domain Model and Domain Layer</a:t>
            </a:r>
          </a:p>
          <a:p>
            <a:pPr marL="0" indent="0">
              <a:buNone/>
            </a:pPr>
            <a:r>
              <a:rPr lang="en-US" sz="2400" dirty="0" smtClean="0"/>
              <a:t> Understand the two types of design models (static and dynamic)</a:t>
            </a:r>
            <a:endParaRPr lang="en-US" sz="2400" dirty="0"/>
          </a:p>
        </p:txBody>
      </p:sp>
      <p:sp>
        <p:nvSpPr>
          <p:cNvPr id="4" name="Slide Number Placeholder 3"/>
          <p:cNvSpPr>
            <a:spLocks noGrp="1"/>
          </p:cNvSpPr>
          <p:nvPr>
            <p:ph type="sldNum" sz="quarter" idx="12"/>
          </p:nvPr>
        </p:nvSpPr>
        <p:spPr/>
        <p:txBody>
          <a:bodyPr/>
          <a:lstStyle/>
          <a:p>
            <a:fld id="{4CE482DC-2269-4F26-9D2A-7E44B1A4CD85}" type="slidenum">
              <a:rPr lang="en-US" smtClean="0"/>
              <a:t>28</a:t>
            </a:fld>
            <a:endParaRPr lang="en-US" dirty="0"/>
          </a:p>
        </p:txBody>
      </p:sp>
    </p:spTree>
    <p:extLst>
      <p:ext uri="{BB962C8B-B14F-4D97-AF65-F5344CB8AC3E}">
        <p14:creationId xmlns:p14="http://schemas.microsoft.com/office/powerpoint/2010/main" val="327747561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dirty="0"/>
              <a:t>GRASP: General Responsibility Assignment Software </a:t>
            </a:r>
            <a:r>
              <a:rPr lang="en-US" dirty="0" smtClean="0"/>
              <a:t>Patterns – Chapter 17</a:t>
            </a:r>
          </a:p>
          <a:p>
            <a:pPr marL="0" indent="0">
              <a:buNone/>
            </a:pP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29</a:t>
            </a:fld>
            <a:endParaRPr lang="en-US" dirty="0"/>
          </a:p>
        </p:txBody>
      </p:sp>
    </p:spTree>
    <p:extLst>
      <p:ext uri="{BB962C8B-B14F-4D97-AF65-F5344CB8AC3E}">
        <p14:creationId xmlns:p14="http://schemas.microsoft.com/office/powerpoint/2010/main" val="330785500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from Analysis to Design</a:t>
            </a:r>
            <a:endParaRPr lang="en-US" dirty="0"/>
          </a:p>
        </p:txBody>
      </p:sp>
      <p:sp>
        <p:nvSpPr>
          <p:cNvPr id="3" name="Content Placeholder 2"/>
          <p:cNvSpPr>
            <a:spLocks noGrp="1"/>
          </p:cNvSpPr>
          <p:nvPr>
            <p:ph idx="1"/>
          </p:nvPr>
        </p:nvSpPr>
        <p:spPr/>
        <p:txBody>
          <a:bodyPr/>
          <a:lstStyle/>
          <a:p>
            <a:pPr marL="201168" lvl="1" indent="0">
              <a:buNone/>
            </a:pPr>
            <a:r>
              <a:rPr lang="en-US" sz="2800" dirty="0" smtClean="0"/>
              <a:t>So far we have studied …</a:t>
            </a:r>
          </a:p>
          <a:p>
            <a:pPr marL="384048" lvl="2" indent="0">
              <a:buNone/>
            </a:pPr>
            <a:r>
              <a:rPr lang="en-US" sz="2000" dirty="0" smtClean="0"/>
              <a:t>How to create use cases</a:t>
            </a:r>
          </a:p>
          <a:p>
            <a:pPr marL="384048" lvl="2" indent="0">
              <a:buNone/>
            </a:pPr>
            <a:r>
              <a:rPr lang="en-US" sz="2000" dirty="0" smtClean="0"/>
              <a:t>How to create a Domain Model</a:t>
            </a:r>
          </a:p>
          <a:p>
            <a:pPr marL="384048" lvl="2" indent="0">
              <a:buNone/>
            </a:pPr>
            <a:r>
              <a:rPr lang="en-US" sz="2000" dirty="0" smtClean="0"/>
              <a:t>How to create SSDs and Operations Contracts</a:t>
            </a:r>
          </a:p>
          <a:p>
            <a:pPr marL="201168" lvl="1" indent="0">
              <a:buNone/>
            </a:pPr>
            <a:r>
              <a:rPr lang="en-US" sz="2400" dirty="0" smtClean="0"/>
              <a:t>These are the main tools in OOA, i.e. they help explore and define </a:t>
            </a:r>
            <a:r>
              <a:rPr lang="en-US" sz="2400" i="1" dirty="0" smtClean="0"/>
              <a:t>what</a:t>
            </a:r>
            <a:r>
              <a:rPr lang="en-US" sz="2400" dirty="0" smtClean="0"/>
              <a:t> the system does</a:t>
            </a:r>
          </a:p>
          <a:p>
            <a:pPr marL="201168" lvl="1" indent="0">
              <a:buNone/>
            </a:pPr>
            <a:r>
              <a:rPr lang="en-US" sz="2400" dirty="0" smtClean="0"/>
              <a:t>We will now move to design, where we define </a:t>
            </a:r>
            <a:r>
              <a:rPr lang="en-US" sz="2400" i="1" dirty="0" smtClean="0"/>
              <a:t>how</a:t>
            </a:r>
            <a:r>
              <a:rPr lang="en-US" sz="2400" dirty="0" smtClean="0"/>
              <a:t> the system works</a:t>
            </a:r>
          </a:p>
          <a:p>
            <a:pPr marL="201168" lvl="1" indent="0">
              <a:buNone/>
            </a:pPr>
            <a:r>
              <a:rPr lang="en-US" sz="2400" dirty="0" smtClean="0"/>
              <a:t>Note that this may still be part of the Agile UP process: Analysis and design are occurring at the same time as requirements are refined</a:t>
            </a:r>
          </a:p>
          <a:p>
            <a:pPr lvl="2"/>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3</a:t>
            </a:fld>
            <a:endParaRPr lang="en-US" dirty="0"/>
          </a:p>
        </p:txBody>
      </p:sp>
    </p:spTree>
    <p:extLst>
      <p:ext uri="{BB962C8B-B14F-4D97-AF65-F5344CB8AC3E}">
        <p14:creationId xmlns:p14="http://schemas.microsoft.com/office/powerpoint/2010/main" val="29664144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vs Design</a:t>
            </a:r>
            <a:endParaRPr lang="en-US" dirty="0"/>
          </a:p>
        </p:txBody>
      </p:sp>
      <p:sp>
        <p:nvSpPr>
          <p:cNvPr id="3" name="Content Placeholder 2"/>
          <p:cNvSpPr>
            <a:spLocks noGrp="1"/>
          </p:cNvSpPr>
          <p:nvPr>
            <p:ph idx="1"/>
          </p:nvPr>
        </p:nvSpPr>
        <p:spPr/>
        <p:txBody>
          <a:bodyPr>
            <a:normAutofit/>
          </a:bodyPr>
          <a:lstStyle/>
          <a:p>
            <a:pPr marL="201168" lvl="1" indent="0">
              <a:buNone/>
            </a:pPr>
            <a:r>
              <a:rPr lang="en-US" sz="2400" dirty="0" smtClean="0"/>
              <a:t>A bad domain model will mean bad communication of the what the system is; a bad design model often leads to a bad implementation</a:t>
            </a:r>
          </a:p>
          <a:p>
            <a:pPr marL="201168" lvl="1" indent="0">
              <a:buNone/>
            </a:pPr>
            <a:r>
              <a:rPr lang="en-US" sz="2400" dirty="0" smtClean="0"/>
              <a:t>Making the correct choices now becomes more important</a:t>
            </a:r>
          </a:p>
          <a:p>
            <a:pPr marL="384048" lvl="2" indent="0">
              <a:buNone/>
            </a:pPr>
            <a:r>
              <a:rPr lang="en-US" sz="2400" dirty="0" smtClean="0"/>
              <a:t>Here is where iterative development can help – constant feedback and requirements enhancement can help the design evolve correctly</a:t>
            </a:r>
          </a:p>
          <a:p>
            <a:pPr marL="201168" lvl="1" indent="0">
              <a:buNone/>
            </a:pPr>
            <a:r>
              <a:rPr lang="en-US" sz="2400" dirty="0" smtClean="0"/>
              <a:t>Note the initial requirements analysis phase may be very short, and of course coding can start immediately</a:t>
            </a:r>
            <a:endParaRPr lang="en-US" sz="2400" dirty="0"/>
          </a:p>
        </p:txBody>
      </p:sp>
      <p:sp>
        <p:nvSpPr>
          <p:cNvPr id="4" name="Slide Number Placeholder 3"/>
          <p:cNvSpPr>
            <a:spLocks noGrp="1"/>
          </p:cNvSpPr>
          <p:nvPr>
            <p:ph type="sldNum" sz="quarter" idx="12"/>
          </p:nvPr>
        </p:nvSpPr>
        <p:spPr/>
        <p:txBody>
          <a:bodyPr/>
          <a:lstStyle/>
          <a:p>
            <a:fld id="{4CE482DC-2269-4F26-9D2A-7E44B1A4CD85}" type="slidenum">
              <a:rPr lang="en-US" smtClean="0"/>
              <a:t>4</a:t>
            </a:fld>
            <a:endParaRPr lang="en-US" dirty="0"/>
          </a:p>
        </p:txBody>
      </p:sp>
    </p:spTree>
    <p:extLst>
      <p:ext uri="{BB962C8B-B14F-4D97-AF65-F5344CB8AC3E}">
        <p14:creationId xmlns:p14="http://schemas.microsoft.com/office/powerpoint/2010/main" val="4101883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Artifacts Interaction</a:t>
            </a:r>
            <a:endParaRPr lang="en-US" dirty="0"/>
          </a:p>
        </p:txBody>
      </p:sp>
      <p:sp>
        <p:nvSpPr>
          <p:cNvPr id="3" name="Content Placeholder 2"/>
          <p:cNvSpPr>
            <a:spLocks noGrp="1"/>
          </p:cNvSpPr>
          <p:nvPr>
            <p:ph idx="1"/>
          </p:nvPr>
        </p:nvSpPr>
        <p:spPr/>
        <p:txBody>
          <a:bodyPr>
            <a:normAutofit lnSpcReduction="10000"/>
          </a:bodyPr>
          <a:lstStyle/>
          <a:p>
            <a:pPr marL="201168" lvl="1" indent="0">
              <a:buNone/>
            </a:pPr>
            <a:r>
              <a:rPr lang="en-US" sz="2400" dirty="0" smtClean="0"/>
              <a:t>We are now ready to begin to build the Design Model artifact</a:t>
            </a:r>
          </a:p>
          <a:p>
            <a:pPr marL="201168" lvl="1" indent="0">
              <a:buNone/>
            </a:pPr>
            <a:r>
              <a:rPr lang="en-US" sz="2400" dirty="0" smtClean="0"/>
              <a:t>Key influences: Most of the artifacts we have already worked on influence the Design Model:</a:t>
            </a:r>
          </a:p>
          <a:p>
            <a:pPr marL="384048" lvl="2" indent="0">
              <a:buNone/>
            </a:pPr>
            <a:r>
              <a:rPr lang="en-US" sz="2000" dirty="0" smtClean="0"/>
              <a:t>Use-Case Model</a:t>
            </a:r>
          </a:p>
          <a:p>
            <a:pPr marL="384048" lvl="2" indent="0">
              <a:buNone/>
            </a:pPr>
            <a:r>
              <a:rPr lang="en-US" sz="2000" dirty="0" smtClean="0"/>
              <a:t>Vision</a:t>
            </a:r>
          </a:p>
          <a:p>
            <a:pPr marL="384048" lvl="2" indent="0">
              <a:buNone/>
            </a:pPr>
            <a:r>
              <a:rPr lang="en-US" sz="2000" dirty="0" smtClean="0"/>
              <a:t>Supplementary Specification</a:t>
            </a:r>
          </a:p>
          <a:p>
            <a:pPr marL="384048" lvl="2" indent="0">
              <a:buNone/>
            </a:pPr>
            <a:r>
              <a:rPr lang="en-US" sz="2000" dirty="0" smtClean="0"/>
              <a:t>Glossary</a:t>
            </a:r>
          </a:p>
          <a:p>
            <a:pPr marL="384048" lvl="2" indent="0">
              <a:buNone/>
            </a:pPr>
            <a:r>
              <a:rPr lang="en-US" sz="2000" dirty="0" smtClean="0"/>
              <a:t>Domain Model</a:t>
            </a:r>
          </a:p>
          <a:p>
            <a:pPr marL="201168" lvl="1" indent="0">
              <a:buNone/>
            </a:pPr>
            <a:r>
              <a:rPr lang="en-US" sz="2400" dirty="0" smtClean="0"/>
              <a:t>The Logical Architecture (LA) is part of the Design Model artifact, and is often shown using package diagrams (we will learn about these shortly)</a:t>
            </a:r>
          </a:p>
          <a:p>
            <a:pPr marL="201168" lvl="1" indent="0">
              <a:buNone/>
            </a:pPr>
            <a:r>
              <a:rPr lang="en-US" sz="2400" dirty="0" smtClean="0"/>
              <a:t>Note the interaction diagrams (which are dynamic) and class definition diagrams (which are static) are also part of the Design Model artifact</a:t>
            </a:r>
          </a:p>
        </p:txBody>
      </p:sp>
      <p:sp>
        <p:nvSpPr>
          <p:cNvPr id="4" name="Slide Number Placeholder 3"/>
          <p:cNvSpPr>
            <a:spLocks noGrp="1"/>
          </p:cNvSpPr>
          <p:nvPr>
            <p:ph type="sldNum" sz="quarter" idx="12"/>
          </p:nvPr>
        </p:nvSpPr>
        <p:spPr/>
        <p:txBody>
          <a:bodyPr/>
          <a:lstStyle/>
          <a:p>
            <a:fld id="{4CE482DC-2269-4F26-9D2A-7E44B1A4CD85}" type="slidenum">
              <a:rPr lang="en-US" smtClean="0"/>
              <a:t>5</a:t>
            </a:fld>
            <a:endParaRPr lang="en-US" dirty="0"/>
          </a:p>
        </p:txBody>
      </p:sp>
    </p:spTree>
    <p:extLst>
      <p:ext uri="{BB962C8B-B14F-4D97-AF65-F5344CB8AC3E}">
        <p14:creationId xmlns:p14="http://schemas.microsoft.com/office/powerpoint/2010/main" val="41166521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6</a:t>
            </a:fld>
            <a:endParaRPr lang="en-US" dirty="0"/>
          </a:p>
        </p:txBody>
      </p:sp>
      <p:graphicFrame>
        <p:nvGraphicFramePr>
          <p:cNvPr id="3" name="Object 31"/>
          <p:cNvGraphicFramePr>
            <a:graphicFrameLocks noChangeAspect="1"/>
          </p:cNvGraphicFramePr>
          <p:nvPr>
            <p:extLst>
              <p:ext uri="{D42A27DB-BD31-4B8C-83A1-F6EECF244321}">
                <p14:modId xmlns:p14="http://schemas.microsoft.com/office/powerpoint/2010/main" val="1291717443"/>
              </p:ext>
            </p:extLst>
          </p:nvPr>
        </p:nvGraphicFramePr>
        <p:xfrm>
          <a:off x="2232025" y="258196"/>
          <a:ext cx="5426075" cy="5867968"/>
        </p:xfrm>
        <a:graphic>
          <a:graphicData uri="http://schemas.openxmlformats.org/presentationml/2006/ole">
            <mc:AlternateContent xmlns:mc="http://schemas.openxmlformats.org/markup-compatibility/2006">
              <mc:Choice xmlns:v="urn:schemas-microsoft-com:vml" Requires="v">
                <p:oleObj spid="_x0000_s85015" name="Visio" r:id="rId3" imgW="6382080" imgH="6901560" progId="Visio.Drawing.11">
                  <p:embed/>
                </p:oleObj>
              </mc:Choice>
              <mc:Fallback>
                <p:oleObj name="Visio" r:id="rId3" imgW="6382080" imgH="690156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2025" y="258196"/>
                        <a:ext cx="5426075" cy="586796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8381279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7</a:t>
            </a:fld>
            <a:endParaRPr lang="en-US" dirty="0"/>
          </a:p>
        </p:txBody>
      </p:sp>
      <p:graphicFrame>
        <p:nvGraphicFramePr>
          <p:cNvPr id="3" name="Object 4"/>
          <p:cNvGraphicFramePr>
            <a:graphicFrameLocks noChangeAspect="1"/>
          </p:cNvGraphicFramePr>
          <p:nvPr>
            <p:extLst>
              <p:ext uri="{D42A27DB-BD31-4B8C-83A1-F6EECF244321}">
                <p14:modId xmlns:p14="http://schemas.microsoft.com/office/powerpoint/2010/main" val="1183884747"/>
              </p:ext>
            </p:extLst>
          </p:nvPr>
        </p:nvGraphicFramePr>
        <p:xfrm>
          <a:off x="1816100" y="324827"/>
          <a:ext cx="6515100" cy="5526698"/>
        </p:xfrm>
        <a:graphic>
          <a:graphicData uri="http://schemas.openxmlformats.org/presentationml/2006/ole">
            <mc:AlternateContent xmlns:mc="http://schemas.openxmlformats.org/markup-compatibility/2006">
              <mc:Choice xmlns:v="urn:schemas-microsoft-com:vml" Requires="v">
                <p:oleObj spid="_x0000_s86039" name="Visio" r:id="rId3" imgW="4385160" imgH="3718800" progId="Visio.Drawing.11">
                  <p:embed/>
                </p:oleObj>
              </mc:Choice>
              <mc:Fallback>
                <p:oleObj name="Visio" r:id="rId3" imgW="4385160" imgH="371880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6100" y="324827"/>
                        <a:ext cx="6515100" cy="552669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6618850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Architecture</a:t>
            </a:r>
            <a:endParaRPr lang="en-US" dirty="0"/>
          </a:p>
        </p:txBody>
      </p:sp>
      <p:sp>
        <p:nvSpPr>
          <p:cNvPr id="3" name="Content Placeholder 2"/>
          <p:cNvSpPr>
            <a:spLocks noGrp="1"/>
          </p:cNvSpPr>
          <p:nvPr>
            <p:ph idx="1"/>
          </p:nvPr>
        </p:nvSpPr>
        <p:spPr/>
        <p:txBody>
          <a:bodyPr>
            <a:normAutofit/>
          </a:bodyPr>
          <a:lstStyle/>
          <a:p>
            <a:pPr marL="201168" lvl="1" indent="0">
              <a:buNone/>
            </a:pPr>
            <a:r>
              <a:rPr lang="en-US" sz="2400" dirty="0" smtClean="0"/>
              <a:t>The Logical Architecture is a large-scale organization of the software classes into packages, subsystems, and layers. </a:t>
            </a:r>
          </a:p>
          <a:p>
            <a:pPr marL="384048" lvl="2" indent="0">
              <a:buNone/>
            </a:pPr>
            <a:r>
              <a:rPr lang="en-US" sz="2000" i="1" dirty="0" smtClean="0"/>
              <a:t>Logical</a:t>
            </a:r>
            <a:r>
              <a:rPr lang="en-US" sz="2000" dirty="0" smtClean="0"/>
              <a:t>: Implies that there is no decision about how these elements are actually deployed on physical systems, i.e. how many computers will host the system, how they are connected, etc.</a:t>
            </a:r>
          </a:p>
          <a:p>
            <a:pPr marL="201168" lvl="1" indent="0">
              <a:buNone/>
            </a:pPr>
            <a:r>
              <a:rPr lang="en-US" sz="2400" dirty="0" smtClean="0"/>
              <a:t>The LA organizes the software classes into </a:t>
            </a:r>
            <a:r>
              <a:rPr lang="en-US" sz="2400" i="1" dirty="0" smtClean="0"/>
              <a:t>layers</a:t>
            </a:r>
            <a:r>
              <a:rPr lang="en-US" sz="2400" dirty="0" smtClean="0"/>
              <a:t>, which are just collections of classes</a:t>
            </a:r>
          </a:p>
          <a:p>
            <a:pPr marL="384048" lvl="2" indent="0">
              <a:buNone/>
            </a:pPr>
            <a:r>
              <a:rPr lang="en-US" sz="2000" dirty="0" smtClean="0"/>
              <a:t>Each layer is made up of similar classes that have similar responsibilities for a major aspect of the system</a:t>
            </a:r>
          </a:p>
          <a:p>
            <a:pPr marL="384048" lvl="2" indent="0">
              <a:buNone/>
            </a:pPr>
            <a:r>
              <a:rPr lang="en-US" sz="2000" dirty="0" smtClean="0"/>
              <a:t>Normally, the higher or upper layers call upon the services of the lower layers, but not </a:t>
            </a:r>
            <a:r>
              <a:rPr lang="en-US" sz="2000" dirty="0" err="1" smtClean="0"/>
              <a:t>viceversa</a:t>
            </a:r>
            <a:endParaRPr lang="en-US" sz="2000" dirty="0" smtClean="0"/>
          </a:p>
        </p:txBody>
      </p:sp>
      <p:sp>
        <p:nvSpPr>
          <p:cNvPr id="4" name="Slide Number Placeholder 3"/>
          <p:cNvSpPr>
            <a:spLocks noGrp="1"/>
          </p:cNvSpPr>
          <p:nvPr>
            <p:ph type="sldNum" sz="quarter" idx="12"/>
          </p:nvPr>
        </p:nvSpPr>
        <p:spPr/>
        <p:txBody>
          <a:bodyPr/>
          <a:lstStyle/>
          <a:p>
            <a:fld id="{4CE482DC-2269-4F26-9D2A-7E44B1A4CD85}" type="slidenum">
              <a:rPr lang="en-US" smtClean="0"/>
              <a:t>8</a:t>
            </a:fld>
            <a:endParaRPr lang="en-US" dirty="0"/>
          </a:p>
        </p:txBody>
      </p:sp>
    </p:spTree>
    <p:extLst>
      <p:ext uri="{BB962C8B-B14F-4D97-AF65-F5344CB8AC3E}">
        <p14:creationId xmlns:p14="http://schemas.microsoft.com/office/powerpoint/2010/main" val="40675503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Architecture: The Layer Model</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9</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85208243"/>
              </p:ext>
            </p:extLst>
          </p:nvPr>
        </p:nvGraphicFramePr>
        <p:xfrm>
          <a:off x="1154083" y="2379663"/>
          <a:ext cx="10058400" cy="2296159"/>
        </p:xfrm>
        <a:graphic>
          <a:graphicData uri="http://schemas.openxmlformats.org/drawingml/2006/table">
            <a:tbl>
              <a:tblPr firstRow="1" bandRow="1">
                <a:tableStyleId>{5C22544A-7EE6-4342-B048-85BDC9FD1C3A}</a:tableStyleId>
              </a:tblPr>
              <a:tblGrid>
                <a:gridCol w="2751137"/>
                <a:gridCol w="7307263"/>
              </a:tblGrid>
              <a:tr h="370840">
                <a:tc>
                  <a:txBody>
                    <a:bodyPr/>
                    <a:lstStyle/>
                    <a:p>
                      <a:r>
                        <a:rPr lang="en-US" dirty="0" smtClean="0"/>
                        <a:t>Name</a:t>
                      </a:r>
                      <a:endParaRPr lang="en-US" dirty="0"/>
                    </a:p>
                  </a:txBody>
                  <a:tcPr/>
                </a:tc>
                <a:tc>
                  <a:txBody>
                    <a:bodyPr/>
                    <a:lstStyle/>
                    <a:p>
                      <a:r>
                        <a:rPr lang="en-US" dirty="0" smtClean="0"/>
                        <a:t>Purpose</a:t>
                      </a:r>
                      <a:endParaRPr lang="en-US" dirty="0"/>
                    </a:p>
                  </a:txBody>
                  <a:tcPr/>
                </a:tc>
              </a:tr>
              <a:tr h="370840">
                <a:tc>
                  <a:txBody>
                    <a:bodyPr/>
                    <a:lstStyle/>
                    <a:p>
                      <a:r>
                        <a:rPr lang="en-US" dirty="0" smtClean="0"/>
                        <a:t>User Interface (UI)</a:t>
                      </a:r>
                      <a:endParaRPr lang="en-US" dirty="0"/>
                    </a:p>
                  </a:txBody>
                  <a:tcPr/>
                </a:tc>
                <a:tc>
                  <a:txBody>
                    <a:bodyPr/>
                    <a:lstStyle/>
                    <a:p>
                      <a:r>
                        <a:rPr lang="en-US" dirty="0" smtClean="0"/>
                        <a:t>Software</a:t>
                      </a:r>
                      <a:r>
                        <a:rPr lang="en-US" baseline="0" dirty="0" smtClean="0"/>
                        <a:t> o</a:t>
                      </a:r>
                      <a:r>
                        <a:rPr lang="en-US" dirty="0" smtClean="0"/>
                        <a:t>bjects that</a:t>
                      </a:r>
                      <a:r>
                        <a:rPr lang="en-US" baseline="0" dirty="0" smtClean="0"/>
                        <a:t> directly interact with the user, e.g. GUI interface forms</a:t>
                      </a:r>
                      <a:endParaRPr lang="en-US" dirty="0"/>
                    </a:p>
                  </a:txBody>
                  <a:tcPr/>
                </a:tc>
              </a:tr>
              <a:tr h="370840">
                <a:tc>
                  <a:txBody>
                    <a:bodyPr/>
                    <a:lstStyle/>
                    <a:p>
                      <a:r>
                        <a:rPr lang="en-US" dirty="0" smtClean="0"/>
                        <a:t>Application</a:t>
                      </a:r>
                      <a:r>
                        <a:rPr lang="en-US" baseline="0" dirty="0" smtClean="0"/>
                        <a:t> Logic and Domain Objects</a:t>
                      </a:r>
                      <a:endParaRPr lang="en-US" dirty="0"/>
                    </a:p>
                  </a:txBody>
                  <a:tcPr/>
                </a:tc>
                <a:tc>
                  <a:txBody>
                    <a:bodyPr/>
                    <a:lstStyle/>
                    <a:p>
                      <a:r>
                        <a:rPr lang="en-US" dirty="0" smtClean="0"/>
                        <a:t>Software objects representing domain concepts</a:t>
                      </a:r>
                      <a:r>
                        <a:rPr lang="en-US" baseline="0" dirty="0" smtClean="0"/>
                        <a:t> that fulfill application requirements, such as calculating a total</a:t>
                      </a:r>
                      <a:endParaRPr lang="en-US" dirty="0"/>
                    </a:p>
                  </a:txBody>
                  <a:tcPr/>
                </a:tc>
              </a:tr>
              <a:tr h="370840">
                <a:tc>
                  <a:txBody>
                    <a:bodyPr/>
                    <a:lstStyle/>
                    <a:p>
                      <a:r>
                        <a:rPr lang="en-US" dirty="0" smtClean="0"/>
                        <a:t>Technical Services</a:t>
                      </a:r>
                      <a:endParaRPr lang="en-US" dirty="0"/>
                    </a:p>
                  </a:txBody>
                  <a:tcPr/>
                </a:tc>
                <a:tc>
                  <a:txBody>
                    <a:bodyPr/>
                    <a:lstStyle/>
                    <a:p>
                      <a:r>
                        <a:rPr lang="en-US" dirty="0" smtClean="0"/>
                        <a:t>General</a:t>
                      </a:r>
                      <a:r>
                        <a:rPr lang="en-US" baseline="0" dirty="0" smtClean="0"/>
                        <a:t> purpose objects and subsystems that provide supporting technical services, e.g. error logging or interfacing to a database. Usually reusable objects that are used across multiple applications</a:t>
                      </a:r>
                      <a:endParaRPr lang="en-US" dirty="0"/>
                    </a:p>
                  </a:txBody>
                  <a:tcPr/>
                </a:tc>
              </a:tr>
            </a:tbl>
          </a:graphicData>
        </a:graphic>
      </p:graphicFrame>
      <p:sp>
        <p:nvSpPr>
          <p:cNvPr id="7" name="TextBox 6"/>
          <p:cNvSpPr txBox="1"/>
          <p:nvPr/>
        </p:nvSpPr>
        <p:spPr>
          <a:xfrm>
            <a:off x="2755900" y="5092700"/>
            <a:ext cx="5802935" cy="369332"/>
          </a:xfrm>
          <a:prstGeom prst="rect">
            <a:avLst/>
          </a:prstGeom>
          <a:noFill/>
        </p:spPr>
        <p:txBody>
          <a:bodyPr wrap="none" rtlCol="0">
            <a:spAutoFit/>
          </a:bodyPr>
          <a:lstStyle/>
          <a:p>
            <a:r>
              <a:rPr lang="en-US" dirty="0" smtClean="0"/>
              <a:t>These are types of layers – the actual model may have more</a:t>
            </a:r>
            <a:endParaRPr lang="en-US" dirty="0"/>
          </a:p>
        </p:txBody>
      </p:sp>
    </p:spTree>
    <p:extLst>
      <p:ext uri="{BB962C8B-B14F-4D97-AF65-F5344CB8AC3E}">
        <p14:creationId xmlns:p14="http://schemas.microsoft.com/office/powerpoint/2010/main" val="7209190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3163</TotalTime>
  <Words>2040</Words>
  <Application>Microsoft Macintosh PowerPoint</Application>
  <PresentationFormat>Custom</PresentationFormat>
  <Paragraphs>170</Paragraphs>
  <Slides>29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1" baseType="lpstr">
      <vt:lpstr>Retrospect</vt:lpstr>
      <vt:lpstr>Visio</vt:lpstr>
      <vt:lpstr>Object-Oriented Analysis and Design</vt:lpstr>
      <vt:lpstr>What will we learn?</vt:lpstr>
      <vt:lpstr>Moving from Analysis to Design</vt:lpstr>
      <vt:lpstr>Analysis vs Design</vt:lpstr>
      <vt:lpstr>Artifacts Interaction</vt:lpstr>
      <vt:lpstr>PowerPoint Presentation</vt:lpstr>
      <vt:lpstr>PowerPoint Presentation</vt:lpstr>
      <vt:lpstr>Logical Architecture</vt:lpstr>
      <vt:lpstr>Logical Architecture: The Layer Model</vt:lpstr>
      <vt:lpstr>Logical Architecture</vt:lpstr>
      <vt:lpstr>UML Package Diagrams</vt:lpstr>
      <vt:lpstr>PowerPoint Presentation</vt:lpstr>
      <vt:lpstr>PowerPoint Presentation</vt:lpstr>
      <vt:lpstr>Design with Layers</vt:lpstr>
      <vt:lpstr>Domain Layer and Domain Model</vt:lpstr>
      <vt:lpstr>PowerPoint Presentation</vt:lpstr>
      <vt:lpstr>Layer Do’s and Don’ts</vt:lpstr>
      <vt:lpstr>SSDs, System Operations, Layers</vt:lpstr>
      <vt:lpstr>PowerPoint Presentation</vt:lpstr>
      <vt:lpstr>Logical Architecture for POS and Monopoly</vt:lpstr>
      <vt:lpstr>PowerPoint Presentation</vt:lpstr>
      <vt:lpstr>Designing Objects</vt:lpstr>
      <vt:lpstr>PowerPoint Presentation</vt:lpstr>
      <vt:lpstr>Designing Objects (cont.)</vt:lpstr>
      <vt:lpstr>Object-Oriented Design: Overview</vt:lpstr>
      <vt:lpstr>Design Patterns: Introduction</vt:lpstr>
      <vt:lpstr>The Model-View-Controller (MVC) Architecture</vt:lpstr>
      <vt:lpstr>Takeaways from Chapter 12, 13, 14</vt:lpstr>
      <vt:lpstr>Next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Analysis and Design</dc:title>
  <dc:creator>bsemper</dc:creator>
  <cp:lastModifiedBy>Mehra Nouroz</cp:lastModifiedBy>
  <cp:revision>259</cp:revision>
  <dcterms:created xsi:type="dcterms:W3CDTF">2013-08-23T13:52:50Z</dcterms:created>
  <dcterms:modified xsi:type="dcterms:W3CDTF">2014-10-13T03:03:10Z</dcterms:modified>
</cp:coreProperties>
</file>