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0A42-BCB4-41A2-BB66-8DBB866CBA85}" type="datetimeFigureOut">
              <a:rPr lang="en-US" smtClean="0"/>
              <a:t>7/13/2014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48BE-B8C9-4DD3-8053-A1EC8D787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9C8-FA61-4D00-86C2-6E0282827B4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2FCE-57DD-45B6-BF0B-7B4AC4DC18D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2DCC-52C6-40F9-80BA-487120494578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BAC-DF1B-43FB-89D3-A53364BD608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A8C-F32E-4268-9D07-637C6DF63C9D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F55-63C6-4412-9546-B884E28E055E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AECA-08DD-4EA5-ACBD-350BA4ACF216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E44-C3D9-4AC8-915D-47D10B5D141B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CD1-6896-40A7-86CB-2EB33A19C9E6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1F35E-2028-4EE2-B2DB-ABAA5BAB193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17EE-00DC-4DE7-A0B9-759E1537DF65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471EF-BD7B-4B7E-B8A7-E2F6B9D659F2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Object-Oriented Analysis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MVC: Model-View-controller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Extended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General steps:</a:t>
            </a:r>
          </a:p>
          <a:p>
            <a:pPr marL="292608" lvl="1" indent="0">
              <a:buNone/>
            </a:pPr>
            <a:r>
              <a:rPr lang="en-US" sz="2000" dirty="0" smtClean="0"/>
              <a:t>Instantiate the Model – has initial Null reference to View</a:t>
            </a:r>
          </a:p>
          <a:p>
            <a:pPr marL="292608" lvl="1" indent="0">
              <a:buNone/>
            </a:pPr>
            <a:r>
              <a:rPr lang="en-US" sz="2000" dirty="0" smtClean="0"/>
              <a:t>Instantiate the View with reference to Model. View then “registers” with Model</a:t>
            </a:r>
          </a:p>
          <a:p>
            <a:pPr marL="292608" lvl="1" indent="0">
              <a:buNone/>
            </a:pPr>
            <a:r>
              <a:rPr lang="en-US" sz="2000" dirty="0" smtClean="0"/>
              <a:t>Instantiate the Controller, pass references to Model and View. Controller then “registers” with View</a:t>
            </a:r>
          </a:p>
          <a:p>
            <a:pPr marL="0" indent="0">
              <a:buNone/>
            </a:pPr>
            <a:r>
              <a:rPr lang="en-US" sz="2200" dirty="0" smtClean="0"/>
              <a:t>How it works:</a:t>
            </a:r>
          </a:p>
          <a:p>
            <a:pPr marL="292608" lvl="1" indent="0">
              <a:buNone/>
            </a:pPr>
            <a:r>
              <a:rPr lang="en-US" sz="2000" dirty="0" smtClean="0"/>
              <a:t>View recognizes an event, say a mouse click</a:t>
            </a:r>
          </a:p>
          <a:p>
            <a:pPr marL="292608" lvl="1" indent="0">
              <a:buNone/>
            </a:pPr>
            <a:r>
              <a:rPr lang="en-US" sz="2000" dirty="0" smtClean="0"/>
              <a:t>View calls appropriate method on Controller, may pass information</a:t>
            </a:r>
          </a:p>
          <a:p>
            <a:pPr marL="292608" lvl="1" indent="0">
              <a:buNone/>
            </a:pPr>
            <a:r>
              <a:rPr lang="en-US" sz="2000" dirty="0" smtClean="0"/>
              <a:t>Controller accesses relevant classes/methods in the Model, possibly creating changes or receiving information in return</a:t>
            </a:r>
          </a:p>
          <a:p>
            <a:pPr marL="292608" lvl="1" indent="0">
              <a:buNone/>
            </a:pPr>
            <a:r>
              <a:rPr lang="en-US" sz="2000" dirty="0" smtClean="0"/>
              <a:t>If Model has changed, it notifies all relevant Views. View queries Model, gets any changes, displays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Controller and View can be tightly coupled</a:t>
            </a:r>
          </a:p>
          <a:p>
            <a:pPr marL="292608" lvl="1" indent="0">
              <a:buNone/>
            </a:pPr>
            <a:r>
              <a:rPr lang="en-US" sz="2000" dirty="0" smtClean="0"/>
              <a:t>Controller occasionally produces own output, like a popup window</a:t>
            </a:r>
          </a:p>
          <a:p>
            <a:pPr marL="292608" lvl="1" indent="0">
              <a:buNone/>
            </a:pPr>
            <a:r>
              <a:rPr lang="en-US" sz="2000" dirty="0" smtClean="0"/>
              <a:t>Occasionally there is information that is shared between Controller and View that does not involve the Model</a:t>
            </a:r>
          </a:p>
          <a:p>
            <a:pPr marL="292608" lvl="1" indent="0">
              <a:buNone/>
            </a:pPr>
            <a:r>
              <a:rPr lang="en-US" sz="2000" dirty="0" smtClean="0"/>
              <a:t>User often control the Views themselves (scrollbars, etc.)</a:t>
            </a:r>
          </a:p>
          <a:p>
            <a:pPr marL="0" indent="0">
              <a:buNone/>
            </a:pPr>
            <a:r>
              <a:rPr lang="en-US" sz="2200" dirty="0" smtClean="0"/>
              <a:t>Bottom line: input and output are often combined in the GUI</a:t>
            </a:r>
          </a:p>
          <a:p>
            <a:pPr marL="0" indent="0">
              <a:buNone/>
            </a:pPr>
            <a:r>
              <a:rPr lang="en-US" sz="2200" dirty="0" smtClean="0"/>
              <a:t>Leads to new architecture: Delegate Model</a:t>
            </a:r>
          </a:p>
          <a:p>
            <a:pPr marL="292608" lvl="1" indent="0">
              <a:buNone/>
            </a:pPr>
            <a:r>
              <a:rPr lang="en-US" sz="2000" dirty="0" smtClean="0"/>
              <a:t>Model – same as before</a:t>
            </a:r>
          </a:p>
          <a:p>
            <a:pPr marL="292608" lvl="1" indent="0">
              <a:buNone/>
            </a:pPr>
            <a:r>
              <a:rPr lang="en-US" sz="2000" dirty="0" smtClean="0"/>
              <a:t>Delegate – responsible for input/output, combination of View and Controller</a:t>
            </a:r>
          </a:p>
          <a:p>
            <a:pPr marL="292608" lvl="1" indent="0">
              <a:buNone/>
            </a:pPr>
            <a:r>
              <a:rPr lang="en-US" sz="2000" dirty="0" smtClean="0"/>
              <a:t>UI or Document View – actual GUI objects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 Model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General steps:</a:t>
            </a:r>
          </a:p>
          <a:p>
            <a:pPr marL="292608" lvl="1" indent="0">
              <a:buNone/>
            </a:pPr>
            <a:r>
              <a:rPr lang="en-US" sz="2000" dirty="0" smtClean="0"/>
              <a:t>Instantiate the Model – does not care about UI</a:t>
            </a:r>
          </a:p>
          <a:p>
            <a:pPr marL="292608" lvl="1" indent="0">
              <a:buNone/>
            </a:pPr>
            <a:r>
              <a:rPr lang="en-US" sz="2000" dirty="0" smtClean="0"/>
              <a:t>Instantiate Delegate with reference to the Model</a:t>
            </a:r>
          </a:p>
          <a:p>
            <a:pPr marL="0" indent="0">
              <a:buNone/>
            </a:pPr>
            <a:r>
              <a:rPr lang="en-US" sz="2200" dirty="0" smtClean="0"/>
              <a:t>How it works:</a:t>
            </a:r>
          </a:p>
          <a:p>
            <a:pPr marL="292608" lvl="1" indent="0">
              <a:buNone/>
            </a:pPr>
            <a:r>
              <a:rPr lang="en-US" sz="2000" dirty="0" smtClean="0"/>
              <a:t>Delegate recognizes event (from UI) and executes appropriate handler</a:t>
            </a:r>
          </a:p>
          <a:p>
            <a:pPr marL="292608" lvl="1" indent="0">
              <a:buNone/>
            </a:pPr>
            <a:r>
              <a:rPr lang="en-US" sz="2000" dirty="0" smtClean="0"/>
              <a:t>Delegate accesses Model, possibly updates it</a:t>
            </a:r>
          </a:p>
          <a:p>
            <a:pPr marL="292608" lvl="1" indent="0">
              <a:buNone/>
            </a:pPr>
            <a:r>
              <a:rPr lang="en-US" sz="2000" dirty="0" smtClean="0"/>
              <a:t>If Model has changed, UI is updated (through the Delegate)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– How to Know You Did it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You can swap out a new UI easily</a:t>
            </a:r>
          </a:p>
          <a:p>
            <a:pPr marL="292608" lvl="1" indent="0">
              <a:buNone/>
            </a:pPr>
            <a:r>
              <a:rPr lang="en-US" sz="2000" dirty="0" smtClean="0"/>
              <a:t>Same Model can be used without modification with a new UI</a:t>
            </a:r>
          </a:p>
          <a:p>
            <a:pPr marL="0" indent="0">
              <a:buNone/>
            </a:pPr>
            <a:r>
              <a:rPr lang="en-US" sz="2200" dirty="0" smtClean="0"/>
              <a:t>Your Model can be easily tested without the UI being completed, for example with </a:t>
            </a:r>
            <a:r>
              <a:rPr lang="en-US" sz="2200" dirty="0" err="1" smtClean="0"/>
              <a:t>JUnit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Model changes are quick – the GUI is frozen while the Model changes, and this should not take long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92162" name="Picture 2" descr="http://www.codeproject.com/KB/tips/ModelViewController/Ca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39975"/>
            <a:ext cx="2314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4" name="Picture 4" descr="Figure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18796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1047" y="5716508"/>
            <a:ext cx="969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http://www.codeproject.com/Articles/25057/Simple-Example-of-MVC-Model-View-Controller-Design</a:t>
            </a:r>
          </a:p>
        </p:txBody>
      </p:sp>
    </p:spTree>
    <p:extLst>
      <p:ext uri="{BB962C8B-B14F-4D97-AF65-F5344CB8AC3E}">
        <p14:creationId xmlns:p14="http://schemas.microsoft.com/office/powerpoint/2010/main" val="6645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" y="221411"/>
            <a:ext cx="10058400" cy="1450757"/>
          </a:xfrm>
        </p:spPr>
        <p:txBody>
          <a:bodyPr/>
          <a:lstStyle/>
          <a:p>
            <a:r>
              <a:rPr lang="en-US" dirty="0" smtClean="0"/>
              <a:t>Example -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 smtClean="0"/>
              <a:t>Look at the Main() function – here is the section where the individual parts get created and linked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This is classic MVC – the Model does not talk to the View at all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200" dirty="0" smtClean="0"/>
              <a:t>Now look at </a:t>
            </a:r>
            <a:r>
              <a:rPr lang="en-US" sz="2200" dirty="0" err="1" smtClean="0"/>
              <a:t>CalcController</a:t>
            </a:r>
            <a:endParaRPr lang="en-US" sz="2200" dirty="0" smtClean="0"/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Note that the Model and View references are passed in typed to </a:t>
            </a:r>
            <a:r>
              <a:rPr lang="en-US" sz="2000" i="1" dirty="0" smtClean="0"/>
              <a:t>interfaces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This is much more robust, allows different Models or Views to be used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In the constructor, the Controller gets added to the View as a listener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200" dirty="0" err="1" smtClean="0"/>
              <a:t>OnClick</a:t>
            </a:r>
            <a:r>
              <a:rPr lang="en-US" sz="2200" dirty="0" smtClean="0"/>
              <a:t> – this method updates the View with information from the Model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" y="221411"/>
            <a:ext cx="10058400" cy="1450757"/>
          </a:xfrm>
        </p:spPr>
        <p:txBody>
          <a:bodyPr/>
          <a:lstStyle/>
          <a:p>
            <a:r>
              <a:rPr lang="en-US" dirty="0" smtClean="0"/>
              <a:t>Example -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400" dirty="0" smtClean="0"/>
              <a:t>Look at the code for </a:t>
            </a:r>
            <a:r>
              <a:rPr lang="en-US" sz="2400" dirty="0" err="1" smtClean="0"/>
              <a:t>frmCalcView</a:t>
            </a:r>
            <a:endParaRPr lang="en-US" sz="2400" dirty="0" smtClean="0"/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This will implement the </a:t>
            </a:r>
            <a:r>
              <a:rPr lang="en-US" sz="2000" dirty="0" err="1" smtClean="0"/>
              <a:t>ICalcView</a:t>
            </a:r>
            <a:r>
              <a:rPr lang="en-US" sz="2000" dirty="0" smtClean="0"/>
              <a:t> interface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Adds the reference to Controller as a listener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When a label button is clicked, the text is sent to the Controller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lblPlus_Click</a:t>
            </a:r>
            <a:r>
              <a:rPr lang="en-US" sz="2000" dirty="0" smtClean="0"/>
              <a:t>() method also interacts with the Controller; this changes the state of the Model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200" dirty="0" smtClean="0"/>
              <a:t>Look at the Model code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000" dirty="0" smtClean="0"/>
              <a:t>Depending on the Model state, the Model either sets the current value to the input number or adds the input number to the current value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" y="221411"/>
            <a:ext cx="10058400" cy="1450757"/>
          </a:xfrm>
        </p:spPr>
        <p:txBody>
          <a:bodyPr/>
          <a:lstStyle/>
          <a:p>
            <a:r>
              <a:rPr lang="en-US" dirty="0" smtClean="0"/>
              <a:t>Example -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dirty="0" smtClean="0"/>
              <a:t>Walk through the operation: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800" dirty="0" smtClean="0"/>
              <a:t>A number key is pressed.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err="1" smtClean="0"/>
              <a:t>lbl_Click</a:t>
            </a:r>
            <a:r>
              <a:rPr lang="en-US" sz="2400" dirty="0" smtClean="0"/>
              <a:t>() method is invoked on the View (this is a listener for the UI number buttons)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() method on the Controller is invoked, and the value of the button is passed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The Controller invokes the </a:t>
            </a:r>
            <a:r>
              <a:rPr lang="en-US" sz="2400" dirty="0" err="1" smtClean="0"/>
              <a:t>SetInput</a:t>
            </a:r>
            <a:r>
              <a:rPr lang="en-US" sz="2400" dirty="0" smtClean="0"/>
              <a:t> method on the Model, passing the number read from the button. The Model sets </a:t>
            </a:r>
            <a:r>
              <a:rPr lang="en-US" sz="2400" dirty="0" err="1" smtClean="0"/>
              <a:t>currentValue</a:t>
            </a:r>
            <a:r>
              <a:rPr lang="en-US" sz="2400" dirty="0" smtClean="0"/>
              <a:t> to the number and returns this value to the Controller, which displays it in the View’s Total text box.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" y="221411"/>
            <a:ext cx="10058400" cy="1450757"/>
          </a:xfrm>
        </p:spPr>
        <p:txBody>
          <a:bodyPr/>
          <a:lstStyle/>
          <a:p>
            <a:r>
              <a:rPr lang="en-US" dirty="0" smtClean="0"/>
              <a:t>Example -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dirty="0" smtClean="0"/>
              <a:t>The “+” button is pushed.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err="1" smtClean="0"/>
              <a:t>lblPlus_Click</a:t>
            </a:r>
            <a:r>
              <a:rPr lang="en-US" sz="2400" dirty="0" smtClean="0"/>
              <a:t>() method is invoked on the View (this is a listener for the UI “+” button)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OnAdd</a:t>
            </a:r>
            <a:r>
              <a:rPr lang="en-US" sz="2400" dirty="0" smtClean="0"/>
              <a:t>() method on the Controller is invoked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The Controller invokes the </a:t>
            </a:r>
            <a:r>
              <a:rPr lang="en-US" sz="2400" dirty="0" err="1" smtClean="0"/>
              <a:t>ChangeToAddState</a:t>
            </a:r>
            <a:r>
              <a:rPr lang="en-US" sz="2400" dirty="0" smtClean="0"/>
              <a:t>() method on the Model. The Model changes its state to “Add”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6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2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" y="221411"/>
            <a:ext cx="10058400" cy="1450757"/>
          </a:xfrm>
        </p:spPr>
        <p:txBody>
          <a:bodyPr/>
          <a:lstStyle/>
          <a:p>
            <a:r>
              <a:rPr lang="en-US" dirty="0" smtClean="0"/>
              <a:t>Example - Calculator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2800" dirty="0" smtClean="0"/>
              <a:t>Another number key is pressed.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err="1" smtClean="0"/>
              <a:t>lbl_Click</a:t>
            </a:r>
            <a:r>
              <a:rPr lang="en-US" sz="2400" dirty="0" smtClean="0"/>
              <a:t>() method is invoked on the View (this is a listener for the UI number buttons)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() method on the Controller is invoked, and the value of the button is passed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The Controller invokes the </a:t>
            </a:r>
            <a:r>
              <a:rPr lang="en-US" sz="2400" dirty="0" err="1" smtClean="0"/>
              <a:t>SetInput</a:t>
            </a:r>
            <a:r>
              <a:rPr lang="en-US" sz="2400" dirty="0" smtClean="0"/>
              <a:t> method on the Model, passing the number read from the button. 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Since the state of The Model is now “Add”, the Model adds the passed number to the </a:t>
            </a:r>
            <a:r>
              <a:rPr lang="en-US" sz="2400" dirty="0" err="1" smtClean="0"/>
              <a:t>currentValue</a:t>
            </a:r>
            <a:r>
              <a:rPr lang="en-US" sz="2400" dirty="0" smtClean="0"/>
              <a:t> and passes the sum to the Controller.</a:t>
            </a:r>
          </a:p>
          <a:p>
            <a:pPr marL="292608" lvl="1" indent="0">
              <a:buFont typeface="Calibri" panose="020F0502020204030204" pitchFamily="34" charset="0"/>
              <a:buNone/>
            </a:pPr>
            <a:r>
              <a:rPr lang="en-US" sz="2400" dirty="0" smtClean="0"/>
              <a:t>The Controller sets the value of the Total text field to the sum of the two numbers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Model-View-Controller (MVC) is an </a:t>
            </a:r>
            <a:r>
              <a:rPr lang="en-US" sz="2400" i="1" dirty="0" smtClean="0"/>
              <a:t>architecture, </a:t>
            </a:r>
            <a:r>
              <a:rPr lang="en-US" sz="2400" dirty="0" smtClean="0"/>
              <a:t>not a design pattern</a:t>
            </a:r>
          </a:p>
          <a:p>
            <a:pPr marL="0" indent="0">
              <a:buNone/>
            </a:pPr>
            <a:r>
              <a:rPr lang="en-US" sz="2400" dirty="0" smtClean="0"/>
              <a:t>Found to be very useful for web applications, windows applications, mobile apps,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general structure of the architecture provides reuse of components, which is high priority</a:t>
            </a:r>
          </a:p>
          <a:p>
            <a:pPr marL="0" indent="0">
              <a:buNone/>
            </a:pPr>
            <a:r>
              <a:rPr lang="en-US" sz="2400" dirty="0" smtClean="0"/>
              <a:t>MVC can be used with just about any type of implementation language (Java, C++, C#, HTML/PHP,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For most applications today, data is being manipulated and the application contains some kind of user interface which generates commands to create this manipulation</a:t>
            </a:r>
          </a:p>
          <a:p>
            <a:pPr marL="0" indent="0">
              <a:buNone/>
            </a:pPr>
            <a:r>
              <a:rPr lang="en-US" sz="2400" dirty="0" smtClean="0"/>
              <a:t>It has been recognized that the data is logically independent from how it is displayed to the user </a:t>
            </a:r>
          </a:p>
          <a:p>
            <a:pPr marL="292608" lvl="1" indent="0">
              <a:buNone/>
            </a:pPr>
            <a:r>
              <a:rPr lang="en-US" sz="2200" dirty="0" smtClean="0"/>
              <a:t>Displays can be customized, but you don’t need to redesign the database tables each time</a:t>
            </a:r>
          </a:p>
          <a:p>
            <a:pPr marL="0" indent="0">
              <a:buNone/>
            </a:pPr>
            <a:r>
              <a:rPr lang="en-US" sz="2400" dirty="0" smtClean="0"/>
              <a:t>This implies a natural “layered” model architecture that separates the actual logic from the “view” (display)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Model</a:t>
            </a:r>
          </a:p>
          <a:p>
            <a:pPr marL="292608" lvl="1" indent="0">
              <a:buNone/>
            </a:pPr>
            <a:r>
              <a:rPr lang="en-US" sz="2200" dirty="0" smtClean="0"/>
              <a:t>This usually represents the data or the actual programming logic – this is what the program actually does</a:t>
            </a:r>
          </a:p>
          <a:p>
            <a:pPr marL="292608" lvl="1" indent="0">
              <a:buNone/>
            </a:pPr>
            <a:r>
              <a:rPr lang="en-US" sz="2200" dirty="0" smtClean="0"/>
              <a:t>Contains classes and methods that modify data or states</a:t>
            </a:r>
          </a:p>
          <a:p>
            <a:pPr marL="0" indent="0">
              <a:buNone/>
            </a:pPr>
            <a:r>
              <a:rPr lang="en-US" sz="2400" dirty="0" smtClean="0"/>
              <a:t>View</a:t>
            </a:r>
          </a:p>
          <a:p>
            <a:pPr marL="292608" lvl="1" indent="0">
              <a:buNone/>
            </a:pPr>
            <a:r>
              <a:rPr lang="en-US" sz="2200" dirty="0" smtClean="0"/>
              <a:t>Renders data for the user to see</a:t>
            </a:r>
          </a:p>
          <a:p>
            <a:pPr marL="292608" lvl="1" indent="0">
              <a:buNone/>
            </a:pPr>
            <a:r>
              <a:rPr lang="en-US" sz="2200" dirty="0" smtClean="0"/>
              <a:t>Accepts input from the user to initiate changes in the model</a:t>
            </a:r>
          </a:p>
          <a:p>
            <a:pPr marL="292608" lvl="1" indent="0">
              <a:buNone/>
            </a:pPr>
            <a:r>
              <a:rPr lang="en-US" sz="2200" dirty="0" smtClean="0"/>
              <a:t>When the model changes, View must be updated</a:t>
            </a:r>
          </a:p>
          <a:p>
            <a:pPr marL="0" indent="0">
              <a:buNone/>
            </a:pPr>
            <a:r>
              <a:rPr lang="en-US" sz="2400" dirty="0" smtClean="0"/>
              <a:t>Controller</a:t>
            </a:r>
          </a:p>
          <a:p>
            <a:pPr marL="292608" lvl="1" indent="0">
              <a:buNone/>
            </a:pPr>
            <a:r>
              <a:rPr lang="en-US" sz="2200" dirty="0" smtClean="0"/>
              <a:t>Translates user actions (button clicks, etc.) into operations on the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1" y="2813570"/>
            <a:ext cx="10920038" cy="15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View is made up of Swing widgets, like </a:t>
            </a:r>
            <a:r>
              <a:rPr lang="en-US" sz="2400" dirty="0" err="1" smtClean="0"/>
              <a:t>Jframes</a:t>
            </a:r>
            <a:r>
              <a:rPr lang="en-US" sz="2400" dirty="0" smtClean="0"/>
              <a:t> and </a:t>
            </a:r>
            <a:r>
              <a:rPr lang="en-US" sz="2400" dirty="0" err="1" smtClean="0"/>
              <a:t>Jbuttons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Controller is the </a:t>
            </a:r>
            <a:r>
              <a:rPr lang="en-US" sz="2400" dirty="0" err="1" smtClean="0"/>
              <a:t>ActionListeners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Model is composed of ordinary Java classes</a:t>
            </a:r>
          </a:p>
          <a:p>
            <a:pPr marL="0" indent="0">
              <a:buNone/>
            </a:pPr>
            <a:r>
              <a:rPr lang="en-US" sz="2400" dirty="0" smtClean="0"/>
              <a:t>Sometimes, </a:t>
            </a:r>
            <a:r>
              <a:rPr lang="en-US" sz="2400" dirty="0" err="1" smtClean="0"/>
              <a:t>ActionListeners</a:t>
            </a:r>
            <a:r>
              <a:rPr lang="en-US" sz="2400" dirty="0" smtClean="0"/>
              <a:t> may be included in the View, and the Controller may be made up of Java classes that implement business logic</a:t>
            </a:r>
          </a:p>
          <a:p>
            <a:pPr marL="292608" lvl="1" indent="0">
              <a:buNone/>
            </a:pPr>
            <a:r>
              <a:rPr lang="en-US" sz="2000" dirty="0" smtClean="0"/>
              <a:t>In either case, the View and the Model are completely decoupled</a:t>
            </a:r>
          </a:p>
          <a:p>
            <a:pPr marL="0" indent="0">
              <a:buNone/>
            </a:pPr>
            <a:r>
              <a:rPr lang="en-US" sz="2200" dirty="0" smtClean="0"/>
              <a:t>MVC is also very popular in C#, and MS Visual Studio provides a template for MVC applications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General steps:</a:t>
            </a:r>
          </a:p>
          <a:p>
            <a:pPr marL="292608" lvl="1" indent="0">
              <a:buNone/>
            </a:pPr>
            <a:r>
              <a:rPr lang="en-US" sz="2000" dirty="0" smtClean="0"/>
              <a:t>Instantiate the Model</a:t>
            </a:r>
          </a:p>
          <a:p>
            <a:pPr marL="292608" lvl="1" indent="0">
              <a:buNone/>
            </a:pPr>
            <a:r>
              <a:rPr lang="en-US" sz="2000" dirty="0" smtClean="0"/>
              <a:t>Instantiate the View, may have reference to Controller (initially Null)</a:t>
            </a:r>
          </a:p>
          <a:p>
            <a:pPr marL="292608" lvl="1" indent="0">
              <a:buNone/>
            </a:pPr>
            <a:r>
              <a:rPr lang="en-US" sz="2000" dirty="0" smtClean="0"/>
              <a:t>Instantiate the Controller, pass references to Model and View</a:t>
            </a:r>
          </a:p>
          <a:p>
            <a:pPr marL="292608" lvl="1" indent="0">
              <a:buNone/>
            </a:pPr>
            <a:r>
              <a:rPr lang="en-US" sz="2000" dirty="0" smtClean="0"/>
              <a:t>Controller may then “register” with the View, so view has non-Null reference to Controller</a:t>
            </a:r>
          </a:p>
          <a:p>
            <a:pPr marL="0" indent="0">
              <a:buNone/>
            </a:pPr>
            <a:r>
              <a:rPr lang="en-US" sz="2200" dirty="0" smtClean="0"/>
              <a:t>How it works:</a:t>
            </a:r>
          </a:p>
          <a:p>
            <a:pPr marL="292608" lvl="1" indent="0">
              <a:buNone/>
            </a:pPr>
            <a:r>
              <a:rPr lang="en-US" sz="2000" dirty="0" smtClean="0"/>
              <a:t>View recognizes an event, say a mouse click</a:t>
            </a:r>
          </a:p>
          <a:p>
            <a:pPr marL="292608" lvl="1" indent="0">
              <a:buNone/>
            </a:pPr>
            <a:r>
              <a:rPr lang="en-US" sz="2000" dirty="0" smtClean="0"/>
              <a:t>View calls appropriate method on Controller, may pass information</a:t>
            </a:r>
          </a:p>
          <a:p>
            <a:pPr marL="292608" lvl="1" indent="0">
              <a:buNone/>
            </a:pPr>
            <a:r>
              <a:rPr lang="en-US" sz="2000" dirty="0" smtClean="0"/>
              <a:t>Controller accesses relevant classes/methods in the Model, possibly creating changes or receiving information in return</a:t>
            </a:r>
          </a:p>
          <a:p>
            <a:pPr marL="292608" lvl="1" indent="0">
              <a:buNone/>
            </a:pPr>
            <a:r>
              <a:rPr lang="en-US" sz="2000" dirty="0" smtClean="0"/>
              <a:t>If Model has changed (or information received), Controller updates View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Sometimes you see implementations where the Model directly communicates with the View, bypassing the Controller</a:t>
            </a:r>
          </a:p>
          <a:p>
            <a:pPr marL="0" indent="0">
              <a:buNone/>
            </a:pPr>
            <a:r>
              <a:rPr lang="en-US" sz="2400" dirty="0" smtClean="0"/>
              <a:t>Breaks “Model-View Separation”, but is occasionally useful</a:t>
            </a:r>
          </a:p>
          <a:p>
            <a:pPr marL="0" indent="0">
              <a:buNone/>
            </a:pPr>
            <a:r>
              <a:rPr lang="en-US" sz="2400" dirty="0" smtClean="0"/>
              <a:t>We will see more details on the pattern being displayed here later (called “Observer”)</a:t>
            </a:r>
          </a:p>
          <a:p>
            <a:pPr marL="292608" lvl="1" indent="0">
              <a:buNone/>
            </a:pPr>
            <a:r>
              <a:rPr lang="en-US" sz="2000" dirty="0" smtClean="0"/>
              <a:t>View is notified directly of changes in Model, so View “observes” Model</a:t>
            </a:r>
          </a:p>
          <a:p>
            <a:pPr marL="0" indent="0">
              <a:buNone/>
            </a:pPr>
            <a:r>
              <a:rPr lang="en-US" sz="2200" dirty="0" smtClean="0"/>
              <a:t>Useful for asynchronous Model updates – Model changes independent of user interaction</a:t>
            </a:r>
          </a:p>
          <a:p>
            <a:pPr marL="0" indent="0">
              <a:buNone/>
            </a:pPr>
            <a:r>
              <a:rPr lang="en-US" sz="2200" dirty="0" smtClean="0"/>
              <a:t>Model may have multiple Views, but each View has only one Model</a:t>
            </a:r>
          </a:p>
          <a:p>
            <a:pPr marL="292608" lvl="1" indent="0">
              <a:buNone/>
            </a:pPr>
            <a:r>
              <a:rPr lang="en-US" sz="2000" dirty="0" smtClean="0"/>
              <a:t>In this case the Model must update all Views that are observing 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 (Extended)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31" y="2236377"/>
            <a:ext cx="8987738" cy="34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3251</TotalTime>
  <Words>1301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Object-Oriented Analysis and Design</vt:lpstr>
      <vt:lpstr>What it is …</vt:lpstr>
      <vt:lpstr>Why?</vt:lpstr>
      <vt:lpstr>MVC Architecture</vt:lpstr>
      <vt:lpstr>MVC Architecture</vt:lpstr>
      <vt:lpstr>MVC in Java</vt:lpstr>
      <vt:lpstr>MVC Implementation</vt:lpstr>
      <vt:lpstr>MVC - Extended</vt:lpstr>
      <vt:lpstr>MVC Architecture (Extended)</vt:lpstr>
      <vt:lpstr>MVC Extended Implementation</vt:lpstr>
      <vt:lpstr>Observations</vt:lpstr>
      <vt:lpstr>Delegate Model Implementation</vt:lpstr>
      <vt:lpstr>MVC – How to Know You Did it Right</vt:lpstr>
      <vt:lpstr>Example - Calculator</vt:lpstr>
      <vt:lpstr>Example - Calculator</vt:lpstr>
      <vt:lpstr>Example - Calculator</vt:lpstr>
      <vt:lpstr>Example - Calculator</vt:lpstr>
      <vt:lpstr>Example - Calculator</vt:lpstr>
      <vt:lpstr>Example - Calculator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bsemper</cp:lastModifiedBy>
  <cp:revision>269</cp:revision>
  <dcterms:created xsi:type="dcterms:W3CDTF">2013-08-23T13:52:50Z</dcterms:created>
  <dcterms:modified xsi:type="dcterms:W3CDTF">2014-07-13T19:34:33Z</dcterms:modified>
</cp:coreProperties>
</file>