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6" r:id="rId32"/>
    <p:sldId id="314" r:id="rId33"/>
    <p:sldId id="315" r:id="rId34"/>
    <p:sldId id="285" r:id="rId35"/>
    <p:sldId id="31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varScale="1">
        <p:scale>
          <a:sx n="102" d="100"/>
          <a:sy n="102" d="100"/>
        </p:scale>
        <p:origin x="-152"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20A42-BCB4-41A2-BB66-8DBB866CBA85}" type="datetimeFigureOut">
              <a:rPr lang="en-US" smtClean="0"/>
              <a:pPr/>
              <a:t>10/19/14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48BE-B8C9-4DD3-8053-A1EC8D787163}" type="slidenum">
              <a:rPr lang="en-US" smtClean="0"/>
              <a:pPr/>
              <a:t>‹#›</a:t>
            </a:fld>
            <a:endParaRPr lang="en-US" dirty="0"/>
          </a:p>
        </p:txBody>
      </p:sp>
    </p:spTree>
    <p:extLst>
      <p:ext uri="{BB962C8B-B14F-4D97-AF65-F5344CB8AC3E}">
        <p14:creationId xmlns:p14="http://schemas.microsoft.com/office/powerpoint/2010/main" val="321961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6699C8-FA61-4D00-86C2-6E0282827B40}" type="datetime1">
              <a:rPr lang="en-US" smtClean="0"/>
              <a:pPr/>
              <a:t>10/19/14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02FCE-57DD-45B6-BF0B-7B4AC4DC18D0}" type="datetime1">
              <a:rPr lang="en-US" smtClean="0"/>
              <a:pPr/>
              <a:t>10/19/14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22DCC-52C6-40F9-80BA-487120494578}" type="datetime1">
              <a:rPr lang="en-US" smtClean="0"/>
              <a:pPr/>
              <a:t>10/19/14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4DBAC-DF1B-43FB-89D3-A53364BD6080}" type="datetime1">
              <a:rPr lang="en-US" smtClean="0"/>
              <a:pPr/>
              <a:t>10/19/14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E4A8C-F32E-4268-9D07-637C6DF63C9D}" type="datetime1">
              <a:rPr lang="en-US" smtClean="0"/>
              <a:pPr/>
              <a:t>10/19/14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3C5F55-63C6-4412-9546-B884E28E055E}" type="datetime1">
              <a:rPr lang="en-US" smtClean="0"/>
              <a:pPr/>
              <a:t>10/19/14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A2AECA-08DD-4EA5-ACBD-350BA4ACF216}" type="datetime1">
              <a:rPr lang="en-US" smtClean="0"/>
              <a:pPr/>
              <a:t>10/19/14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7BE44-C3D9-4AC8-915D-47D10B5D141B}" type="datetime1">
              <a:rPr lang="en-US" smtClean="0"/>
              <a:pPr/>
              <a:t>10/19/14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A6CD1-6896-40A7-86CB-2EB33A19C9E6}" type="datetime1">
              <a:rPr lang="en-US" smtClean="0"/>
              <a:pPr/>
              <a:t>10/19/14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91F35E-2028-4EE2-B2DB-ABAA5BAB193A}" type="datetime1">
              <a:rPr lang="en-US" smtClean="0"/>
              <a:pPr/>
              <a:t>10/19/14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17EE-00DC-4DE7-A0B9-759E1537DF65}" type="datetime1">
              <a:rPr lang="en-US" smtClean="0"/>
              <a:pPr/>
              <a:t>10/19/14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F471EF-BD7B-4B7E-B8A7-E2F6B9D659F2}" type="datetime1">
              <a:rPr lang="en-US" smtClean="0"/>
              <a:pPr/>
              <a:t>10/19/14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7.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 Id="rId3"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p:txBody>
          <a:bodyPr/>
          <a:lstStyle/>
          <a:p>
            <a:r>
              <a:rPr lang="en-US" dirty="0" smtClean="0"/>
              <a:t>Chapter 17, 25: GRASP Patterns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3639983377"/>
              </p:ext>
            </p:extLst>
          </p:nvPr>
        </p:nvGraphicFramePr>
        <p:xfrm>
          <a:off x="1712913" y="346463"/>
          <a:ext cx="6567487" cy="5754300"/>
        </p:xfrm>
        <a:graphic>
          <a:graphicData uri="http://schemas.openxmlformats.org/presentationml/2006/ole">
            <mc:AlternateContent xmlns:mc="http://schemas.openxmlformats.org/markup-compatibility/2006">
              <mc:Choice xmlns:v="urn:schemas-microsoft-com:vml" Requires="v">
                <p:oleObj spid="_x0000_s3093" name="Visio" r:id="rId3" imgW="5718093" imgH="5009517" progId="">
                  <p:embed/>
                </p:oleObj>
              </mc:Choice>
              <mc:Fallback>
                <p:oleObj name="Visio" r:id="rId3" imgW="5718093" imgH="5009517"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346463"/>
                        <a:ext cx="6567487" cy="575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34270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4105606457"/>
              </p:ext>
            </p:extLst>
          </p:nvPr>
        </p:nvGraphicFramePr>
        <p:xfrm>
          <a:off x="1409700" y="322294"/>
          <a:ext cx="7378700" cy="5721320"/>
        </p:xfrm>
        <a:graphic>
          <a:graphicData uri="http://schemas.openxmlformats.org/presentationml/2006/ole">
            <mc:AlternateContent xmlns:mc="http://schemas.openxmlformats.org/markup-compatibility/2006">
              <mc:Choice xmlns:v="urn:schemas-microsoft-com:vml" Requires="v">
                <p:oleObj spid="_x0000_s4117" name="Visio" r:id="rId3" imgW="5665231" imgH="4392044" progId="">
                  <p:embed/>
                </p:oleObj>
              </mc:Choice>
              <mc:Fallback>
                <p:oleObj name="Visio" r:id="rId3" imgW="5665231" imgH="4392044"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322294"/>
                        <a:ext cx="7378700" cy="5721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42169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 High Cohesion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Problem: How to keep objects focused, understandable, and manageable, and as a result support Low Coupling?</a:t>
            </a:r>
          </a:p>
          <a:p>
            <a:r>
              <a:rPr lang="en-US" sz="2400" dirty="0" smtClean="0"/>
              <a:t>Solution: Assign a responsibility so that cohesion remains high. In other words, only assign strongly related responsibilities to an object. An element with highly related responsibilities that does not do a tremendous amount of work has high cohesion. </a:t>
            </a:r>
          </a:p>
          <a:p>
            <a:r>
              <a:rPr lang="en-US" sz="2400" dirty="0" smtClean="0"/>
              <a:t>Low cohesion classes:</a:t>
            </a:r>
          </a:p>
          <a:p>
            <a:pPr marL="201168" lvl="1" indent="0">
              <a:buNone/>
            </a:pPr>
            <a:r>
              <a:rPr lang="en-US" sz="2000" dirty="0" smtClean="0"/>
              <a:t>Complicated, hard to understand</a:t>
            </a:r>
          </a:p>
          <a:p>
            <a:pPr marL="201168" lvl="1" indent="0">
              <a:buNone/>
            </a:pPr>
            <a:r>
              <a:rPr lang="en-US" sz="2000" dirty="0" smtClean="0"/>
              <a:t>Hard to reuse</a:t>
            </a:r>
          </a:p>
          <a:p>
            <a:pPr marL="201168" lvl="1" indent="0">
              <a:buNone/>
            </a:pPr>
            <a:r>
              <a:rPr lang="en-US" sz="2000" dirty="0" smtClean="0"/>
              <a:t>Hard to maintain</a:t>
            </a:r>
          </a:p>
          <a:p>
            <a:pPr marL="201168" lvl="1" indent="0">
              <a:buNone/>
            </a:pPr>
            <a:r>
              <a:rPr lang="en-US" sz="2000" dirty="0" smtClean="0"/>
              <a:t>Brittle; easily affected by change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12</a:t>
            </a:fld>
            <a:endParaRPr lang="en-US" dirty="0"/>
          </a:p>
        </p:txBody>
      </p:sp>
    </p:spTree>
    <p:extLst>
      <p:ext uri="{BB962C8B-B14F-4D97-AF65-F5344CB8AC3E}">
        <p14:creationId xmlns:p14="http://schemas.microsoft.com/office/powerpoint/2010/main" val="3695908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Cohesion: POS Example</a:t>
            </a:r>
            <a:endParaRPr lang="en-US" dirty="0"/>
          </a:p>
        </p:txBody>
      </p:sp>
      <p:sp>
        <p:nvSpPr>
          <p:cNvPr id="3" name="Content Placeholder 2"/>
          <p:cNvSpPr>
            <a:spLocks noGrp="1"/>
          </p:cNvSpPr>
          <p:nvPr>
            <p:ph idx="1"/>
          </p:nvPr>
        </p:nvSpPr>
        <p:spPr/>
        <p:txBody>
          <a:bodyPr>
            <a:normAutofit/>
          </a:bodyPr>
          <a:lstStyle/>
          <a:p>
            <a:r>
              <a:rPr lang="en-US" dirty="0" smtClean="0"/>
              <a:t>The POS system needs to handle a </a:t>
            </a:r>
            <a:r>
              <a:rPr lang="en-US" i="1" dirty="0" err="1" smtClean="0"/>
              <a:t>makePayment</a:t>
            </a:r>
            <a:r>
              <a:rPr lang="en-US" dirty="0" smtClean="0"/>
              <a:t> system event; if we are using the Register as the controller, it may make sense to have the Register create the Payment object and then send an </a:t>
            </a:r>
            <a:r>
              <a:rPr lang="en-US" i="1" dirty="0" err="1" smtClean="0"/>
              <a:t>addPayment</a:t>
            </a:r>
            <a:r>
              <a:rPr lang="en-US" i="1" dirty="0" smtClean="0"/>
              <a:t>()</a:t>
            </a:r>
            <a:r>
              <a:rPr lang="en-US" dirty="0" smtClean="0"/>
              <a:t> message to the Sale object, and include the new Payment object as a parameter. </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13</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011748920"/>
              </p:ext>
            </p:extLst>
          </p:nvPr>
        </p:nvGraphicFramePr>
        <p:xfrm>
          <a:off x="3340100" y="3093806"/>
          <a:ext cx="6184900" cy="2883662"/>
        </p:xfrm>
        <a:graphic>
          <a:graphicData uri="http://schemas.openxmlformats.org/presentationml/2006/ole">
            <mc:AlternateContent xmlns:mc="http://schemas.openxmlformats.org/markup-compatibility/2006">
              <mc:Choice xmlns:v="urn:schemas-microsoft-com:vml" Requires="v">
                <p:oleObj spid="_x0000_s5140" name="Visio" r:id="rId3" imgW="4516889" imgH="2107731" progId="">
                  <p:embed/>
                </p:oleObj>
              </mc:Choice>
              <mc:Fallback>
                <p:oleObj name="Visio" r:id="rId3" imgW="4516889" imgH="2107731"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00" y="3093806"/>
                        <a:ext cx="6184900" cy="2883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6553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Cohesion: POS Example</a:t>
            </a:r>
            <a:endParaRPr lang="en-US" dirty="0"/>
          </a:p>
        </p:txBody>
      </p:sp>
      <p:sp>
        <p:nvSpPr>
          <p:cNvPr id="3" name="Content Placeholder 2"/>
          <p:cNvSpPr>
            <a:spLocks noGrp="1"/>
          </p:cNvSpPr>
          <p:nvPr>
            <p:ph idx="1"/>
          </p:nvPr>
        </p:nvSpPr>
        <p:spPr/>
        <p:txBody>
          <a:bodyPr>
            <a:normAutofit/>
          </a:bodyPr>
          <a:lstStyle/>
          <a:p>
            <a:r>
              <a:rPr lang="en-US" sz="2400" dirty="0" smtClean="0"/>
              <a:t>Note this is OK for this simple scenario, but using this approach we may end up adding more and more responsibilities to the </a:t>
            </a:r>
            <a:r>
              <a:rPr lang="en-US" sz="2400" dirty="0"/>
              <a:t>R</a:t>
            </a:r>
            <a:r>
              <a:rPr lang="en-US" sz="2400" dirty="0" smtClean="0"/>
              <a:t>egister. </a:t>
            </a:r>
          </a:p>
          <a:p>
            <a:r>
              <a:rPr lang="en-US" sz="2400" dirty="0" smtClean="0"/>
              <a:t>We may have selected the Register object as our controller (since in the real world domain the register is probably the device the software is running on), but remember controllers should delegate</a:t>
            </a:r>
          </a:p>
          <a:p>
            <a:r>
              <a:rPr lang="en-US" sz="2400" dirty="0" smtClean="0"/>
              <a:t>Adding too much functionality to the Register object can lead to low cohesion – a complicated object that does too many different things</a:t>
            </a:r>
          </a:p>
          <a:p>
            <a:r>
              <a:rPr lang="en-US" sz="2400" dirty="0" smtClean="0"/>
              <a:t>Better approach may be to have the Register pass the </a:t>
            </a:r>
            <a:r>
              <a:rPr lang="en-US" sz="2400" i="1" dirty="0" err="1" smtClean="0"/>
              <a:t>makePayment</a:t>
            </a:r>
            <a:r>
              <a:rPr lang="en-US" sz="2400" i="1" dirty="0" smtClean="0"/>
              <a:t>()</a:t>
            </a:r>
            <a:r>
              <a:rPr lang="en-US" sz="2400" dirty="0" smtClean="0"/>
              <a:t> message to the Sale, and have the Sale object instantiate the Payment (next slide)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14</a:t>
            </a:fld>
            <a:endParaRPr lang="en-US" dirty="0"/>
          </a:p>
        </p:txBody>
      </p:sp>
    </p:spTree>
    <p:extLst>
      <p:ext uri="{BB962C8B-B14F-4D97-AF65-F5344CB8AC3E}">
        <p14:creationId xmlns:p14="http://schemas.microsoft.com/office/powerpoint/2010/main" val="2047234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591148975"/>
              </p:ext>
            </p:extLst>
          </p:nvPr>
        </p:nvGraphicFramePr>
        <p:xfrm>
          <a:off x="457200" y="673100"/>
          <a:ext cx="10328328" cy="4562475"/>
        </p:xfrm>
        <a:graphic>
          <a:graphicData uri="http://schemas.openxmlformats.org/presentationml/2006/ole">
            <mc:AlternateContent xmlns:mc="http://schemas.openxmlformats.org/markup-compatibility/2006">
              <mc:Choice xmlns:v="urn:schemas-microsoft-com:vml" Requires="v">
                <p:oleObj spid="_x0000_s6164" name="Visio" r:id="rId3" imgW="4786822" imgH="2114480" progId="">
                  <p:embed/>
                </p:oleObj>
              </mc:Choice>
              <mc:Fallback>
                <p:oleObj name="Visio" r:id="rId3" imgW="4786822" imgH="2114480"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73100"/>
                        <a:ext cx="10328328" cy="456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29351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Cohesion: Observations</a:t>
            </a:r>
            <a:endParaRPr lang="en-US" dirty="0"/>
          </a:p>
        </p:txBody>
      </p:sp>
      <p:sp>
        <p:nvSpPr>
          <p:cNvPr id="3" name="Content Placeholder 2"/>
          <p:cNvSpPr>
            <a:spLocks noGrp="1"/>
          </p:cNvSpPr>
          <p:nvPr>
            <p:ph idx="1"/>
          </p:nvPr>
        </p:nvSpPr>
        <p:spPr/>
        <p:txBody>
          <a:bodyPr>
            <a:noAutofit/>
          </a:bodyPr>
          <a:lstStyle/>
          <a:p>
            <a:r>
              <a:rPr lang="en-US" sz="2400" dirty="0" smtClean="0"/>
              <a:t>High cohesion objects are useful when dealing with relational databases – design separate classes to deal with different parts of the RDB</a:t>
            </a:r>
          </a:p>
          <a:p>
            <a:r>
              <a:rPr lang="en-US" sz="2400" dirty="0" smtClean="0"/>
              <a:t>In general, high cohesion classes usually have few methods with highly related functionality</a:t>
            </a:r>
          </a:p>
          <a:p>
            <a:pPr marL="201168" lvl="1" indent="0">
              <a:buNone/>
            </a:pPr>
            <a:r>
              <a:rPr lang="en-US" sz="2000" dirty="0" smtClean="0"/>
              <a:t>Collaborate with other objects to accomplish tasks</a:t>
            </a:r>
          </a:p>
          <a:p>
            <a:r>
              <a:rPr lang="en-US" sz="2400" dirty="0" smtClean="0"/>
              <a:t>Analogy: Avoid “overloading” one member of your team with too many responsibilities – distribute the workload among experts, don’t assign them unrelated activities</a:t>
            </a:r>
          </a:p>
          <a:p>
            <a:r>
              <a:rPr lang="en-US" sz="2400" dirty="0" smtClean="0"/>
              <a:t>This is similar to “modular design”</a:t>
            </a:r>
          </a:p>
          <a:p>
            <a:r>
              <a:rPr lang="en-US" sz="2400" dirty="0" smtClean="0"/>
              <a:t>High cohesion is related to low coupling – bad cohesion leads to bad coupling, and </a:t>
            </a:r>
            <a:r>
              <a:rPr lang="en-US" sz="2400" dirty="0" err="1" smtClean="0"/>
              <a:t>viceversa</a:t>
            </a:r>
            <a:endParaRPr lang="en-US" sz="2400"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16</a:t>
            </a:fld>
            <a:endParaRPr lang="en-US" dirty="0"/>
          </a:p>
        </p:txBody>
      </p:sp>
    </p:spTree>
    <p:extLst>
      <p:ext uri="{BB962C8B-B14F-4D97-AF65-F5344CB8AC3E}">
        <p14:creationId xmlns:p14="http://schemas.microsoft.com/office/powerpoint/2010/main" val="775363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a:bodyPr>
          <a:lstStyle/>
          <a:p>
            <a:r>
              <a:rPr lang="en-US" dirty="0" smtClean="0"/>
              <a:t>Problem: How to handle alternatives based on type? How to create pluggable software components?</a:t>
            </a:r>
          </a:p>
          <a:p>
            <a:r>
              <a:rPr lang="en-US" dirty="0" smtClean="0"/>
              <a:t>Solution: When related alternatives or behaviors vary by type (or class), assign responsibilities for the behavior (using polymorphic operations) to the types for which the behavior varies.</a:t>
            </a:r>
          </a:p>
          <a:p>
            <a:r>
              <a:rPr lang="en-US" b="1" dirty="0" smtClean="0"/>
              <a:t>Polymorphism:</a:t>
            </a:r>
            <a:r>
              <a:rPr lang="en-US" dirty="0" smtClean="0"/>
              <a:t> Here it means “giving the same name to services in different objects” when services are similar or related. So for example, the different objects may implement a common interface or be members of the same super-class.</a:t>
            </a:r>
          </a:p>
          <a:p>
            <a:r>
              <a:rPr lang="en-US" b="1" dirty="0" smtClean="0"/>
              <a:t>Example: </a:t>
            </a:r>
            <a:r>
              <a:rPr lang="en-US" dirty="0" smtClean="0"/>
              <a:t>Consider the </a:t>
            </a:r>
            <a:r>
              <a:rPr lang="en-US" dirty="0" err="1" smtClean="0"/>
              <a:t>NextGen</a:t>
            </a:r>
            <a:r>
              <a:rPr lang="en-US" dirty="0" smtClean="0"/>
              <a:t> POS system. Suppose we are designing the system, and we are assigning the responsibility for a </a:t>
            </a:r>
            <a:r>
              <a:rPr lang="en-US" i="1" dirty="0" err="1" smtClean="0"/>
              <a:t>getTaxes</a:t>
            </a:r>
            <a:r>
              <a:rPr lang="en-US" i="1" dirty="0" smtClean="0"/>
              <a:t>()</a:t>
            </a:r>
            <a:r>
              <a:rPr lang="en-US" dirty="0" smtClean="0"/>
              <a:t> system operation. The system needs to support various different tax calculators. They may each have a different interface – how to do this efficiently?</a:t>
            </a:r>
            <a:endParaRPr lang="en-US" b="1"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17</a:t>
            </a:fld>
            <a:endParaRPr lang="en-US" dirty="0"/>
          </a:p>
        </p:txBody>
      </p:sp>
    </p:spTree>
    <p:extLst>
      <p:ext uri="{BB962C8B-B14F-4D97-AF65-F5344CB8AC3E}">
        <p14:creationId xmlns:p14="http://schemas.microsoft.com/office/powerpoint/2010/main" val="3941953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a:t>
            </a:r>
            <a:r>
              <a:rPr lang="en-US" dirty="0" err="1" smtClean="0"/>
              <a:t>NextGen</a:t>
            </a:r>
            <a:r>
              <a:rPr lang="en-US" dirty="0" smtClean="0"/>
              <a:t> Example</a:t>
            </a:r>
            <a:endParaRPr lang="en-US" dirty="0"/>
          </a:p>
        </p:txBody>
      </p:sp>
      <p:sp>
        <p:nvSpPr>
          <p:cNvPr id="3" name="Content Placeholder 2"/>
          <p:cNvSpPr>
            <a:spLocks noGrp="1"/>
          </p:cNvSpPr>
          <p:nvPr>
            <p:ph idx="1"/>
          </p:nvPr>
        </p:nvSpPr>
        <p:spPr/>
        <p:txBody>
          <a:bodyPr>
            <a:normAutofit/>
          </a:bodyPr>
          <a:lstStyle/>
          <a:p>
            <a:r>
              <a:rPr lang="en-US" dirty="0" smtClean="0"/>
              <a:t>This is a good candidate for polymorphism – we have many different objects (the tax calculators) that each do the same work, but in related (different) ways</a:t>
            </a:r>
          </a:p>
          <a:p>
            <a:r>
              <a:rPr lang="en-US" dirty="0" smtClean="0"/>
              <a:t>The solution would be to create an interface that defines a </a:t>
            </a:r>
            <a:r>
              <a:rPr lang="en-US" i="1" dirty="0" err="1" smtClean="0"/>
              <a:t>getTaxes</a:t>
            </a:r>
            <a:r>
              <a:rPr lang="en-US" i="1" dirty="0" smtClean="0"/>
              <a:t>()</a:t>
            </a:r>
            <a:r>
              <a:rPr lang="en-US" dirty="0" smtClean="0"/>
              <a:t> method, and then define adaptor classes for each calculator that support the interface and implement the </a:t>
            </a:r>
            <a:r>
              <a:rPr lang="en-US" i="1" dirty="0" err="1" smtClean="0"/>
              <a:t>getTaxes</a:t>
            </a:r>
            <a:r>
              <a:rPr lang="en-US" i="1" dirty="0" smtClean="0"/>
              <a:t>()</a:t>
            </a:r>
            <a:r>
              <a:rPr lang="en-US" dirty="0" smtClean="0"/>
              <a:t> method in a way that is consistent with that calculator</a:t>
            </a:r>
          </a:p>
          <a:p>
            <a:r>
              <a:rPr lang="en-US" dirty="0" smtClean="0"/>
              <a:t>Notice we have used the Polymorphism principle to assign the responsibility of handling the </a:t>
            </a:r>
            <a:r>
              <a:rPr lang="en-US" i="1" dirty="0" err="1" smtClean="0"/>
              <a:t>getTaxes</a:t>
            </a:r>
            <a:r>
              <a:rPr lang="en-US" i="1" dirty="0" smtClean="0"/>
              <a:t>()</a:t>
            </a:r>
            <a:r>
              <a:rPr lang="en-US" dirty="0" smtClean="0"/>
              <a:t> system operation to the entities for which the behavior varies.</a:t>
            </a:r>
          </a:p>
          <a:p>
            <a:pPr marL="201168" lvl="1" indent="0">
              <a:buNone/>
            </a:pPr>
            <a:r>
              <a:rPr lang="en-US" dirty="0" smtClean="0"/>
              <a:t>In other words, rather than try to harmonize all of the different calculators in our system, we simply created adaptor classes and let each adaptor class handle the responsibility. </a:t>
            </a:r>
          </a:p>
          <a:p>
            <a:pPr marL="201168" lvl="1" indent="0">
              <a:buNone/>
            </a:pPr>
            <a:r>
              <a:rPr lang="en-US" dirty="0" smtClean="0"/>
              <a:t>Much more maintainable, flexible, robust – can plug in new calculators, remove calculators, etc. without changing the base system</a:t>
            </a:r>
          </a:p>
          <a:p>
            <a:pPr lvl="1"/>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18</a:t>
            </a:fld>
            <a:endParaRPr lang="en-US" dirty="0"/>
          </a:p>
        </p:txBody>
      </p:sp>
    </p:spTree>
    <p:extLst>
      <p:ext uri="{BB962C8B-B14F-4D97-AF65-F5344CB8AC3E}">
        <p14:creationId xmlns:p14="http://schemas.microsoft.com/office/powerpoint/2010/main" val="13996110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graphicFrame>
        <p:nvGraphicFramePr>
          <p:cNvPr id="3" name="Object 36"/>
          <p:cNvGraphicFramePr>
            <a:graphicFrameLocks noChangeAspect="1"/>
          </p:cNvGraphicFramePr>
          <p:nvPr>
            <p:extLst>
              <p:ext uri="{D42A27DB-BD31-4B8C-83A1-F6EECF244321}">
                <p14:modId xmlns:p14="http://schemas.microsoft.com/office/powerpoint/2010/main" val="2669861135"/>
              </p:ext>
            </p:extLst>
          </p:nvPr>
        </p:nvGraphicFramePr>
        <p:xfrm>
          <a:off x="838200" y="312738"/>
          <a:ext cx="8509000" cy="5849937"/>
        </p:xfrm>
        <a:graphic>
          <a:graphicData uri="http://schemas.openxmlformats.org/presentationml/2006/ole">
            <mc:AlternateContent xmlns:mc="http://schemas.openxmlformats.org/markup-compatibility/2006">
              <mc:Choice xmlns:v="urn:schemas-microsoft-com:vml" Requires="v">
                <p:oleObj spid="_x0000_s7184" name="Visio" r:id="rId3" imgW="5982403" imgH="4111988" progId="">
                  <p:embed/>
                </p:oleObj>
              </mc:Choice>
              <mc:Fallback>
                <p:oleObj name="Visio" r:id="rId3" imgW="5982403" imgH="4111988"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2738"/>
                        <a:ext cx="8509000" cy="584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70809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GRASP – More patterns</a:t>
            </a:r>
            <a:endParaRPr lang="en-US" sz="2400" dirty="0" smtClean="0"/>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Monopoly Example</a:t>
            </a:r>
            <a:endParaRPr lang="en-US" dirty="0"/>
          </a:p>
        </p:txBody>
      </p:sp>
      <p:sp>
        <p:nvSpPr>
          <p:cNvPr id="3" name="Content Placeholder 2"/>
          <p:cNvSpPr>
            <a:spLocks noGrp="1"/>
          </p:cNvSpPr>
          <p:nvPr>
            <p:ph idx="1"/>
          </p:nvPr>
        </p:nvSpPr>
        <p:spPr/>
        <p:txBody>
          <a:bodyPr>
            <a:normAutofit/>
          </a:bodyPr>
          <a:lstStyle/>
          <a:p>
            <a:r>
              <a:rPr lang="en-US" dirty="0" smtClean="0"/>
              <a:t>In Monopoly, there are different kinds of squares that require different behavior when landed on:</a:t>
            </a:r>
          </a:p>
          <a:p>
            <a:pPr marL="201168" lvl="1" indent="0">
              <a:buNone/>
            </a:pPr>
            <a:r>
              <a:rPr lang="en-US" i="1" dirty="0" smtClean="0"/>
              <a:t>Go </a:t>
            </a:r>
            <a:r>
              <a:rPr lang="en-US" dirty="0" smtClean="0"/>
              <a:t>square – player receives $200</a:t>
            </a:r>
          </a:p>
          <a:p>
            <a:pPr marL="201168" lvl="1" indent="0">
              <a:buNone/>
            </a:pPr>
            <a:r>
              <a:rPr lang="en-US" i="1" dirty="0" smtClean="0"/>
              <a:t>Income Tax </a:t>
            </a:r>
            <a:r>
              <a:rPr lang="en-US" dirty="0" smtClean="0"/>
              <a:t>square – player must pay tax amount</a:t>
            </a:r>
          </a:p>
          <a:p>
            <a:pPr marL="201168" lvl="1" indent="0">
              <a:buNone/>
            </a:pPr>
            <a:r>
              <a:rPr lang="en-US" i="1" dirty="0" smtClean="0"/>
              <a:t>Go to Jail</a:t>
            </a:r>
            <a:r>
              <a:rPr lang="en-US" dirty="0" smtClean="0"/>
              <a:t> square – player goes to the Jail</a:t>
            </a:r>
          </a:p>
          <a:p>
            <a:pPr marL="201168" lvl="1" indent="0">
              <a:buNone/>
            </a:pPr>
            <a:r>
              <a:rPr lang="en-US" i="1" dirty="0" smtClean="0"/>
              <a:t>Regular </a:t>
            </a:r>
            <a:r>
              <a:rPr lang="en-US" dirty="0" smtClean="0"/>
              <a:t>square – nothing new happens right now, in more detailed use case player can buy or pay rent</a:t>
            </a:r>
          </a:p>
          <a:p>
            <a:r>
              <a:rPr lang="en-US" dirty="0" smtClean="0"/>
              <a:t>When designing the simulation application system, we must decide how to assign the responsibility of handling the system operation that occurs when a Player rolls the dice and lands on a square</a:t>
            </a:r>
          </a:p>
          <a:p>
            <a:pPr marL="201168" lvl="1" indent="0">
              <a:buNone/>
            </a:pPr>
            <a:r>
              <a:rPr lang="en-US" dirty="0" smtClean="0"/>
              <a:t>Note that although the Player always lands on a square, there are different behaviors depending upon Square type</a:t>
            </a:r>
          </a:p>
          <a:p>
            <a:r>
              <a:rPr lang="en-US" dirty="0" smtClean="0"/>
              <a:t>Avoid doing this as a “Switch” statement in the system – too rigid. Use Polymorphism.</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20</a:t>
            </a:fld>
            <a:endParaRPr lang="en-US" dirty="0"/>
          </a:p>
        </p:txBody>
      </p:sp>
    </p:spTree>
    <p:extLst>
      <p:ext uri="{BB962C8B-B14F-4D97-AF65-F5344CB8AC3E}">
        <p14:creationId xmlns:p14="http://schemas.microsoft.com/office/powerpoint/2010/main" val="3128436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3" name="Picture 4" descr="dcd-mono-landed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297" y="838200"/>
            <a:ext cx="1001818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174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Monopoly Example</a:t>
            </a:r>
            <a:endParaRPr lang="en-US" dirty="0"/>
          </a:p>
        </p:txBody>
      </p:sp>
      <p:sp>
        <p:nvSpPr>
          <p:cNvPr id="3" name="Content Placeholder 2"/>
          <p:cNvSpPr>
            <a:spLocks noGrp="1"/>
          </p:cNvSpPr>
          <p:nvPr>
            <p:ph idx="1"/>
          </p:nvPr>
        </p:nvSpPr>
        <p:spPr/>
        <p:txBody>
          <a:bodyPr>
            <a:normAutofit/>
          </a:bodyPr>
          <a:lstStyle/>
          <a:p>
            <a:r>
              <a:rPr lang="en-US" dirty="0" smtClean="0"/>
              <a:t>Here we have defined an abstract Square class with an abstract method called </a:t>
            </a:r>
            <a:r>
              <a:rPr lang="en-US" i="1" dirty="0" err="1" smtClean="0"/>
              <a:t>landedOn</a:t>
            </a:r>
            <a:r>
              <a:rPr lang="en-US" dirty="0" smtClean="0"/>
              <a:t>(). We can then define subclasses for the types of Squares, and each can (using Polymorphism) define their own behaviors for the </a:t>
            </a:r>
            <a:r>
              <a:rPr lang="en-US" i="1" dirty="0" err="1" smtClean="0"/>
              <a:t>landedOn</a:t>
            </a:r>
            <a:r>
              <a:rPr lang="en-US" i="1" dirty="0" smtClean="0"/>
              <a:t>()</a:t>
            </a:r>
            <a:r>
              <a:rPr lang="en-US" dirty="0" smtClean="0"/>
              <a:t> method. </a:t>
            </a:r>
          </a:p>
          <a:p>
            <a:r>
              <a:rPr lang="en-US" dirty="0" smtClean="0"/>
              <a:t>Note the Player only needs to be aware of the </a:t>
            </a:r>
            <a:r>
              <a:rPr lang="en-US" i="1" dirty="0" err="1" smtClean="0"/>
              <a:t>landedOn</a:t>
            </a:r>
            <a:r>
              <a:rPr lang="en-US" i="1" dirty="0" smtClean="0"/>
              <a:t>()</a:t>
            </a:r>
            <a:r>
              <a:rPr lang="en-US" dirty="0" smtClean="0"/>
              <a:t> method name</a:t>
            </a:r>
          </a:p>
          <a:p>
            <a:pPr marL="201168" lvl="1" indent="0">
              <a:buNone/>
            </a:pPr>
            <a:r>
              <a:rPr lang="en-US" dirty="0" smtClean="0"/>
              <a:t>The Player knows the current location (Square) he/she is on, and the Player rolls the dice and gets the value</a:t>
            </a:r>
          </a:p>
          <a:p>
            <a:pPr marL="201168" lvl="1" indent="0">
              <a:buNone/>
            </a:pPr>
            <a:r>
              <a:rPr lang="en-US" dirty="0" smtClean="0"/>
              <a:t>The Player can then check with the Board to get the next square, and then use the </a:t>
            </a:r>
            <a:r>
              <a:rPr lang="en-US" i="1" dirty="0" err="1" smtClean="0"/>
              <a:t>landedOn</a:t>
            </a:r>
            <a:r>
              <a:rPr lang="en-US" i="1" dirty="0" smtClean="0"/>
              <a:t>()</a:t>
            </a:r>
            <a:r>
              <a:rPr lang="en-US" dirty="0" smtClean="0"/>
              <a:t> method to initiate the behavior associated with that square. </a:t>
            </a:r>
          </a:p>
          <a:p>
            <a:pPr marL="201168" lvl="1" indent="0">
              <a:buNone/>
            </a:pPr>
            <a:r>
              <a:rPr lang="en-US" dirty="0" smtClean="0"/>
              <a:t>This is better than having the Player maintain a list of behaviors for each type of square and then having the Player implement the behavior</a:t>
            </a:r>
          </a:p>
          <a:p>
            <a:pPr marL="201168" lvl="1" indent="0">
              <a:buNone/>
            </a:pPr>
            <a:r>
              <a:rPr lang="en-US" dirty="0" smtClean="0"/>
              <a:t>See next slide for examples</a:t>
            </a:r>
          </a:p>
          <a:p>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22</a:t>
            </a:fld>
            <a:endParaRPr lang="en-US" dirty="0"/>
          </a:p>
        </p:txBody>
      </p:sp>
    </p:spTree>
    <p:extLst>
      <p:ext uri="{BB962C8B-B14F-4D97-AF65-F5344CB8AC3E}">
        <p14:creationId xmlns:p14="http://schemas.microsoft.com/office/powerpoint/2010/main" val="35723494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3" name="Picture 4" descr="sqd-landed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838200"/>
            <a:ext cx="8229600"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19734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3" name="Picture 4" descr="sqd-landedOn-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50838"/>
            <a:ext cx="4559300" cy="26129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sqd-landedOn-inc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700" y="2963816"/>
            <a:ext cx="5181600" cy="235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6835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Observations</a:t>
            </a:r>
            <a:endParaRPr lang="en-US" dirty="0"/>
          </a:p>
        </p:txBody>
      </p:sp>
      <p:sp>
        <p:nvSpPr>
          <p:cNvPr id="3" name="Content Placeholder 2"/>
          <p:cNvSpPr>
            <a:spLocks noGrp="1"/>
          </p:cNvSpPr>
          <p:nvPr>
            <p:ph idx="1"/>
          </p:nvPr>
        </p:nvSpPr>
        <p:spPr/>
        <p:txBody>
          <a:bodyPr>
            <a:normAutofit/>
          </a:bodyPr>
          <a:lstStyle/>
          <a:p>
            <a:r>
              <a:rPr lang="en-US" sz="2400" dirty="0" smtClean="0"/>
              <a:t>Polymorphism is fundamental when designing a system for which a system operation may generate multiple variations of behavior (</a:t>
            </a:r>
            <a:r>
              <a:rPr lang="en-US" sz="2400" i="1" dirty="0" err="1" smtClean="0"/>
              <a:t>landedOn</a:t>
            </a:r>
            <a:r>
              <a:rPr lang="en-US" sz="2400" i="1" dirty="0" smtClean="0"/>
              <a:t>()</a:t>
            </a:r>
            <a:r>
              <a:rPr lang="en-US" sz="2400" dirty="0" smtClean="0"/>
              <a:t>, </a:t>
            </a:r>
            <a:r>
              <a:rPr lang="en-US" sz="2400" i="1" dirty="0" err="1" smtClean="0"/>
              <a:t>getTaxes</a:t>
            </a:r>
            <a:r>
              <a:rPr lang="en-US" sz="2400" i="1" dirty="0" smtClean="0"/>
              <a:t>()</a:t>
            </a:r>
            <a:r>
              <a:rPr lang="en-US" sz="2400" dirty="0" smtClean="0"/>
              <a:t>)</a:t>
            </a:r>
          </a:p>
          <a:p>
            <a:r>
              <a:rPr lang="en-US" sz="2400" dirty="0" smtClean="0"/>
              <a:t>Usually, this will result in the definition of interfaces or abstract classes</a:t>
            </a:r>
          </a:p>
          <a:p>
            <a:r>
              <a:rPr lang="en-US" sz="2400" dirty="0" smtClean="0"/>
              <a:t>Use interfaces to support polymorphism without creating a new class hierarchy</a:t>
            </a:r>
          </a:p>
          <a:p>
            <a:r>
              <a:rPr lang="en-US" sz="2400" dirty="0" smtClean="0"/>
              <a:t>In general, creating interfaces is more flexible, since you do not need to be a sub-class of the super-class to implement the interface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25</a:t>
            </a:fld>
            <a:endParaRPr lang="en-US" dirty="0"/>
          </a:p>
        </p:txBody>
      </p:sp>
    </p:spTree>
    <p:extLst>
      <p:ext uri="{BB962C8B-B14F-4D97-AF65-F5344CB8AC3E}">
        <p14:creationId xmlns:p14="http://schemas.microsoft.com/office/powerpoint/2010/main" val="1748530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Fabrication</a:t>
            </a:r>
            <a:endParaRPr lang="en-US" dirty="0"/>
          </a:p>
        </p:txBody>
      </p:sp>
      <p:sp>
        <p:nvSpPr>
          <p:cNvPr id="3" name="Content Placeholder 2"/>
          <p:cNvSpPr>
            <a:spLocks noGrp="1"/>
          </p:cNvSpPr>
          <p:nvPr>
            <p:ph idx="1"/>
          </p:nvPr>
        </p:nvSpPr>
        <p:spPr/>
        <p:txBody>
          <a:bodyPr>
            <a:noAutofit/>
          </a:bodyPr>
          <a:lstStyle/>
          <a:p>
            <a:r>
              <a:rPr lang="en-US" sz="2400" dirty="0" smtClean="0"/>
              <a:t>Problem: If you do not want to violate High Cohesion and Low Coupling, what object should be assigned responsibility if the solutions offered by the Expert principle are not valid?</a:t>
            </a:r>
          </a:p>
          <a:p>
            <a:r>
              <a:rPr lang="en-US" sz="2400" dirty="0" smtClean="0"/>
              <a:t>Solution: Assign a highly cohesive set of responsibilities to an artificial or convenience class that does not represent a domain conceptual class – i.e., create a new object that does not correspond to a domain object, but has high cohesion, low coupling, and is reusable.</a:t>
            </a:r>
          </a:p>
          <a:p>
            <a:r>
              <a:rPr lang="en-US" sz="2400" dirty="0" smtClean="0"/>
              <a:t>This allows us to make up new classes that are not implied by (or directly associated with) the Domain Model </a:t>
            </a:r>
          </a:p>
          <a:p>
            <a:r>
              <a:rPr lang="en-US" sz="2400" dirty="0" smtClean="0"/>
              <a:t>Often useful to collect responsibilities which simply cannot be assigned to existing objects in a good (high cohesion, low coupling) way</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26</a:t>
            </a:fld>
            <a:endParaRPr lang="en-US" dirty="0"/>
          </a:p>
        </p:txBody>
      </p:sp>
    </p:spTree>
    <p:extLst>
      <p:ext uri="{BB962C8B-B14F-4D97-AF65-F5344CB8AC3E}">
        <p14:creationId xmlns:p14="http://schemas.microsoft.com/office/powerpoint/2010/main" val="1482989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Fabrication: </a:t>
            </a:r>
            <a:r>
              <a:rPr lang="en-US" dirty="0" err="1" smtClean="0"/>
              <a:t>NextGen</a:t>
            </a:r>
            <a:r>
              <a:rPr lang="en-US" dirty="0" smtClean="0"/>
              <a:t> POS Example</a:t>
            </a:r>
            <a:endParaRPr lang="en-US" dirty="0"/>
          </a:p>
        </p:txBody>
      </p:sp>
      <p:sp>
        <p:nvSpPr>
          <p:cNvPr id="3" name="Content Placeholder 2"/>
          <p:cNvSpPr>
            <a:spLocks noGrp="1"/>
          </p:cNvSpPr>
          <p:nvPr>
            <p:ph idx="1"/>
          </p:nvPr>
        </p:nvSpPr>
        <p:spPr/>
        <p:txBody>
          <a:bodyPr>
            <a:normAutofit/>
          </a:bodyPr>
          <a:lstStyle/>
          <a:p>
            <a:r>
              <a:rPr lang="en-US" dirty="0" smtClean="0"/>
              <a:t>Suppose that in the </a:t>
            </a:r>
            <a:r>
              <a:rPr lang="en-US" dirty="0" err="1" smtClean="0"/>
              <a:t>NextGen</a:t>
            </a:r>
            <a:r>
              <a:rPr lang="en-US" dirty="0" smtClean="0"/>
              <a:t> system there is a system operation that requires instances of Sale to be saved to a relational database for logging. </a:t>
            </a:r>
          </a:p>
          <a:p>
            <a:r>
              <a:rPr lang="en-US" dirty="0" smtClean="0"/>
              <a:t>Using the Expert principle, we could include the responsibility of handling this operation in the Sale object, but that would require adding a (possibly complicated) set of database interaction code into the Sale object</a:t>
            </a:r>
          </a:p>
          <a:p>
            <a:pPr marL="201168" lvl="1" indent="0">
              <a:buNone/>
            </a:pPr>
            <a:r>
              <a:rPr lang="en-US" dirty="0" smtClean="0"/>
              <a:t>Sale class becomes less cohesive – DB activity not really related to the purpose of the class</a:t>
            </a:r>
          </a:p>
          <a:p>
            <a:pPr marL="201168" lvl="1" indent="0">
              <a:buNone/>
            </a:pPr>
            <a:r>
              <a:rPr lang="en-US" dirty="0" smtClean="0"/>
              <a:t>Couples the Sale class to the DB interface</a:t>
            </a:r>
          </a:p>
          <a:p>
            <a:pPr marL="201168" lvl="1" indent="0">
              <a:buNone/>
            </a:pPr>
            <a:r>
              <a:rPr lang="en-US" dirty="0" smtClean="0"/>
              <a:t>We may want to save instances of other classes into the DB, not just Sale. We need to generalize this action</a:t>
            </a:r>
          </a:p>
          <a:p>
            <a:r>
              <a:rPr lang="en-US" dirty="0" smtClean="0"/>
              <a:t>Better solution is to create a new class that is solely responsible for saving instances of objects into the database</a:t>
            </a:r>
          </a:p>
          <a:p>
            <a:pPr marL="201168" lvl="1" indent="0">
              <a:buNone/>
            </a:pPr>
            <a:r>
              <a:rPr lang="en-US" dirty="0" smtClean="0"/>
              <a:t>Note this design has better cohesion, coupling, reuse potential</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27</a:t>
            </a:fld>
            <a:endParaRPr lang="en-US" dirty="0"/>
          </a:p>
        </p:txBody>
      </p:sp>
    </p:spTree>
    <p:extLst>
      <p:ext uri="{BB962C8B-B14F-4D97-AF65-F5344CB8AC3E}">
        <p14:creationId xmlns:p14="http://schemas.microsoft.com/office/powerpoint/2010/main" val="928366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Fabrication: Monopoly Example</a:t>
            </a:r>
            <a:endParaRPr lang="en-US" dirty="0"/>
          </a:p>
        </p:txBody>
      </p:sp>
      <p:sp>
        <p:nvSpPr>
          <p:cNvPr id="3" name="Content Placeholder 2"/>
          <p:cNvSpPr>
            <a:spLocks noGrp="1"/>
          </p:cNvSpPr>
          <p:nvPr>
            <p:ph idx="1"/>
          </p:nvPr>
        </p:nvSpPr>
        <p:spPr/>
        <p:txBody>
          <a:bodyPr>
            <a:normAutofit/>
          </a:bodyPr>
          <a:lstStyle/>
          <a:p>
            <a:r>
              <a:rPr lang="en-US" dirty="0" smtClean="0"/>
              <a:t>Currently, the Player rolls the dice (once for each die), gets the face value as a result of each roll, and computes the total</a:t>
            </a:r>
          </a:p>
          <a:p>
            <a:r>
              <a:rPr lang="en-US" dirty="0" smtClean="0"/>
              <a:t>Somewhat complicates the Player object, and the Dice object is not very reusable</a:t>
            </a:r>
          </a:p>
          <a:p>
            <a:r>
              <a:rPr lang="en-US" dirty="0" smtClean="0"/>
              <a:t>Can use Pure Fabrication to create a new class, Cup</a:t>
            </a:r>
          </a:p>
          <a:p>
            <a:pPr marL="201168" lvl="1" indent="0">
              <a:buNone/>
            </a:pPr>
            <a:r>
              <a:rPr lang="en-US" dirty="0" smtClean="0"/>
              <a:t>The Cup will be associated with the Dice object, and the Player will request that the Cup roll the dice and return the total</a:t>
            </a:r>
          </a:p>
          <a:p>
            <a:pPr marL="201168" lvl="1" indent="0">
              <a:buNone/>
            </a:pPr>
            <a:r>
              <a:rPr lang="en-US" dirty="0" smtClean="0"/>
              <a:t>The class Cup can be designed so that on instantiation the total number of die is set</a:t>
            </a:r>
          </a:p>
          <a:p>
            <a:pPr marL="201168" lvl="1" indent="0">
              <a:buNone/>
            </a:pPr>
            <a:r>
              <a:rPr lang="en-US" dirty="0" smtClean="0"/>
              <a:t>This class may then be used by other game systems, as is.</a:t>
            </a:r>
          </a:p>
          <a:p>
            <a:r>
              <a:rPr lang="en-US" dirty="0" smtClean="0"/>
              <a:t>See the next slide for Design Model diagrams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28</a:t>
            </a:fld>
            <a:endParaRPr lang="en-US" dirty="0"/>
          </a:p>
        </p:txBody>
      </p:sp>
    </p:spTree>
    <p:extLst>
      <p:ext uri="{BB962C8B-B14F-4D97-AF65-F5344CB8AC3E}">
        <p14:creationId xmlns:p14="http://schemas.microsoft.com/office/powerpoint/2010/main" val="2464136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29</a:t>
            </a:fld>
            <a:endParaRPr lang="en-US" dirty="0"/>
          </a:p>
        </p:txBody>
      </p:sp>
      <p:pic>
        <p:nvPicPr>
          <p:cNvPr id="3" name="Picture 4" descr="dcd-c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92100"/>
            <a:ext cx="5816600" cy="17671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sqd-taketurn-c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100" y="2266897"/>
            <a:ext cx="6769100" cy="331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4812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a:t>
            </a:r>
            <a:endParaRPr lang="en-US" dirty="0"/>
          </a:p>
        </p:txBody>
      </p:sp>
      <p:sp>
        <p:nvSpPr>
          <p:cNvPr id="3" name="Content Placeholder 2"/>
          <p:cNvSpPr>
            <a:spLocks noGrp="1"/>
          </p:cNvSpPr>
          <p:nvPr>
            <p:ph idx="1"/>
          </p:nvPr>
        </p:nvSpPr>
        <p:spPr/>
        <p:txBody>
          <a:bodyPr>
            <a:normAutofit/>
          </a:bodyPr>
          <a:lstStyle/>
          <a:p>
            <a:r>
              <a:rPr lang="en-US" sz="2400" dirty="0" smtClean="0"/>
              <a:t>Recall that these are general principles for software design </a:t>
            </a:r>
          </a:p>
          <a:p>
            <a:r>
              <a:rPr lang="en-US" sz="2400" dirty="0" smtClean="0"/>
              <a:t>Patterns of design that have been successfully applied</a:t>
            </a:r>
          </a:p>
          <a:p>
            <a:r>
              <a:rPr lang="en-US" sz="2400" dirty="0" smtClean="0"/>
              <a:t>We have explored 3:</a:t>
            </a:r>
          </a:p>
          <a:p>
            <a:pPr marL="201168" lvl="1" indent="0">
              <a:buNone/>
            </a:pPr>
            <a:r>
              <a:rPr lang="en-US" sz="2000" dirty="0" smtClean="0"/>
              <a:t>Creator (who creates a new instance)</a:t>
            </a:r>
          </a:p>
          <a:p>
            <a:pPr marL="201168" lvl="1" indent="0">
              <a:buNone/>
            </a:pPr>
            <a:r>
              <a:rPr lang="en-US" sz="2000" dirty="0" smtClean="0"/>
              <a:t>Expert (general principle for assigning responsibilities to objects)</a:t>
            </a:r>
          </a:p>
          <a:p>
            <a:pPr marL="201168" lvl="1" indent="0">
              <a:buNone/>
            </a:pPr>
            <a:r>
              <a:rPr lang="en-US" sz="2000" dirty="0" smtClean="0"/>
              <a:t>Low Coupling (how best to support low dependency, low change impact, high reuse)</a:t>
            </a:r>
          </a:p>
          <a:p>
            <a:r>
              <a:rPr lang="en-US" sz="2400" dirty="0" smtClean="0"/>
              <a:t>Now we </a:t>
            </a:r>
            <a:r>
              <a:rPr lang="en-US" sz="2400" dirty="0" smtClean="0"/>
              <a:t>will explore the remaining six patterns</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3</a:t>
            </a:fld>
            <a:endParaRPr lang="en-US" dirty="0"/>
          </a:p>
        </p:txBody>
      </p:sp>
    </p:spTree>
    <p:extLst>
      <p:ext uri="{BB962C8B-B14F-4D97-AF65-F5344CB8AC3E}">
        <p14:creationId xmlns:p14="http://schemas.microsoft.com/office/powerpoint/2010/main" val="4080105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Indirection</a:t>
            </a:r>
            <a:endParaRPr lang="en-US" dirty="0"/>
          </a:p>
        </p:txBody>
      </p:sp>
      <p:sp>
        <p:nvSpPr>
          <p:cNvPr id="3" name="Content Placeholder 2"/>
          <p:cNvSpPr>
            <a:spLocks noGrp="1"/>
          </p:cNvSpPr>
          <p:nvPr>
            <p:ph idx="1"/>
          </p:nvPr>
        </p:nvSpPr>
        <p:spPr/>
        <p:txBody>
          <a:bodyPr>
            <a:normAutofit/>
          </a:bodyPr>
          <a:lstStyle/>
          <a:p>
            <a:r>
              <a:rPr lang="en-US" dirty="0" smtClean="0"/>
              <a:t>Problem: Where to assign a responsibility to avoid a direct coupling between two (or more) things? How to de-couple objects so that low coupling is supported and reuse potential remains high?</a:t>
            </a:r>
          </a:p>
          <a:p>
            <a:r>
              <a:rPr lang="en-US" dirty="0" smtClean="0"/>
              <a:t>Solution: Assign the responsibility to an intermediate object to mediate between other components or services so that they are not directly coupled.</a:t>
            </a:r>
          </a:p>
          <a:p>
            <a:r>
              <a:rPr lang="en-US" dirty="0" smtClean="0"/>
              <a:t>This is very related to Polymorphism and Pure Fabrication</a:t>
            </a:r>
          </a:p>
          <a:p>
            <a:r>
              <a:rPr lang="en-US" dirty="0" smtClean="0"/>
              <a:t>Essentially, create a “go between” or mediator class to insulate (protect) the “inner” design from external elements which may change</a:t>
            </a:r>
          </a:p>
          <a:p>
            <a:r>
              <a:rPr lang="en-US" dirty="0" smtClean="0"/>
              <a:t>The same database example we used for Pure Fabrication would also be an example of Indirection (see next slide)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30</a:t>
            </a:fld>
            <a:endParaRPr lang="en-US" dirty="0"/>
          </a:p>
        </p:txBody>
      </p:sp>
    </p:spTree>
    <p:extLst>
      <p:ext uri="{BB962C8B-B14F-4D97-AF65-F5344CB8AC3E}">
        <p14:creationId xmlns:p14="http://schemas.microsoft.com/office/powerpoint/2010/main" val="2543764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31</a:t>
            </a:fld>
            <a:endParaRPr lang="en-US" dirty="0"/>
          </a:p>
        </p:txBody>
      </p:sp>
      <p:pic>
        <p:nvPicPr>
          <p:cNvPr id="8194" name="Picture 2" descr="http://www.dotnetfunda.com/UserFiles/ArticlesFiles/Vishvvas_3912_GRASP-Indir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36" y="322753"/>
            <a:ext cx="9321874" cy="569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70469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Variations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How to design objects, subsystems, and systems so that the variations or instability in these elements does not have an undesirable impact on other elements?</a:t>
            </a:r>
          </a:p>
          <a:p>
            <a:r>
              <a:rPr lang="en-US" dirty="0" smtClean="0"/>
              <a:t>Solution: Identify points of predicted variation or instability, assign responsibilities to create a stable interface around them</a:t>
            </a:r>
          </a:p>
          <a:p>
            <a:r>
              <a:rPr lang="en-US" dirty="0" smtClean="0"/>
              <a:t>One example: The “Don’t talk to strangers” principle, which states that an object’s methods should only send messages (i.e. use methods) of objects that it is directly familiar with</a:t>
            </a:r>
          </a:p>
          <a:p>
            <a:r>
              <a:rPr lang="en-US" dirty="0" smtClean="0"/>
              <a:t>Avoid a “chain” of method calls (</a:t>
            </a:r>
            <a:r>
              <a:rPr lang="en-US" i="1" dirty="0" err="1" smtClean="0"/>
              <a:t>foo.getA</a:t>
            </a:r>
            <a:r>
              <a:rPr lang="en-US" i="1" dirty="0" smtClean="0"/>
              <a:t>().</a:t>
            </a:r>
            <a:r>
              <a:rPr lang="en-US" i="1" dirty="0" err="1" smtClean="0"/>
              <a:t>getB</a:t>
            </a:r>
            <a:r>
              <a:rPr lang="en-US" i="1" dirty="0" smtClean="0"/>
              <a:t>().</a:t>
            </a:r>
            <a:r>
              <a:rPr lang="en-US" i="1" dirty="0" err="1" smtClean="0"/>
              <a:t>getC</a:t>
            </a:r>
            <a:r>
              <a:rPr lang="en-US" i="1" dirty="0" smtClean="0"/>
              <a:t>().</a:t>
            </a:r>
            <a:r>
              <a:rPr lang="en-US" i="1" dirty="0" err="1" smtClean="0"/>
              <a:t>getD</a:t>
            </a:r>
            <a:r>
              <a:rPr lang="en-US" i="1" dirty="0" smtClean="0"/>
              <a:t>()</a:t>
            </a:r>
            <a:r>
              <a:rPr lang="en-US" dirty="0" smtClean="0"/>
              <a:t>), because this traverses along the path of object connections to send a message to a distant object. </a:t>
            </a:r>
          </a:p>
          <a:p>
            <a:r>
              <a:rPr lang="en-US" dirty="0" smtClean="0"/>
              <a:t>Dangerous because of the possibility of change along the chain, which could easily break this design (further along you go, more likely something will change and so break)</a:t>
            </a:r>
          </a:p>
          <a:p>
            <a:r>
              <a:rPr lang="en-US" dirty="0" smtClean="0"/>
              <a:t>Related to Indirection, Polymorphism (the Tax Calculator example shows Indirection)</a:t>
            </a:r>
          </a:p>
          <a:p>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pPr/>
              <a:t>32</a:t>
            </a:fld>
            <a:endParaRPr lang="en-US" dirty="0"/>
          </a:p>
        </p:txBody>
      </p:sp>
    </p:spTree>
    <p:extLst>
      <p:ext uri="{BB962C8B-B14F-4D97-AF65-F5344CB8AC3E}">
        <p14:creationId xmlns:p14="http://schemas.microsoft.com/office/powerpoint/2010/main" val="210503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Final Thoughts</a:t>
            </a:r>
            <a:endParaRPr lang="en-US" dirty="0"/>
          </a:p>
        </p:txBody>
      </p:sp>
      <p:sp>
        <p:nvSpPr>
          <p:cNvPr id="3" name="Content Placeholder 2"/>
          <p:cNvSpPr>
            <a:spLocks noGrp="1"/>
          </p:cNvSpPr>
          <p:nvPr>
            <p:ph idx="1"/>
          </p:nvPr>
        </p:nvSpPr>
        <p:spPr/>
        <p:txBody>
          <a:bodyPr>
            <a:normAutofit/>
          </a:bodyPr>
          <a:lstStyle/>
          <a:p>
            <a:r>
              <a:rPr lang="en-US" sz="2400" dirty="0" smtClean="0"/>
              <a:t>Note that these are </a:t>
            </a:r>
            <a:r>
              <a:rPr lang="en-US" sz="2400" b="1" dirty="0" smtClean="0"/>
              <a:t>principles</a:t>
            </a:r>
            <a:r>
              <a:rPr lang="en-US" sz="2400" dirty="0" smtClean="0"/>
              <a:t> of OOD – they are not templates or recipes</a:t>
            </a:r>
          </a:p>
          <a:p>
            <a:r>
              <a:rPr lang="en-US" sz="2400" dirty="0" smtClean="0"/>
              <a:t>Sometimes, the principles contradict each other – as a designer, you need to discover the best approach</a:t>
            </a:r>
          </a:p>
          <a:p>
            <a:pPr marL="201168" lvl="1" indent="0">
              <a:buNone/>
            </a:pPr>
            <a:r>
              <a:rPr lang="en-US" sz="2000" dirty="0" smtClean="0"/>
              <a:t>Reuse is always a strong motivator, but there are exceptions</a:t>
            </a:r>
          </a:p>
          <a:p>
            <a:r>
              <a:rPr lang="en-US" sz="2400" dirty="0" smtClean="0"/>
              <a:t>There are times when these principles can be ignored or directly violated – see the sections of the text for contradiction examples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33</a:t>
            </a:fld>
            <a:endParaRPr lang="en-US" dirty="0"/>
          </a:p>
        </p:txBody>
      </p:sp>
    </p:spTree>
    <p:extLst>
      <p:ext uri="{BB962C8B-B14F-4D97-AF65-F5344CB8AC3E}">
        <p14:creationId xmlns:p14="http://schemas.microsoft.com/office/powerpoint/2010/main" val="1419920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from Chapter 17, 25</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Know the nine GRASP principles, and how to apply them</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34</a:t>
            </a:fld>
            <a:endParaRPr lang="en-US" dirty="0"/>
          </a:p>
        </p:txBody>
      </p:sp>
    </p:spTree>
    <p:extLst>
      <p:ext uri="{BB962C8B-B14F-4D97-AF65-F5344CB8AC3E}">
        <p14:creationId xmlns:p14="http://schemas.microsoft.com/office/powerpoint/2010/main" val="327747561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p:txBody>
          <a:bodyPr/>
          <a:lstStyle/>
          <a:p>
            <a:pPr marL="0" indent="0">
              <a:buNone/>
            </a:pPr>
            <a:r>
              <a:rPr lang="en-US" dirty="0" smtClean="0"/>
              <a:t>We apply GRASP and begin the design of the POS system – read Chapter </a:t>
            </a:r>
            <a:r>
              <a:rPr lang="en-US" dirty="0" smtClean="0"/>
              <a:t>18</a:t>
            </a:r>
            <a:endParaRPr lang="en-US" dirty="0" smtClean="0"/>
          </a:p>
        </p:txBody>
      </p:sp>
      <p:sp>
        <p:nvSpPr>
          <p:cNvPr id="4" name="Slide Number Placeholder 3"/>
          <p:cNvSpPr>
            <a:spLocks noGrp="1"/>
          </p:cNvSpPr>
          <p:nvPr>
            <p:ph type="sldNum" sz="quarter" idx="12"/>
          </p:nvPr>
        </p:nvSpPr>
        <p:spPr/>
        <p:txBody>
          <a:bodyPr/>
          <a:lstStyle/>
          <a:p>
            <a:fld id="{4CE482DC-2269-4F26-9D2A-7E44B1A4CD85}" type="slidenum">
              <a:rPr lang="en-US" smtClean="0"/>
              <a:t>35</a:t>
            </a:fld>
            <a:endParaRPr lang="en-US" dirty="0"/>
          </a:p>
        </p:txBody>
      </p:sp>
    </p:spTree>
    <p:extLst>
      <p:ext uri="{BB962C8B-B14F-4D97-AF65-F5344CB8AC3E}">
        <p14:creationId xmlns:p14="http://schemas.microsoft.com/office/powerpoint/2010/main" val="12455524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 Controller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What first object beyond the User Interface layer receives and coordinates (“controls”) a system operation?</a:t>
            </a:r>
          </a:p>
          <a:p>
            <a:r>
              <a:rPr lang="en-US" dirty="0" smtClean="0"/>
              <a:t>Solution: Assign responsibility to a class representing one of the following choices:</a:t>
            </a:r>
          </a:p>
          <a:p>
            <a:pPr marL="201168" lvl="1" indent="0">
              <a:buNone/>
            </a:pPr>
            <a:r>
              <a:rPr lang="en-US" dirty="0" smtClean="0"/>
              <a:t>Represents the overall “system”, a “root object”, a device that the software is running in, or a major subsystem (these are </a:t>
            </a:r>
            <a:r>
              <a:rPr lang="en-US" i="1" dirty="0" smtClean="0"/>
              <a:t>façade controllers</a:t>
            </a:r>
            <a:r>
              <a:rPr lang="en-US" dirty="0" smtClean="0"/>
              <a:t>)</a:t>
            </a:r>
          </a:p>
          <a:p>
            <a:pPr marL="201168" lvl="1" indent="0">
              <a:buNone/>
            </a:pPr>
            <a:r>
              <a:rPr lang="en-US" dirty="0" smtClean="0"/>
              <a:t>Represents a use case scenario within which the system event occurs, often called a “Handler”, “Coordinator”, or “Session”. Use the same controller class for all system events in the same use case scenario. Note a “session” is a conversation between the system and an actor, and is often organized in terms of use cases</a:t>
            </a:r>
          </a:p>
          <a:p>
            <a:r>
              <a:rPr lang="en-US" dirty="0" smtClean="0"/>
              <a:t>System operations are operations that are performed as the result of a major system (input) event, like hitting “Submit” on a form or pressing the “End Sale” button in the POS</a:t>
            </a:r>
          </a:p>
          <a:p>
            <a:r>
              <a:rPr lang="en-US" dirty="0" smtClean="0"/>
              <a:t>A Controller is the first object (beyond any User Interface object) that is responsible for receiving or handling the event and generating the operation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a:t>
            </a:fld>
            <a:endParaRPr lang="en-US" dirty="0"/>
          </a:p>
        </p:txBody>
      </p:sp>
    </p:spTree>
    <p:extLst>
      <p:ext uri="{BB962C8B-B14F-4D97-AF65-F5344CB8AC3E}">
        <p14:creationId xmlns:p14="http://schemas.microsoft.com/office/powerpoint/2010/main" val="14003957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 Controller Example</a:t>
            </a:r>
            <a:endParaRPr lang="en-US" dirty="0"/>
          </a:p>
        </p:txBody>
      </p:sp>
      <p:sp>
        <p:nvSpPr>
          <p:cNvPr id="3" name="Content Placeholder 2"/>
          <p:cNvSpPr>
            <a:spLocks noGrp="1"/>
          </p:cNvSpPr>
          <p:nvPr>
            <p:ph idx="1"/>
          </p:nvPr>
        </p:nvSpPr>
        <p:spPr>
          <a:xfrm>
            <a:off x="1097280" y="1845734"/>
            <a:ext cx="10058400" cy="795866"/>
          </a:xfrm>
        </p:spPr>
        <p:txBody>
          <a:bodyPr>
            <a:normAutofit/>
          </a:bodyPr>
          <a:lstStyle/>
          <a:p>
            <a:r>
              <a:rPr lang="en-US" dirty="0" smtClean="0"/>
              <a:t>During Analysis, could have a conceptual class called “System” that owns system operations – but this may not directly translate to a similar class in design …</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5</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847476139"/>
              </p:ext>
            </p:extLst>
          </p:nvPr>
        </p:nvGraphicFramePr>
        <p:xfrm>
          <a:off x="3879850" y="2984500"/>
          <a:ext cx="2889250" cy="2449513"/>
        </p:xfrm>
        <a:graphic>
          <a:graphicData uri="http://schemas.openxmlformats.org/presentationml/2006/ole">
            <mc:AlternateContent xmlns:mc="http://schemas.openxmlformats.org/markup-compatibility/2006">
              <mc:Choice xmlns:v="urn:schemas-microsoft-com:vml" Requires="v">
                <p:oleObj spid="_x0000_s1046" name="Visio" r:id="rId3" imgW="1357541" imgH="1151717" progId="">
                  <p:embed/>
                </p:oleObj>
              </mc:Choice>
              <mc:Fallback>
                <p:oleObj name="Visio" r:id="rId3" imgW="1357541" imgH="1151717"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850" y="2984500"/>
                        <a:ext cx="2889250"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4615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880938443"/>
              </p:ext>
            </p:extLst>
          </p:nvPr>
        </p:nvGraphicFramePr>
        <p:xfrm>
          <a:off x="1856970" y="470879"/>
          <a:ext cx="8699500" cy="5621946"/>
        </p:xfrm>
        <a:graphic>
          <a:graphicData uri="http://schemas.openxmlformats.org/presentationml/2006/ole">
            <mc:AlternateContent xmlns:mc="http://schemas.openxmlformats.org/markup-compatibility/2006">
              <mc:Choice xmlns:v="urn:schemas-microsoft-com:vml" Requires="v">
                <p:oleObj spid="_x0000_s2070" name="Visio" r:id="rId3" imgW="6776458" imgH="4379672" progId="">
                  <p:embed/>
                </p:oleObj>
              </mc:Choice>
              <mc:Fallback>
                <p:oleObj name="Visio" r:id="rId3" imgW="6776458" imgH="4379672"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970" y="470879"/>
                        <a:ext cx="8699500" cy="5621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559606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 Controller</a:t>
            </a:r>
            <a:endParaRPr lang="en-US" dirty="0"/>
          </a:p>
        </p:txBody>
      </p:sp>
      <p:sp>
        <p:nvSpPr>
          <p:cNvPr id="3" name="Content Placeholder 2"/>
          <p:cNvSpPr>
            <a:spLocks noGrp="1"/>
          </p:cNvSpPr>
          <p:nvPr>
            <p:ph idx="1"/>
          </p:nvPr>
        </p:nvSpPr>
        <p:spPr/>
        <p:txBody>
          <a:bodyPr>
            <a:normAutofit/>
          </a:bodyPr>
          <a:lstStyle/>
          <a:p>
            <a:r>
              <a:rPr lang="en-US" dirty="0" smtClean="0"/>
              <a:t>For the POS example, we could assign the operations of </a:t>
            </a:r>
            <a:r>
              <a:rPr lang="en-US" i="1" dirty="0" err="1" smtClean="0"/>
              <a:t>enterItem</a:t>
            </a:r>
            <a:r>
              <a:rPr lang="en-US" dirty="0" smtClean="0"/>
              <a:t> and </a:t>
            </a:r>
            <a:r>
              <a:rPr lang="en-US" i="1" dirty="0" err="1" smtClean="0"/>
              <a:t>endsale</a:t>
            </a:r>
            <a:r>
              <a:rPr lang="en-US" dirty="0" smtClean="0"/>
              <a:t> to the Register object, or we could create a </a:t>
            </a:r>
            <a:r>
              <a:rPr lang="en-US" dirty="0" err="1" smtClean="0"/>
              <a:t>POSSystem</a:t>
            </a:r>
            <a:r>
              <a:rPr lang="en-US" dirty="0" smtClean="0"/>
              <a:t> object, or create </a:t>
            </a:r>
            <a:r>
              <a:rPr lang="en-US" dirty="0" err="1" smtClean="0"/>
              <a:t>ProcessSaleHandler</a:t>
            </a:r>
            <a:r>
              <a:rPr lang="en-US" dirty="0" smtClean="0"/>
              <a:t>, </a:t>
            </a:r>
            <a:r>
              <a:rPr lang="en-US" dirty="0" err="1" smtClean="0"/>
              <a:t>ProcessSaleSession</a:t>
            </a:r>
            <a:r>
              <a:rPr lang="en-US" dirty="0" smtClean="0"/>
              <a:t> classes and assign the task of handling the system operations to them</a:t>
            </a:r>
          </a:p>
          <a:p>
            <a:r>
              <a:rPr lang="en-US" dirty="0" smtClean="0"/>
              <a:t>The Controller is a delegation principle; since we don’t want the objects in the UI layer to do application logic, the Controller principle helps to summarize the choices the developer has to decide which Domain object will receive the work requests</a:t>
            </a:r>
          </a:p>
          <a:p>
            <a:pPr marL="201168" lvl="1" indent="0">
              <a:buNone/>
            </a:pPr>
            <a:r>
              <a:rPr lang="en-US" dirty="0" smtClean="0"/>
              <a:t>Choosing a handler for system events</a:t>
            </a:r>
          </a:p>
          <a:p>
            <a:r>
              <a:rPr lang="en-US" dirty="0" smtClean="0"/>
              <a:t>May have different controller classes for different use cases</a:t>
            </a:r>
          </a:p>
          <a:p>
            <a:r>
              <a:rPr lang="en-US" dirty="0" smtClean="0"/>
              <a:t>Make sure the controller you specify </a:t>
            </a:r>
            <a:r>
              <a:rPr lang="en-US" i="1" dirty="0" smtClean="0"/>
              <a:t>delegates</a:t>
            </a:r>
            <a:r>
              <a:rPr lang="en-US" dirty="0" smtClean="0"/>
              <a:t> the work, and does not do it itself. It coordinates work, controls activity</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7</a:t>
            </a:fld>
            <a:endParaRPr lang="en-US" dirty="0"/>
          </a:p>
        </p:txBody>
      </p:sp>
    </p:spTree>
    <p:extLst>
      <p:ext uri="{BB962C8B-B14F-4D97-AF65-F5344CB8AC3E}">
        <p14:creationId xmlns:p14="http://schemas.microsoft.com/office/powerpoint/2010/main" val="1873208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 Controller</a:t>
            </a:r>
            <a:endParaRPr lang="en-US" dirty="0"/>
          </a:p>
        </p:txBody>
      </p:sp>
      <p:sp>
        <p:nvSpPr>
          <p:cNvPr id="3" name="Content Placeholder 2"/>
          <p:cNvSpPr>
            <a:spLocks noGrp="1"/>
          </p:cNvSpPr>
          <p:nvPr>
            <p:ph idx="1"/>
          </p:nvPr>
        </p:nvSpPr>
        <p:spPr/>
        <p:txBody>
          <a:bodyPr>
            <a:normAutofit/>
          </a:bodyPr>
          <a:lstStyle/>
          <a:p>
            <a:r>
              <a:rPr lang="en-US" dirty="0" smtClean="0"/>
              <a:t>Façade controllers (one class to represent all system operations) are useful when there are not too many system events, or if the UI classes cannot redirect system event messages to specific controllers (message-processing). </a:t>
            </a:r>
          </a:p>
          <a:p>
            <a:r>
              <a:rPr lang="en-US" dirty="0" smtClean="0"/>
              <a:t>Individual use case controllers are good if the façade controller is becoming “bloated” with responsibilities, implying high coupling</a:t>
            </a:r>
          </a:p>
          <a:p>
            <a:r>
              <a:rPr lang="en-US" dirty="0" smtClean="0"/>
              <a:t>Controllers are often seen in web UI, but the principle of Model-View Separation does still apply</a:t>
            </a:r>
          </a:p>
          <a:p>
            <a:pPr marL="201168" lvl="1" indent="0">
              <a:buNone/>
            </a:pPr>
            <a:r>
              <a:rPr lang="en-US" dirty="0" smtClean="0"/>
              <a:t>This is the Model-View-Controller</a:t>
            </a:r>
          </a:p>
          <a:p>
            <a:r>
              <a:rPr lang="en-US" dirty="0" smtClean="0"/>
              <a:t>Note that even if you decide that individual handlers will be responsible for particular use cases, you still need an overall “main” function to initialize everything</a:t>
            </a:r>
          </a:p>
          <a:p>
            <a:pPr marL="201168" lvl="1" indent="0">
              <a:buNone/>
            </a:pPr>
            <a:r>
              <a:rPr lang="en-US" dirty="0" smtClean="0"/>
              <a:t>Book shows an example of Java code where the Register handles the </a:t>
            </a:r>
            <a:r>
              <a:rPr lang="en-US" i="1" dirty="0" err="1" smtClean="0"/>
              <a:t>enterItem</a:t>
            </a:r>
            <a:r>
              <a:rPr lang="en-US" dirty="0" smtClean="0"/>
              <a:t> system operation; the Register and client UI still need to be instantiated by something</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8</a:t>
            </a:fld>
            <a:endParaRPr lang="en-US" dirty="0"/>
          </a:p>
        </p:txBody>
      </p:sp>
    </p:spTree>
    <p:extLst>
      <p:ext uri="{BB962C8B-B14F-4D97-AF65-F5344CB8AC3E}">
        <p14:creationId xmlns:p14="http://schemas.microsoft.com/office/powerpoint/2010/main" val="599815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GRASP Patterns: Bloated Controller</a:t>
            </a:r>
            <a:endParaRPr lang="en-US" dirty="0"/>
          </a:p>
        </p:txBody>
      </p:sp>
      <p:sp>
        <p:nvSpPr>
          <p:cNvPr id="3" name="Content Placeholder 2"/>
          <p:cNvSpPr>
            <a:spLocks noGrp="1"/>
          </p:cNvSpPr>
          <p:nvPr>
            <p:ph idx="1"/>
          </p:nvPr>
        </p:nvSpPr>
        <p:spPr/>
        <p:txBody>
          <a:bodyPr>
            <a:normAutofit/>
          </a:bodyPr>
          <a:lstStyle/>
          <a:p>
            <a:r>
              <a:rPr lang="en-US" dirty="0" smtClean="0"/>
              <a:t>A </a:t>
            </a:r>
            <a:r>
              <a:rPr lang="en-US" sz="2400" dirty="0" smtClean="0"/>
              <a:t>controller is “bloated” if it is doing too much: A single controller receiving too many system events, the controller itself is performing the logic to process the system event (acting like an Expert), the controller has many attributes and maintains significant amounts of information</a:t>
            </a:r>
          </a:p>
          <a:p>
            <a:r>
              <a:rPr lang="en-US" sz="2400" dirty="0" smtClean="0"/>
              <a:t>Think of the controller as being the “team manager” – delegates work to the experts</a:t>
            </a:r>
          </a:p>
          <a:p>
            <a:r>
              <a:rPr lang="en-US" sz="2400" dirty="0" smtClean="0"/>
              <a:t>Again, the UI layer does not handle system events! It delegates responsibility for handling events to the Application or Domain Layer, where a controller takes over (and probably delegates the work to other Domain Objects)</a:t>
            </a:r>
          </a:p>
          <a:p>
            <a:pPr marL="201168" lvl="1" indent="0">
              <a:buNone/>
            </a:pPr>
            <a:r>
              <a:rPr lang="en-US" sz="2000" dirty="0" smtClean="0"/>
              <a:t>Not a good idea to have the UI object directly delegate the work to the Domain Object – this would lead to business logic being used in the UI Layer. See following slides.</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9</a:t>
            </a:fld>
            <a:endParaRPr lang="en-US" dirty="0"/>
          </a:p>
        </p:txBody>
      </p:sp>
    </p:spTree>
    <p:extLst>
      <p:ext uri="{BB962C8B-B14F-4D97-AF65-F5344CB8AC3E}">
        <p14:creationId xmlns:p14="http://schemas.microsoft.com/office/powerpoint/2010/main" val="20020651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4047</TotalTime>
  <Words>2652</Words>
  <Application>Microsoft Macintosh PowerPoint</Application>
  <PresentationFormat>Custom</PresentationFormat>
  <Paragraphs>171</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Retrospect</vt:lpstr>
      <vt:lpstr>Visio</vt:lpstr>
      <vt:lpstr>Object-Oriented Analysis and Design</vt:lpstr>
      <vt:lpstr>What will we learn?</vt:lpstr>
      <vt:lpstr>GRASP Patterns</vt:lpstr>
      <vt:lpstr>GRASP Patterns: Controller</vt:lpstr>
      <vt:lpstr>GRASP Patterns: Controller Example</vt:lpstr>
      <vt:lpstr>PowerPoint Presentation</vt:lpstr>
      <vt:lpstr>GRASP Patterns: Controller</vt:lpstr>
      <vt:lpstr>GRASP Patterns: Controller</vt:lpstr>
      <vt:lpstr>GRASP Patterns: Bloated Controller</vt:lpstr>
      <vt:lpstr>PowerPoint Presentation</vt:lpstr>
      <vt:lpstr>PowerPoint Presentation</vt:lpstr>
      <vt:lpstr>GRASP Patterns: High Cohesion</vt:lpstr>
      <vt:lpstr>High Cohesion: POS Example</vt:lpstr>
      <vt:lpstr>High Cohesion: POS Example</vt:lpstr>
      <vt:lpstr>PowerPoint Presentation</vt:lpstr>
      <vt:lpstr>High Cohesion: Observations</vt:lpstr>
      <vt:lpstr>Polymorphism</vt:lpstr>
      <vt:lpstr>Polymorphism: NextGen Example</vt:lpstr>
      <vt:lpstr>PowerPoint Presentation</vt:lpstr>
      <vt:lpstr>Polymorphism: Monopoly Example</vt:lpstr>
      <vt:lpstr>PowerPoint Presentation</vt:lpstr>
      <vt:lpstr>Polymorphism: Monopoly Example</vt:lpstr>
      <vt:lpstr>PowerPoint Presentation</vt:lpstr>
      <vt:lpstr>PowerPoint Presentation</vt:lpstr>
      <vt:lpstr>Polymorphism: Observations</vt:lpstr>
      <vt:lpstr>Pure Fabrication</vt:lpstr>
      <vt:lpstr>Pure Fabrication: NextGen POS Example</vt:lpstr>
      <vt:lpstr>Pure Fabrication: Monopoly Example</vt:lpstr>
      <vt:lpstr>PowerPoint Presentation</vt:lpstr>
      <vt:lpstr>Indirection</vt:lpstr>
      <vt:lpstr>PowerPoint Presentation</vt:lpstr>
      <vt:lpstr>Protected Variations</vt:lpstr>
      <vt:lpstr>GRASP: Final Thoughts</vt:lpstr>
      <vt:lpstr>Takeaways from Chapter 17, 25</vt:lpstr>
      <vt:lpstr>Next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 Nouroz</cp:lastModifiedBy>
  <cp:revision>261</cp:revision>
  <dcterms:created xsi:type="dcterms:W3CDTF">2013-08-23T13:52:50Z</dcterms:created>
  <dcterms:modified xsi:type="dcterms:W3CDTF">2014-10-20T13:03:28Z</dcterms:modified>
</cp:coreProperties>
</file>