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86" r:id="rId4"/>
    <p:sldId id="287" r:id="rId5"/>
    <p:sldId id="288" r:id="rId6"/>
    <p:sldId id="289" r:id="rId7"/>
    <p:sldId id="290" r:id="rId8"/>
    <p:sldId id="292" r:id="rId9"/>
    <p:sldId id="291"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285"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89" d="100"/>
          <a:sy n="89" d="100"/>
        </p:scale>
        <p:origin x="-120" y="-3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10/25/14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10/25/14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10/25/14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10/25/14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10/25/14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10/25/14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10/25/14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10/25/14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8.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rtima.com/objectsandjava/webuscript/PolymorphismInterfaces1.html"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w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0.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 26: </a:t>
            </a:r>
            <a:r>
              <a:rPr lang="en-US" dirty="0" err="1" smtClean="0"/>
              <a:t>GoF</a:t>
            </a:r>
            <a:r>
              <a:rPr lang="en-US" dirty="0" smtClean="0"/>
              <a:t> design patterns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Factory Pattern</a:t>
            </a:r>
            <a:endParaRPr lang="en-US" dirty="0"/>
          </a:p>
        </p:txBody>
      </p:sp>
      <p:sp>
        <p:nvSpPr>
          <p:cNvPr id="3" name="Content Placeholder 2"/>
          <p:cNvSpPr>
            <a:spLocks noGrp="1"/>
          </p:cNvSpPr>
          <p:nvPr>
            <p:ph idx="1"/>
          </p:nvPr>
        </p:nvSpPr>
        <p:spPr/>
        <p:txBody>
          <a:bodyPr/>
          <a:lstStyle/>
          <a:p>
            <a:r>
              <a:rPr lang="en-US" dirty="0" smtClean="0"/>
              <a:t>Also called </a:t>
            </a:r>
            <a:r>
              <a:rPr lang="en-US" i="1" dirty="0" smtClean="0"/>
              <a:t>Simple Factory</a:t>
            </a:r>
            <a:r>
              <a:rPr lang="en-US" dirty="0" smtClean="0"/>
              <a:t> or </a:t>
            </a:r>
            <a:r>
              <a:rPr lang="en-US" i="1" dirty="0" smtClean="0"/>
              <a:t>Concrete Factory</a:t>
            </a:r>
            <a:r>
              <a:rPr lang="en-US" dirty="0" smtClean="0"/>
              <a:t>. </a:t>
            </a:r>
          </a:p>
          <a:p>
            <a:r>
              <a:rPr lang="en-US" dirty="0" smtClean="0"/>
              <a:t>Technically not a </a:t>
            </a:r>
            <a:r>
              <a:rPr lang="en-US" dirty="0" err="1" smtClean="0"/>
              <a:t>GoF</a:t>
            </a:r>
            <a:r>
              <a:rPr lang="en-US" dirty="0" smtClean="0"/>
              <a:t> Pattern, but widely used. </a:t>
            </a:r>
          </a:p>
          <a:p>
            <a:pPr marL="201168" lvl="1" indent="0">
              <a:buNone/>
            </a:pPr>
            <a:r>
              <a:rPr lang="en-US" dirty="0" err="1" smtClean="0"/>
              <a:t>GoF</a:t>
            </a:r>
            <a:r>
              <a:rPr lang="en-US" dirty="0" smtClean="0"/>
              <a:t> has a pattern called </a:t>
            </a:r>
            <a:r>
              <a:rPr lang="en-US" i="1" dirty="0" smtClean="0"/>
              <a:t>Abstract Factory</a:t>
            </a:r>
            <a:r>
              <a:rPr lang="en-US" dirty="0" smtClean="0"/>
              <a:t> which is related</a:t>
            </a:r>
          </a:p>
          <a:p>
            <a:r>
              <a:rPr lang="en-US" dirty="0" smtClean="0"/>
              <a:t>Here is the problem: In situations such as the case we just saw when Adapter classes are used, who creates the Adapters? If there are several possible adapters in the design, how does the system determine which adapter to create?</a:t>
            </a:r>
          </a:p>
          <a:p>
            <a:r>
              <a:rPr lang="en-US" dirty="0" smtClean="0"/>
              <a:t>Note that this is not part of the usual application logic that would be known by domain objects</a:t>
            </a:r>
          </a:p>
          <a:p>
            <a:pPr marL="201168" lvl="1" indent="0">
              <a:buNone/>
            </a:pPr>
            <a:r>
              <a:rPr lang="en-US" dirty="0" smtClean="0"/>
              <a:t>Related more to software connectivity (to external systems, e.g.)</a:t>
            </a:r>
          </a:p>
          <a:p>
            <a:r>
              <a:rPr lang="en-US" dirty="0" smtClean="0"/>
              <a:t>Always a good idea to design with the intent to modularize or separate out the various concerns of the system – leads to high cohesion of the objects</a:t>
            </a:r>
          </a:p>
          <a:p>
            <a:pPr marL="201168" lvl="1" indent="0">
              <a:buNone/>
            </a:pPr>
            <a:r>
              <a:rPr lang="en-US" dirty="0" smtClean="0"/>
              <a:t>So using Register to create the Adapters is probably not a good idea</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1918295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Factory Pattern</a:t>
            </a:r>
            <a:endParaRPr lang="en-US" dirty="0"/>
          </a:p>
        </p:txBody>
      </p:sp>
      <p:sp>
        <p:nvSpPr>
          <p:cNvPr id="3" name="Content Placeholder 2"/>
          <p:cNvSpPr>
            <a:spLocks noGrp="1"/>
          </p:cNvSpPr>
          <p:nvPr>
            <p:ph idx="1"/>
          </p:nvPr>
        </p:nvSpPr>
        <p:spPr/>
        <p:txBody>
          <a:bodyPr/>
          <a:lstStyle/>
          <a:p>
            <a:r>
              <a:rPr lang="en-US" dirty="0" smtClean="0"/>
              <a:t>A common solution is to use what is called a </a:t>
            </a:r>
            <a:r>
              <a:rPr lang="en-US" i="1" dirty="0" smtClean="0"/>
              <a:t>Factory Pattern</a:t>
            </a:r>
            <a:endParaRPr lang="en-US" dirty="0" smtClean="0"/>
          </a:p>
          <a:p>
            <a:r>
              <a:rPr lang="en-US" dirty="0" smtClean="0"/>
              <a:t>This is a special case of Pure Fabrication: We define a class with the sole purpose to create objects, an “object factory” </a:t>
            </a:r>
          </a:p>
          <a:p>
            <a:pPr marL="201168" lvl="1" indent="0">
              <a:buNone/>
            </a:pPr>
            <a:r>
              <a:rPr lang="en-US" dirty="0" smtClean="0"/>
              <a:t>This helps keep the other objects (like domain objects) more cohesive</a:t>
            </a:r>
          </a:p>
          <a:p>
            <a:pPr marL="201168" lvl="1" indent="0">
              <a:buNone/>
            </a:pPr>
            <a:r>
              <a:rPr lang="en-US" dirty="0" smtClean="0"/>
              <a:t>Helps to hide the logic of creating the classes, which may be complex for some external systems</a:t>
            </a:r>
          </a:p>
          <a:p>
            <a:pPr marL="201168" lvl="1" indent="0">
              <a:buNone/>
            </a:pPr>
            <a:r>
              <a:rPr lang="en-US" dirty="0" smtClean="0"/>
              <a:t>We can also use smarter algorithms for creating the classes to enhance code performance (memory saving, object recycling, etc.)</a:t>
            </a:r>
          </a:p>
          <a:p>
            <a:r>
              <a:rPr lang="en-US" dirty="0" smtClean="0"/>
              <a:t>Problem: Who should be responsible for creating objects when there are special considerations, such as a complex creation logic, a need to separate creation responsibilities, etc. ?</a:t>
            </a:r>
          </a:p>
          <a:p>
            <a:r>
              <a:rPr lang="en-US" dirty="0" smtClean="0"/>
              <a:t>Solution: Create a Pure Fabrication object called a Factory that handles the creation.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3504236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701678027"/>
              </p:ext>
            </p:extLst>
          </p:nvPr>
        </p:nvGraphicFramePr>
        <p:xfrm>
          <a:off x="914400" y="593328"/>
          <a:ext cx="8229600" cy="5404247"/>
        </p:xfrm>
        <a:graphic>
          <a:graphicData uri="http://schemas.openxmlformats.org/presentationml/2006/ole">
            <mc:AlternateContent xmlns:mc="http://schemas.openxmlformats.org/markup-compatibility/2006">
              <mc:Choice xmlns:v="urn:schemas-microsoft-com:vml" Requires="v">
                <p:oleObj spid="_x0000_s24602" name="Visio" r:id="rId3" imgW="5508360" imgH="3615840" progId="Visio.Drawing.11">
                  <p:embed/>
                </p:oleObj>
              </mc:Choice>
              <mc:Fallback>
                <p:oleObj name="Visio" r:id="rId3" imgW="5508360" imgH="36158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3328"/>
                        <a:ext cx="8229600" cy="540424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87603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Pattern</a:t>
            </a:r>
            <a:endParaRPr lang="en-US" dirty="0"/>
          </a:p>
        </p:txBody>
      </p:sp>
      <p:sp>
        <p:nvSpPr>
          <p:cNvPr id="3" name="Content Placeholder 2"/>
          <p:cNvSpPr>
            <a:spLocks noGrp="1"/>
          </p:cNvSpPr>
          <p:nvPr>
            <p:ph idx="1"/>
          </p:nvPr>
        </p:nvSpPr>
        <p:spPr/>
        <p:txBody>
          <a:bodyPr/>
          <a:lstStyle/>
          <a:p>
            <a:r>
              <a:rPr lang="en-US" dirty="0" smtClean="0"/>
              <a:t>Question – who creates the Factory itself, and how is it accessed?</a:t>
            </a:r>
          </a:p>
          <a:p>
            <a:r>
              <a:rPr lang="en-US" dirty="0" smtClean="0"/>
              <a:t>Notice that we really only need one Factory, for example to create the Adapter classes for the services that we saw in the last example. </a:t>
            </a:r>
          </a:p>
          <a:p>
            <a:r>
              <a:rPr lang="en-US" dirty="0" smtClean="0"/>
              <a:t>Also, we note that the methods of the Factory (which create and return the instances of the Adapters) may be called from numerous places in the code, so this single Factory instance needs to visible to any objects in the design</a:t>
            </a:r>
          </a:p>
          <a:p>
            <a:r>
              <a:rPr lang="en-US" dirty="0" smtClean="0"/>
              <a:t>We could create the Factory instance and then whenever an object needs access to it make sure that object is instantiated with a reference to the Factory, but this is clumsy and inconvenient</a:t>
            </a:r>
          </a:p>
          <a:p>
            <a:r>
              <a:rPr lang="en-US" dirty="0" smtClean="0"/>
              <a:t>Better solution is to use a Singleton pattern … this pattern provides a way to support global visibility or a single access point for an object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4286135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Pattern</a:t>
            </a:r>
            <a:endParaRPr lang="en-US" dirty="0"/>
          </a:p>
        </p:txBody>
      </p:sp>
      <p:sp>
        <p:nvSpPr>
          <p:cNvPr id="3" name="Content Placeholder 2"/>
          <p:cNvSpPr>
            <a:spLocks noGrp="1"/>
          </p:cNvSpPr>
          <p:nvPr>
            <p:ph idx="1"/>
          </p:nvPr>
        </p:nvSpPr>
        <p:spPr/>
        <p:txBody>
          <a:bodyPr/>
          <a:lstStyle/>
          <a:p>
            <a:r>
              <a:rPr lang="en-US" dirty="0" smtClean="0"/>
              <a:t>Problem: Exactly one instance of a class is allowed – it is a “singleton” – and objects need a global and single point of access</a:t>
            </a:r>
          </a:p>
          <a:p>
            <a:r>
              <a:rPr lang="en-US" dirty="0" smtClean="0"/>
              <a:t>Solution: Define a static method of the class that returns the singleton.</a:t>
            </a:r>
          </a:p>
          <a:p>
            <a:r>
              <a:rPr lang="en-US" dirty="0" smtClean="0"/>
              <a:t>To implement this, we frequently use a </a:t>
            </a:r>
            <a:r>
              <a:rPr lang="en-US" i="1" dirty="0" smtClean="0"/>
              <a:t>static variable </a:t>
            </a:r>
            <a:r>
              <a:rPr lang="en-US" dirty="0" smtClean="0"/>
              <a:t>and a </a:t>
            </a:r>
            <a:r>
              <a:rPr lang="en-US" i="1" dirty="0" smtClean="0"/>
              <a:t>static method</a:t>
            </a:r>
            <a:r>
              <a:rPr lang="en-US" dirty="0" smtClean="0"/>
              <a:t>. </a:t>
            </a:r>
          </a:p>
          <a:p>
            <a:r>
              <a:rPr lang="en-US" dirty="0" smtClean="0"/>
              <a:t>Recall static methods may be invoked even if an instance of the class has not been created, but they cannot access instance-side variables (only static variables)</a:t>
            </a:r>
          </a:p>
          <a:p>
            <a:r>
              <a:rPr lang="en-US" dirty="0" smtClean="0"/>
              <a:t>To solve the Singleton problem, we can create a static variable in the Factory that refers to the instance of the Factory, and then a static method that instantiates this instance and returns it</a:t>
            </a:r>
          </a:p>
          <a:p>
            <a:pPr marL="201168" lvl="1" indent="0">
              <a:buNone/>
            </a:pPr>
            <a:r>
              <a:rPr lang="en-US" dirty="0" smtClean="0"/>
              <a:t>This way, other objects can create the Singleton (if it does not already exist) and use the Factory to access the Adapters it is responsible for creating (see next slide)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545612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925884357"/>
              </p:ext>
            </p:extLst>
          </p:nvPr>
        </p:nvGraphicFramePr>
        <p:xfrm>
          <a:off x="2019300" y="130636"/>
          <a:ext cx="8432800" cy="6001878"/>
        </p:xfrm>
        <a:graphic>
          <a:graphicData uri="http://schemas.openxmlformats.org/presentationml/2006/ole">
            <mc:AlternateContent xmlns:mc="http://schemas.openxmlformats.org/markup-compatibility/2006">
              <mc:Choice xmlns:v="urn:schemas-microsoft-com:vml" Requires="v">
                <p:oleObj spid="_x0000_s25625" name="Visio" r:id="rId3" imgW="6296760" imgH="4482000" progId="Visio.Drawing.11">
                  <p:embed/>
                </p:oleObj>
              </mc:Choice>
              <mc:Fallback>
                <p:oleObj name="Visio" r:id="rId3" imgW="6296760" imgH="4482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130636"/>
                        <a:ext cx="8432800" cy="60018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07850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Pattern</a:t>
            </a:r>
            <a:endParaRPr lang="en-US" dirty="0"/>
          </a:p>
        </p:txBody>
      </p:sp>
      <p:sp>
        <p:nvSpPr>
          <p:cNvPr id="3" name="Content Placeholder 2"/>
          <p:cNvSpPr>
            <a:spLocks noGrp="1"/>
          </p:cNvSpPr>
          <p:nvPr>
            <p:ph idx="1"/>
          </p:nvPr>
        </p:nvSpPr>
        <p:spPr/>
        <p:txBody>
          <a:bodyPr/>
          <a:lstStyle/>
          <a:p>
            <a:r>
              <a:rPr lang="en-US" dirty="0" smtClean="0"/>
              <a:t>The static method can be accessed by any object that has visibility to the </a:t>
            </a:r>
            <a:r>
              <a:rPr lang="en-US" dirty="0" err="1" smtClean="0"/>
              <a:t>ServicesFactory</a:t>
            </a:r>
            <a:r>
              <a:rPr lang="en-US" dirty="0" smtClean="0"/>
              <a:t> class:</a:t>
            </a:r>
          </a:p>
          <a:p>
            <a:r>
              <a:rPr lang="en-US" b="1" dirty="0" smtClean="0"/>
              <a:t>public class Register</a:t>
            </a:r>
            <a:br>
              <a:rPr lang="en-US" b="1" dirty="0" smtClean="0"/>
            </a:br>
            <a:r>
              <a:rPr lang="en-US" b="1" dirty="0" smtClean="0"/>
              <a:t>{</a:t>
            </a:r>
            <a:br>
              <a:rPr lang="en-US" b="1" dirty="0" smtClean="0"/>
            </a:br>
            <a:r>
              <a:rPr lang="en-US" b="1" dirty="0" smtClean="0"/>
              <a:t>	public void initialize()</a:t>
            </a:r>
            <a:br>
              <a:rPr lang="en-US" b="1" dirty="0" smtClean="0"/>
            </a:br>
            <a:r>
              <a:rPr lang="en-US" b="1" dirty="0" smtClean="0"/>
              <a:t>	{</a:t>
            </a:r>
            <a:br>
              <a:rPr lang="en-US" b="1" dirty="0" smtClean="0"/>
            </a:br>
            <a:r>
              <a:rPr lang="en-US" b="1" dirty="0" smtClean="0"/>
              <a:t>		…</a:t>
            </a:r>
            <a:br>
              <a:rPr lang="en-US" b="1" dirty="0" smtClean="0"/>
            </a:br>
            <a:r>
              <a:rPr lang="en-US" b="1" dirty="0" smtClean="0"/>
              <a:t>		</a:t>
            </a:r>
            <a:r>
              <a:rPr lang="en-US" b="1" dirty="0" err="1" smtClean="0"/>
              <a:t>accountingAdapter</a:t>
            </a:r>
            <a:r>
              <a:rPr lang="en-US" b="1" dirty="0"/>
              <a:t> </a:t>
            </a:r>
            <a:r>
              <a:rPr lang="en-US" b="1" dirty="0" smtClean="0"/>
              <a:t>= </a:t>
            </a:r>
            <a:r>
              <a:rPr lang="en-US" b="1" dirty="0" err="1" smtClean="0"/>
              <a:t>ServicesFactory.getInstance</a:t>
            </a:r>
            <a:r>
              <a:rPr lang="en-US" b="1" dirty="0" smtClean="0"/>
              <a:t>().</a:t>
            </a:r>
            <a:r>
              <a:rPr lang="en-US" b="1" dirty="0" err="1" smtClean="0"/>
              <a:t>getAccountingAdapter</a:t>
            </a:r>
            <a:r>
              <a:rPr lang="en-US" b="1" dirty="0" smtClean="0"/>
              <a:t>();</a:t>
            </a:r>
            <a:br>
              <a:rPr lang="en-US" b="1" dirty="0" smtClean="0"/>
            </a:br>
            <a:r>
              <a:rPr lang="en-US" b="1" dirty="0" smtClean="0"/>
              <a:t>		…</a:t>
            </a:r>
            <a:br>
              <a:rPr lang="en-US" b="1" dirty="0" smtClean="0"/>
            </a:br>
            <a:r>
              <a:rPr lang="en-US" b="1" dirty="0" smtClean="0"/>
              <a:t>	}</a:t>
            </a:r>
            <a:br>
              <a:rPr lang="en-US" b="1" dirty="0" smtClean="0"/>
            </a:br>
            <a:r>
              <a:rPr lang="en-US" b="1" dirty="0" smtClean="0"/>
              <a:t>}</a:t>
            </a:r>
          </a:p>
          <a:p>
            <a:r>
              <a:rPr lang="en-US" dirty="0" smtClean="0"/>
              <a:t>Note we access the static method through the class name, not a specific instance.</a:t>
            </a:r>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4000926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Pattern</a:t>
            </a:r>
            <a:endParaRPr lang="en-US" dirty="0"/>
          </a:p>
        </p:txBody>
      </p:sp>
      <p:sp>
        <p:nvSpPr>
          <p:cNvPr id="3" name="Content Placeholder 2"/>
          <p:cNvSpPr>
            <a:spLocks noGrp="1"/>
          </p:cNvSpPr>
          <p:nvPr>
            <p:ph idx="1"/>
          </p:nvPr>
        </p:nvSpPr>
        <p:spPr/>
        <p:txBody>
          <a:bodyPr/>
          <a:lstStyle/>
          <a:p>
            <a:r>
              <a:rPr lang="en-US" dirty="0" smtClean="0"/>
              <a:t>Note the code for the </a:t>
            </a:r>
            <a:r>
              <a:rPr lang="en-US" i="1" dirty="0" err="1" smtClean="0"/>
              <a:t>getInstance</a:t>
            </a:r>
            <a:r>
              <a:rPr lang="en-US" i="1" dirty="0" smtClean="0"/>
              <a:t>()</a:t>
            </a:r>
            <a:r>
              <a:rPr lang="en-US" dirty="0" smtClean="0"/>
              <a:t> method first checks to see if the instance already exists, and if not, it creates the instance of the Factory</a:t>
            </a:r>
          </a:p>
          <a:p>
            <a:r>
              <a:rPr lang="en-US" dirty="0" smtClean="0"/>
              <a:t>This is known as </a:t>
            </a:r>
            <a:r>
              <a:rPr lang="en-US" i="1" dirty="0" smtClean="0"/>
              <a:t>lazy initialization</a:t>
            </a:r>
            <a:r>
              <a:rPr lang="en-US" dirty="0" smtClean="0"/>
              <a:t>, but it is more efficient than just creating the instance in the attribute definition (</a:t>
            </a:r>
            <a:r>
              <a:rPr lang="en-US" i="1" dirty="0" smtClean="0"/>
              <a:t>eager instantiation</a:t>
            </a:r>
            <a:r>
              <a:rPr lang="en-US" dirty="0" smtClean="0"/>
              <a:t>)</a:t>
            </a:r>
          </a:p>
          <a:p>
            <a:r>
              <a:rPr lang="en-US" dirty="0" smtClean="0"/>
              <a:t>Lazy instantiation is usually preferred – more robust and efficient</a:t>
            </a:r>
            <a:endParaRPr lang="en-US" dirty="0"/>
          </a:p>
          <a:p>
            <a:r>
              <a:rPr lang="en-US" dirty="0" smtClean="0"/>
              <a:t>Note the use of the </a:t>
            </a:r>
            <a:r>
              <a:rPr lang="en-US" i="1" dirty="0" smtClean="0"/>
              <a:t>synchronized</a:t>
            </a:r>
            <a:r>
              <a:rPr lang="en-US" dirty="0" smtClean="0"/>
              <a:t> static method – this locks the creation of the Factory instance in the case of multi-threaded applications, to avoid a conflict</a:t>
            </a:r>
          </a:p>
          <a:p>
            <a:r>
              <a:rPr lang="en-US" dirty="0" smtClean="0"/>
              <a:t>Generally not recommended to just make all methods static in the Singleton – this could limit use of the class (it cannot be sub-classed, for example)</a:t>
            </a:r>
          </a:p>
          <a:p>
            <a:pPr marL="201168" lvl="1" indent="0">
              <a:buNone/>
            </a:pPr>
            <a:r>
              <a:rPr lang="en-US" dirty="0" smtClean="0"/>
              <a:t>A class may be a singleton in one application but not in another</a:t>
            </a:r>
          </a:p>
          <a:p>
            <a:pPr marL="201168" lvl="1" indent="0">
              <a:buNone/>
            </a:pPr>
            <a:r>
              <a:rPr lang="en-US" dirty="0" smtClean="0"/>
              <a:t>Static methods are not polymorphic</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407203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Pattern</a:t>
            </a:r>
            <a:endParaRPr lang="en-US" dirty="0"/>
          </a:p>
        </p:txBody>
      </p:sp>
      <p:sp>
        <p:nvSpPr>
          <p:cNvPr id="3" name="Content Placeholder 2"/>
          <p:cNvSpPr>
            <a:spLocks noGrp="1"/>
          </p:cNvSpPr>
          <p:nvPr>
            <p:ph idx="1"/>
          </p:nvPr>
        </p:nvSpPr>
        <p:spPr/>
        <p:txBody>
          <a:bodyPr/>
          <a:lstStyle/>
          <a:p>
            <a:r>
              <a:rPr lang="en-US" sz="2400" dirty="0" smtClean="0"/>
              <a:t>Return to the POS example – we have several accounting systems that we can interface to, we need to log the Sale on the SAP system</a:t>
            </a:r>
          </a:p>
          <a:p>
            <a:r>
              <a:rPr lang="en-US" sz="2400" dirty="0" smtClean="0"/>
              <a:t>Note that (contrary to our earlier analysis), we are going to let the Register log the Sale, since it has direct knowledge of the Sale</a:t>
            </a:r>
          </a:p>
          <a:p>
            <a:r>
              <a:rPr lang="en-US" sz="2400" dirty="0" smtClean="0"/>
              <a:t>When the Register is created (by the Store), it will access the </a:t>
            </a:r>
            <a:r>
              <a:rPr lang="en-US" sz="2400" dirty="0" err="1" smtClean="0"/>
              <a:t>ServicesFactory</a:t>
            </a:r>
            <a:r>
              <a:rPr lang="en-US" sz="2400" dirty="0" smtClean="0"/>
              <a:t> public static method to get </a:t>
            </a:r>
            <a:r>
              <a:rPr lang="en-US" sz="2400" dirty="0" err="1" smtClean="0"/>
              <a:t>AccountingAdapter</a:t>
            </a:r>
            <a:r>
              <a:rPr lang="en-US" sz="2400" dirty="0" smtClean="0"/>
              <a:t> instance</a:t>
            </a:r>
          </a:p>
          <a:p>
            <a:r>
              <a:rPr lang="en-US" sz="2400" dirty="0" smtClean="0"/>
              <a:t>After the </a:t>
            </a:r>
            <a:r>
              <a:rPr lang="en-US" sz="2400" i="1" dirty="0" err="1" smtClean="0"/>
              <a:t>makePayment</a:t>
            </a:r>
            <a:r>
              <a:rPr lang="en-US" sz="2400" i="1" dirty="0" smtClean="0"/>
              <a:t>()</a:t>
            </a:r>
            <a:r>
              <a:rPr lang="en-US" sz="2400" dirty="0" smtClean="0"/>
              <a:t> operation is handled, the Register will log the Sale (see next slide)</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2144373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492833196"/>
              </p:ext>
            </p:extLst>
          </p:nvPr>
        </p:nvGraphicFramePr>
        <p:xfrm>
          <a:off x="1549400" y="299120"/>
          <a:ext cx="8763000" cy="5625430"/>
        </p:xfrm>
        <a:graphic>
          <a:graphicData uri="http://schemas.openxmlformats.org/presentationml/2006/ole">
            <mc:AlternateContent xmlns:mc="http://schemas.openxmlformats.org/markup-compatibility/2006">
              <mc:Choice xmlns:v="urn:schemas-microsoft-com:vml" Requires="v">
                <p:oleObj spid="_x0000_s26647" name="Visio" r:id="rId3" imgW="6871680" imgH="4411080" progId="Visio.Drawing.11">
                  <p:embed/>
                </p:oleObj>
              </mc:Choice>
              <mc:Fallback>
                <p:oleObj name="Visio" r:id="rId3" imgW="6871680" imgH="44110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299120"/>
                        <a:ext cx="8763000" cy="5625430"/>
                      </a:xfrm>
                      <a:prstGeom prst="rect">
                        <a:avLst/>
                      </a:prstGeom>
                      <a:noFill/>
                      <a:ln>
                        <a:noFill/>
                      </a:ln>
                      <a:effectLst/>
                    </p:spPr>
                  </p:pic>
                </p:oleObj>
              </mc:Fallback>
            </mc:AlternateContent>
          </a:graphicData>
        </a:graphic>
      </p:graphicFrame>
      <p:sp>
        <p:nvSpPr>
          <p:cNvPr id="4" name="TextBox 3"/>
          <p:cNvSpPr txBox="1"/>
          <p:nvPr/>
        </p:nvSpPr>
        <p:spPr>
          <a:xfrm>
            <a:off x="5613400" y="4648200"/>
            <a:ext cx="673100" cy="338554"/>
          </a:xfrm>
          <a:prstGeom prst="rect">
            <a:avLst/>
          </a:prstGeom>
          <a:solidFill>
            <a:schemeClr val="bg1"/>
          </a:solidFill>
        </p:spPr>
        <p:txBody>
          <a:bodyPr wrap="square" rtlCol="0">
            <a:spAutoFit/>
          </a:bodyPr>
          <a:lstStyle/>
          <a:p>
            <a:r>
              <a:rPr lang="en-US" sz="1600" dirty="0" smtClean="0"/>
              <a:t>Sale</a:t>
            </a:r>
            <a:endParaRPr lang="en-US" dirty="0"/>
          </a:p>
        </p:txBody>
      </p:sp>
    </p:spTree>
    <p:extLst>
      <p:ext uri="{BB962C8B-B14F-4D97-AF65-F5344CB8AC3E}">
        <p14:creationId xmlns:p14="http://schemas.microsoft.com/office/powerpoint/2010/main" val="34602793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We will get an introduction to the Gang of Four (</a:t>
            </a:r>
            <a:r>
              <a:rPr lang="en-US" sz="2800" dirty="0" err="1" smtClean="0"/>
              <a:t>GoF</a:t>
            </a:r>
            <a:r>
              <a:rPr lang="en-US" sz="2800" dirty="0" smtClean="0"/>
              <a:t>) Patterns</a:t>
            </a:r>
          </a:p>
          <a:p>
            <a:pPr marL="201168" lvl="1" indent="0">
              <a:buNone/>
            </a:pPr>
            <a:r>
              <a:rPr lang="en-US" sz="2800" dirty="0" smtClean="0"/>
              <a:t>We will see how the GRASP principles are a generalization of other design patterns</a:t>
            </a:r>
            <a:endParaRPr lang="en-US" sz="2400" dirty="0" smtClean="0"/>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3" name="Content Placeholder 2"/>
          <p:cNvSpPr>
            <a:spLocks noGrp="1"/>
          </p:cNvSpPr>
          <p:nvPr>
            <p:ph idx="1"/>
          </p:nvPr>
        </p:nvSpPr>
        <p:spPr/>
        <p:txBody>
          <a:bodyPr/>
          <a:lstStyle/>
          <a:p>
            <a:r>
              <a:rPr lang="en-US" sz="2400" dirty="0" smtClean="0"/>
              <a:t>This pattern addresses the design problem of how to handle complex logic, such as pricing algorithms, which may vary or change</a:t>
            </a:r>
          </a:p>
          <a:p>
            <a:r>
              <a:rPr lang="en-US" sz="2400" dirty="0" smtClean="0"/>
              <a:t>Consider a pricing policy which may be 10% for a certain time and then change on another day</a:t>
            </a:r>
          </a:p>
          <a:p>
            <a:r>
              <a:rPr lang="en-US" sz="2400" dirty="0" smtClean="0"/>
              <a:t>Problem: How to design for varying, but related, algorithms or policies? How to design for the ability to change these algorithms or policies</a:t>
            </a:r>
          </a:p>
          <a:p>
            <a:r>
              <a:rPr lang="en-US" sz="2400" dirty="0" smtClean="0"/>
              <a:t>Solution: Define each algorithm/policy/strategy in a separate class, with a common interface</a:t>
            </a:r>
          </a:p>
          <a:p>
            <a:r>
              <a:rPr lang="en-US" sz="2400" dirty="0" smtClean="0"/>
              <a:t>This is another example of protected variations using polymorphism</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673513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3" name="Content Placeholder 2"/>
          <p:cNvSpPr>
            <a:spLocks noGrp="1"/>
          </p:cNvSpPr>
          <p:nvPr>
            <p:ph idx="1"/>
          </p:nvPr>
        </p:nvSpPr>
        <p:spPr/>
        <p:txBody>
          <a:bodyPr/>
          <a:lstStyle/>
          <a:p>
            <a:r>
              <a:rPr lang="en-US" dirty="0" smtClean="0"/>
              <a:t>Example: Suppose in the POS case study we have a pricing strategy, which applies various discounts to the Sale total once the total has been computed. How do we build this into the design?</a:t>
            </a:r>
          </a:p>
          <a:p>
            <a:r>
              <a:rPr lang="en-US" dirty="0" smtClean="0"/>
              <a:t>It would be complicated to have the Sale object have a separate method for each type of pricing discount – this overloads the Sale object, leading to low cohesion</a:t>
            </a:r>
          </a:p>
          <a:p>
            <a:r>
              <a:rPr lang="en-US" dirty="0" smtClean="0"/>
              <a:t>Using the Strategy pattern, we should define separate classes for each price discount plan, and have Sale use these</a:t>
            </a:r>
          </a:p>
          <a:p>
            <a:pPr marL="201168" lvl="1" indent="0">
              <a:buNone/>
            </a:pPr>
            <a:r>
              <a:rPr lang="en-US" dirty="0" smtClean="0"/>
              <a:t>Each class can implement a common interface, and hence we can use polymorphism to define a </a:t>
            </a:r>
            <a:r>
              <a:rPr lang="en-US" i="1" dirty="0" err="1" smtClean="0"/>
              <a:t>getTotal</a:t>
            </a:r>
            <a:r>
              <a:rPr lang="en-US" i="1" dirty="0" smtClean="0"/>
              <a:t>()</a:t>
            </a:r>
            <a:r>
              <a:rPr lang="en-US" dirty="0" smtClean="0"/>
              <a:t> method for each pricing strategy class</a:t>
            </a:r>
          </a:p>
          <a:p>
            <a:pPr marL="201168" lvl="1" indent="0">
              <a:buNone/>
            </a:pPr>
            <a:r>
              <a:rPr lang="en-US" dirty="0" smtClean="0"/>
              <a:t>The Sale object can then use this interface to calculate the discount pricing (see next slide)</a:t>
            </a:r>
          </a:p>
        </p:txBody>
      </p:sp>
      <p:sp>
        <p:nvSpPr>
          <p:cNvPr id="4" name="Slide Number Placeholder 3"/>
          <p:cNvSpPr>
            <a:spLocks noGrp="1"/>
          </p:cNvSpPr>
          <p:nvPr>
            <p:ph type="sldNum" sz="quarter" idx="12"/>
          </p:nvPr>
        </p:nvSpPr>
        <p:spPr/>
        <p:txBody>
          <a:bodyPr/>
          <a:lstStyle/>
          <a:p>
            <a:fld id="{4CE482DC-2269-4F26-9D2A-7E44B1A4CD85}" type="slidenum">
              <a:rPr lang="en-US" smtClean="0"/>
              <a:t>21</a:t>
            </a:fld>
            <a:endParaRPr lang="en-US" dirty="0"/>
          </a:p>
        </p:txBody>
      </p:sp>
    </p:spTree>
    <p:extLst>
      <p:ext uri="{BB962C8B-B14F-4D97-AF65-F5344CB8AC3E}">
        <p14:creationId xmlns:p14="http://schemas.microsoft.com/office/powerpoint/2010/main" val="3911457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4270710303"/>
              </p:ext>
            </p:extLst>
          </p:nvPr>
        </p:nvGraphicFramePr>
        <p:xfrm>
          <a:off x="2128058" y="604838"/>
          <a:ext cx="7772400" cy="5040312"/>
        </p:xfrm>
        <a:graphic>
          <a:graphicData uri="http://schemas.openxmlformats.org/presentationml/2006/ole">
            <mc:AlternateContent xmlns:mc="http://schemas.openxmlformats.org/markup-compatibility/2006">
              <mc:Choice xmlns:v="urn:schemas-microsoft-com:vml" Requires="v">
                <p:oleObj spid="_x0000_s27667" name="Visio" r:id="rId3" imgW="6468840" imgH="4194720" progId="Visio.Drawing.11">
                  <p:embed/>
                </p:oleObj>
              </mc:Choice>
              <mc:Fallback>
                <p:oleObj name="Visio" r:id="rId3" imgW="6468840" imgH="41947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058" y="604838"/>
                        <a:ext cx="77724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720122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3" name="Content Placeholder 2"/>
          <p:cNvSpPr>
            <a:spLocks noGrp="1"/>
          </p:cNvSpPr>
          <p:nvPr>
            <p:ph idx="1"/>
          </p:nvPr>
        </p:nvSpPr>
        <p:spPr/>
        <p:txBody>
          <a:bodyPr/>
          <a:lstStyle/>
          <a:p>
            <a:r>
              <a:rPr lang="en-US" dirty="0" smtClean="0"/>
              <a:t>The strategy object is usually attached to a </a:t>
            </a:r>
            <a:r>
              <a:rPr lang="en-US" i="1" dirty="0" smtClean="0"/>
              <a:t>context object</a:t>
            </a:r>
            <a:r>
              <a:rPr lang="en-US" dirty="0" smtClean="0"/>
              <a:t>, which is the object to which it will apply the algorithm</a:t>
            </a:r>
          </a:p>
          <a:p>
            <a:r>
              <a:rPr lang="en-US" dirty="0" smtClean="0"/>
              <a:t>In the above example, the context object is Sale</a:t>
            </a:r>
          </a:p>
          <a:p>
            <a:r>
              <a:rPr lang="en-US" dirty="0" smtClean="0"/>
              <a:t>The strategy object will help the context object implement some algorithm as the result of message or operation received, and it is common to have the polymorphic method (implemented by the strategy object) be the same name as the operation received by the context object (in this case, </a:t>
            </a:r>
            <a:r>
              <a:rPr lang="en-US" i="1" dirty="0" err="1" smtClean="0"/>
              <a:t>getTotal</a:t>
            </a:r>
            <a:r>
              <a:rPr lang="en-US" i="1" dirty="0" smtClean="0"/>
              <a:t>()</a:t>
            </a:r>
            <a:r>
              <a:rPr lang="en-US" dirty="0" smtClean="0"/>
              <a:t>)</a:t>
            </a:r>
          </a:p>
          <a:p>
            <a:r>
              <a:rPr lang="en-US" dirty="0" smtClean="0"/>
              <a:t>It is also common to pass a reference of the context object to the strategy object so the strategy object has parameter visibility to the context object</a:t>
            </a:r>
          </a:p>
          <a:p>
            <a:pPr marL="201168" lvl="1" indent="0">
              <a:buNone/>
            </a:pPr>
            <a:r>
              <a:rPr lang="en-US" dirty="0" smtClean="0"/>
              <a:t>Why not just past the calculated total in the next slide?</a:t>
            </a:r>
          </a:p>
        </p:txBody>
      </p:sp>
      <p:sp>
        <p:nvSpPr>
          <p:cNvPr id="4" name="Slide Number Placeholder 3"/>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53060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graphicFrame>
        <p:nvGraphicFramePr>
          <p:cNvPr id="3" name="Object 6"/>
          <p:cNvGraphicFramePr>
            <a:graphicFrameLocks noChangeAspect="1"/>
          </p:cNvGraphicFramePr>
          <p:nvPr>
            <p:extLst>
              <p:ext uri="{D42A27DB-BD31-4B8C-83A1-F6EECF244321}">
                <p14:modId xmlns:p14="http://schemas.microsoft.com/office/powerpoint/2010/main" val="3881446103"/>
              </p:ext>
            </p:extLst>
          </p:nvPr>
        </p:nvGraphicFramePr>
        <p:xfrm>
          <a:off x="457199" y="1079500"/>
          <a:ext cx="10459611" cy="3871913"/>
        </p:xfrm>
        <a:graphic>
          <a:graphicData uri="http://schemas.openxmlformats.org/presentationml/2006/ole">
            <mc:AlternateContent xmlns:mc="http://schemas.openxmlformats.org/markup-compatibility/2006">
              <mc:Choice xmlns:v="urn:schemas-microsoft-com:vml" Requires="v">
                <p:oleObj spid="_x0000_s28691" name="Visio" r:id="rId3" imgW="6146280" imgH="2275560" progId="Visio.Drawing.11">
                  <p:embed/>
                </p:oleObj>
              </mc:Choice>
              <mc:Fallback>
                <p:oleObj name="Visio" r:id="rId3" imgW="6146280" imgH="2275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079500"/>
                        <a:ext cx="10459611" cy="38719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040777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3" name="Content Placeholder 2"/>
          <p:cNvSpPr>
            <a:spLocks noGrp="1"/>
          </p:cNvSpPr>
          <p:nvPr>
            <p:ph idx="1"/>
          </p:nvPr>
        </p:nvSpPr>
        <p:spPr/>
        <p:txBody>
          <a:bodyPr/>
          <a:lstStyle/>
          <a:p>
            <a:r>
              <a:rPr lang="en-US" dirty="0" smtClean="0"/>
              <a:t>It may seem unnecessarily complex to pass the context object to the strategy object (why not just pass the current calculated total, which the Sale knows, rather than pass the entire Sale?)</a:t>
            </a:r>
          </a:p>
          <a:p>
            <a:r>
              <a:rPr lang="en-US" dirty="0" smtClean="0"/>
              <a:t>The algorithm implemented by the strategy object may be more complex (buy two, get one free, for example), so it may need more visibility into the context object</a:t>
            </a:r>
          </a:p>
          <a:p>
            <a:r>
              <a:rPr lang="en-US" dirty="0" smtClean="0"/>
              <a:t>Note that in implementation, the Sale needs attribute visibility of its strategy</a:t>
            </a:r>
          </a:p>
          <a:p>
            <a:r>
              <a:rPr lang="en-US" dirty="0" smtClean="0"/>
              <a:t>To implement the interface, in the Sale, a reference attribute is declared in terms of the interface </a:t>
            </a:r>
            <a:r>
              <a:rPr lang="en-US" i="1" dirty="0" err="1" smtClean="0"/>
              <a:t>ISalePricingStrategy</a:t>
            </a:r>
            <a:endParaRPr lang="en-US" dirty="0" smtClean="0"/>
          </a:p>
          <a:p>
            <a:r>
              <a:rPr lang="en-US" dirty="0" smtClean="0"/>
              <a:t>The method </a:t>
            </a:r>
            <a:r>
              <a:rPr lang="en-US" i="1" dirty="0" err="1" smtClean="0"/>
              <a:t>getTotal</a:t>
            </a:r>
            <a:r>
              <a:rPr lang="en-US" i="1" dirty="0" smtClean="0"/>
              <a:t>()</a:t>
            </a:r>
            <a:r>
              <a:rPr lang="en-US" dirty="0" smtClean="0"/>
              <a:t> can then be invoked through this variable. </a:t>
            </a:r>
          </a:p>
          <a:p>
            <a:r>
              <a:rPr lang="en-US" dirty="0" smtClean="0"/>
              <a:t>Who creates the actual pricing strategy class?</a:t>
            </a:r>
          </a:p>
          <a:p>
            <a:pPr marL="201168" lvl="1" indent="0">
              <a:buNone/>
            </a:pPr>
            <a:r>
              <a:rPr lang="en-US" dirty="0" smtClean="0"/>
              <a:t>A good job for a Factory class</a:t>
            </a:r>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833632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26</a:t>
            </a:fld>
            <a:endParaRPr lang="en-US" dirty="0"/>
          </a:p>
        </p:txBody>
      </p:sp>
      <p:graphicFrame>
        <p:nvGraphicFramePr>
          <p:cNvPr id="3" name="Object 5"/>
          <p:cNvGraphicFramePr>
            <a:graphicFrameLocks noChangeAspect="1"/>
          </p:cNvGraphicFramePr>
          <p:nvPr>
            <p:extLst>
              <p:ext uri="{D42A27DB-BD31-4B8C-83A1-F6EECF244321}">
                <p14:modId xmlns:p14="http://schemas.microsoft.com/office/powerpoint/2010/main" val="1390244095"/>
              </p:ext>
            </p:extLst>
          </p:nvPr>
        </p:nvGraphicFramePr>
        <p:xfrm>
          <a:off x="457200" y="654795"/>
          <a:ext cx="8978900" cy="5431680"/>
        </p:xfrm>
        <a:graphic>
          <a:graphicData uri="http://schemas.openxmlformats.org/presentationml/2006/ole">
            <mc:AlternateContent xmlns:mc="http://schemas.openxmlformats.org/markup-compatibility/2006">
              <mc:Choice xmlns:v="urn:schemas-microsoft-com:vml" Requires="v">
                <p:oleObj spid="_x0000_s29715" name="Visio" r:id="rId3" imgW="5761440" imgH="3484440" progId="Visio.Drawing.11">
                  <p:embed/>
                </p:oleObj>
              </mc:Choice>
              <mc:Fallback>
                <p:oleObj name="Visio" r:id="rId3" imgW="5761440" imgH="34844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54795"/>
                        <a:ext cx="8978900" cy="54316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921635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3" name="Content Placeholder 2"/>
          <p:cNvSpPr>
            <a:spLocks noGrp="1"/>
          </p:cNvSpPr>
          <p:nvPr>
            <p:ph idx="1"/>
          </p:nvPr>
        </p:nvSpPr>
        <p:spPr/>
        <p:txBody>
          <a:bodyPr/>
          <a:lstStyle/>
          <a:p>
            <a:r>
              <a:rPr lang="en-US" dirty="0" smtClean="0"/>
              <a:t>The </a:t>
            </a:r>
            <a:r>
              <a:rPr lang="en-US" i="1" dirty="0" err="1" smtClean="0"/>
              <a:t>PricingStrategyFactory</a:t>
            </a:r>
            <a:r>
              <a:rPr lang="en-US" i="1" dirty="0" smtClean="0"/>
              <a:t> </a:t>
            </a:r>
            <a:r>
              <a:rPr lang="en-US" dirty="0" smtClean="0"/>
              <a:t>can be designed like we saw earlier: </a:t>
            </a:r>
          </a:p>
          <a:p>
            <a:pPr marL="201168" lvl="1" indent="0">
              <a:buNone/>
            </a:pPr>
            <a:r>
              <a:rPr lang="en-US" dirty="0" smtClean="0"/>
              <a:t>It is a singleton that creates a pricing strategy object, if one does not exist</a:t>
            </a:r>
          </a:p>
          <a:p>
            <a:pPr marL="201168" lvl="1" indent="0">
              <a:buNone/>
            </a:pPr>
            <a:r>
              <a:rPr lang="en-US" dirty="0" smtClean="0"/>
              <a:t>Can also be designed to update the pricing strategy object (replace it with a new one)</a:t>
            </a:r>
          </a:p>
          <a:p>
            <a:r>
              <a:rPr lang="en-US" dirty="0" smtClean="0"/>
              <a:t>The Sale can then use this pricing strategy object to calculate any discounts</a:t>
            </a:r>
          </a:p>
          <a:p>
            <a:pPr marL="201168" lvl="1" indent="0">
              <a:buNone/>
            </a:pPr>
            <a:r>
              <a:rPr lang="en-US" dirty="0" smtClean="0"/>
              <a:t>This is done through the interface </a:t>
            </a:r>
            <a:r>
              <a:rPr lang="en-US" i="1" dirty="0" err="1" smtClean="0"/>
              <a:t>ISalePricingStrategy</a:t>
            </a:r>
            <a:r>
              <a:rPr lang="en-US" dirty="0" smtClean="0"/>
              <a:t> which the pricing strategy object extends</a:t>
            </a:r>
          </a:p>
          <a:p>
            <a:r>
              <a:rPr lang="en-US" dirty="0" smtClean="0"/>
              <a:t>“Declaring the pricing strategy in terms of the interface” – like type casting</a:t>
            </a:r>
          </a:p>
          <a:p>
            <a:r>
              <a:rPr lang="en-US" dirty="0" smtClean="0"/>
              <a:t>For an excellent review of these concepts for Java:</a:t>
            </a:r>
          </a:p>
          <a:p>
            <a:r>
              <a:rPr lang="en-US" dirty="0">
                <a:hlinkClick r:id="rId2"/>
              </a:rPr>
              <a:t>http://</a:t>
            </a:r>
            <a:r>
              <a:rPr lang="en-US" dirty="0" smtClean="0">
                <a:hlinkClick r:id="rId2"/>
              </a:rPr>
              <a:t>www.artima.com/objectsandjava/webuscript/PolymorphismInterfaces1.html</a:t>
            </a:r>
            <a:r>
              <a:rPr lang="en-US" dirty="0" smtClean="0"/>
              <a:t> </a:t>
            </a:r>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47281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graphicFrame>
        <p:nvGraphicFramePr>
          <p:cNvPr id="3" name="Object 5"/>
          <p:cNvGraphicFramePr>
            <a:graphicFrameLocks noChangeAspect="1"/>
          </p:cNvGraphicFramePr>
          <p:nvPr>
            <p:extLst>
              <p:ext uri="{D42A27DB-BD31-4B8C-83A1-F6EECF244321}">
                <p14:modId xmlns:p14="http://schemas.microsoft.com/office/powerpoint/2010/main" val="2029108156"/>
              </p:ext>
            </p:extLst>
          </p:nvPr>
        </p:nvGraphicFramePr>
        <p:xfrm>
          <a:off x="1371600" y="500398"/>
          <a:ext cx="9664700" cy="5546390"/>
        </p:xfrm>
        <a:graphic>
          <a:graphicData uri="http://schemas.openxmlformats.org/presentationml/2006/ole">
            <mc:AlternateContent xmlns:mc="http://schemas.openxmlformats.org/markup-compatibility/2006">
              <mc:Choice xmlns:v="urn:schemas-microsoft-com:vml" Requires="v">
                <p:oleObj spid="_x0000_s30739" name="Visio" r:id="rId3" imgW="4653720" imgH="2670120" progId="Visio.Drawing.11">
                  <p:embed/>
                </p:oleObj>
              </mc:Choice>
              <mc:Fallback>
                <p:oleObj name="Visio" r:id="rId3" imgW="4653720" imgH="2670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00398"/>
                        <a:ext cx="9664700" cy="55463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907306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29</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848152334"/>
              </p:ext>
            </p:extLst>
          </p:nvPr>
        </p:nvGraphicFramePr>
        <p:xfrm>
          <a:off x="457199" y="1638300"/>
          <a:ext cx="10592497" cy="2903538"/>
        </p:xfrm>
        <a:graphic>
          <a:graphicData uri="http://schemas.openxmlformats.org/presentationml/2006/ole">
            <mc:AlternateContent xmlns:mc="http://schemas.openxmlformats.org/markup-compatibility/2006">
              <mc:Choice xmlns:v="urn:schemas-microsoft-com:vml" Requires="v">
                <p:oleObj spid="_x0000_s31763" name="Visio" r:id="rId3" imgW="6821280" imgH="1870560" progId="Visio.Drawing.11">
                  <p:embed/>
                </p:oleObj>
              </mc:Choice>
              <mc:Fallback>
                <p:oleObj name="Visio" r:id="rId3" imgW="6821280" imgH="1870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638300"/>
                        <a:ext cx="10592497" cy="29035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60651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GoF</a:t>
            </a:r>
            <a:r>
              <a:rPr lang="en-US" dirty="0" smtClean="0"/>
              <a:t> Patterns - Introduction</a:t>
            </a:r>
            <a:endParaRPr lang="en-US" dirty="0"/>
          </a:p>
        </p:txBody>
      </p:sp>
      <p:sp>
        <p:nvSpPr>
          <p:cNvPr id="3" name="Content Placeholder 2"/>
          <p:cNvSpPr>
            <a:spLocks noGrp="1"/>
          </p:cNvSpPr>
          <p:nvPr>
            <p:ph idx="1"/>
          </p:nvPr>
        </p:nvSpPr>
        <p:spPr/>
        <p:txBody>
          <a:bodyPr/>
          <a:lstStyle/>
          <a:p>
            <a:r>
              <a:rPr lang="en-US" sz="2400" dirty="0" smtClean="0"/>
              <a:t>The Gang of Four (</a:t>
            </a:r>
            <a:r>
              <a:rPr lang="en-US" sz="2400" dirty="0" err="1" smtClean="0"/>
              <a:t>GoF</a:t>
            </a:r>
            <a:r>
              <a:rPr lang="en-US" sz="2400" dirty="0" smtClean="0"/>
              <a:t>) patterns were introduced in the book </a:t>
            </a:r>
            <a:r>
              <a:rPr lang="en-US" sz="2400" i="1" dirty="0" smtClean="0"/>
              <a:t>Design Patterns</a:t>
            </a:r>
            <a:endParaRPr lang="en-US" sz="2400" dirty="0" smtClean="0"/>
          </a:p>
          <a:p>
            <a:r>
              <a:rPr lang="en-US" sz="2400" dirty="0" smtClean="0"/>
              <a:t>There are 23 in all; we will only study a few of them here</a:t>
            </a:r>
          </a:p>
          <a:p>
            <a:r>
              <a:rPr lang="en-US" sz="2400" dirty="0" smtClean="0"/>
              <a:t>Perhaps 15 or so are commonly used</a:t>
            </a:r>
          </a:p>
          <a:p>
            <a:r>
              <a:rPr lang="en-US" sz="2400" dirty="0" smtClean="0"/>
              <a:t>Note the original book assumes a knowledge of C++ and </a:t>
            </a:r>
            <a:r>
              <a:rPr lang="en-US" sz="2400" dirty="0" err="1" smtClean="0"/>
              <a:t>smalltalk</a:t>
            </a:r>
            <a:r>
              <a:rPr lang="en-US" sz="2400" dirty="0" smtClean="0"/>
              <a:t>; we will not assume that here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3599900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26</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We began to look at the </a:t>
            </a:r>
            <a:r>
              <a:rPr lang="en-US" sz="2400" dirty="0" err="1" smtClean="0"/>
              <a:t>GoF</a:t>
            </a:r>
            <a:r>
              <a:rPr lang="en-US" sz="2400" dirty="0" smtClean="0"/>
              <a:t> patterns</a:t>
            </a:r>
          </a:p>
          <a:p>
            <a:pPr marL="201168" lvl="1" indent="0">
              <a:buNone/>
            </a:pPr>
            <a:r>
              <a:rPr lang="en-US" sz="2200" dirty="0" smtClean="0"/>
              <a:t>Adapter</a:t>
            </a:r>
          </a:p>
          <a:p>
            <a:pPr marL="201168" lvl="1" indent="0">
              <a:buNone/>
            </a:pPr>
            <a:r>
              <a:rPr lang="en-US" sz="2200" dirty="0" smtClean="0"/>
              <a:t>Factory</a:t>
            </a:r>
          </a:p>
          <a:p>
            <a:pPr marL="201168" lvl="1" indent="0">
              <a:buNone/>
            </a:pPr>
            <a:r>
              <a:rPr lang="en-US" sz="2200" dirty="0" smtClean="0"/>
              <a:t>Singleton</a:t>
            </a:r>
          </a:p>
          <a:p>
            <a:pPr marL="201168" lvl="1" indent="0">
              <a:buNone/>
            </a:pPr>
            <a:r>
              <a:rPr lang="en-US" sz="2200" dirty="0" smtClean="0"/>
              <a:t>Strategy</a:t>
            </a:r>
          </a:p>
          <a:p>
            <a:pPr marL="0" indent="0">
              <a:buNone/>
            </a:pPr>
            <a:r>
              <a:rPr lang="en-US" sz="2400" dirty="0"/>
              <a:t> </a:t>
            </a:r>
            <a:r>
              <a:rPr lang="en-US" sz="2400" dirty="0" smtClean="0"/>
              <a:t>Understand how these patterns work, and what problems they can be used to solve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lstStyle/>
          <a:p>
            <a:pPr marL="0" indent="0">
              <a:buNone/>
            </a:pPr>
            <a:r>
              <a:rPr lang="en-US" dirty="0" smtClean="0"/>
              <a:t>More </a:t>
            </a:r>
            <a:r>
              <a:rPr lang="en-US" dirty="0" err="1" smtClean="0"/>
              <a:t>GoF</a:t>
            </a:r>
            <a:r>
              <a:rPr lang="en-US" dirty="0" smtClean="0"/>
              <a:t> Patterns, conclusion of Chapter </a:t>
            </a:r>
            <a:r>
              <a:rPr lang="en-US" dirty="0" smtClean="0"/>
              <a:t>26</a:t>
            </a: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GoF</a:t>
            </a:r>
            <a:r>
              <a:rPr lang="en-US" dirty="0" smtClean="0"/>
              <a:t> Patterns - Adapter</a:t>
            </a:r>
            <a:endParaRPr lang="en-US" dirty="0"/>
          </a:p>
        </p:txBody>
      </p:sp>
      <p:sp>
        <p:nvSpPr>
          <p:cNvPr id="3" name="Content Placeholder 2"/>
          <p:cNvSpPr>
            <a:spLocks noGrp="1"/>
          </p:cNvSpPr>
          <p:nvPr>
            <p:ph idx="1"/>
          </p:nvPr>
        </p:nvSpPr>
        <p:spPr/>
        <p:txBody>
          <a:bodyPr/>
          <a:lstStyle/>
          <a:p>
            <a:r>
              <a:rPr lang="en-US" sz="2400" dirty="0" smtClean="0"/>
              <a:t>The first </a:t>
            </a:r>
            <a:r>
              <a:rPr lang="en-US" sz="2400" dirty="0" err="1" smtClean="0"/>
              <a:t>GoF</a:t>
            </a:r>
            <a:r>
              <a:rPr lang="en-US" sz="2400" dirty="0" smtClean="0"/>
              <a:t> pattern we will explore is called </a:t>
            </a:r>
            <a:r>
              <a:rPr lang="en-US" sz="2400" i="1" dirty="0" smtClean="0"/>
              <a:t>Adapter</a:t>
            </a:r>
            <a:endParaRPr lang="en-US" sz="2400" dirty="0" smtClean="0"/>
          </a:p>
          <a:p>
            <a:r>
              <a:rPr lang="en-US" sz="2400" dirty="0" smtClean="0"/>
              <a:t>The GRASP Polymorphism principle is a generalized version of Adapter</a:t>
            </a:r>
          </a:p>
          <a:p>
            <a:pPr marL="201168" lvl="1" indent="0">
              <a:buNone/>
            </a:pPr>
            <a:r>
              <a:rPr lang="en-US" sz="2000" dirty="0" smtClean="0"/>
              <a:t>Recall that the Polymorphism principle allowed us to define abstract classes or interfaces to handle various external objects that had similar but differing interfaces</a:t>
            </a:r>
          </a:p>
          <a:p>
            <a:r>
              <a:rPr lang="en-US" sz="2400" dirty="0" smtClean="0"/>
              <a:t>Problem: How to resolve incompatible interfaces, or provide a stable interface to similar components with different interfaces?</a:t>
            </a:r>
          </a:p>
          <a:p>
            <a:r>
              <a:rPr lang="en-US" sz="2400" dirty="0" smtClean="0"/>
              <a:t>Solution: Convert the original interface of a component into another interface, through an intermediate adapter object.</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2606619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GoF</a:t>
            </a:r>
            <a:r>
              <a:rPr lang="en-US" dirty="0" smtClean="0"/>
              <a:t> Patterns - Adapter</a:t>
            </a:r>
            <a:endParaRPr lang="en-US" dirty="0"/>
          </a:p>
        </p:txBody>
      </p:sp>
      <p:sp>
        <p:nvSpPr>
          <p:cNvPr id="3" name="Content Placeholder 2"/>
          <p:cNvSpPr>
            <a:spLocks noGrp="1"/>
          </p:cNvSpPr>
          <p:nvPr>
            <p:ph idx="1"/>
          </p:nvPr>
        </p:nvSpPr>
        <p:spPr/>
        <p:txBody>
          <a:bodyPr/>
          <a:lstStyle/>
          <a:p>
            <a:r>
              <a:rPr lang="en-US" dirty="0" smtClean="0"/>
              <a:t>Recall the </a:t>
            </a:r>
            <a:r>
              <a:rPr lang="en-US" dirty="0" err="1" smtClean="0"/>
              <a:t>NextGen</a:t>
            </a:r>
            <a:r>
              <a:rPr lang="en-US" dirty="0" smtClean="0"/>
              <a:t> POS example; we need to support several kinds of external third party services, like tax calculators, authorization services, etc.</a:t>
            </a:r>
          </a:p>
          <a:p>
            <a:r>
              <a:rPr lang="en-US" dirty="0" smtClean="0"/>
              <a:t>Each of these has a different API (API: Application </a:t>
            </a:r>
            <a:r>
              <a:rPr lang="en-US" dirty="0" err="1" smtClean="0"/>
              <a:t>Progamming</a:t>
            </a:r>
            <a:r>
              <a:rPr lang="en-US" dirty="0" smtClean="0"/>
              <a:t> Interface, a set of externally facing public operations – methods - that are supported by the entity exposing the API).</a:t>
            </a:r>
          </a:p>
          <a:p>
            <a:r>
              <a:rPr lang="en-US" dirty="0" smtClean="0"/>
              <a:t>The solution is to add a level of indirection with a new class that “adapts” the various APIs or interfaces into one interface that can be used by the objects in our system</a:t>
            </a:r>
          </a:p>
          <a:p>
            <a:r>
              <a:rPr lang="en-US" dirty="0" smtClean="0"/>
              <a:t>Note that the Adapter class is not abstract – it is instantiated, and there is an adapter class for each of the various external services or systems being “adapted”</a:t>
            </a:r>
          </a:p>
          <a:p>
            <a:r>
              <a:rPr lang="en-US" dirty="0" smtClean="0"/>
              <a:t>The Adapter class may, however, utilize a common interface that is used by the other objects in the system</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0368501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graphicFrame>
        <p:nvGraphicFramePr>
          <p:cNvPr id="3" name="Object 36"/>
          <p:cNvGraphicFramePr>
            <a:graphicFrameLocks noChangeAspect="1"/>
          </p:cNvGraphicFramePr>
          <p:nvPr>
            <p:extLst>
              <p:ext uri="{D42A27DB-BD31-4B8C-83A1-F6EECF244321}">
                <p14:modId xmlns:p14="http://schemas.microsoft.com/office/powerpoint/2010/main" val="1512568089"/>
              </p:ext>
            </p:extLst>
          </p:nvPr>
        </p:nvGraphicFramePr>
        <p:xfrm>
          <a:off x="2247900" y="273980"/>
          <a:ext cx="7937500" cy="5750583"/>
        </p:xfrm>
        <a:graphic>
          <a:graphicData uri="http://schemas.openxmlformats.org/presentationml/2006/ole">
            <mc:AlternateContent xmlns:mc="http://schemas.openxmlformats.org/markup-compatibility/2006">
              <mc:Choice xmlns:v="urn:schemas-microsoft-com:vml" Requires="v">
                <p:oleObj spid="_x0000_s22557" name="Visio" r:id="rId3" imgW="7053480" imgH="5110560" progId="Visio.Drawing.11">
                  <p:embed/>
                </p:oleObj>
              </mc:Choice>
              <mc:Fallback>
                <p:oleObj name="Visio" r:id="rId3" imgW="7053480" imgH="5110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73980"/>
                        <a:ext cx="7937500" cy="57505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97767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GoF</a:t>
            </a:r>
            <a:r>
              <a:rPr lang="en-US" dirty="0" smtClean="0"/>
              <a:t> Patterns - Adapter</a:t>
            </a:r>
            <a:endParaRPr lang="en-US" dirty="0"/>
          </a:p>
        </p:txBody>
      </p:sp>
      <p:sp>
        <p:nvSpPr>
          <p:cNvPr id="3" name="Content Placeholder 2"/>
          <p:cNvSpPr>
            <a:spLocks noGrp="1"/>
          </p:cNvSpPr>
          <p:nvPr>
            <p:ph idx="1"/>
          </p:nvPr>
        </p:nvSpPr>
        <p:spPr/>
        <p:txBody>
          <a:bodyPr>
            <a:normAutofit/>
          </a:bodyPr>
          <a:lstStyle/>
          <a:p>
            <a:r>
              <a:rPr lang="en-US" sz="2400" dirty="0" smtClean="0"/>
              <a:t>Notice the relationship to the GRASP principles:</a:t>
            </a:r>
          </a:p>
          <a:p>
            <a:pPr marL="201168" lvl="1" indent="0">
              <a:buNone/>
            </a:pPr>
            <a:r>
              <a:rPr lang="en-US" sz="2000" dirty="0" smtClean="0"/>
              <a:t>The Adapter uses the GRASP principles of Indirection, Pure Fabrication, and Polymorphism</a:t>
            </a:r>
          </a:p>
          <a:p>
            <a:r>
              <a:rPr lang="en-US" sz="2400" dirty="0" smtClean="0"/>
              <a:t>However, Adapter is a more concrete solution – it describes how to solve the problem with a specific class construction</a:t>
            </a:r>
          </a:p>
          <a:p>
            <a:r>
              <a:rPr lang="en-US" sz="2400" dirty="0" smtClean="0"/>
              <a:t>Guideline: If you are creating an Adapter class, always a good idea to include the word “Adapter” in the class name – helps identify the class in the design model</a:t>
            </a:r>
          </a:p>
          <a:p>
            <a:pPr marL="201168" lvl="1" indent="0">
              <a:buNone/>
            </a:pPr>
            <a:r>
              <a:rPr lang="en-US" sz="2000" dirty="0"/>
              <a:t> </a:t>
            </a:r>
            <a:r>
              <a:rPr lang="en-US" sz="2000" i="1" dirty="0" err="1" smtClean="0"/>
              <a:t>SAPAccountingAdapter</a:t>
            </a:r>
            <a:endParaRPr lang="en-US" sz="2000" i="1" dirty="0" smtClean="0"/>
          </a:p>
          <a:p>
            <a:r>
              <a:rPr lang="en-US" sz="2400" dirty="0" smtClean="0"/>
              <a:t>When adapters are created for resources, the </a:t>
            </a:r>
            <a:r>
              <a:rPr lang="en-US" sz="2400" dirty="0" err="1" smtClean="0"/>
              <a:t>GoF</a:t>
            </a:r>
            <a:r>
              <a:rPr lang="en-US" sz="2400" dirty="0" smtClean="0"/>
              <a:t> pattern is also called a </a:t>
            </a:r>
            <a:r>
              <a:rPr lang="en-US" sz="2400" i="1" dirty="0" smtClean="0"/>
              <a:t>Façade</a:t>
            </a:r>
            <a:r>
              <a:rPr lang="en-US" sz="2400" dirty="0" smtClean="0"/>
              <a:t> pattern (discussed later)</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2130338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516767588"/>
              </p:ext>
            </p:extLst>
          </p:nvPr>
        </p:nvGraphicFramePr>
        <p:xfrm>
          <a:off x="457200" y="918972"/>
          <a:ext cx="10604500" cy="4062604"/>
        </p:xfrm>
        <a:graphic>
          <a:graphicData uri="http://schemas.openxmlformats.org/presentationml/2006/ole">
            <mc:AlternateContent xmlns:mc="http://schemas.openxmlformats.org/markup-compatibility/2006">
              <mc:Choice xmlns:v="urn:schemas-microsoft-com:vml" Requires="v">
                <p:oleObj spid="_x0000_s23580" name="Visio" r:id="rId3" imgW="5926680" imgH="2270520" progId="Visio.Drawing.11">
                  <p:embed/>
                </p:oleObj>
              </mc:Choice>
              <mc:Fallback>
                <p:oleObj name="Visio" r:id="rId3" imgW="5926680" imgH="22705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8972"/>
                        <a:ext cx="10604500" cy="40626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509165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Overload</a:t>
            </a:r>
            <a:endParaRPr lang="en-US" dirty="0"/>
          </a:p>
        </p:txBody>
      </p:sp>
      <p:sp>
        <p:nvSpPr>
          <p:cNvPr id="3" name="Content Placeholder 2"/>
          <p:cNvSpPr>
            <a:spLocks noGrp="1"/>
          </p:cNvSpPr>
          <p:nvPr>
            <p:ph idx="1"/>
          </p:nvPr>
        </p:nvSpPr>
        <p:spPr/>
        <p:txBody>
          <a:bodyPr/>
          <a:lstStyle/>
          <a:p>
            <a:r>
              <a:rPr lang="en-US" sz="2400" dirty="0" smtClean="0"/>
              <a:t>We noted that Adapter can be considered a variation of Pure Fabrication, Indirection, and Polymorphism</a:t>
            </a:r>
          </a:p>
          <a:p>
            <a:r>
              <a:rPr lang="en-US" sz="2400" dirty="0" smtClean="0"/>
              <a:t>There are literally hundreds of patterns that have been identified</a:t>
            </a:r>
          </a:p>
          <a:p>
            <a:r>
              <a:rPr lang="en-US" sz="2400" dirty="0" smtClean="0"/>
              <a:t>We will try to concentrate on the underlying basic themes, which are often common to many of the patterns</a:t>
            </a:r>
          </a:p>
          <a:p>
            <a:r>
              <a:rPr lang="en-US" sz="2400" dirty="0" smtClean="0"/>
              <a:t>So while Adapter is a pattern that demonstrates Polymorphism, Indirection, and </a:t>
            </a:r>
            <a:r>
              <a:rPr lang="en-US" sz="2400" dirty="0"/>
              <a:t>Pure </a:t>
            </a:r>
            <a:r>
              <a:rPr lang="en-US" sz="2400" dirty="0" smtClean="0"/>
              <a:t>Fabrication, these principles are ways to supporting Low Coupling and High Cohesion, all of which support Protected Variation.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1775737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6523</TotalTime>
  <Words>2094</Words>
  <Application>Microsoft Macintosh PowerPoint</Application>
  <PresentationFormat>Custom</PresentationFormat>
  <Paragraphs>157</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Retrospect</vt:lpstr>
      <vt:lpstr>Visio</vt:lpstr>
      <vt:lpstr>Object-Oriented Analysis and Design</vt:lpstr>
      <vt:lpstr>What will we learn?</vt:lpstr>
      <vt:lpstr>GoF Patterns - Introduction</vt:lpstr>
      <vt:lpstr>GoF Patterns - Adapter</vt:lpstr>
      <vt:lpstr>GoF Patterns - Adapter</vt:lpstr>
      <vt:lpstr>PowerPoint Presentation</vt:lpstr>
      <vt:lpstr>GoF Patterns - Adapter</vt:lpstr>
      <vt:lpstr>PowerPoint Presentation</vt:lpstr>
      <vt:lpstr>Pattern Overload</vt:lpstr>
      <vt:lpstr>The Factory Pattern</vt:lpstr>
      <vt:lpstr>The Factory Pattern</vt:lpstr>
      <vt:lpstr>PowerPoint Presentation</vt:lpstr>
      <vt:lpstr>The Singleton Pattern</vt:lpstr>
      <vt:lpstr>The Singleton Pattern</vt:lpstr>
      <vt:lpstr>PowerPoint Presentation</vt:lpstr>
      <vt:lpstr>The Singleton Pattern</vt:lpstr>
      <vt:lpstr>The Singleton Pattern</vt:lpstr>
      <vt:lpstr>The Singleton Pattern</vt:lpstr>
      <vt:lpstr>PowerPoint Presentation</vt:lpstr>
      <vt:lpstr>The Strategy Pattern</vt:lpstr>
      <vt:lpstr>The Strategy Pattern</vt:lpstr>
      <vt:lpstr>PowerPoint Presentation</vt:lpstr>
      <vt:lpstr>The Strategy Pattern</vt:lpstr>
      <vt:lpstr>PowerPoint Presentation</vt:lpstr>
      <vt:lpstr>The Strategy Pattern</vt:lpstr>
      <vt:lpstr>PowerPoint Presentation</vt:lpstr>
      <vt:lpstr>The Strategy Pattern</vt:lpstr>
      <vt:lpstr>PowerPoint Presentation</vt:lpstr>
      <vt:lpstr>PowerPoint Presentation</vt:lpstr>
      <vt:lpstr>Takeaways from Chapter 26</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Nouroz</cp:lastModifiedBy>
  <cp:revision>306</cp:revision>
  <dcterms:created xsi:type="dcterms:W3CDTF">2013-08-23T13:52:50Z</dcterms:created>
  <dcterms:modified xsi:type="dcterms:W3CDTF">2014-10-27T13:10:27Z</dcterms:modified>
</cp:coreProperties>
</file>