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310" r:id="rId4"/>
    <p:sldId id="311"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300" r:id="rId19"/>
    <p:sldId id="299" r:id="rId20"/>
    <p:sldId id="301" r:id="rId21"/>
    <p:sldId id="302" r:id="rId22"/>
    <p:sldId id="303" r:id="rId23"/>
    <p:sldId id="304" r:id="rId24"/>
    <p:sldId id="305" r:id="rId25"/>
    <p:sldId id="306" r:id="rId26"/>
    <p:sldId id="307" r:id="rId27"/>
    <p:sldId id="309" r:id="rId28"/>
    <p:sldId id="308" r:id="rId29"/>
    <p:sldId id="285"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p:scale>
          <a:sx n="90" d="100"/>
          <a:sy n="90" d="100"/>
        </p:scale>
        <p:origin x="-496"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t>11/10/14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699C8-FA61-4D00-86C2-6E0282827B40}" type="datetime1">
              <a:rPr lang="en-US" smtClean="0"/>
              <a:t>11/10/14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02FCE-57DD-45B6-BF0B-7B4AC4DC18D0}" type="datetime1">
              <a:rPr lang="en-US" smtClean="0"/>
              <a:t>11/10/14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222DCC-52C6-40F9-80BA-487120494578}" type="datetime1">
              <a:rPr lang="en-US" smtClean="0"/>
              <a:t>11/10/14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4DBAC-DF1B-43FB-89D3-A53364BD6080}" type="datetime1">
              <a:rPr lang="en-US" smtClean="0"/>
              <a:t>11/10/14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E4A8C-F32E-4268-9D07-637C6DF63C9D}" type="datetime1">
              <a:rPr lang="en-US" smtClean="0"/>
              <a:t>11/10/14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3C5F55-63C6-4412-9546-B884E28E055E}" type="datetime1">
              <a:rPr lang="en-US" smtClean="0"/>
              <a:t>11/10/14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A2AECA-08DD-4EA5-ACBD-350BA4ACF216}" type="datetime1">
              <a:rPr lang="en-US" smtClean="0"/>
              <a:t>11/10/14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7BE44-C3D9-4AC8-915D-47D10B5D141B}" type="datetime1">
              <a:rPr lang="en-US" smtClean="0"/>
              <a:t>11/10/14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3A6CD1-6896-40A7-86CB-2EB33A19C9E6}" type="datetime1">
              <a:rPr lang="en-US" smtClean="0"/>
              <a:t>11/10/14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91F35E-2028-4EE2-B2DB-ABAA5BAB193A}" type="datetime1">
              <a:rPr lang="en-US" smtClean="0"/>
              <a:t>11/10/14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17EE-00DC-4DE7-A0B9-759E1537DF65}" type="datetime1">
              <a:rPr lang="en-US" smtClean="0"/>
              <a:t>11/10/14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F471EF-BD7B-4B7E-B8A7-E2F6B9D659F2}" type="datetime1">
              <a:rPr lang="en-US" smtClean="0"/>
              <a:t>11/10/14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7.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8.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9.w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0.w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1.wmf"/><Relationship Id="rId5" Type="http://schemas.openxmlformats.org/officeDocument/2006/relationships/oleObject" Target="../embeddings/oleObject12.bin"/><Relationship Id="rId6" Type="http://schemas.openxmlformats.org/officeDocument/2006/relationships/image" Target="../media/image12.w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Chapter 26: </a:t>
            </a:r>
            <a:r>
              <a:rPr lang="en-US" dirty="0" err="1" smtClean="0"/>
              <a:t>GoF</a:t>
            </a:r>
            <a:r>
              <a:rPr lang="en-US" dirty="0" smtClean="0"/>
              <a:t> design patterns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norm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p</a:t>
            </a:r>
            <a:r>
              <a:rPr lang="en-US" sz="1800" dirty="0" smtClean="0">
                <a:latin typeface="Verdana" panose="020B0604030504040204" pitchFamily="34" charset="0"/>
                <a:ea typeface="Verdana" panose="020B0604030504040204" pitchFamily="34" charset="0"/>
                <a:cs typeface="Verdana" panose="020B0604030504040204" pitchFamily="34" charset="0"/>
              </a:rPr>
              <a:t>ublic abstract class </a:t>
            </a:r>
            <a:r>
              <a:rPr lang="en-US" sz="1800" dirty="0" err="1" smtClean="0">
                <a:latin typeface="Verdana" panose="020B0604030504040204" pitchFamily="34" charset="0"/>
                <a:ea typeface="Verdana" panose="020B0604030504040204" pitchFamily="34" charset="0"/>
                <a:cs typeface="Verdana" panose="020B0604030504040204" pitchFamily="34" charset="0"/>
              </a:rPr>
              <a:t>CompositePricingStrategy</a:t>
            </a:r>
            <a:r>
              <a:rPr lang="en-US" sz="1800" dirty="0" smtClean="0">
                <a:latin typeface="Verdana" panose="020B0604030504040204" pitchFamily="34" charset="0"/>
                <a:ea typeface="Verdana" panose="020B0604030504040204" pitchFamily="34" charset="0"/>
                <a:cs typeface="Verdana" panose="020B0604030504040204" pitchFamily="34" charset="0"/>
              </a:rPr>
              <a:t> implements </a:t>
            </a:r>
            <a:r>
              <a:rPr lang="en-US" sz="1800" dirty="0" err="1" smtClean="0">
                <a:latin typeface="Verdana" panose="020B0604030504040204" pitchFamily="34" charset="0"/>
                <a:ea typeface="Verdana" panose="020B0604030504040204" pitchFamily="34" charset="0"/>
                <a:cs typeface="Verdana" panose="020B0604030504040204" pitchFamily="34" charset="0"/>
              </a:rPr>
              <a:t>ISalePricingStrategy</a:t>
            </a:r>
            <a:r>
              <a:rPr lang="en-US" sz="1800" dirty="0" smtClean="0">
                <a:latin typeface="Verdana" panose="020B0604030504040204" pitchFamily="34" charset="0"/>
                <a:ea typeface="Verdana" panose="020B0604030504040204" pitchFamily="34" charset="0"/>
                <a:cs typeface="Verdana" panose="020B0604030504040204" pitchFamily="34" charset="0"/>
              </a:rPr>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protected List strategies = new </a:t>
            </a:r>
            <a:r>
              <a:rPr lang="en-US" sz="1800" dirty="0" err="1" smtClean="0">
                <a:latin typeface="Verdana" panose="020B0604030504040204" pitchFamily="34" charset="0"/>
                <a:ea typeface="Verdana" panose="020B0604030504040204" pitchFamily="34" charset="0"/>
                <a:cs typeface="Verdana" panose="020B0604030504040204" pitchFamily="34" charset="0"/>
              </a:rPr>
              <a:t>ArrayList</a:t>
            </a: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public add(</a:t>
            </a:r>
            <a:r>
              <a:rPr lang="en-US" sz="1800" dirty="0" err="1" smtClean="0">
                <a:latin typeface="Verdana" panose="020B0604030504040204" pitchFamily="34" charset="0"/>
                <a:ea typeface="Verdana" panose="020B0604030504040204" pitchFamily="34" charset="0"/>
                <a:cs typeface="Verdana" panose="020B0604030504040204" pitchFamily="34" charset="0"/>
              </a:rPr>
              <a:t>ISalePricingStrategy</a:t>
            </a:r>
            <a:r>
              <a:rPr lang="en-US" sz="1800" dirty="0" smtClean="0">
                <a:latin typeface="Verdana" panose="020B0604030504040204" pitchFamily="34" charset="0"/>
                <a:ea typeface="Verdana" panose="020B0604030504040204" pitchFamily="34" charset="0"/>
                <a:cs typeface="Verdana" panose="020B0604030504040204" pitchFamily="34" charset="0"/>
              </a:rPr>
              <a:t> s)</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strategies.add</a:t>
            </a:r>
            <a:r>
              <a:rPr lang="en-US" sz="1800" dirty="0" smtClean="0">
                <a:latin typeface="Verdana" panose="020B0604030504040204" pitchFamily="34" charset="0"/>
                <a:ea typeface="Verdana" panose="020B0604030504040204" pitchFamily="34" charset="0"/>
                <a:cs typeface="Verdana" panose="020B0604030504040204" pitchFamily="34" charset="0"/>
              </a:rPr>
              <a:t>(s);</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public abstract Money </a:t>
            </a:r>
            <a:r>
              <a:rPr lang="en-US" sz="1800" dirty="0" err="1" smtClean="0">
                <a:latin typeface="Verdana" panose="020B0604030504040204" pitchFamily="34" charset="0"/>
                <a:ea typeface="Verdana" panose="020B0604030504040204" pitchFamily="34" charset="0"/>
                <a:cs typeface="Verdana" panose="020B0604030504040204" pitchFamily="34" charset="0"/>
              </a:rPr>
              <a:t>getTotal</a:t>
            </a:r>
            <a:r>
              <a:rPr lang="en-US" sz="1800" dirty="0" smtClean="0">
                <a:latin typeface="Verdana" panose="020B0604030504040204" pitchFamily="34" charset="0"/>
                <a:ea typeface="Verdana" panose="020B0604030504040204" pitchFamily="34" charset="0"/>
                <a:cs typeface="Verdana" panose="020B0604030504040204" pitchFamily="34" charset="0"/>
              </a:rPr>
              <a:t>(Sale sale);</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10</a:t>
            </a:fld>
            <a:endParaRPr lang="en-US" dirty="0"/>
          </a:p>
        </p:txBody>
      </p:sp>
    </p:spTree>
    <p:extLst>
      <p:ext uri="{BB962C8B-B14F-4D97-AF65-F5344CB8AC3E}">
        <p14:creationId xmlns:p14="http://schemas.microsoft.com/office/powerpoint/2010/main" val="26042037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a:xfrm>
            <a:off x="1097280" y="1845734"/>
            <a:ext cx="10058400" cy="4199466"/>
          </a:xfrm>
        </p:spPr>
        <p:txBody>
          <a:bodyPr>
            <a:norm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p</a:t>
            </a:r>
            <a:r>
              <a:rPr lang="en-US" sz="1800" dirty="0" smtClean="0">
                <a:latin typeface="Verdana" panose="020B0604030504040204" pitchFamily="34" charset="0"/>
                <a:ea typeface="Verdana" panose="020B0604030504040204" pitchFamily="34" charset="0"/>
                <a:cs typeface="Verdana" panose="020B0604030504040204" pitchFamily="34" charset="0"/>
              </a:rPr>
              <a:t>ublic class </a:t>
            </a:r>
            <a:r>
              <a:rPr lang="en-US" sz="1800" dirty="0" err="1" smtClean="0">
                <a:latin typeface="Verdana" panose="020B0604030504040204" pitchFamily="34" charset="0"/>
                <a:ea typeface="Verdana" panose="020B0604030504040204" pitchFamily="34" charset="0"/>
                <a:cs typeface="Verdana" panose="020B0604030504040204" pitchFamily="34" charset="0"/>
              </a:rPr>
              <a:t>CompositeBestForCustomerPricingStrategy</a:t>
            </a:r>
            <a:r>
              <a:rPr lang="en-US" sz="1800" dirty="0" smtClean="0">
                <a:latin typeface="Verdana" panose="020B0604030504040204" pitchFamily="34" charset="0"/>
                <a:ea typeface="Verdana" panose="020B0604030504040204" pitchFamily="34" charset="0"/>
                <a:cs typeface="Verdana" panose="020B0604030504040204" pitchFamily="34" charset="0"/>
              </a:rPr>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extends </a:t>
            </a:r>
            <a:r>
              <a:rPr lang="en-US" sz="1800" dirty="0" err="1" smtClean="0">
                <a:latin typeface="Verdana" panose="020B0604030504040204" pitchFamily="34" charset="0"/>
                <a:ea typeface="Verdana" panose="020B0604030504040204" pitchFamily="34" charset="0"/>
                <a:cs typeface="Verdana" panose="020B0604030504040204" pitchFamily="34" charset="0"/>
              </a:rPr>
              <a:t>CompositePricingStrategy</a:t>
            </a:r>
            <a:r>
              <a:rPr lang="en-US" sz="1800" dirty="0" smtClean="0">
                <a:latin typeface="Verdana" panose="020B0604030504040204" pitchFamily="34" charset="0"/>
                <a:ea typeface="Verdana" panose="020B0604030504040204" pitchFamily="34" charset="0"/>
                <a:cs typeface="Verdana" panose="020B0604030504040204" pitchFamily="34" charset="0"/>
              </a:rPr>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public Money </a:t>
            </a:r>
            <a:r>
              <a:rPr lang="en-US" sz="1800" dirty="0" err="1" smtClean="0">
                <a:latin typeface="Verdana" panose="020B0604030504040204" pitchFamily="34" charset="0"/>
                <a:ea typeface="Verdana" panose="020B0604030504040204" pitchFamily="34" charset="0"/>
                <a:cs typeface="Verdana" panose="020B0604030504040204" pitchFamily="34" charset="0"/>
              </a:rPr>
              <a:t>getTotal</a:t>
            </a:r>
            <a:r>
              <a:rPr lang="en-US" sz="1800" dirty="0" smtClean="0">
                <a:latin typeface="Verdana" panose="020B0604030504040204" pitchFamily="34" charset="0"/>
                <a:ea typeface="Verdana" panose="020B0604030504040204" pitchFamily="34" charset="0"/>
                <a:cs typeface="Verdana" panose="020B0604030504040204" pitchFamily="34" charset="0"/>
              </a:rPr>
              <a:t>(Sale sale)</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Money </a:t>
            </a:r>
            <a:r>
              <a:rPr lang="en-US" sz="1800" dirty="0" err="1" smtClean="0">
                <a:latin typeface="Verdana" panose="020B0604030504040204" pitchFamily="34" charset="0"/>
                <a:ea typeface="Verdana" panose="020B0604030504040204" pitchFamily="34" charset="0"/>
                <a:cs typeface="Verdana" panose="020B0604030504040204" pitchFamily="34" charset="0"/>
              </a:rPr>
              <a:t>lowestTotal</a:t>
            </a:r>
            <a:r>
              <a:rPr lang="en-US" sz="1800" dirty="0" smtClean="0">
                <a:latin typeface="Verdana" panose="020B0604030504040204" pitchFamily="34" charset="0"/>
                <a:ea typeface="Verdana" panose="020B0604030504040204" pitchFamily="34" charset="0"/>
                <a:cs typeface="Verdana" panose="020B0604030504040204" pitchFamily="34" charset="0"/>
              </a:rPr>
              <a:t> = new Money(</a:t>
            </a:r>
            <a:r>
              <a:rPr lang="en-US" sz="1800" dirty="0" err="1" smtClean="0">
                <a:latin typeface="Verdana" panose="020B0604030504040204" pitchFamily="34" charset="0"/>
                <a:ea typeface="Verdana" panose="020B0604030504040204" pitchFamily="34" charset="0"/>
                <a:cs typeface="Verdana" panose="020B0604030504040204" pitchFamily="34" charset="0"/>
              </a:rPr>
              <a:t>Integer.MAX_VALUE</a:t>
            </a: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for(Iterator </a:t>
            </a:r>
            <a:r>
              <a:rPr lang="en-US" sz="1800" dirty="0" err="1" smtClean="0">
                <a:latin typeface="Verdana" panose="020B0604030504040204" pitchFamily="34" charset="0"/>
                <a:ea typeface="Verdana" panose="020B0604030504040204" pitchFamily="34" charset="0"/>
                <a:cs typeface="Verdana" panose="020B0604030504040204" pitchFamily="34" charset="0"/>
              </a:rPr>
              <a:t>i</a:t>
            </a:r>
            <a:r>
              <a:rPr lang="en-US" sz="1800" dirty="0" smtClean="0">
                <a:latin typeface="Verdana" panose="020B0604030504040204" pitchFamily="34" charset="0"/>
                <a:ea typeface="Verdana" panose="020B0604030504040204" pitchFamily="34" charset="0"/>
                <a:cs typeface="Verdana" panose="020B0604030504040204" pitchFamily="34" charset="0"/>
              </a:rPr>
              <a:t> = </a:t>
            </a:r>
            <a:r>
              <a:rPr lang="en-US" sz="1800" dirty="0" err="1" smtClean="0">
                <a:latin typeface="Verdana" panose="020B0604030504040204" pitchFamily="34" charset="0"/>
                <a:ea typeface="Verdana" panose="020B0604030504040204" pitchFamily="34" charset="0"/>
                <a:cs typeface="Verdana" panose="020B0604030504040204" pitchFamily="34" charset="0"/>
              </a:rPr>
              <a:t>strategies.iterator</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i.hasNext</a:t>
            </a: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ISalePricingStrategy</a:t>
            </a:r>
            <a:r>
              <a:rPr lang="en-US" sz="1800" dirty="0" smtClean="0">
                <a:latin typeface="Verdana" panose="020B0604030504040204" pitchFamily="34" charset="0"/>
                <a:ea typeface="Verdana" panose="020B0604030504040204" pitchFamily="34" charset="0"/>
                <a:cs typeface="Verdana" panose="020B0604030504040204" pitchFamily="34" charset="0"/>
              </a:rPr>
              <a:t> strategy = (</a:t>
            </a:r>
            <a:r>
              <a:rPr lang="en-US" sz="1800" dirty="0" err="1" smtClean="0">
                <a:latin typeface="Verdana" panose="020B0604030504040204" pitchFamily="34" charset="0"/>
                <a:ea typeface="Verdana" panose="020B0604030504040204" pitchFamily="34" charset="0"/>
                <a:cs typeface="Verdana" panose="020B0604030504040204" pitchFamily="34" charset="0"/>
              </a:rPr>
              <a:t>ISalePricingStrategy</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en-US" sz="1800" dirty="0" err="1" smtClean="0">
                <a:latin typeface="Verdana" panose="020B0604030504040204" pitchFamily="34" charset="0"/>
                <a:ea typeface="Verdana" panose="020B0604030504040204" pitchFamily="34" charset="0"/>
                <a:cs typeface="Verdana" panose="020B0604030504040204" pitchFamily="34" charset="0"/>
              </a:rPr>
              <a:t>i.next</a:t>
            </a: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Money total = </a:t>
            </a:r>
            <a:r>
              <a:rPr lang="en-US" sz="1800" dirty="0" err="1" smtClean="0">
                <a:latin typeface="Verdana" panose="020B0604030504040204" pitchFamily="34" charset="0"/>
                <a:ea typeface="Verdana" panose="020B0604030504040204" pitchFamily="34" charset="0"/>
                <a:cs typeface="Verdana" panose="020B0604030504040204" pitchFamily="34" charset="0"/>
              </a:rPr>
              <a:t>strategy.getTotal</a:t>
            </a:r>
            <a:r>
              <a:rPr lang="en-US" sz="1800" dirty="0" smtClean="0">
                <a:latin typeface="Verdana" panose="020B0604030504040204" pitchFamily="34" charset="0"/>
                <a:ea typeface="Verdana" panose="020B0604030504040204" pitchFamily="34" charset="0"/>
                <a:cs typeface="Verdana" panose="020B0604030504040204" pitchFamily="34" charset="0"/>
              </a:rPr>
              <a:t>(sale);</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lowestTotal</a:t>
            </a:r>
            <a:r>
              <a:rPr lang="en-US" sz="1800" dirty="0" smtClean="0">
                <a:latin typeface="Verdana" panose="020B0604030504040204" pitchFamily="34" charset="0"/>
                <a:ea typeface="Verdana" panose="020B0604030504040204" pitchFamily="34" charset="0"/>
                <a:cs typeface="Verdana" panose="020B0604030504040204" pitchFamily="34" charset="0"/>
              </a:rPr>
              <a:t> = </a:t>
            </a:r>
            <a:r>
              <a:rPr lang="en-US" sz="1800" dirty="0" err="1" smtClean="0">
                <a:latin typeface="Verdana" panose="020B0604030504040204" pitchFamily="34" charset="0"/>
                <a:ea typeface="Verdana" panose="020B0604030504040204" pitchFamily="34" charset="0"/>
                <a:cs typeface="Verdana" panose="020B0604030504040204" pitchFamily="34" charset="0"/>
              </a:rPr>
              <a:t>total.min</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en-US" sz="1800" dirty="0" err="1" smtClean="0">
                <a:latin typeface="Verdana" panose="020B0604030504040204" pitchFamily="34" charset="0"/>
                <a:ea typeface="Verdana" panose="020B0604030504040204" pitchFamily="34" charset="0"/>
                <a:cs typeface="Verdana" panose="020B0604030504040204" pitchFamily="34" charset="0"/>
              </a:rPr>
              <a:t>lowestTotal</a:t>
            </a: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return </a:t>
            </a:r>
            <a:r>
              <a:rPr lang="en-US" sz="1800" dirty="0" err="1" smtClean="0">
                <a:latin typeface="Verdana" panose="020B0604030504040204" pitchFamily="34" charset="0"/>
                <a:ea typeface="Verdana" panose="020B0604030504040204" pitchFamily="34" charset="0"/>
                <a:cs typeface="Verdana" panose="020B0604030504040204" pitchFamily="34" charset="0"/>
              </a:rPr>
              <a:t>lowestTotal</a:t>
            </a:r>
            <a:r>
              <a:rPr lang="en-US" sz="1800" dirty="0" smtClean="0">
                <a:latin typeface="Verdana" panose="020B0604030504040204" pitchFamily="34" charset="0"/>
                <a:ea typeface="Verdana" panose="020B0604030504040204" pitchFamily="34" charset="0"/>
                <a:cs typeface="Verdana" panose="020B0604030504040204" pitchFamily="34" charset="0"/>
              </a:rPr>
              <a:t>;</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     }</a:t>
            </a:r>
            <a:br>
              <a:rPr lang="en-US" sz="1800" dirty="0" smtClean="0">
                <a:latin typeface="Verdana" panose="020B0604030504040204" pitchFamily="34" charset="0"/>
                <a:ea typeface="Verdana" panose="020B0604030504040204" pitchFamily="34" charset="0"/>
                <a:cs typeface="Verdana" panose="020B0604030504040204" pitchFamily="34" charset="0"/>
              </a:rPr>
            </a:br>
            <a:r>
              <a:rPr lang="en-US" sz="1800" dirty="0" smtClean="0">
                <a:latin typeface="Verdana" panose="020B0604030504040204" pitchFamily="34" charset="0"/>
                <a:ea typeface="Verdana" panose="020B0604030504040204" pitchFamily="34" charset="0"/>
                <a:cs typeface="Verdana" panose="020B0604030504040204" pitchFamily="34" charset="0"/>
              </a:rPr>
              <a:t>}</a:t>
            </a:r>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3460125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286784652"/>
              </p:ext>
            </p:extLst>
          </p:nvPr>
        </p:nvGraphicFramePr>
        <p:xfrm>
          <a:off x="1270000" y="657316"/>
          <a:ext cx="9443258" cy="5162460"/>
        </p:xfrm>
        <a:graphic>
          <a:graphicData uri="http://schemas.openxmlformats.org/presentationml/2006/ole">
            <mc:AlternateContent xmlns:mc="http://schemas.openxmlformats.org/markup-compatibility/2006">
              <mc:Choice xmlns:v="urn:schemas-microsoft-com:vml" Requires="v">
                <p:oleObj spid="_x0000_s34838" name="Visio" r:id="rId3" imgW="5279760" imgH="2885760" progId="Visio.Drawing.11">
                  <p:embed/>
                </p:oleObj>
              </mc:Choice>
              <mc:Fallback>
                <p:oleObj name="Visio" r:id="rId3" imgW="5279760" imgH="28857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657316"/>
                        <a:ext cx="9443258" cy="516246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74592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normAutofit lnSpcReduction="10000"/>
          </a:bodyPr>
          <a:lstStyle/>
          <a:p>
            <a:r>
              <a:rPr lang="en-US" dirty="0" smtClean="0"/>
              <a:t>How to create multiple pricing strategies? In particular,</a:t>
            </a:r>
            <a:r>
              <a:rPr lang="en-US" i="1" dirty="0"/>
              <a:t> </a:t>
            </a:r>
            <a:r>
              <a:rPr lang="en-US" i="1" dirty="0" smtClean="0"/>
              <a:t>when </a:t>
            </a:r>
            <a:r>
              <a:rPr lang="en-US" dirty="0" smtClean="0"/>
              <a:t> do we create the strategies that make up the composite?</a:t>
            </a:r>
          </a:p>
          <a:p>
            <a:r>
              <a:rPr lang="en-US" dirty="0" smtClean="0"/>
              <a:t>Best approach would be to create a “default” strategy ( it may do nothing, or provide for a 0% discount, initially)</a:t>
            </a:r>
          </a:p>
          <a:p>
            <a:pPr marL="201168" lvl="1" indent="0">
              <a:buNone/>
            </a:pPr>
            <a:r>
              <a:rPr lang="en-US" dirty="0" smtClean="0"/>
              <a:t>As more strategies are created, they can be added to the composite</a:t>
            </a:r>
          </a:p>
          <a:p>
            <a:r>
              <a:rPr lang="en-US" dirty="0" smtClean="0"/>
              <a:t>Consider three ways to add new strategies:</a:t>
            </a:r>
          </a:p>
          <a:p>
            <a:pPr marL="201168" lvl="1" indent="0">
              <a:buNone/>
            </a:pPr>
            <a:r>
              <a:rPr lang="en-US" dirty="0" smtClean="0"/>
              <a:t>Initial store-defined strategy, added when the Sale is created</a:t>
            </a:r>
          </a:p>
          <a:p>
            <a:pPr marL="201168" lvl="1" indent="0">
              <a:buNone/>
            </a:pPr>
            <a:r>
              <a:rPr lang="en-US" dirty="0" smtClean="0"/>
              <a:t>A customer-dependent discount, like a loyalty card, added when the system is given the customer information</a:t>
            </a:r>
          </a:p>
          <a:p>
            <a:pPr marL="201168" lvl="1" indent="0">
              <a:buNone/>
            </a:pPr>
            <a:r>
              <a:rPr lang="en-US" dirty="0" smtClean="0"/>
              <a:t>A product type discount</a:t>
            </a:r>
          </a:p>
          <a:p>
            <a:r>
              <a:rPr lang="en-US" dirty="0" smtClean="0"/>
              <a:t>The next slide shows the first case, which we have already discussed: The factory creates the store-defined discount (here it is a simple percentage) and adds it to the composite strategy</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1707460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14</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393066563"/>
              </p:ext>
            </p:extLst>
          </p:nvPr>
        </p:nvGraphicFramePr>
        <p:xfrm>
          <a:off x="457200" y="542808"/>
          <a:ext cx="9855200" cy="5024556"/>
        </p:xfrm>
        <a:graphic>
          <a:graphicData uri="http://schemas.openxmlformats.org/presentationml/2006/ole">
            <mc:AlternateContent xmlns:mc="http://schemas.openxmlformats.org/markup-compatibility/2006">
              <mc:Choice xmlns:v="urn:schemas-microsoft-com:vml" Requires="v">
                <p:oleObj spid="_x0000_s35862" name="Visio" r:id="rId3" imgW="6832440" imgH="3484440" progId="Visio.Drawing.11">
                  <p:embed/>
                </p:oleObj>
              </mc:Choice>
              <mc:Fallback>
                <p:oleObj name="Visio" r:id="rId3" imgW="6832440" imgH="34844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42808"/>
                        <a:ext cx="9855200" cy="50245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539779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a:xfrm>
            <a:off x="1097280" y="1857492"/>
            <a:ext cx="10058400" cy="4023360"/>
          </a:xfrm>
        </p:spPr>
        <p:txBody>
          <a:bodyPr>
            <a:normAutofit/>
          </a:bodyPr>
          <a:lstStyle/>
          <a:p>
            <a:r>
              <a:rPr lang="en-US" dirty="0" smtClean="0"/>
              <a:t>We now walk through the design for the second case – a customer type discount … first, we must extend the basic use case</a:t>
            </a:r>
          </a:p>
          <a:p>
            <a:r>
              <a:rPr lang="en-US" b="1" dirty="0" smtClean="0"/>
              <a:t>UC1: Process Sale</a:t>
            </a:r>
            <a:r>
              <a:rPr lang="en-US" dirty="0" smtClean="0"/>
              <a:t/>
            </a:r>
            <a:br>
              <a:rPr lang="en-US" dirty="0" smtClean="0"/>
            </a:br>
            <a:r>
              <a:rPr lang="en-US" dirty="0" smtClean="0"/>
              <a:t>…</a:t>
            </a:r>
            <a:br>
              <a:rPr lang="en-US" dirty="0" smtClean="0"/>
            </a:br>
            <a:r>
              <a:rPr lang="en-US" b="1" dirty="0" smtClean="0"/>
              <a:t>Extensions</a:t>
            </a:r>
            <a:r>
              <a:rPr lang="en-US" dirty="0" smtClean="0"/>
              <a:t/>
            </a:r>
            <a:br>
              <a:rPr lang="en-US" dirty="0" smtClean="0"/>
            </a:br>
            <a:r>
              <a:rPr lang="en-US" dirty="0" smtClean="0"/>
              <a:t>5b. Customer says they are eligible for a discount</a:t>
            </a:r>
            <a:br>
              <a:rPr lang="en-US" dirty="0" smtClean="0"/>
            </a:br>
            <a:r>
              <a:rPr lang="en-US" dirty="0" smtClean="0"/>
              <a:t>     1. Cashier signals discount request</a:t>
            </a:r>
            <a:br>
              <a:rPr lang="en-US" dirty="0" smtClean="0"/>
            </a:br>
            <a:r>
              <a:rPr lang="en-US" dirty="0" smtClean="0"/>
              <a:t>     2. Cashier enters Customer identification</a:t>
            </a:r>
            <a:br>
              <a:rPr lang="en-US" dirty="0" smtClean="0"/>
            </a:br>
            <a:r>
              <a:rPr lang="en-US" dirty="0" smtClean="0"/>
              <a:t>     3. System presents discounted total, based upon discount rules</a:t>
            </a:r>
          </a:p>
          <a:p>
            <a:r>
              <a:rPr lang="en-US" dirty="0" smtClean="0"/>
              <a:t>Note we now have a new system operation, namely </a:t>
            </a:r>
            <a:r>
              <a:rPr lang="en-US" i="1" dirty="0" err="1" smtClean="0"/>
              <a:t>enterCustomerForDiscount</a:t>
            </a:r>
            <a:endParaRPr lang="en-US" dirty="0" smtClean="0"/>
          </a:p>
          <a:p>
            <a:pPr marL="201168" lvl="1" indent="0">
              <a:buNone/>
            </a:pPr>
            <a:r>
              <a:rPr lang="en-US" dirty="0" smtClean="0"/>
              <a:t>This operation (which may be entered after the </a:t>
            </a:r>
            <a:r>
              <a:rPr lang="en-US" i="1" dirty="0" err="1" smtClean="0"/>
              <a:t>endOfSale</a:t>
            </a:r>
            <a:r>
              <a:rPr lang="en-US" dirty="0" smtClean="0"/>
              <a:t> operation) implies that some form of customer identification (like a </a:t>
            </a:r>
            <a:r>
              <a:rPr lang="en-US" i="1" dirty="0" err="1" smtClean="0"/>
              <a:t>customerID</a:t>
            </a:r>
            <a:r>
              <a:rPr lang="en-US" dirty="0" smtClean="0"/>
              <a:t>) will need to come into the system</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4254308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normAutofit/>
          </a:bodyPr>
          <a:lstStyle/>
          <a:p>
            <a:r>
              <a:rPr lang="en-US" dirty="0" smtClean="0"/>
              <a:t>Looking at our current design, we have decided that the Register will handle the new system operation (Controller)</a:t>
            </a:r>
          </a:p>
          <a:p>
            <a:r>
              <a:rPr lang="en-US" dirty="0" smtClean="0"/>
              <a:t>What does the Register do next … ?</a:t>
            </a:r>
          </a:p>
          <a:p>
            <a:r>
              <a:rPr lang="en-US" dirty="0" smtClean="0"/>
              <a:t>We are passed the </a:t>
            </a:r>
            <a:r>
              <a:rPr lang="en-US" i="1" dirty="0" err="1" smtClean="0"/>
              <a:t>CustomerID</a:t>
            </a:r>
            <a:r>
              <a:rPr lang="en-US" dirty="0" smtClean="0"/>
              <a:t> from the UI, and it may be enough for a strategy to determine if a discount applies, but often in design it is a good idea to turn a </a:t>
            </a:r>
            <a:r>
              <a:rPr lang="en-US" i="1" dirty="0" smtClean="0"/>
              <a:t>key</a:t>
            </a:r>
            <a:r>
              <a:rPr lang="en-US" dirty="0" smtClean="0"/>
              <a:t> (like the </a:t>
            </a:r>
            <a:r>
              <a:rPr lang="en-US" i="1" dirty="0" err="1" smtClean="0"/>
              <a:t>CustomerID</a:t>
            </a:r>
            <a:r>
              <a:rPr lang="en-US" dirty="0" smtClean="0"/>
              <a:t>) into an actual object and pass the object instead</a:t>
            </a:r>
          </a:p>
          <a:p>
            <a:pPr marL="201168" lvl="1" indent="0">
              <a:buNone/>
            </a:pPr>
            <a:r>
              <a:rPr lang="en-US" dirty="0" smtClean="0"/>
              <a:t>This is actually a more flexible design; all of the information associated with the Customer object can then be made available to the strategy, not just the ID</a:t>
            </a:r>
          </a:p>
          <a:p>
            <a:r>
              <a:rPr lang="en-US" dirty="0" smtClean="0"/>
              <a:t>Who should be responsible for converting the </a:t>
            </a:r>
            <a:r>
              <a:rPr lang="en-US" i="1" dirty="0" err="1" smtClean="0"/>
              <a:t>CustomerID</a:t>
            </a:r>
            <a:r>
              <a:rPr lang="en-US" dirty="0" smtClean="0"/>
              <a:t> parameter into the associated Customer object?</a:t>
            </a:r>
          </a:p>
          <a:p>
            <a:pPr marL="201168" lvl="1" indent="0">
              <a:buNone/>
            </a:pPr>
            <a:r>
              <a:rPr lang="en-US" dirty="0" smtClean="0"/>
              <a:t>By Expert, probably the Store, since the Customers are associated with the Store</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844888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4248482032"/>
              </p:ext>
            </p:extLst>
          </p:nvPr>
        </p:nvGraphicFramePr>
        <p:xfrm>
          <a:off x="457200" y="651056"/>
          <a:ext cx="10388600" cy="4567057"/>
        </p:xfrm>
        <a:graphic>
          <a:graphicData uri="http://schemas.openxmlformats.org/presentationml/2006/ole">
            <mc:AlternateContent xmlns:mc="http://schemas.openxmlformats.org/markup-compatibility/2006">
              <mc:Choice xmlns:v="urn:schemas-microsoft-com:vml" Requires="v">
                <p:oleObj spid="_x0000_s36886" name="Visio" r:id="rId3" imgW="7224120" imgH="3176280" progId="Visio.Drawing.11">
                  <p:embed/>
                </p:oleObj>
              </mc:Choice>
              <mc:Fallback>
                <p:oleObj name="Visio" r:id="rId3" imgW="7224120" imgH="31762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51056"/>
                        <a:ext cx="10388600" cy="45670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05525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274615036"/>
              </p:ext>
            </p:extLst>
          </p:nvPr>
        </p:nvGraphicFramePr>
        <p:xfrm>
          <a:off x="2249488" y="428988"/>
          <a:ext cx="7059612" cy="5582875"/>
        </p:xfrm>
        <a:graphic>
          <a:graphicData uri="http://schemas.openxmlformats.org/presentationml/2006/ole">
            <mc:AlternateContent xmlns:mc="http://schemas.openxmlformats.org/markup-compatibility/2006">
              <mc:Choice xmlns:v="urn:schemas-microsoft-com:vml" Requires="v">
                <p:oleObj spid="_x0000_s37907" name="Visio" r:id="rId3" imgW="6787080" imgH="5366880" progId="Visio.Drawing.11">
                  <p:embed/>
                </p:oleObj>
              </mc:Choice>
              <mc:Fallback>
                <p:oleObj name="Visio" r:id="rId3" imgW="6787080" imgH="53668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488" y="428988"/>
                        <a:ext cx="7059612" cy="55828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7842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normAutofit/>
          </a:bodyPr>
          <a:lstStyle/>
          <a:p>
            <a:r>
              <a:rPr lang="en-US" dirty="0" smtClean="0"/>
              <a:t>Notice we have designed the Register to send a </a:t>
            </a:r>
            <a:r>
              <a:rPr lang="en-US" i="1" dirty="0" err="1" smtClean="0"/>
              <a:t>enterCustomerForDiscount</a:t>
            </a:r>
            <a:r>
              <a:rPr lang="en-US" dirty="0" smtClean="0"/>
              <a:t> message to Sale</a:t>
            </a:r>
          </a:p>
          <a:p>
            <a:pPr marL="201168" lvl="1" indent="0">
              <a:buNone/>
            </a:pPr>
            <a:r>
              <a:rPr lang="en-US" dirty="0" smtClean="0"/>
              <a:t>This is by expert: The </a:t>
            </a:r>
            <a:r>
              <a:rPr lang="en-US" dirty="0" err="1" smtClean="0"/>
              <a:t>PricingStrategyFactory</a:t>
            </a:r>
            <a:r>
              <a:rPr lang="en-US" dirty="0" smtClean="0"/>
              <a:t> is another possibility, but Sale is already associated with the factory, and so to support low coupling we go to Sale directly</a:t>
            </a:r>
          </a:p>
          <a:p>
            <a:r>
              <a:rPr lang="en-US" dirty="0" smtClean="0"/>
              <a:t>Note also the Register asks the Store to convert the </a:t>
            </a:r>
            <a:r>
              <a:rPr lang="en-US" i="1" dirty="0" err="1" smtClean="0"/>
              <a:t>CustID</a:t>
            </a:r>
            <a:r>
              <a:rPr lang="en-US" dirty="0" smtClean="0"/>
              <a:t> into the Customer object</a:t>
            </a:r>
          </a:p>
          <a:p>
            <a:pPr marL="201168" lvl="1" indent="0">
              <a:buNone/>
            </a:pPr>
            <a:r>
              <a:rPr lang="en-US" dirty="0" smtClean="0"/>
              <a:t>Makes sense by expert (Store would be associated with the Customers), and since Register is already associated with the Store</a:t>
            </a:r>
          </a:p>
          <a:p>
            <a:r>
              <a:rPr lang="en-US" dirty="0" smtClean="0"/>
              <a:t>Finally, note the Sale passes a reference to itself (as noted earlier), and then the Factory turns around and asks the Sale for the Customer and </a:t>
            </a:r>
            <a:r>
              <a:rPr lang="en-US" dirty="0" err="1" smtClean="0"/>
              <a:t>PricingStrategy</a:t>
            </a:r>
            <a:r>
              <a:rPr lang="en-US" dirty="0" smtClean="0"/>
              <a:t> (that is currently in place) – why not have Sale pass these directly?</a:t>
            </a:r>
          </a:p>
          <a:p>
            <a:pPr marL="201168" lvl="1" indent="0">
              <a:buNone/>
            </a:pPr>
            <a:r>
              <a:rPr lang="en-US" dirty="0" smtClean="0"/>
              <a:t>Better to let the Factory decide what it needs rather than break out the pieces and send it – that would assume the Sale knows something about what the Factory logic</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1525648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We will conclude our introduction to the Gang of Four (</a:t>
            </a:r>
            <a:r>
              <a:rPr lang="en-US" sz="2800" dirty="0" err="1" smtClean="0"/>
              <a:t>GoF</a:t>
            </a:r>
            <a:r>
              <a:rPr lang="en-US" sz="2800" dirty="0" smtClean="0"/>
              <a:t>) Patterns</a:t>
            </a:r>
            <a:endParaRPr lang="en-US" sz="2400" dirty="0" smtClean="0"/>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3" name="Content Placeholder 2"/>
          <p:cNvSpPr>
            <a:spLocks noGrp="1"/>
          </p:cNvSpPr>
          <p:nvPr>
            <p:ph idx="1"/>
          </p:nvPr>
        </p:nvSpPr>
        <p:spPr/>
        <p:txBody>
          <a:bodyPr>
            <a:normAutofit/>
          </a:bodyPr>
          <a:lstStyle/>
          <a:p>
            <a:r>
              <a:rPr lang="en-US" dirty="0" smtClean="0"/>
              <a:t>Issue: How to handle “pluggable business rules”</a:t>
            </a:r>
          </a:p>
          <a:p>
            <a:r>
              <a:rPr lang="en-US" dirty="0" smtClean="0"/>
              <a:t>These are rules (like the tax calculations we saw earlier) that can change depending on conditions like area of deployment, time of year, etc.</a:t>
            </a:r>
          </a:p>
          <a:p>
            <a:r>
              <a:rPr lang="en-US" dirty="0" smtClean="0"/>
              <a:t>Allows different customers (buyers of the software) to customize the system behavior</a:t>
            </a:r>
          </a:p>
          <a:p>
            <a:r>
              <a:rPr lang="en-US" dirty="0" smtClean="0"/>
              <a:t>Examples (for POS):</a:t>
            </a:r>
          </a:p>
          <a:p>
            <a:pPr marL="201168" lvl="1" indent="0">
              <a:buNone/>
            </a:pPr>
            <a:r>
              <a:rPr lang="en-US" dirty="0" smtClean="0"/>
              <a:t>Using a gift certificate – may have a rule that limits one certificate per customer, so if an item is paid using a gift certificate, none of the remaining items can be paid for this way</a:t>
            </a:r>
          </a:p>
          <a:p>
            <a:pPr marL="201168" lvl="1" indent="0">
              <a:buNone/>
            </a:pPr>
            <a:r>
              <a:rPr lang="en-US" dirty="0" smtClean="0"/>
              <a:t>If a gift certificate is used, no cash change can be given back (only another gift certificate)</a:t>
            </a:r>
          </a:p>
          <a:p>
            <a:pPr marL="201168" lvl="1" indent="0">
              <a:buNone/>
            </a:pPr>
            <a:r>
              <a:rPr lang="en-US" dirty="0" smtClean="0"/>
              <a:t>Identify a purchase as tax-free (many nonprofit organizations are not charged tax), so the tax calculation may be skipped in this case</a:t>
            </a:r>
          </a:p>
          <a:p>
            <a:r>
              <a:rPr lang="en-US" dirty="0" smtClean="0"/>
              <a:t>These are examples of changing business rules that must be handled by the system</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3128709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3" name="Content Placeholder 2"/>
          <p:cNvSpPr>
            <a:spLocks noGrp="1"/>
          </p:cNvSpPr>
          <p:nvPr>
            <p:ph idx="1"/>
          </p:nvPr>
        </p:nvSpPr>
        <p:spPr/>
        <p:txBody>
          <a:bodyPr>
            <a:normAutofit lnSpcReduction="10000"/>
          </a:bodyPr>
          <a:lstStyle/>
          <a:p>
            <a:r>
              <a:rPr lang="en-US" dirty="0" smtClean="0"/>
              <a:t>Basic idea is to keep design impact to a minimum, i.e. design this so that this issue is separated out into a separate concern</a:t>
            </a:r>
          </a:p>
          <a:p>
            <a:r>
              <a:rPr lang="en-US" dirty="0" smtClean="0"/>
              <a:t>Designer may also want to test out several methods to implementing these rules, i.e. pluggable components</a:t>
            </a:r>
          </a:p>
          <a:p>
            <a:r>
              <a:rPr lang="en-US" dirty="0" smtClean="0"/>
              <a:t>The Façade pattern addresses this:</a:t>
            </a:r>
          </a:p>
          <a:p>
            <a:r>
              <a:rPr lang="en-US" dirty="0" smtClean="0"/>
              <a:t>Problem: A common, unified interface to a disparate set of implementations or interfaces – such as a subsystem – is required. There may be undesirable coupling to many things in the subsystem, or the implementation of the subsystem may change. What is the best way to handle this?</a:t>
            </a:r>
          </a:p>
          <a:p>
            <a:r>
              <a:rPr lang="en-US" dirty="0" smtClean="0"/>
              <a:t>Solution: Define a single point of contact to the subsystem – a façade object that wraps the subsystem. This façade object presents a single unified interface and is responsible for collaborating with the subsystem components.</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21</a:t>
            </a:fld>
            <a:endParaRPr lang="en-US" dirty="0"/>
          </a:p>
        </p:txBody>
      </p:sp>
    </p:spTree>
    <p:extLst>
      <p:ext uri="{BB962C8B-B14F-4D97-AF65-F5344CB8AC3E}">
        <p14:creationId xmlns:p14="http://schemas.microsoft.com/office/powerpoint/2010/main" val="2361364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3" name="Content Placeholder 2"/>
          <p:cNvSpPr>
            <a:spLocks noGrp="1"/>
          </p:cNvSpPr>
          <p:nvPr>
            <p:ph idx="1"/>
          </p:nvPr>
        </p:nvSpPr>
        <p:spPr/>
        <p:txBody>
          <a:bodyPr>
            <a:normAutofit/>
          </a:bodyPr>
          <a:lstStyle/>
          <a:p>
            <a:r>
              <a:rPr lang="en-US" dirty="0" smtClean="0"/>
              <a:t>Think of the façade as a “front end object” – a single point of entry for the services or subsystem</a:t>
            </a:r>
          </a:p>
          <a:p>
            <a:r>
              <a:rPr lang="en-US" dirty="0" smtClean="0"/>
              <a:t>Great way of providing Protected Variations</a:t>
            </a:r>
          </a:p>
          <a:p>
            <a:r>
              <a:rPr lang="en-US" dirty="0" smtClean="0"/>
              <a:t>Façade is another version of Adapter – applied to business rules</a:t>
            </a:r>
          </a:p>
          <a:p>
            <a:r>
              <a:rPr lang="en-US" dirty="0" smtClean="0"/>
              <a:t>The next slide shows a diagram of this implementation for the POS</a:t>
            </a:r>
          </a:p>
          <a:p>
            <a:pPr marL="201168" lvl="1" indent="0">
              <a:buNone/>
            </a:pPr>
            <a:r>
              <a:rPr lang="en-US" dirty="0" smtClean="0"/>
              <a:t>Note the use of façade object – called </a:t>
            </a:r>
            <a:r>
              <a:rPr lang="en-US" i="1" dirty="0" err="1" smtClean="0"/>
              <a:t>POSRulesEngineFacade</a:t>
            </a:r>
            <a:endParaRPr lang="en-US" dirty="0" smtClean="0"/>
          </a:p>
          <a:p>
            <a:pPr marL="201168" lvl="1" indent="0">
              <a:buNone/>
            </a:pPr>
            <a:r>
              <a:rPr lang="en-US" dirty="0" smtClean="0"/>
              <a:t>The object has two methods, which (given the </a:t>
            </a:r>
            <a:r>
              <a:rPr lang="en-US" dirty="0" err="1" smtClean="0"/>
              <a:t>SaleLineItem</a:t>
            </a:r>
            <a:r>
              <a:rPr lang="en-US" dirty="0" smtClean="0"/>
              <a:t> and the Sale) may check a set of rules to see if the line item is valid</a:t>
            </a:r>
          </a:p>
          <a:p>
            <a:pPr marL="201168" lvl="1" indent="0">
              <a:buNone/>
            </a:pPr>
            <a:r>
              <a:rPr lang="en-US" dirty="0" smtClean="0"/>
              <a:t>If the façade object indicates that the line item is invalid, the Sale may skip the addition of the line item </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795643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23</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732549175"/>
              </p:ext>
            </p:extLst>
          </p:nvPr>
        </p:nvGraphicFramePr>
        <p:xfrm>
          <a:off x="1447800" y="279232"/>
          <a:ext cx="8166100" cy="5777081"/>
        </p:xfrm>
        <a:graphic>
          <a:graphicData uri="http://schemas.openxmlformats.org/presentationml/2006/ole">
            <mc:AlternateContent xmlns:mc="http://schemas.openxmlformats.org/markup-compatibility/2006">
              <mc:Choice xmlns:v="urn:schemas-microsoft-com:vml" Requires="v">
                <p:oleObj spid="_x0000_s38931" name="Visio" r:id="rId3" imgW="5736240" imgH="4057200" progId="Visio.Drawing.11">
                  <p:embed/>
                </p:oleObj>
              </mc:Choice>
              <mc:Fallback>
                <p:oleObj name="Visio" r:id="rId3" imgW="5736240" imgH="40572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9232"/>
                        <a:ext cx="8166100" cy="577708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3790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(Publish - Subscribe)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we want the POS GUI to update a total amount as each new line item is added to the Sale?</a:t>
            </a:r>
          </a:p>
          <a:p>
            <a:r>
              <a:rPr lang="en-US" dirty="0" smtClean="0"/>
              <a:t>We need a way to update the GUI in general with new information from the Application Logic layer</a:t>
            </a:r>
          </a:p>
          <a:p>
            <a:r>
              <a:rPr lang="en-US" dirty="0" smtClean="0"/>
              <a:t>Model-View Separation principle discourages objects in the Application Logic layer from sending information to the UI layer</a:t>
            </a:r>
          </a:p>
          <a:p>
            <a:pPr marL="201168" lvl="1" indent="0">
              <a:buNone/>
            </a:pPr>
            <a:r>
              <a:rPr lang="en-US" dirty="0" smtClean="0"/>
              <a:t>Increases re-use of the Application Logic objects – they are not dependent upon the UI objects</a:t>
            </a:r>
          </a:p>
          <a:p>
            <a:r>
              <a:rPr lang="en-US" dirty="0" smtClean="0"/>
              <a:t>Problem: Different kinds of subscriber objects are interested in the state changes or events of a publisher object, and want to react in their own unique way when the publisher generates an event. Moreover, the publisher wants to maintain low coupling to the subscribers. What to do?</a:t>
            </a:r>
          </a:p>
          <a:p>
            <a:r>
              <a:rPr lang="en-US" dirty="0" smtClean="0"/>
              <a:t>Solution: Define a “subscriber” or “listener” interface. Subscribers implement this interface. The publisher can dynamically register subscribers who are interested in an event and notify them when an event occurs.</a:t>
            </a:r>
          </a:p>
          <a:p>
            <a:r>
              <a:rPr lang="en-US" dirty="0" smtClean="0"/>
              <a:t>This is called the Observer (Publish-Subscribe) </a:t>
            </a:r>
            <a:r>
              <a:rPr lang="en-US" dirty="0" err="1" smtClean="0"/>
              <a:t>GoF</a:t>
            </a:r>
            <a:r>
              <a:rPr lang="en-US" dirty="0" smtClean="0"/>
              <a:t> Pattern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241376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(Publish - Subscribe)</a:t>
            </a:r>
          </a:p>
        </p:txBody>
      </p:sp>
      <p:sp>
        <p:nvSpPr>
          <p:cNvPr id="3" name="Content Placeholder 2"/>
          <p:cNvSpPr>
            <a:spLocks noGrp="1"/>
          </p:cNvSpPr>
          <p:nvPr>
            <p:ph idx="1"/>
          </p:nvPr>
        </p:nvSpPr>
        <p:spPr/>
        <p:txBody>
          <a:bodyPr>
            <a:normAutofit/>
          </a:bodyPr>
          <a:lstStyle/>
          <a:p>
            <a:r>
              <a:rPr lang="en-US" dirty="0" smtClean="0"/>
              <a:t>For the POS example:</a:t>
            </a:r>
          </a:p>
          <a:p>
            <a:r>
              <a:rPr lang="en-US" dirty="0" smtClean="0"/>
              <a:t>Define an interface (</a:t>
            </a:r>
            <a:r>
              <a:rPr lang="en-US" i="1" dirty="0" err="1" smtClean="0"/>
              <a:t>PropertyListener</a:t>
            </a:r>
            <a:r>
              <a:rPr lang="en-US" dirty="0" smtClean="0"/>
              <a:t>) with an operation </a:t>
            </a:r>
            <a:r>
              <a:rPr lang="en-US" i="1" dirty="0" err="1" smtClean="0"/>
              <a:t>onPropertyEvent</a:t>
            </a:r>
            <a:endParaRPr lang="en-US" dirty="0" smtClean="0"/>
          </a:p>
          <a:p>
            <a:r>
              <a:rPr lang="en-US" dirty="0" smtClean="0"/>
              <a:t>Define a UI object (e.g. a window) to implement the interface</a:t>
            </a:r>
          </a:p>
          <a:p>
            <a:r>
              <a:rPr lang="en-US" dirty="0" smtClean="0"/>
              <a:t>When the UI object is initialized, pass it the Sale instance from which it will be displaying the total</a:t>
            </a:r>
          </a:p>
          <a:p>
            <a:pPr marL="201168" lvl="1" indent="0">
              <a:buNone/>
            </a:pPr>
            <a:r>
              <a:rPr lang="en-US" dirty="0" smtClean="0"/>
              <a:t>The UI object then registers or subscribes to the Sale instance for notification of “property events”, using a </a:t>
            </a:r>
            <a:r>
              <a:rPr lang="en-US" i="1" dirty="0" err="1" smtClean="0"/>
              <a:t>PropertyListener</a:t>
            </a:r>
            <a:r>
              <a:rPr lang="en-US" dirty="0" smtClean="0"/>
              <a:t> message. That allows the UI object to be notified when a property changes</a:t>
            </a:r>
          </a:p>
          <a:p>
            <a:r>
              <a:rPr lang="en-US" dirty="0" smtClean="0"/>
              <a:t>Note that in its design, the Sale does not need to know about the UI object; it only knows about objects that implement the </a:t>
            </a:r>
            <a:r>
              <a:rPr lang="en-US" i="1" dirty="0" err="1" smtClean="0"/>
              <a:t>PropertyListener</a:t>
            </a:r>
            <a:r>
              <a:rPr lang="en-US" dirty="0" smtClean="0"/>
              <a:t> interface</a:t>
            </a:r>
          </a:p>
          <a:p>
            <a:r>
              <a:rPr lang="en-US" dirty="0" smtClean="0"/>
              <a:t>The Sale is thus the “publisher” of the property events; when an event occurs, it notifies all objects that have registered with it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32066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26</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873502629"/>
              </p:ext>
            </p:extLst>
          </p:nvPr>
        </p:nvGraphicFramePr>
        <p:xfrm>
          <a:off x="1485900" y="442188"/>
          <a:ext cx="6934200" cy="5683976"/>
        </p:xfrm>
        <a:graphic>
          <a:graphicData uri="http://schemas.openxmlformats.org/presentationml/2006/ole">
            <mc:AlternateContent xmlns:mc="http://schemas.openxmlformats.org/markup-compatibility/2006">
              <mc:Choice xmlns:v="urn:schemas-microsoft-com:vml" Requires="v">
                <p:oleObj spid="_x0000_s39955" name="Visio" r:id="rId3" imgW="6918480" imgH="5670000" progId="Visio.Drawing.11">
                  <p:embed/>
                </p:oleObj>
              </mc:Choice>
              <mc:Fallback>
                <p:oleObj name="Visio" r:id="rId3" imgW="6918480" imgH="56700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442188"/>
                        <a:ext cx="6934200" cy="56839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9481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27</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4247829495"/>
              </p:ext>
            </p:extLst>
          </p:nvPr>
        </p:nvGraphicFramePr>
        <p:xfrm>
          <a:off x="647700" y="1657408"/>
          <a:ext cx="5791200" cy="1949392"/>
        </p:xfrm>
        <a:graphic>
          <a:graphicData uri="http://schemas.openxmlformats.org/presentationml/2006/ole">
            <mc:AlternateContent xmlns:mc="http://schemas.openxmlformats.org/markup-compatibility/2006">
              <mc:Choice xmlns:v="urn:schemas-microsoft-com:vml" Requires="v">
                <p:oleObj spid="_x0000_s40994" name="Visio" r:id="rId3" imgW="4931280" imgH="1658160" progId="Visio.Drawing.11">
                  <p:embed/>
                </p:oleObj>
              </mc:Choice>
              <mc:Fallback>
                <p:oleObj name="Visio" r:id="rId3" imgW="4931280" imgH="16581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1657408"/>
                        <a:ext cx="5791200" cy="1949392"/>
                      </a:xfrm>
                      <a:prstGeom prst="rect">
                        <a:avLst/>
                      </a:prstGeom>
                      <a:noFill/>
                      <a:ln>
                        <a:noFill/>
                      </a:ln>
                      <a:effec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722249176"/>
              </p:ext>
            </p:extLst>
          </p:nvPr>
        </p:nvGraphicFramePr>
        <p:xfrm>
          <a:off x="5956300" y="3606800"/>
          <a:ext cx="5918200" cy="2532131"/>
        </p:xfrm>
        <a:graphic>
          <a:graphicData uri="http://schemas.openxmlformats.org/presentationml/2006/ole">
            <mc:AlternateContent xmlns:mc="http://schemas.openxmlformats.org/markup-compatibility/2006">
              <mc:Choice xmlns:v="urn:schemas-microsoft-com:vml" Requires="v">
                <p:oleObj spid="_x0000_s40995" name="Visio" r:id="rId5" imgW="4593600" imgH="1965600" progId="Visio.Drawing.11">
                  <p:embed/>
                </p:oleObj>
              </mc:Choice>
              <mc:Fallback>
                <p:oleObj name="Visio" r:id="rId5" imgW="4593600" imgH="1965600" progId="Visio.Drawing.11">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6300" y="3606800"/>
                        <a:ext cx="5918200" cy="2532131"/>
                      </a:xfrm>
                      <a:prstGeom prst="rect">
                        <a:avLst/>
                      </a:prstGeom>
                      <a:noFill/>
                      <a:ln>
                        <a:noFill/>
                      </a:ln>
                      <a:effectLst/>
                    </p:spPr>
                  </p:pic>
                </p:oleObj>
              </mc:Fallback>
            </mc:AlternateContent>
          </a:graphicData>
        </a:graphic>
      </p:graphicFrame>
      <p:sp>
        <p:nvSpPr>
          <p:cNvPr id="5" name="Content Placeholder 2"/>
          <p:cNvSpPr txBox="1">
            <a:spLocks/>
          </p:cNvSpPr>
          <p:nvPr/>
        </p:nvSpPr>
        <p:spPr>
          <a:xfrm>
            <a:off x="1154083" y="807388"/>
            <a:ext cx="10058400" cy="5291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Note that this still couples the Sale to the UI object, but very loosely (through an interface)</a:t>
            </a:r>
            <a:endParaRPr lang="en-US" dirty="0"/>
          </a:p>
        </p:txBody>
      </p:sp>
    </p:spTree>
    <p:extLst>
      <p:ext uri="{BB962C8B-B14F-4D97-AF65-F5344CB8AC3E}">
        <p14:creationId xmlns:p14="http://schemas.microsoft.com/office/powerpoint/2010/main" val="501481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(Publish - Subscribe)</a:t>
            </a:r>
          </a:p>
        </p:txBody>
      </p:sp>
      <p:sp>
        <p:nvSpPr>
          <p:cNvPr id="3" name="Content Placeholder 2"/>
          <p:cNvSpPr>
            <a:spLocks noGrp="1"/>
          </p:cNvSpPr>
          <p:nvPr>
            <p:ph idx="1"/>
          </p:nvPr>
        </p:nvSpPr>
        <p:spPr>
          <a:xfrm>
            <a:off x="1097280" y="1845734"/>
            <a:ext cx="10058400" cy="3945466"/>
          </a:xfrm>
        </p:spPr>
        <p:txBody>
          <a:bodyPr>
            <a:normAutofit/>
          </a:bodyPr>
          <a:lstStyle/>
          <a:p>
            <a:r>
              <a:rPr lang="en-US" dirty="0" smtClean="0"/>
              <a:t>The Observer pattern may be used in other situations, not just coupling UI objects and non-UI objects</a:t>
            </a:r>
          </a:p>
          <a:p>
            <a:r>
              <a:rPr lang="en-US" dirty="0" smtClean="0"/>
              <a:t>Inter UI signaling – listeners for buttons on GUI objects, for example, is one common usage</a:t>
            </a:r>
          </a:p>
          <a:p>
            <a:r>
              <a:rPr lang="en-US" dirty="0" smtClean="0"/>
              <a:t>For simulators, may use this pattern for a clock or event generator</a:t>
            </a:r>
          </a:p>
          <a:p>
            <a:r>
              <a:rPr lang="en-US" dirty="0" smtClean="0"/>
              <a:t>For networks (M2M), often used for alarm monitoring or other message monitoring</a:t>
            </a:r>
          </a:p>
          <a:p>
            <a:r>
              <a:rPr lang="en-US" dirty="0" smtClean="0"/>
              <a:t>Note one publisher can have many listeners for an event</a:t>
            </a:r>
          </a:p>
          <a:p>
            <a:r>
              <a:rPr lang="en-US" dirty="0" smtClean="0"/>
              <a:t>In Java and C#, events are communicated via regular messages. The event may defined as a class, filled with the appropriate event data, and passed as a parameter in the event message</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3995545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 26</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Understand the main </a:t>
            </a:r>
            <a:r>
              <a:rPr lang="en-US" sz="2400" dirty="0" err="1" smtClean="0"/>
              <a:t>GoF</a:t>
            </a:r>
            <a:r>
              <a:rPr lang="en-US" sz="2400" dirty="0" smtClean="0"/>
              <a:t> patterns</a:t>
            </a:r>
          </a:p>
          <a:p>
            <a:pPr marL="201168" lvl="1" indent="0">
              <a:buNone/>
            </a:pPr>
            <a:r>
              <a:rPr lang="en-US" sz="2200" dirty="0" smtClean="0"/>
              <a:t>Adapter</a:t>
            </a:r>
          </a:p>
          <a:p>
            <a:pPr marL="201168" lvl="1" indent="0">
              <a:buNone/>
            </a:pPr>
            <a:r>
              <a:rPr lang="en-US" sz="2200" dirty="0" smtClean="0"/>
              <a:t>Factory</a:t>
            </a:r>
          </a:p>
          <a:p>
            <a:pPr marL="201168" lvl="1" indent="0">
              <a:buNone/>
            </a:pPr>
            <a:r>
              <a:rPr lang="en-US" sz="2200" dirty="0" smtClean="0"/>
              <a:t>Singleton</a:t>
            </a:r>
          </a:p>
          <a:p>
            <a:pPr marL="201168" lvl="1" indent="0">
              <a:buNone/>
            </a:pPr>
            <a:r>
              <a:rPr lang="en-US" sz="2200" dirty="0" smtClean="0"/>
              <a:t>Composite</a:t>
            </a:r>
          </a:p>
          <a:p>
            <a:pPr marL="201168" lvl="1" indent="0">
              <a:buNone/>
            </a:pPr>
            <a:r>
              <a:rPr lang="en-US" sz="2200" dirty="0" smtClean="0"/>
              <a:t>Façade</a:t>
            </a:r>
          </a:p>
          <a:p>
            <a:pPr marL="201168" lvl="1" indent="0">
              <a:buNone/>
            </a:pPr>
            <a:r>
              <a:rPr lang="en-US" sz="2200" dirty="0" smtClean="0"/>
              <a:t>Observer (Publish-Subscribe)</a:t>
            </a:r>
          </a:p>
          <a:p>
            <a:pPr marL="0" indent="0">
              <a:buNone/>
            </a:pPr>
            <a:r>
              <a:rPr lang="en-US" sz="2400" dirty="0"/>
              <a:t> </a:t>
            </a:r>
            <a:r>
              <a:rPr lang="en-US" sz="2400" dirty="0" smtClean="0"/>
              <a:t>Understand how these patterns work, and what problems they can be used to solve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32774756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a:t>
            </a:fld>
            <a:endParaRPr lang="en-US" dirty="0"/>
          </a:p>
        </p:txBody>
      </p:sp>
      <p:graphicFrame>
        <p:nvGraphicFramePr>
          <p:cNvPr id="3" name="Object 5"/>
          <p:cNvGraphicFramePr>
            <a:graphicFrameLocks noChangeAspect="1"/>
          </p:cNvGraphicFramePr>
          <p:nvPr>
            <p:extLst/>
          </p:nvPr>
        </p:nvGraphicFramePr>
        <p:xfrm>
          <a:off x="1371600" y="500398"/>
          <a:ext cx="9664700" cy="5546390"/>
        </p:xfrm>
        <a:graphic>
          <a:graphicData uri="http://schemas.openxmlformats.org/presentationml/2006/ole">
            <mc:AlternateContent xmlns:mc="http://schemas.openxmlformats.org/markup-compatibility/2006">
              <mc:Choice xmlns:v="urn:schemas-microsoft-com:vml" Requires="v">
                <p:oleObj spid="_x0000_s42001" name="Visio" r:id="rId3" imgW="4653720" imgH="2670120" progId="Visio.Drawing.11">
                  <p:embed/>
                </p:oleObj>
              </mc:Choice>
              <mc:Fallback>
                <p:oleObj name="Visio" r:id="rId3" imgW="4653720" imgH="26701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00398"/>
                        <a:ext cx="9664700" cy="55463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322133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lstStyle/>
          <a:p>
            <a:pPr marL="0" indent="0">
              <a:buNone/>
            </a:pPr>
            <a:r>
              <a:rPr lang="en-US" dirty="0" smtClean="0"/>
              <a:t>A final application of </a:t>
            </a:r>
            <a:r>
              <a:rPr lang="en-US" dirty="0" err="1" smtClean="0"/>
              <a:t>GoF</a:t>
            </a:r>
            <a:r>
              <a:rPr lang="en-US" dirty="0" smtClean="0"/>
              <a:t> patterns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spTree>
    <p:extLst>
      <p:ext uri="{BB962C8B-B14F-4D97-AF65-F5344CB8AC3E}">
        <p14:creationId xmlns:p14="http://schemas.microsoft.com/office/powerpoint/2010/main" val="33078550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4</a:t>
            </a:fld>
            <a:endParaRPr lang="en-US" dirty="0"/>
          </a:p>
        </p:txBody>
      </p:sp>
      <p:graphicFrame>
        <p:nvGraphicFramePr>
          <p:cNvPr id="3" name="Object 4"/>
          <p:cNvGraphicFramePr>
            <a:graphicFrameLocks noChangeAspect="1"/>
          </p:cNvGraphicFramePr>
          <p:nvPr>
            <p:extLst/>
          </p:nvPr>
        </p:nvGraphicFramePr>
        <p:xfrm>
          <a:off x="457199" y="1638300"/>
          <a:ext cx="10592497" cy="2903538"/>
        </p:xfrm>
        <a:graphic>
          <a:graphicData uri="http://schemas.openxmlformats.org/presentationml/2006/ole">
            <mc:AlternateContent xmlns:mc="http://schemas.openxmlformats.org/markup-compatibility/2006">
              <mc:Choice xmlns:v="urn:schemas-microsoft-com:vml" Requires="v">
                <p:oleObj spid="_x0000_s43025" name="Visio" r:id="rId3" imgW="6821280" imgH="1870560" progId="Visio.Drawing.11">
                  <p:embed/>
                </p:oleObj>
              </mc:Choice>
              <mc:Fallback>
                <p:oleObj name="Visio" r:id="rId3" imgW="6821280" imgH="18705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638300"/>
                        <a:ext cx="10592497" cy="29035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965844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lstStyle/>
          <a:p>
            <a:r>
              <a:rPr lang="en-US" dirty="0" smtClean="0"/>
              <a:t>Recall the pricing strategy problem we studied last time: How to apply a pricing strategy to the POS total Sale, when the strategy may be changing from time to time</a:t>
            </a:r>
          </a:p>
          <a:p>
            <a:pPr marL="201168" lvl="1" indent="0">
              <a:buNone/>
            </a:pPr>
            <a:r>
              <a:rPr lang="en-US" dirty="0" smtClean="0"/>
              <a:t>The solution was to use the Strategy pattern, which essentially used polymorphism to define objects for the strategies, and a factory to create the objects</a:t>
            </a:r>
          </a:p>
          <a:p>
            <a:pPr marL="201168" lvl="1" indent="0">
              <a:buNone/>
            </a:pPr>
            <a:r>
              <a:rPr lang="en-US" dirty="0" smtClean="0"/>
              <a:t>The Sale object then retrieved the pricing strategy object from the factory, and (using an interface reference) was able to apply the pricing strategy </a:t>
            </a:r>
          </a:p>
          <a:p>
            <a:pPr marL="201168" lvl="1" indent="0">
              <a:buNone/>
            </a:pPr>
            <a:r>
              <a:rPr lang="en-US" dirty="0" smtClean="0"/>
              <a:t>This way, the logic behind the algorithm of the pricing strategy was completely hidden from the Sale object – it was kept in the strategy objects, where it belongs – keeping the Sale object simpler</a:t>
            </a:r>
          </a:p>
          <a:p>
            <a:r>
              <a:rPr lang="en-US" dirty="0" smtClean="0"/>
              <a:t>What if we have multiple, competing pricing strategies?</a:t>
            </a:r>
          </a:p>
          <a:p>
            <a:pPr marL="201168" lvl="1" indent="0">
              <a:buNone/>
            </a:pPr>
            <a:r>
              <a:rPr lang="en-US" dirty="0" smtClean="0"/>
              <a:t>There may be several pricing strategies in play – which one to apply?</a:t>
            </a:r>
          </a:p>
          <a:p>
            <a:r>
              <a:rPr lang="en-US" dirty="0" smtClean="0"/>
              <a:t>The store needs a “conflict resolution” strategy – something like “choose the discount that gives the lowest price to the customer”</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3071046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lstStyle/>
          <a:p>
            <a:r>
              <a:rPr lang="en-US" dirty="0" smtClean="0"/>
              <a:t>We don’t want the Sale to be aware of the different (competing) strategies – remember, the Sale should just do its job and not worry about the pricing logic</a:t>
            </a:r>
          </a:p>
          <a:p>
            <a:r>
              <a:rPr lang="en-US" dirty="0" smtClean="0"/>
              <a:t>We could have the factory object do this (since it is aware of the strategy objects), but that would complicate the factory object’s logic and make it complex</a:t>
            </a:r>
          </a:p>
          <a:p>
            <a:r>
              <a:rPr lang="en-US" dirty="0" smtClean="0"/>
              <a:t>The best way to handle this is to create a new object that will be responsible for knowing all of the pricing strategies and also contain the logic to decide which one to apply</a:t>
            </a:r>
          </a:p>
          <a:p>
            <a:r>
              <a:rPr lang="en-US" dirty="0" smtClean="0"/>
              <a:t>Problem: How to treat a group or composition structure of objects the same way (</a:t>
            </a:r>
            <a:r>
              <a:rPr lang="en-US" dirty="0" err="1" smtClean="0"/>
              <a:t>polymorphically</a:t>
            </a:r>
            <a:r>
              <a:rPr lang="en-US" dirty="0" smtClean="0"/>
              <a:t>) as a non-composite (atomic) object?</a:t>
            </a:r>
          </a:p>
          <a:p>
            <a:r>
              <a:rPr lang="en-US" dirty="0" smtClean="0"/>
              <a:t>Solution: Define classes for composite and atomic objects so that they implement the same interface</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3714242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lstStyle/>
          <a:p>
            <a:r>
              <a:rPr lang="en-US" dirty="0" smtClean="0"/>
              <a:t>In the case of the POS system, we could create a new class called </a:t>
            </a:r>
            <a:r>
              <a:rPr lang="en-US" i="1" dirty="0" err="1" smtClean="0"/>
              <a:t>CompositeBestForCustomerPricingStrategy</a:t>
            </a:r>
            <a:r>
              <a:rPr lang="en-US" i="1" dirty="0" smtClean="0"/>
              <a:t> </a:t>
            </a:r>
            <a:r>
              <a:rPr lang="en-US" dirty="0" smtClean="0"/>
              <a:t>which implements the </a:t>
            </a:r>
            <a:r>
              <a:rPr lang="en-US" i="1" dirty="0" err="1" smtClean="0"/>
              <a:t>ISalesPricingStrategy</a:t>
            </a:r>
            <a:r>
              <a:rPr lang="en-US" dirty="0" smtClean="0"/>
              <a:t> interface and also contains a list of the </a:t>
            </a:r>
            <a:r>
              <a:rPr lang="en-US" i="1" dirty="0" err="1" smtClean="0"/>
              <a:t>ISalesPricingStrategies</a:t>
            </a:r>
            <a:r>
              <a:rPr lang="en-US" dirty="0" smtClean="0"/>
              <a:t> objects</a:t>
            </a:r>
          </a:p>
          <a:p>
            <a:pPr marL="201168" lvl="1" indent="0">
              <a:buNone/>
            </a:pPr>
            <a:r>
              <a:rPr lang="en-US" dirty="0" smtClean="0"/>
              <a:t>This is common in Composite objects: They implement the interface, but also contain a list of the (“inner”) interface objects, so they iterate over them and choose one based upon some logic</a:t>
            </a:r>
          </a:p>
          <a:p>
            <a:r>
              <a:rPr lang="en-US" dirty="0" smtClean="0"/>
              <a:t>Notice that since the composite object implements the interface, the composite object may be attached to the Sale object</a:t>
            </a:r>
          </a:p>
          <a:p>
            <a:pPr marL="201168" lvl="1" indent="0">
              <a:buNone/>
            </a:pPr>
            <a:r>
              <a:rPr lang="en-US" dirty="0" smtClean="0"/>
              <a:t>The Sale object can use the atomic strategy (e.g. </a:t>
            </a:r>
            <a:r>
              <a:rPr lang="en-US" i="1" dirty="0" err="1" smtClean="0"/>
              <a:t>PercentDiscountPricingStrategy</a:t>
            </a:r>
            <a:r>
              <a:rPr lang="en-US" dirty="0" smtClean="0"/>
              <a:t>) or the composite – both implement the interface, so both understand the </a:t>
            </a:r>
            <a:r>
              <a:rPr lang="en-US" i="1" dirty="0" err="1" smtClean="0"/>
              <a:t>getTotal</a:t>
            </a:r>
            <a:r>
              <a:rPr lang="en-US" i="1" dirty="0" smtClean="0"/>
              <a:t>()</a:t>
            </a:r>
            <a:r>
              <a:rPr lang="en-US" dirty="0" smtClean="0"/>
              <a:t> message.</a:t>
            </a:r>
          </a:p>
          <a:p>
            <a:r>
              <a:rPr lang="en-US" dirty="0" smtClean="0"/>
              <a:t>We can even extend, by defining a general (abstract) </a:t>
            </a:r>
            <a:r>
              <a:rPr lang="en-US" i="1" dirty="0" err="1" smtClean="0"/>
              <a:t>CompositePricingStrategy</a:t>
            </a:r>
            <a:r>
              <a:rPr lang="en-US" dirty="0" smtClean="0"/>
              <a:t> superclass (that implements the interface and maintains the list of strategies) and then have sub-classes for different Composites … see next slides for full design</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13948908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720497509"/>
              </p:ext>
            </p:extLst>
          </p:nvPr>
        </p:nvGraphicFramePr>
        <p:xfrm>
          <a:off x="2960688" y="497823"/>
          <a:ext cx="5310146" cy="5982127"/>
        </p:xfrm>
        <a:graphic>
          <a:graphicData uri="http://schemas.openxmlformats.org/presentationml/2006/ole">
            <mc:AlternateContent xmlns:mc="http://schemas.openxmlformats.org/markup-compatibility/2006">
              <mc:Choice xmlns:v="urn:schemas-microsoft-com:vml" Requires="v">
                <p:oleObj spid="_x0000_s32790" name="Visio" r:id="rId3" imgW="6564240" imgH="7396920" progId="Visio.Drawing.11">
                  <p:embed/>
                </p:oleObj>
              </mc:Choice>
              <mc:Fallback>
                <p:oleObj name="Visio" r:id="rId3" imgW="6564240" imgH="73969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688" y="497823"/>
                        <a:ext cx="5310146" cy="59821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377101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046332718"/>
              </p:ext>
            </p:extLst>
          </p:nvPr>
        </p:nvGraphicFramePr>
        <p:xfrm>
          <a:off x="688570" y="417152"/>
          <a:ext cx="9867900" cy="5289911"/>
        </p:xfrm>
        <a:graphic>
          <a:graphicData uri="http://schemas.openxmlformats.org/presentationml/2006/ole">
            <mc:AlternateContent xmlns:mc="http://schemas.openxmlformats.org/markup-compatibility/2006">
              <mc:Choice xmlns:v="urn:schemas-microsoft-com:vml" Requires="v">
                <p:oleObj spid="_x0000_s33814" name="Visio" r:id="rId3" imgW="6990120" imgH="3746160" progId="Visio.Drawing.11">
                  <p:embed/>
                </p:oleObj>
              </mc:Choice>
              <mc:Fallback>
                <p:oleObj name="Visio" r:id="rId3" imgW="6990120" imgH="374616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570" y="417152"/>
                        <a:ext cx="9867900" cy="52899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211102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4360</TotalTime>
  <Words>1956</Words>
  <Application>Microsoft Macintosh PowerPoint</Application>
  <PresentationFormat>Custom</PresentationFormat>
  <Paragraphs>144</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Retrospect</vt:lpstr>
      <vt:lpstr>Visio</vt:lpstr>
      <vt:lpstr>Object-Oriented Analysis and Design</vt:lpstr>
      <vt:lpstr>What will we learn?</vt:lpstr>
      <vt:lpstr>PowerPoint Presentation</vt:lpstr>
      <vt:lpstr>PowerPoint Presentation</vt:lpstr>
      <vt:lpstr>Composite</vt:lpstr>
      <vt:lpstr>Composite</vt:lpstr>
      <vt:lpstr>Composite</vt:lpstr>
      <vt:lpstr>PowerPoint Presentation</vt:lpstr>
      <vt:lpstr>PowerPoint Presentation</vt:lpstr>
      <vt:lpstr>Composite</vt:lpstr>
      <vt:lpstr>Composite</vt:lpstr>
      <vt:lpstr>PowerPoint Presentation</vt:lpstr>
      <vt:lpstr>Composite</vt:lpstr>
      <vt:lpstr>PowerPoint Presentation</vt:lpstr>
      <vt:lpstr>Composite</vt:lpstr>
      <vt:lpstr>Composite</vt:lpstr>
      <vt:lpstr>PowerPoint Presentation</vt:lpstr>
      <vt:lpstr>PowerPoint Presentation</vt:lpstr>
      <vt:lpstr>Composite</vt:lpstr>
      <vt:lpstr>Facade</vt:lpstr>
      <vt:lpstr>Facade</vt:lpstr>
      <vt:lpstr>Facade</vt:lpstr>
      <vt:lpstr>PowerPoint Presentation</vt:lpstr>
      <vt:lpstr>Observer (Publish - Subscribe)</vt:lpstr>
      <vt:lpstr>Observer (Publish - Subscribe)</vt:lpstr>
      <vt:lpstr>PowerPoint Presentation</vt:lpstr>
      <vt:lpstr>PowerPoint Presentation</vt:lpstr>
      <vt:lpstr>Observer (Publish - Subscribe)</vt:lpstr>
      <vt:lpstr>Takeaways from Chapter 26</vt:lpstr>
      <vt:lpstr>Next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 Borazjany</cp:lastModifiedBy>
  <cp:revision>333</cp:revision>
  <dcterms:created xsi:type="dcterms:W3CDTF">2013-08-23T13:52:50Z</dcterms:created>
  <dcterms:modified xsi:type="dcterms:W3CDTF">2014-11-10T17:54:22Z</dcterms:modified>
</cp:coreProperties>
</file>