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85" r:id="rId4"/>
    <p:sldId id="286" r:id="rId5"/>
    <p:sldId id="287" r:id="rId6"/>
    <p:sldId id="288" r:id="rId7"/>
    <p:sldId id="291" r:id="rId8"/>
    <p:sldId id="289" r:id="rId9"/>
    <p:sldId id="290"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3" r:id="rId23"/>
    <p:sldId id="305" r:id="rId24"/>
    <p:sldId id="317" r:id="rId25"/>
    <p:sldId id="318" r:id="rId26"/>
    <p:sldId id="306" r:id="rId27"/>
    <p:sldId id="307" r:id="rId28"/>
    <p:sldId id="308" r:id="rId29"/>
    <p:sldId id="316" r:id="rId30"/>
    <p:sldId id="309" r:id="rId31"/>
    <p:sldId id="310" r:id="rId32"/>
    <p:sldId id="311" r:id="rId33"/>
    <p:sldId id="312" r:id="rId34"/>
    <p:sldId id="313" r:id="rId35"/>
    <p:sldId id="314" r:id="rId36"/>
    <p:sldId id="315"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80" autoAdjust="0"/>
    <p:restoredTop sz="95492"/>
  </p:normalViewPr>
  <p:slideViewPr>
    <p:cSldViewPr snapToGrid="0">
      <p:cViewPr varScale="1">
        <p:scale>
          <a:sx n="98" d="100"/>
          <a:sy n="98" d="100"/>
        </p:scale>
        <p:origin x="296" y="19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20A42-BCB4-41A2-BB66-8DBB866CBA85}" type="datetimeFigureOut">
              <a:rPr lang="en-US" smtClean="0"/>
              <a:t>7/17/18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48BE-B8C9-4DD3-8053-A1EC8D787163}" type="slidenum">
              <a:rPr lang="en-US" smtClean="0"/>
              <a:t>‹#›</a:t>
            </a:fld>
            <a:endParaRPr lang="en-US" dirty="0"/>
          </a:p>
        </p:txBody>
      </p:sp>
    </p:spTree>
    <p:extLst>
      <p:ext uri="{BB962C8B-B14F-4D97-AF65-F5344CB8AC3E}">
        <p14:creationId xmlns:p14="http://schemas.microsoft.com/office/powerpoint/2010/main" val="321961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November 2, 2012</a:t>
            </a:r>
            <a:endParaRPr lang="en-US" dirty="0"/>
          </a:p>
        </p:txBody>
      </p:sp>
      <p:sp>
        <p:nvSpPr>
          <p:cNvPr id="5" name="Footer Placeholder 4"/>
          <p:cNvSpPr>
            <a:spLocks noGrp="1"/>
          </p:cNvSpPr>
          <p:nvPr>
            <p:ph type="ftr" sz="quarter" idx="11"/>
          </p:nvPr>
        </p:nvSpPr>
        <p:spPr/>
        <p:txBody>
          <a:bodyPr/>
          <a:lstStyle/>
          <a:p>
            <a:r>
              <a:rPr lang="en-US"/>
              <a:t>User Interface Design – John Cole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November 2, 2012</a:t>
            </a:r>
            <a:endParaRPr lang="en-US" dirty="0"/>
          </a:p>
        </p:txBody>
      </p:sp>
      <p:sp>
        <p:nvSpPr>
          <p:cNvPr id="5" name="Footer Placeholder 4"/>
          <p:cNvSpPr>
            <a:spLocks noGrp="1"/>
          </p:cNvSpPr>
          <p:nvPr>
            <p:ph type="ftr" sz="quarter" idx="11"/>
          </p:nvPr>
        </p:nvSpPr>
        <p:spPr/>
        <p:txBody>
          <a:bodyPr/>
          <a:lstStyle/>
          <a:p>
            <a:r>
              <a:rPr lang="en-US"/>
              <a:t>User Interface Design – John Cole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November 2, 2012</a:t>
            </a:r>
            <a:endParaRPr lang="en-US" dirty="0"/>
          </a:p>
        </p:txBody>
      </p:sp>
      <p:sp>
        <p:nvSpPr>
          <p:cNvPr id="5" name="Footer Placeholder 4"/>
          <p:cNvSpPr>
            <a:spLocks noGrp="1"/>
          </p:cNvSpPr>
          <p:nvPr>
            <p:ph type="ftr" sz="quarter" idx="11"/>
          </p:nvPr>
        </p:nvSpPr>
        <p:spPr/>
        <p:txBody>
          <a:bodyPr/>
          <a:lstStyle/>
          <a:p>
            <a:r>
              <a:rPr lang="en-US"/>
              <a:t>User Interface Design – John Cole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November 2, 2012</a:t>
            </a:r>
            <a:endParaRPr lang="en-US" dirty="0"/>
          </a:p>
        </p:txBody>
      </p:sp>
      <p:sp>
        <p:nvSpPr>
          <p:cNvPr id="5" name="Footer Placeholder 4"/>
          <p:cNvSpPr>
            <a:spLocks noGrp="1"/>
          </p:cNvSpPr>
          <p:nvPr>
            <p:ph type="ftr" sz="quarter" idx="11"/>
          </p:nvPr>
        </p:nvSpPr>
        <p:spPr/>
        <p:txBody>
          <a:bodyPr/>
          <a:lstStyle/>
          <a:p>
            <a:r>
              <a:rPr lang="en-US"/>
              <a:t>User Interface Design – John Cole</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November 2, 2012</a:t>
            </a:r>
            <a:endParaRPr lang="en-US" dirty="0"/>
          </a:p>
        </p:txBody>
      </p:sp>
      <p:sp>
        <p:nvSpPr>
          <p:cNvPr id="5" name="Footer Placeholder 4"/>
          <p:cNvSpPr>
            <a:spLocks noGrp="1"/>
          </p:cNvSpPr>
          <p:nvPr>
            <p:ph type="ftr" sz="quarter" idx="11"/>
          </p:nvPr>
        </p:nvSpPr>
        <p:spPr/>
        <p:txBody>
          <a:bodyPr/>
          <a:lstStyle/>
          <a:p>
            <a:r>
              <a:rPr lang="en-US"/>
              <a:t>User Interface Design – John Cole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November 2, 2012</a:t>
            </a:r>
            <a:endParaRPr lang="en-US" dirty="0"/>
          </a:p>
        </p:txBody>
      </p:sp>
      <p:sp>
        <p:nvSpPr>
          <p:cNvPr id="6" name="Footer Placeholder 5"/>
          <p:cNvSpPr>
            <a:spLocks noGrp="1"/>
          </p:cNvSpPr>
          <p:nvPr>
            <p:ph type="ftr" sz="quarter" idx="11"/>
          </p:nvPr>
        </p:nvSpPr>
        <p:spPr/>
        <p:txBody>
          <a:bodyPr/>
          <a:lstStyle/>
          <a:p>
            <a:r>
              <a:rPr lang="en-US"/>
              <a:t>User Interface Design – John Cole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November 2, 2012</a:t>
            </a:r>
            <a:endParaRPr lang="en-US" dirty="0"/>
          </a:p>
        </p:txBody>
      </p:sp>
      <p:sp>
        <p:nvSpPr>
          <p:cNvPr id="8" name="Footer Placeholder 7"/>
          <p:cNvSpPr>
            <a:spLocks noGrp="1"/>
          </p:cNvSpPr>
          <p:nvPr>
            <p:ph type="ftr" sz="quarter" idx="11"/>
          </p:nvPr>
        </p:nvSpPr>
        <p:spPr/>
        <p:txBody>
          <a:bodyPr/>
          <a:lstStyle/>
          <a:p>
            <a:r>
              <a:rPr lang="en-US"/>
              <a:t>User Interface Design – John Cole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November 2, 2012</a:t>
            </a:r>
            <a:endParaRPr lang="en-US" dirty="0"/>
          </a:p>
        </p:txBody>
      </p:sp>
      <p:sp>
        <p:nvSpPr>
          <p:cNvPr id="4" name="Footer Placeholder 3"/>
          <p:cNvSpPr>
            <a:spLocks noGrp="1"/>
          </p:cNvSpPr>
          <p:nvPr>
            <p:ph type="ftr" sz="quarter" idx="11"/>
          </p:nvPr>
        </p:nvSpPr>
        <p:spPr/>
        <p:txBody>
          <a:bodyPr/>
          <a:lstStyle/>
          <a:p>
            <a:r>
              <a:rPr lang="en-US"/>
              <a:t>User Interface Design – John Cole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November 2, 2012</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User Interface Design – John Cole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November 2, 2012</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User Interface Design – John Cole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November 2, 2012</a:t>
            </a:r>
            <a:endParaRPr lang="en-US" dirty="0"/>
          </a:p>
        </p:txBody>
      </p:sp>
      <p:sp>
        <p:nvSpPr>
          <p:cNvPr id="6" name="Footer Placeholder 5"/>
          <p:cNvSpPr>
            <a:spLocks noGrp="1"/>
          </p:cNvSpPr>
          <p:nvPr>
            <p:ph type="ftr" sz="quarter" idx="11"/>
          </p:nvPr>
        </p:nvSpPr>
        <p:spPr/>
        <p:txBody>
          <a:bodyPr/>
          <a:lstStyle/>
          <a:p>
            <a:r>
              <a:rPr lang="en-US"/>
              <a:t>User Interface Design – John Cole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November 2, 2012</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User Interface Design – John Cole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hyperlink" Target="http://www.javapos.com/" TargetMode="External"/><Relationship Id="rId2" Type="http://schemas.openxmlformats.org/officeDocument/2006/relationships/hyperlink" Target="http://www.nrf-art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Object-Oriented Analysis and Design</a:t>
            </a:r>
          </a:p>
        </p:txBody>
      </p:sp>
      <p:sp>
        <p:nvSpPr>
          <p:cNvPr id="3" name="Subtitle 2"/>
          <p:cNvSpPr>
            <a:spLocks noGrp="1"/>
          </p:cNvSpPr>
          <p:nvPr>
            <p:ph type="subTitle" idx="1"/>
          </p:nvPr>
        </p:nvSpPr>
        <p:spPr/>
        <p:txBody>
          <a:bodyPr/>
          <a:lstStyle/>
          <a:p>
            <a:r>
              <a:rPr lang="en-US" dirty="0"/>
              <a:t>Chapter 36: more object design with </a:t>
            </a:r>
            <a:r>
              <a:rPr lang="en-US" dirty="0" err="1"/>
              <a:t>gof</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825823062"/>
              </p:ext>
            </p:extLst>
          </p:nvPr>
        </p:nvGraphicFramePr>
        <p:xfrm>
          <a:off x="990600" y="318650"/>
          <a:ext cx="9410700" cy="5070914"/>
        </p:xfrm>
        <a:graphic>
          <a:graphicData uri="http://schemas.openxmlformats.org/presentationml/2006/ole">
            <mc:AlternateContent xmlns:mc="http://schemas.openxmlformats.org/markup-compatibility/2006">
              <mc:Choice xmlns:v="urn:schemas-microsoft-com:vml" Requires="v">
                <p:oleObj spid="_x0000_s13344" name="Visio" r:id="rId3" imgW="6446160" imgH="3474000" progId="Visio.Drawing.11">
                  <p:embed/>
                </p:oleObj>
              </mc:Choice>
              <mc:Fallback>
                <p:oleObj name="Visio" r:id="rId3" imgW="6446160" imgH="3474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8650"/>
                        <a:ext cx="9410700" cy="50709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1498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4038218921"/>
              </p:ext>
            </p:extLst>
          </p:nvPr>
        </p:nvGraphicFramePr>
        <p:xfrm>
          <a:off x="1141383" y="1084371"/>
          <a:ext cx="10071100" cy="4478229"/>
        </p:xfrm>
        <a:graphic>
          <a:graphicData uri="http://schemas.openxmlformats.org/presentationml/2006/ole">
            <mc:AlternateContent xmlns:mc="http://schemas.openxmlformats.org/markup-compatibility/2006">
              <mc:Choice xmlns:v="urn:schemas-microsoft-com:vml" Requires="v">
                <p:oleObj spid="_x0000_s14368" name="Visio" r:id="rId3" imgW="5838480" imgH="2596320" progId="Visio.Drawing.11">
                  <p:embed/>
                </p:oleObj>
              </mc:Choice>
              <mc:Fallback>
                <p:oleObj name="Visio" r:id="rId3" imgW="5838480" imgH="25963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383" y="1084371"/>
                        <a:ext cx="10071100" cy="44782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796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035388443"/>
              </p:ext>
            </p:extLst>
          </p:nvPr>
        </p:nvGraphicFramePr>
        <p:xfrm>
          <a:off x="660400" y="1460500"/>
          <a:ext cx="11067730" cy="3146425"/>
        </p:xfrm>
        <a:graphic>
          <a:graphicData uri="http://schemas.openxmlformats.org/presentationml/2006/ole">
            <mc:AlternateContent xmlns:mc="http://schemas.openxmlformats.org/markup-compatibility/2006">
              <mc:Choice xmlns:v="urn:schemas-microsoft-com:vml" Requires="v">
                <p:oleObj spid="_x0000_s15391" name="Visio" r:id="rId3" imgW="5980680" imgH="1701000" progId="Visio.Drawing.11">
                  <p:embed/>
                </p:oleObj>
              </mc:Choice>
              <mc:Fallback>
                <p:oleObj name="Visio" r:id="rId3" imgW="5980680" imgH="17010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1460500"/>
                        <a:ext cx="11067730" cy="3146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0351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Failure</a:t>
            </a:r>
          </a:p>
        </p:txBody>
      </p:sp>
      <p:sp>
        <p:nvSpPr>
          <p:cNvPr id="3" name="Content Placeholder 2"/>
          <p:cNvSpPr>
            <a:spLocks noGrp="1"/>
          </p:cNvSpPr>
          <p:nvPr>
            <p:ph idx="1"/>
          </p:nvPr>
        </p:nvSpPr>
        <p:spPr/>
        <p:txBody>
          <a:bodyPr>
            <a:normAutofit/>
          </a:bodyPr>
          <a:lstStyle/>
          <a:p>
            <a:pPr marL="201168" lvl="1" indent="0">
              <a:buNone/>
            </a:pPr>
            <a:r>
              <a:rPr lang="en-US" sz="2400" dirty="0"/>
              <a:t>Terminology:</a:t>
            </a:r>
          </a:p>
          <a:p>
            <a:pPr marL="384048" lvl="2" indent="0">
              <a:buNone/>
            </a:pPr>
            <a:r>
              <a:rPr lang="en-US" sz="2000" b="1" dirty="0"/>
              <a:t>Fault:</a:t>
            </a:r>
            <a:r>
              <a:rPr lang="en-US" sz="2000" dirty="0"/>
              <a:t> The ultimate origin or cause of a </a:t>
            </a:r>
            <a:r>
              <a:rPr lang="en-US" sz="2000"/>
              <a:t>misbehavior </a:t>
            </a:r>
          </a:p>
          <a:p>
            <a:pPr marL="384048" lvl="2" indent="0">
              <a:buNone/>
            </a:pPr>
            <a:r>
              <a:rPr lang="en-US" sz="2000" b="1"/>
              <a:t>Error</a:t>
            </a:r>
            <a:r>
              <a:rPr lang="en-US" sz="2000" b="1" dirty="0"/>
              <a:t>:</a:t>
            </a:r>
            <a:r>
              <a:rPr lang="en-US" sz="2000" dirty="0"/>
              <a:t> A manifestation of the fault in the running system. Errors may be detected (or not). Example would be what happens when the system tries to access an external system and the internet connection is down – system usually indicates some kind of error.</a:t>
            </a:r>
          </a:p>
          <a:p>
            <a:pPr marL="384048" lvl="2" indent="0">
              <a:buNone/>
            </a:pPr>
            <a:r>
              <a:rPr lang="en-US" sz="2000" b="1" dirty="0"/>
              <a:t>Failure:</a:t>
            </a:r>
            <a:r>
              <a:rPr lang="en-US" sz="2000" dirty="0"/>
              <a:t> A denial of service caused by an error (e.g., the Credit Authorization service fails to provide the authorization service)</a:t>
            </a:r>
          </a:p>
          <a:p>
            <a:pPr marL="201168" lvl="1" indent="0">
              <a:buNone/>
            </a:pPr>
            <a:r>
              <a:rPr lang="en-US" sz="2400" dirty="0"/>
              <a:t>We are concerned with how the system handles errors – how does the fault manifest itself</a:t>
            </a:r>
          </a:p>
          <a:p>
            <a:pPr lvl="1"/>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389891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Failure: Throwing Exceptions</a:t>
            </a:r>
          </a:p>
        </p:txBody>
      </p:sp>
      <p:sp>
        <p:nvSpPr>
          <p:cNvPr id="3" name="Content Placeholder 2"/>
          <p:cNvSpPr>
            <a:spLocks noGrp="1"/>
          </p:cNvSpPr>
          <p:nvPr>
            <p:ph idx="1"/>
          </p:nvPr>
        </p:nvSpPr>
        <p:spPr/>
        <p:txBody>
          <a:bodyPr>
            <a:normAutofit/>
          </a:bodyPr>
          <a:lstStyle/>
          <a:p>
            <a:pPr marL="201168" lvl="1" indent="0">
              <a:buNone/>
            </a:pPr>
            <a:r>
              <a:rPr lang="en-US" sz="2400" dirty="0"/>
              <a:t>Throwing Exceptions: Exceptions are especially appropriate when dealing with resource failures (disk, memory, network or database access, or other external services).</a:t>
            </a:r>
          </a:p>
          <a:p>
            <a:pPr marL="201168" lvl="1" indent="0">
              <a:buNone/>
            </a:pPr>
            <a:r>
              <a:rPr lang="en-US" sz="2400" dirty="0"/>
              <a:t>Pattern: Convert Exceptions</a:t>
            </a:r>
          </a:p>
          <a:p>
            <a:pPr marL="201168" lvl="1" indent="0">
              <a:buNone/>
            </a:pPr>
            <a:r>
              <a:rPr lang="en-US" sz="2400" dirty="0"/>
              <a:t>Within a subsystem, avoid emitting lower level exceptions coming from lower subsystems or services. Rather, convert the lower level exception into one that is meaningful at the level of the subsystem. </a:t>
            </a:r>
          </a:p>
          <a:p>
            <a:pPr marL="201168" lvl="1" indent="0">
              <a:buNone/>
            </a:pPr>
            <a:r>
              <a:rPr lang="en-US" sz="2400" dirty="0"/>
              <a:t>The higher level exception usually wraps the lower-level exception, and adds information, to make the exception more contextually meaningful to the higher level.</a:t>
            </a:r>
          </a:p>
          <a:p>
            <a:pPr lvl="1"/>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111693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Failure: Throwing Exceptions</a:t>
            </a:r>
          </a:p>
        </p:txBody>
      </p:sp>
      <p:sp>
        <p:nvSpPr>
          <p:cNvPr id="3" name="Content Placeholder 2"/>
          <p:cNvSpPr>
            <a:spLocks noGrp="1"/>
          </p:cNvSpPr>
          <p:nvPr>
            <p:ph idx="1"/>
          </p:nvPr>
        </p:nvSpPr>
        <p:spPr/>
        <p:txBody>
          <a:bodyPr>
            <a:normAutofit/>
          </a:bodyPr>
          <a:lstStyle/>
          <a:p>
            <a:pPr marL="201168" lvl="1" indent="0">
              <a:buNone/>
            </a:pPr>
            <a:r>
              <a:rPr lang="en-US" sz="2400" dirty="0"/>
              <a:t>What this means as that the exception that the system displays should be appropriate for the level it is being displayed from</a:t>
            </a:r>
          </a:p>
          <a:p>
            <a:pPr marL="201168" lvl="1" indent="0">
              <a:buNone/>
            </a:pPr>
            <a:r>
              <a:rPr lang="en-US" sz="2400" dirty="0"/>
              <a:t>Don’t show low level errors messages to the User!</a:t>
            </a:r>
          </a:p>
          <a:p>
            <a:pPr marL="201168" lvl="1" indent="0">
              <a:buNone/>
            </a:pPr>
            <a:r>
              <a:rPr lang="en-US" sz="2400" dirty="0"/>
              <a:t>Suppose in the </a:t>
            </a:r>
            <a:r>
              <a:rPr lang="en-US" sz="2400" dirty="0" err="1"/>
              <a:t>NextGen</a:t>
            </a:r>
            <a:r>
              <a:rPr lang="en-US" sz="2400" dirty="0"/>
              <a:t> POS the Product database is unavailable, so the Adapter for this system throws a </a:t>
            </a:r>
            <a:r>
              <a:rPr lang="en-US" sz="2400" i="1" dirty="0" err="1"/>
              <a:t>DBUnavailableException</a:t>
            </a:r>
            <a:r>
              <a:rPr lang="en-US" sz="2400" dirty="0"/>
              <a:t>. </a:t>
            </a:r>
          </a:p>
          <a:p>
            <a:pPr marL="384048" lvl="2" indent="0">
              <a:buNone/>
            </a:pPr>
            <a:r>
              <a:rPr lang="en-US" sz="2000" dirty="0"/>
              <a:t>The </a:t>
            </a:r>
            <a:r>
              <a:rPr lang="en-US" sz="2000" i="1" dirty="0" err="1"/>
              <a:t>DBProductAdapter</a:t>
            </a:r>
            <a:r>
              <a:rPr lang="en-US" sz="2000" dirty="0"/>
              <a:t> acts like a façade for this subsystem, and it should catch this exception</a:t>
            </a:r>
          </a:p>
          <a:p>
            <a:pPr marL="384048" lvl="2" indent="0">
              <a:buNone/>
            </a:pPr>
            <a:r>
              <a:rPr lang="en-US" sz="2000" dirty="0"/>
              <a:t>If the </a:t>
            </a:r>
            <a:r>
              <a:rPr lang="en-US" sz="2000" i="1" dirty="0" err="1"/>
              <a:t>DBProductAdaptor</a:t>
            </a:r>
            <a:r>
              <a:rPr lang="en-US" sz="2000" dirty="0"/>
              <a:t> cannot resolve the exception, it throws its own exception, which wraps the lower level one (</a:t>
            </a:r>
            <a:r>
              <a:rPr lang="en-US" sz="2000" i="1" dirty="0" err="1"/>
              <a:t>ProductInfoUnavailableException</a:t>
            </a:r>
            <a:r>
              <a:rPr lang="en-US" sz="2000" dirty="0"/>
              <a:t>, for example)</a:t>
            </a:r>
          </a:p>
          <a:p>
            <a:pPr marL="201168" lvl="1" indent="0">
              <a:buNone/>
            </a:pPr>
            <a:r>
              <a:rPr lang="en-US" sz="2400" dirty="0"/>
              <a:t>Notice the naming of these exceptions – they describe what is going on</a:t>
            </a:r>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215994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Failure: Throwing Exceptions</a:t>
            </a:r>
          </a:p>
        </p:txBody>
      </p:sp>
      <p:sp>
        <p:nvSpPr>
          <p:cNvPr id="3" name="Content Placeholder 2"/>
          <p:cNvSpPr>
            <a:spLocks noGrp="1"/>
          </p:cNvSpPr>
          <p:nvPr>
            <p:ph idx="1"/>
          </p:nvPr>
        </p:nvSpPr>
        <p:spPr/>
        <p:txBody>
          <a:bodyPr>
            <a:normAutofit/>
          </a:bodyPr>
          <a:lstStyle/>
          <a:p>
            <a:pPr marL="201168" lvl="1" indent="0">
              <a:buNone/>
            </a:pPr>
            <a:r>
              <a:rPr lang="en-US" sz="2400" dirty="0"/>
              <a:t>Pattern: Name The Problem Not The Thrower</a:t>
            </a:r>
          </a:p>
          <a:p>
            <a:pPr marL="201168" lvl="1" indent="0">
              <a:buNone/>
            </a:pPr>
            <a:r>
              <a:rPr lang="en-US" sz="2400" dirty="0"/>
              <a:t>What to call an exception? Assign a name that describes why the exception is being thrown, not the thrower. The benefit is that it makes it easier for the programmer to understand the problem, and it highlights the essential similarity of many classes of exceptions.</a:t>
            </a:r>
          </a:p>
          <a:p>
            <a:pPr marL="201168" lvl="1" indent="0">
              <a:buNone/>
            </a:pPr>
            <a:r>
              <a:rPr lang="en-US" sz="2400" dirty="0"/>
              <a:t>Caveat: Sometimes it helps to identify the thrower (for example, error messages generated by using a Java library)</a:t>
            </a:r>
          </a:p>
          <a:p>
            <a:pPr marL="201168" lvl="1" indent="0">
              <a:buNone/>
            </a:pPr>
            <a:r>
              <a:rPr lang="en-US" sz="2400" dirty="0"/>
              <a:t>Note that in UML, the exception is shown as an asynchronous message (arrow with stick arrowhead) and the keyword &lt;&lt;exception&gt;&gt; (see next slide)</a:t>
            </a:r>
          </a:p>
          <a:p>
            <a:pPr marL="201168" lvl="1" indent="0">
              <a:buNone/>
            </a:pPr>
            <a:r>
              <a:rPr lang="en-US" sz="2400" dirty="0"/>
              <a:t>Exceptions are not usually shown in the interaction diagrams – too low level</a:t>
            </a:r>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36593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237278723"/>
              </p:ext>
            </p:extLst>
          </p:nvPr>
        </p:nvGraphicFramePr>
        <p:xfrm>
          <a:off x="1812146" y="437714"/>
          <a:ext cx="8088312" cy="5693211"/>
        </p:xfrm>
        <a:graphic>
          <a:graphicData uri="http://schemas.openxmlformats.org/presentationml/2006/ole">
            <mc:AlternateContent xmlns:mc="http://schemas.openxmlformats.org/markup-compatibility/2006">
              <mc:Choice xmlns:v="urn:schemas-microsoft-com:vml" Requires="v">
                <p:oleObj spid="_x0000_s16413" name="Visio" r:id="rId3" imgW="6625440" imgH="4663440" progId="Visio.Drawing.11">
                  <p:embed/>
                </p:oleObj>
              </mc:Choice>
              <mc:Fallback>
                <p:oleObj name="Visio" r:id="rId3" imgW="6625440" imgH="46634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146" y="437714"/>
                        <a:ext cx="8088312" cy="56932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52089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Failure: Handling Exceptions</a:t>
            </a:r>
          </a:p>
        </p:txBody>
      </p:sp>
      <p:sp>
        <p:nvSpPr>
          <p:cNvPr id="3" name="Content Placeholder 2"/>
          <p:cNvSpPr>
            <a:spLocks noGrp="1"/>
          </p:cNvSpPr>
          <p:nvPr>
            <p:ph idx="1"/>
          </p:nvPr>
        </p:nvSpPr>
        <p:spPr/>
        <p:txBody>
          <a:bodyPr>
            <a:normAutofit/>
          </a:bodyPr>
          <a:lstStyle/>
          <a:p>
            <a:pPr marL="201168" lvl="1" indent="0">
              <a:buNone/>
            </a:pPr>
            <a:r>
              <a:rPr lang="en-US" sz="2400" dirty="0"/>
              <a:t>What to do when an exception is thrown? There are a couple of patterns to help:</a:t>
            </a:r>
          </a:p>
          <a:p>
            <a:pPr marL="201168" lvl="1" indent="0">
              <a:buNone/>
            </a:pPr>
            <a:r>
              <a:rPr lang="en-US" sz="2400" dirty="0"/>
              <a:t>Pattern: Centralized Error Logging</a:t>
            </a:r>
          </a:p>
          <a:p>
            <a:pPr marL="201168" lvl="1" indent="0">
              <a:buNone/>
            </a:pPr>
            <a:r>
              <a:rPr lang="en-US" sz="2400" dirty="0"/>
              <a:t>Use a Singleton-accessed central error logging object and report all exceptions to it. If it is a distributed system, each local singleton will collaborate with a central error logger. This leads to consistency in reporting and provides flexible design of output streams and reporting.</a:t>
            </a:r>
          </a:p>
          <a:p>
            <a:pPr marL="201168" lvl="1" indent="0">
              <a:buNone/>
            </a:pPr>
            <a:r>
              <a:rPr lang="en-US" sz="2400" dirty="0"/>
              <a:t>There is a more detailed pattern for Error Dialog in the text</a:t>
            </a:r>
          </a:p>
        </p:txBody>
      </p:sp>
      <p:sp>
        <p:nvSpPr>
          <p:cNvPr id="4" name="Slide Number Placeholder 3"/>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41798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Handling Exceptions: UI Object Logic</a:t>
            </a:r>
          </a:p>
        </p:txBody>
      </p:sp>
      <p:sp>
        <p:nvSpPr>
          <p:cNvPr id="3" name="Content Placeholder 2"/>
          <p:cNvSpPr>
            <a:spLocks noGrp="1"/>
          </p:cNvSpPr>
          <p:nvPr>
            <p:ph idx="1"/>
          </p:nvPr>
        </p:nvSpPr>
        <p:spPr/>
        <p:txBody>
          <a:bodyPr>
            <a:normAutofit/>
          </a:bodyPr>
          <a:lstStyle/>
          <a:p>
            <a:pPr marL="201168" lvl="1" indent="0">
              <a:buNone/>
            </a:pPr>
            <a:r>
              <a:rPr lang="en-US" sz="2400" dirty="0"/>
              <a:t>Should UI objects handle an error by catching an exception and notifying the user, or should it be handled in the Application Logic layer?</a:t>
            </a:r>
          </a:p>
          <a:p>
            <a:pPr marL="201168" lvl="1" indent="0">
              <a:buNone/>
            </a:pPr>
            <a:r>
              <a:rPr lang="en-US" sz="2400" dirty="0"/>
              <a:t>If there are only a few windows, probably OK to have the UI objects handle</a:t>
            </a:r>
          </a:p>
          <a:p>
            <a:pPr marL="384048" lvl="2" indent="0">
              <a:buNone/>
            </a:pPr>
            <a:r>
              <a:rPr lang="en-US" sz="2000" dirty="0"/>
              <a:t>Keep in mind the Model-Separation View principle</a:t>
            </a:r>
          </a:p>
          <a:p>
            <a:pPr marL="201168" lvl="1" indent="0">
              <a:buNone/>
            </a:pPr>
            <a:r>
              <a:rPr lang="en-US" sz="2400" dirty="0"/>
              <a:t>For complex applications with many windows, may need a layer of controllers</a:t>
            </a:r>
          </a:p>
          <a:p>
            <a:pPr marL="201168" lvl="1" indent="0">
              <a:buNone/>
            </a:pPr>
            <a:r>
              <a:rPr lang="en-US" sz="2400" dirty="0"/>
              <a:t>Also possible to have a “view manager mediator” which manages the windows and keeps track of any transitions due to navigation</a:t>
            </a:r>
          </a:p>
          <a:p>
            <a:pPr marL="201168" lvl="1" indent="0">
              <a:buNone/>
            </a:pPr>
            <a:r>
              <a:rPr lang="en-US" sz="2400" dirty="0"/>
              <a:t>A controller in the Application Logic layer could communicate with the mediator, pushing up any exception-related actions</a:t>
            </a:r>
          </a:p>
          <a:p>
            <a:pPr marL="384048" lvl="2" indent="0">
              <a:buNone/>
            </a:pPr>
            <a:r>
              <a:rPr lang="en-US" sz="2000" dirty="0"/>
              <a:t>This blurs </a:t>
            </a:r>
            <a:r>
              <a:rPr lang="en-US" sz="2000"/>
              <a:t>the UI-Application Logic layer line</a:t>
            </a:r>
          </a:p>
        </p:txBody>
      </p:sp>
      <p:sp>
        <p:nvSpPr>
          <p:cNvPr id="4" name="Slide Number Placeholder 3"/>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15579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we learn?</a:t>
            </a:r>
          </a:p>
        </p:txBody>
      </p:sp>
      <p:sp>
        <p:nvSpPr>
          <p:cNvPr id="3" name="Content Placeholder 2"/>
          <p:cNvSpPr>
            <a:spLocks noGrp="1"/>
          </p:cNvSpPr>
          <p:nvPr>
            <p:ph idx="1"/>
          </p:nvPr>
        </p:nvSpPr>
        <p:spPr/>
        <p:txBody>
          <a:bodyPr/>
          <a:lstStyle/>
          <a:p>
            <a:pPr marL="201168" lvl="1" indent="0">
              <a:buNone/>
            </a:pPr>
            <a:r>
              <a:rPr lang="en-US" sz="2800" dirty="0"/>
              <a:t>We will continue to iterate on the case studies, enhancing our designs by using more </a:t>
            </a:r>
            <a:r>
              <a:rPr lang="en-US" sz="2800" dirty="0" err="1"/>
              <a:t>GoF</a:t>
            </a:r>
            <a:r>
              <a:rPr lang="en-US" sz="2800" dirty="0"/>
              <a:t> patterns</a:t>
            </a:r>
            <a:endParaRPr lang="en-US" sz="2400" dirty="0"/>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Proxy</a:t>
            </a:r>
          </a:p>
        </p:txBody>
      </p:sp>
      <p:sp>
        <p:nvSpPr>
          <p:cNvPr id="3" name="Content Placeholder 2"/>
          <p:cNvSpPr>
            <a:spLocks noGrp="1"/>
          </p:cNvSpPr>
          <p:nvPr>
            <p:ph idx="1"/>
          </p:nvPr>
        </p:nvSpPr>
        <p:spPr/>
        <p:txBody>
          <a:bodyPr>
            <a:normAutofit lnSpcReduction="10000"/>
          </a:bodyPr>
          <a:lstStyle/>
          <a:p>
            <a:pPr marL="201168" lvl="1" indent="0">
              <a:buNone/>
            </a:pPr>
            <a:r>
              <a:rPr lang="en-US" sz="2400" dirty="0"/>
              <a:t>The solution we came up with for the Product Description retrieval (i.e., putting a local service in front of the external service) does not always work</a:t>
            </a:r>
          </a:p>
          <a:p>
            <a:pPr marL="201168" lvl="1" indent="0">
              <a:buNone/>
            </a:pPr>
            <a:r>
              <a:rPr lang="en-US" sz="2400" dirty="0"/>
              <a:t>Sometimes, the external service should be tried </a:t>
            </a:r>
            <a:r>
              <a:rPr lang="en-US" sz="2400" u="sng" dirty="0"/>
              <a:t>first</a:t>
            </a:r>
            <a:r>
              <a:rPr lang="en-US" sz="2400" dirty="0"/>
              <a:t>, and the local used as a backup</a:t>
            </a:r>
          </a:p>
          <a:p>
            <a:pPr marL="384048" lvl="2" indent="0">
              <a:buNone/>
            </a:pPr>
            <a:r>
              <a:rPr lang="en-US" sz="2000" dirty="0"/>
              <a:t>Example: Posting the Sale to the accounting database, or accessing the tax calculator</a:t>
            </a:r>
          </a:p>
          <a:p>
            <a:pPr marL="201168" lvl="1" indent="0">
              <a:buNone/>
            </a:pPr>
            <a:r>
              <a:rPr lang="en-US" sz="2400" dirty="0"/>
              <a:t>The </a:t>
            </a:r>
            <a:r>
              <a:rPr lang="en-US" sz="2400" dirty="0" err="1"/>
              <a:t>GoF</a:t>
            </a:r>
            <a:r>
              <a:rPr lang="en-US" sz="2400" dirty="0"/>
              <a:t> pattern that can help with this situation is </a:t>
            </a:r>
            <a:r>
              <a:rPr lang="en-US" sz="2400" i="1" dirty="0"/>
              <a:t>Proxy</a:t>
            </a:r>
            <a:endParaRPr lang="en-US" sz="2400" dirty="0"/>
          </a:p>
          <a:p>
            <a:pPr marL="201168" lvl="1" indent="0">
              <a:buNone/>
            </a:pPr>
            <a:r>
              <a:rPr lang="en-US" sz="2400" dirty="0"/>
              <a:t>Problem: Direct access to a real subject object is not desired or possible. What to do?</a:t>
            </a:r>
          </a:p>
          <a:p>
            <a:pPr marL="201168" lvl="1" indent="0">
              <a:buNone/>
            </a:pPr>
            <a:r>
              <a:rPr lang="en-US" sz="2400" dirty="0"/>
              <a:t>Solution: Add a level of indirection with a surrogate proxy object that implements the same interface as the subject object, and is responsible for controlling or enhancing access to it.</a:t>
            </a:r>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377479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567244467"/>
              </p:ext>
            </p:extLst>
          </p:nvPr>
        </p:nvGraphicFramePr>
        <p:xfrm>
          <a:off x="812799" y="683957"/>
          <a:ext cx="10298083" cy="4478593"/>
        </p:xfrm>
        <a:graphic>
          <a:graphicData uri="http://schemas.openxmlformats.org/presentationml/2006/ole">
            <mc:AlternateContent xmlns:mc="http://schemas.openxmlformats.org/markup-compatibility/2006">
              <mc:Choice xmlns:v="urn:schemas-microsoft-com:vml" Requires="v">
                <p:oleObj spid="_x0000_s17433" name="Visio" r:id="rId3" imgW="6783480" imgH="2949120" progId="Visio.Drawing.11">
                  <p:embed/>
                </p:oleObj>
              </mc:Choice>
              <mc:Fallback>
                <p:oleObj name="Visio" r:id="rId3" imgW="6783480" imgH="2949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99" y="683957"/>
                        <a:ext cx="10298083" cy="447859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17814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Proxy</a:t>
            </a:r>
          </a:p>
        </p:txBody>
      </p:sp>
      <p:sp>
        <p:nvSpPr>
          <p:cNvPr id="3" name="Content Placeholder 2"/>
          <p:cNvSpPr>
            <a:spLocks noGrp="1"/>
          </p:cNvSpPr>
          <p:nvPr>
            <p:ph idx="1"/>
          </p:nvPr>
        </p:nvSpPr>
        <p:spPr/>
        <p:txBody>
          <a:bodyPr>
            <a:normAutofit/>
          </a:bodyPr>
          <a:lstStyle/>
          <a:p>
            <a:pPr marL="201168" lvl="1" indent="0">
              <a:buNone/>
            </a:pPr>
            <a:r>
              <a:rPr lang="en-US" sz="2400" dirty="0"/>
              <a:t>Consider the </a:t>
            </a:r>
            <a:r>
              <a:rPr lang="en-US" sz="2400" dirty="0" err="1"/>
              <a:t>NextGen</a:t>
            </a:r>
            <a:r>
              <a:rPr lang="en-US" sz="2400" dirty="0"/>
              <a:t> POS example and the external access of the accounting service</a:t>
            </a:r>
          </a:p>
          <a:p>
            <a:pPr marL="201168" lvl="1" indent="0">
              <a:buNone/>
            </a:pPr>
            <a:r>
              <a:rPr lang="en-US" sz="2400" dirty="0"/>
              <a:t>We can use a </a:t>
            </a:r>
            <a:r>
              <a:rPr lang="en-US" sz="2400" i="1" dirty="0"/>
              <a:t>Redirection Proxy</a:t>
            </a:r>
            <a:r>
              <a:rPr lang="en-US" sz="2400" dirty="0"/>
              <a:t> pattern as follows:</a:t>
            </a:r>
          </a:p>
          <a:p>
            <a:pPr marL="384048" lvl="2" indent="0">
              <a:buNone/>
            </a:pPr>
            <a:r>
              <a:rPr lang="en-US" sz="2000" dirty="0"/>
              <a:t>Send the </a:t>
            </a:r>
            <a:r>
              <a:rPr lang="en-US" sz="2000" i="1" dirty="0" err="1"/>
              <a:t>postSale</a:t>
            </a:r>
            <a:r>
              <a:rPr lang="en-US" sz="2000" dirty="0"/>
              <a:t> message to the redirection proxy, treating it like the actual external accounting service</a:t>
            </a:r>
          </a:p>
          <a:p>
            <a:pPr marL="384048" lvl="2" indent="0">
              <a:buNone/>
            </a:pPr>
            <a:r>
              <a:rPr lang="en-US" sz="2000" dirty="0"/>
              <a:t>If the redirection proxy fails to make contact with the external service (here the proxy will attempt to use the adapter we created for the service), then it can redirect the </a:t>
            </a:r>
            <a:r>
              <a:rPr lang="en-US" sz="2000" i="1" dirty="0" err="1"/>
              <a:t>postSale</a:t>
            </a:r>
            <a:r>
              <a:rPr lang="en-US" sz="2000" dirty="0"/>
              <a:t> message to a local service, which will store the </a:t>
            </a:r>
            <a:r>
              <a:rPr lang="en-US" sz="2000" i="1" dirty="0"/>
              <a:t>Sale</a:t>
            </a:r>
            <a:r>
              <a:rPr lang="en-US" sz="2000" dirty="0"/>
              <a:t> locally and then forward it to the external service when it is available</a:t>
            </a:r>
          </a:p>
          <a:p>
            <a:pPr marL="201168" lvl="1" indent="0">
              <a:buNone/>
            </a:pPr>
            <a:r>
              <a:rPr lang="en-US" sz="2400" dirty="0"/>
              <a:t>This is shown in the following slide – note this is a static (class) diagram, and this type of design is often shown using an interaction diagram</a:t>
            </a:r>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157138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674535725"/>
              </p:ext>
            </p:extLst>
          </p:nvPr>
        </p:nvGraphicFramePr>
        <p:xfrm>
          <a:off x="1835150" y="318708"/>
          <a:ext cx="7804150" cy="5705856"/>
        </p:xfrm>
        <a:graphic>
          <a:graphicData uri="http://schemas.openxmlformats.org/presentationml/2006/ole">
            <mc:AlternateContent xmlns:mc="http://schemas.openxmlformats.org/markup-compatibility/2006">
              <mc:Choice xmlns:v="urn:schemas-microsoft-com:vml" Requires="v">
                <p:oleObj spid="_x0000_s18457" name="Visio" r:id="rId3" imgW="7000560" imgH="5118120" progId="Visio.Drawing.11">
                  <p:embed/>
                </p:oleObj>
              </mc:Choice>
              <mc:Fallback>
                <p:oleObj name="Visio" r:id="rId3" imgW="7000560" imgH="511812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8708"/>
                        <a:ext cx="7804150" cy="57058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279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Façade, Adapter?</a:t>
            </a:r>
          </a:p>
        </p:txBody>
      </p:sp>
      <p:sp>
        <p:nvSpPr>
          <p:cNvPr id="3" name="Content Placeholder 2"/>
          <p:cNvSpPr>
            <a:spLocks noGrp="1"/>
          </p:cNvSpPr>
          <p:nvPr>
            <p:ph idx="1"/>
          </p:nvPr>
        </p:nvSpPr>
        <p:spPr/>
        <p:txBody>
          <a:bodyPr/>
          <a:lstStyle/>
          <a:p>
            <a:pPr marL="201168" lvl="1" indent="0">
              <a:buNone/>
            </a:pPr>
            <a:r>
              <a:rPr lang="en-US" sz="2400" dirty="0"/>
              <a:t>Adapter: Used to address non-compatible interfaces. Adapts a given class/object to a new interface. </a:t>
            </a:r>
          </a:p>
          <a:p>
            <a:pPr marL="201168" lvl="1" indent="0">
              <a:buNone/>
            </a:pPr>
            <a:r>
              <a:rPr lang="en-US" sz="2400" dirty="0"/>
              <a:t>Façade: Like a simple gateway to a complicated set of functionality, like an entire subsystem. Black-box for a subsystem, make the overall interface simpler</a:t>
            </a:r>
          </a:p>
          <a:p>
            <a:pPr marL="201168" lvl="1" indent="0">
              <a:buNone/>
            </a:pPr>
            <a:r>
              <a:rPr lang="en-US" sz="2400" dirty="0"/>
              <a:t>Proxy: Provides the same interface as a class, but does some other functionality on its own. </a:t>
            </a:r>
          </a:p>
          <a:p>
            <a:pPr marL="384048" lvl="2" indent="0">
              <a:buNone/>
            </a:pPr>
            <a:r>
              <a:rPr lang="en-US" sz="2000" dirty="0"/>
              <a:t>Think of the </a:t>
            </a:r>
            <a:r>
              <a:rPr lang="en-US" sz="2000" i="1" dirty="0" err="1"/>
              <a:t>LocalProducts</a:t>
            </a:r>
            <a:r>
              <a:rPr lang="en-US" sz="2000" dirty="0"/>
              <a:t> class we defined – to the </a:t>
            </a:r>
            <a:r>
              <a:rPr lang="en-US" sz="2000" i="1" dirty="0"/>
              <a:t>Sale</a:t>
            </a:r>
            <a:r>
              <a:rPr lang="en-US" sz="2000" dirty="0"/>
              <a:t> object, it appears as if the </a:t>
            </a:r>
            <a:r>
              <a:rPr lang="en-US" sz="2000" i="1" dirty="0" err="1"/>
              <a:t>LocalProducts</a:t>
            </a:r>
            <a:r>
              <a:rPr lang="en-US" sz="2000" dirty="0"/>
              <a:t> is simply accessing the database to get </a:t>
            </a:r>
            <a:r>
              <a:rPr lang="en-US" sz="2000" i="1" dirty="0" err="1"/>
              <a:t>ProductDescription</a:t>
            </a:r>
            <a:r>
              <a:rPr lang="en-US" sz="2000" dirty="0"/>
              <a:t>, when in reality it is first checking local hard drive storage.</a:t>
            </a:r>
          </a:p>
        </p:txBody>
      </p:sp>
      <p:sp>
        <p:nvSpPr>
          <p:cNvPr id="4" name="Slide Number Placeholder 3"/>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320939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Façade, Adapter?</a:t>
            </a:r>
          </a:p>
        </p:txBody>
      </p:sp>
      <p:sp>
        <p:nvSpPr>
          <p:cNvPr id="3" name="Content Placeholder 2"/>
          <p:cNvSpPr>
            <a:spLocks noGrp="1"/>
          </p:cNvSpPr>
          <p:nvPr>
            <p:ph idx="1"/>
          </p:nvPr>
        </p:nvSpPr>
        <p:spPr/>
        <p:txBody>
          <a:bodyPr>
            <a:normAutofit/>
          </a:bodyPr>
          <a:lstStyle/>
          <a:p>
            <a:pPr marL="201168" lvl="1" indent="0">
              <a:buNone/>
            </a:pPr>
            <a:r>
              <a:rPr lang="en-US" sz="2400" dirty="0"/>
              <a:t>Façade: Universal remote, one box that can be used to turn all the equipment (TV, stereo, cable box, etc.)</a:t>
            </a:r>
          </a:p>
          <a:p>
            <a:pPr marL="201168" lvl="1" indent="0">
              <a:buNone/>
            </a:pPr>
            <a:r>
              <a:rPr lang="en-US" sz="2400" dirty="0"/>
              <a:t>Adapter: DVI-VGA adapter; used to connect incompatible interfaces</a:t>
            </a:r>
          </a:p>
          <a:p>
            <a:pPr marL="201168" lvl="1" indent="0">
              <a:buNone/>
            </a:pPr>
            <a:r>
              <a:rPr lang="en-US" sz="2400" dirty="0"/>
              <a:t>Adapter == making a square peg fit into a round hole.</a:t>
            </a:r>
          </a:p>
          <a:p>
            <a:pPr marL="201168" lvl="1" indent="0">
              <a:buNone/>
            </a:pPr>
            <a:r>
              <a:rPr lang="en-US" sz="2400" dirty="0"/>
              <a:t>Facade == a single control panel to run all the internal components.</a:t>
            </a:r>
          </a:p>
          <a:p>
            <a:pPr marL="201168" lvl="1" indent="0">
              <a:buNone/>
            </a:pPr>
            <a:endParaRPr lang="en-US" sz="2400" dirty="0"/>
          </a:p>
          <a:p>
            <a:pPr marL="201168" lvl="1" indent="0">
              <a:buNone/>
            </a:pP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117373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Abstract Factory</a:t>
            </a:r>
          </a:p>
        </p:txBody>
      </p:sp>
      <p:sp>
        <p:nvSpPr>
          <p:cNvPr id="3" name="Content Placeholder 2"/>
          <p:cNvSpPr>
            <a:spLocks noGrp="1"/>
          </p:cNvSpPr>
          <p:nvPr>
            <p:ph idx="1"/>
          </p:nvPr>
        </p:nvSpPr>
        <p:spPr/>
        <p:txBody>
          <a:bodyPr>
            <a:normAutofit/>
          </a:bodyPr>
          <a:lstStyle/>
          <a:p>
            <a:pPr marL="201168" lvl="1" indent="0">
              <a:buNone/>
            </a:pPr>
            <a:r>
              <a:rPr lang="en-US" sz="2400" dirty="0"/>
              <a:t>The </a:t>
            </a:r>
            <a:r>
              <a:rPr lang="en-US" sz="2400" dirty="0" err="1"/>
              <a:t>NextGen</a:t>
            </a:r>
            <a:r>
              <a:rPr lang="en-US" sz="2400" dirty="0"/>
              <a:t> POS needs to interact with various hardware devices, such as the (physical) register,  change dispenser, monitor, etc.</a:t>
            </a:r>
          </a:p>
          <a:p>
            <a:pPr marL="201168" lvl="1" indent="0">
              <a:buNone/>
            </a:pPr>
            <a:r>
              <a:rPr lang="en-US" sz="2400" dirty="0"/>
              <a:t>Usually, these devices have drivers that are available from manufacturers, but we will still be responsible for integrating them into our system design</a:t>
            </a:r>
          </a:p>
          <a:p>
            <a:pPr marL="201168" lvl="1" indent="0">
              <a:buNone/>
            </a:pPr>
            <a:r>
              <a:rPr lang="en-US" sz="2400" dirty="0"/>
              <a:t>But the system we are designing needs to be flexible, and work with various manufacturer’s equipment – we don’t want to assume a particular register, for example</a:t>
            </a:r>
          </a:p>
          <a:p>
            <a:pPr marL="201168" lvl="1" indent="0">
              <a:buNone/>
            </a:pPr>
            <a:r>
              <a:rPr lang="en-US" sz="2400" dirty="0"/>
              <a:t>How do we design the system to be flexible in the drivers it will use?</a:t>
            </a:r>
          </a:p>
          <a:p>
            <a:pPr marL="201168" lvl="1" indent="0">
              <a:buNone/>
            </a:pPr>
            <a:r>
              <a:rPr lang="en-US" sz="2400" dirty="0"/>
              <a:t>Notice that we will be dealing with families of classes </a:t>
            </a:r>
            <a:r>
              <a:rPr lang="en-US" sz="2400"/>
              <a:t>that are highly </a:t>
            </a:r>
            <a:r>
              <a:rPr lang="en-US" sz="2400" dirty="0"/>
              <a:t>related and all implement the same interface</a:t>
            </a:r>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8258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Abstract Factory</a:t>
            </a:r>
          </a:p>
        </p:txBody>
      </p:sp>
      <p:sp>
        <p:nvSpPr>
          <p:cNvPr id="3" name="Content Placeholder 2"/>
          <p:cNvSpPr>
            <a:spLocks noGrp="1"/>
          </p:cNvSpPr>
          <p:nvPr>
            <p:ph idx="1"/>
          </p:nvPr>
        </p:nvSpPr>
        <p:spPr/>
        <p:txBody>
          <a:bodyPr>
            <a:normAutofit/>
          </a:bodyPr>
          <a:lstStyle/>
          <a:p>
            <a:pPr marL="201168" lvl="1" indent="0">
              <a:buNone/>
            </a:pPr>
            <a:r>
              <a:rPr lang="en-US" sz="2400" dirty="0"/>
              <a:t>Pattern: How to create families of related classes that implement a common interface?</a:t>
            </a:r>
          </a:p>
          <a:p>
            <a:pPr marL="201168" lvl="1" indent="0">
              <a:buNone/>
            </a:pPr>
            <a:r>
              <a:rPr lang="en-US" sz="2400" dirty="0"/>
              <a:t>Solution: Define a factory interface (the </a:t>
            </a:r>
            <a:r>
              <a:rPr lang="en-US" sz="2400" i="1" dirty="0"/>
              <a:t>abstract factory</a:t>
            </a:r>
            <a:r>
              <a:rPr lang="en-US" sz="2400" dirty="0"/>
              <a:t>). Define a concrete factory class for each family of things to create. Optionally, define a true abstract class that implements the factory interface and provides common services to the concrete factories that extend it. </a:t>
            </a:r>
          </a:p>
          <a:p>
            <a:pPr marL="201168" lvl="1" indent="0">
              <a:buNone/>
            </a:pPr>
            <a:r>
              <a:rPr lang="en-US" sz="2400" dirty="0"/>
              <a:t>Note that the Factory pattern we saw earlier was a simplification of this idea – it was a real concrete class that actual created objects (like strategy objects) and returned references to them</a:t>
            </a:r>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80689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220357420"/>
              </p:ext>
            </p:extLst>
          </p:nvPr>
        </p:nvGraphicFramePr>
        <p:xfrm>
          <a:off x="1572433" y="389211"/>
          <a:ext cx="8328025" cy="5548040"/>
        </p:xfrm>
        <a:graphic>
          <a:graphicData uri="http://schemas.openxmlformats.org/presentationml/2006/ole">
            <mc:AlternateContent xmlns:mc="http://schemas.openxmlformats.org/markup-compatibility/2006">
              <mc:Choice xmlns:v="urn:schemas-microsoft-com:vml" Requires="v">
                <p:oleObj spid="_x0000_s19481" name="Visio" r:id="rId3" imgW="6648480" imgH="4429800" progId="Visio.Drawing.11">
                  <p:embed/>
                </p:oleObj>
              </mc:Choice>
              <mc:Fallback>
                <p:oleObj name="Visio" r:id="rId3" imgW="6648480" imgH="442980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433" y="389211"/>
                        <a:ext cx="8328025" cy="55480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1243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Standardized Interfaces</a:t>
            </a:r>
          </a:p>
        </p:txBody>
      </p:sp>
      <p:sp>
        <p:nvSpPr>
          <p:cNvPr id="3" name="Content Placeholder 2"/>
          <p:cNvSpPr>
            <a:spLocks noGrp="1"/>
          </p:cNvSpPr>
          <p:nvPr>
            <p:ph idx="1"/>
          </p:nvPr>
        </p:nvSpPr>
        <p:spPr/>
        <p:txBody>
          <a:bodyPr>
            <a:normAutofit/>
          </a:bodyPr>
          <a:lstStyle/>
          <a:p>
            <a:pPr marL="201168" lvl="1" indent="0">
              <a:buNone/>
            </a:pPr>
            <a:r>
              <a:rPr lang="en-US" sz="2400" dirty="0"/>
              <a:t>Note that the solution on the last slide assumes that IBM and NCR both implement the same </a:t>
            </a:r>
            <a:r>
              <a:rPr lang="en-US" sz="2400" i="1" dirty="0" err="1"/>
              <a:t>jpos.CashDrawer</a:t>
            </a:r>
            <a:r>
              <a:rPr lang="en-US" sz="2400" dirty="0"/>
              <a:t> interface</a:t>
            </a:r>
          </a:p>
          <a:p>
            <a:pPr marL="201168" lvl="1" indent="0">
              <a:buNone/>
            </a:pPr>
            <a:r>
              <a:rPr lang="en-US" sz="2400" dirty="0">
                <a:ea typeface="Verdana" panose="020B0604030504040204" pitchFamily="34" charset="0"/>
                <a:cs typeface="Verdana" panose="020B0604030504040204" pitchFamily="34" charset="0"/>
              </a:rPr>
              <a:t>This is where industry standards come into play – the major manufacturers need to agree on these interfaces and implement them for this approach to work</a:t>
            </a:r>
          </a:p>
          <a:p>
            <a:pPr marL="201168" lvl="1" indent="0">
              <a:buNone/>
            </a:pPr>
            <a:r>
              <a:rPr lang="en-US" sz="2400" dirty="0">
                <a:ea typeface="Verdana" panose="020B0604030504040204" pitchFamily="34" charset="0"/>
                <a:cs typeface="Verdana" panose="020B0604030504040204" pitchFamily="34" charset="0"/>
              </a:rPr>
              <a:t>If a vendor is chosen that does not implement the standardized interface, integration is more difficult</a:t>
            </a:r>
          </a:p>
          <a:p>
            <a:pPr marL="384048" lvl="2" indent="0">
              <a:buNone/>
            </a:pPr>
            <a:r>
              <a:rPr lang="en-US" sz="2000" dirty="0">
                <a:ea typeface="Verdana" panose="020B0604030504040204" pitchFamily="34" charset="0"/>
                <a:cs typeface="Verdana" panose="020B0604030504040204" pitchFamily="34" charset="0"/>
              </a:rPr>
              <a:t>Need to create a new adapter that does implement the standardized interface</a:t>
            </a:r>
          </a:p>
          <a:p>
            <a:pPr marL="201168" lvl="1" indent="0">
              <a:buNone/>
            </a:pPr>
            <a:r>
              <a:rPr lang="en-US" sz="2400" dirty="0">
                <a:ea typeface="Verdana" panose="020B0604030504040204" pitchFamily="34" charset="0"/>
                <a:cs typeface="Verdana" panose="020B0604030504040204" pitchFamily="34" charset="0"/>
              </a:rPr>
              <a:t>There is a standard for POS interfaces: Unified POS,  </a:t>
            </a:r>
            <a:r>
              <a:rPr lang="en-US" sz="2400" dirty="0">
                <a:ea typeface="Verdana" panose="020B0604030504040204" pitchFamily="34" charset="0"/>
                <a:cs typeface="Verdana" panose="020B0604030504040204" pitchFamily="34" charset="0"/>
                <a:hlinkClick r:id="rId2"/>
              </a:rPr>
              <a:t>www.nrf-arts.org</a:t>
            </a:r>
            <a:endParaRPr lang="en-US" sz="2400" dirty="0">
              <a:ea typeface="Verdana" panose="020B0604030504040204" pitchFamily="34" charset="0"/>
              <a:cs typeface="Verdana" panose="020B0604030504040204" pitchFamily="34" charset="0"/>
            </a:endParaRPr>
          </a:p>
          <a:p>
            <a:pPr marL="384048" lvl="2" indent="0">
              <a:buNone/>
            </a:pPr>
            <a:r>
              <a:rPr lang="en-US" sz="2000" dirty="0" err="1">
                <a:ea typeface="Verdana" panose="020B0604030504040204" pitchFamily="34" charset="0"/>
                <a:cs typeface="Verdana" panose="020B0604030504040204" pitchFamily="34" charset="0"/>
              </a:rPr>
              <a:t>JavaPOS</a:t>
            </a:r>
            <a:r>
              <a:rPr lang="en-US" sz="2000" dirty="0">
                <a:ea typeface="Verdana" panose="020B0604030504040204" pitchFamily="34" charset="0"/>
                <a:cs typeface="Verdana" panose="020B0604030504040204" pitchFamily="34" charset="0"/>
              </a:rPr>
              <a:t> maps this standard to Java (</a:t>
            </a:r>
            <a:r>
              <a:rPr lang="en-US" sz="2000" dirty="0">
                <a:ea typeface="Verdana" panose="020B0604030504040204" pitchFamily="34" charset="0"/>
                <a:cs typeface="Verdana" panose="020B0604030504040204" pitchFamily="34" charset="0"/>
                <a:hlinkClick r:id="rId3"/>
              </a:rPr>
              <a:t>www.javapos.com</a:t>
            </a:r>
            <a:r>
              <a:rPr lang="en-US" sz="2000" dirty="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73555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a:t>
            </a:r>
            <a:r>
              <a:rPr lang="en-US" dirty="0" err="1"/>
              <a:t>NextGen</a:t>
            </a:r>
            <a:r>
              <a:rPr lang="en-US" dirty="0"/>
              <a:t> POS</a:t>
            </a:r>
          </a:p>
        </p:txBody>
      </p:sp>
      <p:sp>
        <p:nvSpPr>
          <p:cNvPr id="3" name="Content Placeholder 2"/>
          <p:cNvSpPr>
            <a:spLocks noGrp="1"/>
          </p:cNvSpPr>
          <p:nvPr>
            <p:ph idx="1"/>
          </p:nvPr>
        </p:nvSpPr>
        <p:spPr/>
        <p:txBody>
          <a:bodyPr/>
          <a:lstStyle/>
          <a:p>
            <a:pPr marL="201168" lvl="1" indent="0">
              <a:buNone/>
            </a:pPr>
            <a:r>
              <a:rPr lang="en-US" sz="2800" dirty="0"/>
              <a:t>We are expanding the </a:t>
            </a:r>
            <a:r>
              <a:rPr lang="en-US" sz="2800" dirty="0" err="1"/>
              <a:t>NextGen</a:t>
            </a:r>
            <a:r>
              <a:rPr lang="en-US" sz="2800" dirty="0"/>
              <a:t> POS case study to include the following new features:</a:t>
            </a:r>
          </a:p>
          <a:p>
            <a:pPr marL="384048" lvl="2" indent="0">
              <a:buNone/>
            </a:pPr>
            <a:r>
              <a:rPr lang="en-US" sz="2000" dirty="0"/>
              <a:t>Failover to a local service when the remote service fails</a:t>
            </a:r>
          </a:p>
          <a:p>
            <a:pPr marL="384048" lvl="2" indent="0">
              <a:buNone/>
            </a:pPr>
            <a:r>
              <a:rPr lang="en-US" sz="2000" dirty="0"/>
              <a:t>Local caching</a:t>
            </a:r>
          </a:p>
          <a:p>
            <a:pPr marL="384048" lvl="2" indent="0">
              <a:buNone/>
            </a:pPr>
            <a:r>
              <a:rPr lang="en-US" sz="2000" dirty="0"/>
              <a:t>Support for third-party POS devices, like scanners</a:t>
            </a:r>
          </a:p>
          <a:p>
            <a:pPr marL="384048" lvl="2" indent="0">
              <a:buNone/>
            </a:pPr>
            <a:r>
              <a:rPr lang="en-US" sz="2000" dirty="0"/>
              <a:t>Handling of credit, debit, and check payments</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a:t>
            </a:fld>
            <a:endParaRPr lang="en-US" dirty="0"/>
          </a:p>
        </p:txBody>
      </p:sp>
    </p:spTree>
    <p:extLst>
      <p:ext uri="{BB962C8B-B14F-4D97-AF65-F5344CB8AC3E}">
        <p14:creationId xmlns:p14="http://schemas.microsoft.com/office/powerpoint/2010/main" val="278810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Abstract Factory</a:t>
            </a:r>
          </a:p>
        </p:txBody>
      </p:sp>
      <p:sp>
        <p:nvSpPr>
          <p:cNvPr id="3" name="Content Placeholder 2"/>
          <p:cNvSpPr>
            <a:spLocks noGrp="1"/>
          </p:cNvSpPr>
          <p:nvPr>
            <p:ph idx="1"/>
          </p:nvPr>
        </p:nvSpPr>
        <p:spPr/>
        <p:txBody>
          <a:bodyPr>
            <a:normAutofit/>
          </a:bodyPr>
          <a:lstStyle/>
          <a:p>
            <a:pPr marL="201168" lvl="1" indent="0">
              <a:buNone/>
            </a:pPr>
            <a:r>
              <a:rPr lang="en-US" sz="2400" dirty="0"/>
              <a:t>One problem with this approach is that we would need to create a new version of the final production code for each deployment, because the combination of hardware may be different. </a:t>
            </a:r>
          </a:p>
          <a:p>
            <a:pPr marL="201168" lvl="1" indent="0">
              <a:buNone/>
            </a:pPr>
            <a:r>
              <a:rPr lang="en-US" sz="2400" dirty="0"/>
              <a:t>It would be nice if the code could simply read a configuration file and use the correct drivers</a:t>
            </a:r>
          </a:p>
          <a:p>
            <a:pPr marL="384048" lvl="2" indent="0">
              <a:buNone/>
            </a:pPr>
            <a:r>
              <a:rPr lang="en-US" sz="2000" dirty="0"/>
              <a:t>This way, we simply ship the code with a configuration file that is specific to the deployment, rather than having to change the code to use the proper drivers</a:t>
            </a:r>
          </a:p>
          <a:p>
            <a:pPr marL="201168" lvl="1" indent="0">
              <a:buNone/>
            </a:pPr>
            <a:r>
              <a:rPr lang="en-US" sz="2400" dirty="0"/>
              <a:t>We can solve this by modifying the abstract factory pattern and using the singleton pattern, similar to what we did before</a:t>
            </a:r>
          </a:p>
          <a:p>
            <a:pPr marL="384048" lvl="2" indent="0">
              <a:buNone/>
            </a:pPr>
            <a:r>
              <a:rPr lang="en-US" sz="2000" dirty="0"/>
              <a:t>We can create an abstract class factory and use singleton to access it; the abstract factory can then read from a configuration file (for example) and determine which subclass to create</a:t>
            </a:r>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24854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Abstract Factory</a:t>
            </a:r>
          </a:p>
        </p:txBody>
      </p:sp>
      <p:sp>
        <p:nvSpPr>
          <p:cNvPr id="3" name="Content Placeholder 2"/>
          <p:cNvSpPr>
            <a:spLocks noGrp="1"/>
          </p:cNvSpPr>
          <p:nvPr>
            <p:ph idx="1"/>
          </p:nvPr>
        </p:nvSpPr>
        <p:spPr/>
        <p:txBody>
          <a:bodyPr>
            <a:normAutofit/>
          </a:bodyPr>
          <a:lstStyle/>
          <a:p>
            <a:pPr marL="201168" lvl="1" indent="0">
              <a:buNone/>
            </a:pPr>
            <a:r>
              <a:rPr lang="en-US" sz="2400" dirty="0"/>
              <a:t>Using this approach, we use a </a:t>
            </a:r>
            <a:r>
              <a:rPr lang="en-US" sz="2400" i="1" dirty="0" err="1"/>
              <a:t>getInstance</a:t>
            </a:r>
            <a:r>
              <a:rPr lang="en-US" sz="2400" dirty="0"/>
              <a:t> static method to allow our objects to collaborate with the abstract factory, and get access to one of the subclasses</a:t>
            </a:r>
          </a:p>
          <a:p>
            <a:pPr marL="201168" lvl="1" indent="0">
              <a:buNone/>
            </a:pPr>
            <a:r>
              <a:rPr lang="en-US" sz="2400" dirty="0"/>
              <a:t>For example, we could write:</a:t>
            </a:r>
          </a:p>
          <a:p>
            <a:pPr marL="384048" lvl="2" indent="0" algn="ctr">
              <a:buNone/>
            </a:pPr>
            <a:r>
              <a:rPr lang="en-US" sz="1800" dirty="0" err="1">
                <a:latin typeface="Verdana" panose="020B0604030504040204" pitchFamily="34" charset="0"/>
                <a:ea typeface="Verdana" panose="020B0604030504040204" pitchFamily="34" charset="0"/>
                <a:cs typeface="Verdana" panose="020B0604030504040204" pitchFamily="34" charset="0"/>
              </a:rPr>
              <a:t>cashDrawer</a:t>
            </a:r>
            <a:r>
              <a:rPr lang="en-US" sz="1800" dirty="0">
                <a:latin typeface="Verdana" panose="020B0604030504040204" pitchFamily="34" charset="0"/>
                <a:ea typeface="Verdana" panose="020B0604030504040204" pitchFamily="34" charset="0"/>
                <a:cs typeface="Verdana" panose="020B0604030504040204" pitchFamily="34" charset="0"/>
              </a:rPr>
              <a:t> = </a:t>
            </a:r>
            <a:r>
              <a:rPr lang="en-US" sz="1800" dirty="0" err="1">
                <a:latin typeface="Verdana" panose="020B0604030504040204" pitchFamily="34" charset="0"/>
                <a:ea typeface="Verdana" panose="020B0604030504040204" pitchFamily="34" charset="0"/>
                <a:cs typeface="Verdana" panose="020B0604030504040204" pitchFamily="34" charset="0"/>
              </a:rPr>
              <a:t>JavaPOSDevicesFactory.getInstance</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getNewCashDrawer</a:t>
            </a:r>
            <a:r>
              <a:rPr lang="en-US" sz="1800" dirty="0">
                <a:latin typeface="Verdana" panose="020B0604030504040204" pitchFamily="34" charset="0"/>
                <a:ea typeface="Verdana" panose="020B0604030504040204" pitchFamily="34" charset="0"/>
                <a:cs typeface="Verdana" panose="020B0604030504040204" pitchFamily="34" charset="0"/>
              </a:rPr>
              <a:t>();</a:t>
            </a:r>
          </a:p>
          <a:p>
            <a:pPr marL="201168" lvl="1" indent="0">
              <a:buNone/>
            </a:pPr>
            <a:r>
              <a:rPr lang="en-US" sz="2400" dirty="0">
                <a:ea typeface="Verdana" panose="020B0604030504040204" pitchFamily="34" charset="0"/>
                <a:cs typeface="Verdana" panose="020B0604030504040204" pitchFamily="34" charset="0"/>
              </a:rPr>
              <a:t>This creates an instance of the factory subclass (depending on how the system is configured) and then returns the instance of the Cash Drawer driver object for the particular factory</a:t>
            </a:r>
          </a:p>
          <a:p>
            <a:pPr marL="201168" lvl="1" indent="0">
              <a:buNone/>
            </a:pPr>
            <a:r>
              <a:rPr lang="en-US" sz="2400" dirty="0">
                <a:ea typeface="Verdana" panose="020B0604030504040204" pitchFamily="34" charset="0"/>
                <a:cs typeface="Verdana" panose="020B0604030504040204" pitchFamily="34" charset="0"/>
              </a:rPr>
              <a:t>This code could be included in the Register object</a:t>
            </a:r>
          </a:p>
          <a:p>
            <a:pPr marL="201168" lvl="1" indent="0">
              <a:buNone/>
            </a:pPr>
            <a:r>
              <a:rPr lang="en-US" sz="2400" dirty="0">
                <a:ea typeface="Verdana" panose="020B0604030504040204" pitchFamily="34" charset="0"/>
                <a:cs typeface="Verdana" panose="020B0604030504040204" pitchFamily="34" charset="0"/>
              </a:rPr>
              <a:t>The next slide shows the overall design</a:t>
            </a:r>
          </a:p>
        </p:txBody>
      </p:sp>
      <p:sp>
        <p:nvSpPr>
          <p:cNvPr id="4" name="Slide Number Placeholder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91101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1389335092"/>
              </p:ext>
            </p:extLst>
          </p:nvPr>
        </p:nvGraphicFramePr>
        <p:xfrm>
          <a:off x="2074863" y="314472"/>
          <a:ext cx="7094537" cy="5824392"/>
        </p:xfrm>
        <a:graphic>
          <a:graphicData uri="http://schemas.openxmlformats.org/presentationml/2006/ole">
            <mc:AlternateContent xmlns:mc="http://schemas.openxmlformats.org/markup-compatibility/2006">
              <mc:Choice xmlns:v="urn:schemas-microsoft-com:vml" Requires="v">
                <p:oleObj spid="_x0000_s20505" name="Visio" r:id="rId3" imgW="6783480" imgH="5568480" progId="Visio.Drawing.11">
                  <p:embed/>
                </p:oleObj>
              </mc:Choice>
              <mc:Fallback>
                <p:oleObj name="Visio" r:id="rId3" imgW="6783480" imgH="55684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63" y="314472"/>
                        <a:ext cx="7094537" cy="582439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8532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Polymorphism and Do It Myself</a:t>
            </a:r>
          </a:p>
        </p:txBody>
      </p:sp>
      <p:sp>
        <p:nvSpPr>
          <p:cNvPr id="3" name="Content Placeholder 2"/>
          <p:cNvSpPr>
            <a:spLocks noGrp="1"/>
          </p:cNvSpPr>
          <p:nvPr>
            <p:ph idx="1"/>
          </p:nvPr>
        </p:nvSpPr>
        <p:spPr/>
        <p:txBody>
          <a:bodyPr>
            <a:normAutofit/>
          </a:bodyPr>
          <a:lstStyle/>
          <a:p>
            <a:pPr marL="201168" lvl="1" indent="0">
              <a:buNone/>
            </a:pPr>
            <a:r>
              <a:rPr lang="en-US" sz="2400" dirty="0"/>
              <a:t>Polymorphism and Information Expert often lead to a pattern that is called “Do It Myself”:</a:t>
            </a:r>
          </a:p>
          <a:p>
            <a:pPr marL="201168" lvl="1" indent="0" algn="ctr">
              <a:buNone/>
            </a:pPr>
            <a:r>
              <a:rPr lang="en-US" sz="2400" dirty="0"/>
              <a:t>“I (a software object) do those things that are normally done to the actual object that I’m an abstraction of.”</a:t>
            </a:r>
          </a:p>
          <a:p>
            <a:pPr marL="201168" lvl="1" indent="0">
              <a:buNone/>
            </a:pPr>
            <a:r>
              <a:rPr lang="en-US" sz="2400" dirty="0"/>
              <a:t>So a </a:t>
            </a:r>
            <a:r>
              <a:rPr lang="en-US" sz="2400" i="1" dirty="0"/>
              <a:t>Text</a:t>
            </a:r>
            <a:r>
              <a:rPr lang="en-US" sz="2400" dirty="0"/>
              <a:t> object may spell check itself, because it has the information to do this</a:t>
            </a:r>
          </a:p>
          <a:p>
            <a:pPr marL="384048" lvl="2" indent="0">
              <a:buNone/>
            </a:pPr>
            <a:r>
              <a:rPr lang="en-US" sz="2000" dirty="0"/>
              <a:t>Do It Myself and Information Expert often lead to the same choice of object to handle a responsibility</a:t>
            </a:r>
          </a:p>
          <a:p>
            <a:pPr marL="201168" lvl="1" indent="0">
              <a:buNone/>
            </a:pPr>
            <a:r>
              <a:rPr lang="en-US" sz="2400" dirty="0"/>
              <a:t>A </a:t>
            </a:r>
            <a:r>
              <a:rPr lang="en-US" sz="2400" i="1" dirty="0"/>
              <a:t>circle</a:t>
            </a:r>
            <a:r>
              <a:rPr lang="en-US" sz="2400" dirty="0"/>
              <a:t> or </a:t>
            </a:r>
            <a:r>
              <a:rPr lang="en-US" sz="2400" i="1" dirty="0"/>
              <a:t>square</a:t>
            </a:r>
            <a:r>
              <a:rPr lang="en-US" sz="2400" dirty="0"/>
              <a:t> object may draw itself</a:t>
            </a:r>
          </a:p>
          <a:p>
            <a:pPr marL="384048" lvl="2" indent="0">
              <a:buNone/>
            </a:pPr>
            <a:r>
              <a:rPr lang="en-US" sz="2000" dirty="0"/>
              <a:t>Do it Myself and Polymorphism often lead to the same choice of object to handle a responsibility</a:t>
            </a:r>
          </a:p>
        </p:txBody>
      </p:sp>
      <p:sp>
        <p:nvSpPr>
          <p:cNvPr id="4" name="Slide Number Placeholder 3"/>
          <p:cNvSpPr>
            <a:spLocks noGrp="1"/>
          </p:cNvSpPr>
          <p:nvPr>
            <p:ph type="sldNum" sz="quarter" idx="12"/>
          </p:nvPr>
        </p:nvSpPr>
        <p:spPr/>
        <p:txBody>
          <a:bodyPr/>
          <a:lstStyle/>
          <a:p>
            <a:fld id="{4CE482DC-2269-4F26-9D2A-7E44B1A4CD85}" type="slidenum">
              <a:rPr lang="en-US" smtClean="0"/>
              <a:t>33</a:t>
            </a:fld>
            <a:endParaRPr lang="en-US" dirty="0"/>
          </a:p>
        </p:txBody>
      </p:sp>
    </p:spTree>
    <p:extLst>
      <p:ext uri="{BB962C8B-B14F-4D97-AF65-F5344CB8AC3E}">
        <p14:creationId xmlns:p14="http://schemas.microsoft.com/office/powerpoint/2010/main" val="2322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Polymorphism and Do It Myself</a:t>
            </a:r>
          </a:p>
        </p:txBody>
      </p:sp>
      <p:sp>
        <p:nvSpPr>
          <p:cNvPr id="3" name="Content Placeholder 2"/>
          <p:cNvSpPr>
            <a:spLocks noGrp="1"/>
          </p:cNvSpPr>
          <p:nvPr>
            <p:ph idx="1"/>
          </p:nvPr>
        </p:nvSpPr>
        <p:spPr/>
        <p:txBody>
          <a:bodyPr>
            <a:normAutofit/>
          </a:bodyPr>
          <a:lstStyle/>
          <a:p>
            <a:pPr marL="201168" lvl="1" indent="0">
              <a:buNone/>
            </a:pPr>
            <a:r>
              <a:rPr lang="en-US" sz="2400" dirty="0"/>
              <a:t>Do It Myself can lower the representation gap, but it can also lead to some contradictions (in high cohesion, for example)</a:t>
            </a:r>
          </a:p>
          <a:p>
            <a:pPr marL="201168" lvl="1" indent="0">
              <a:buNone/>
            </a:pPr>
            <a:r>
              <a:rPr lang="en-US" sz="2400" dirty="0"/>
              <a:t>Consider the following enhancements to the </a:t>
            </a:r>
            <a:r>
              <a:rPr lang="en-US" sz="2400" dirty="0" err="1"/>
              <a:t>NextGen</a:t>
            </a:r>
            <a:r>
              <a:rPr lang="en-US" sz="2400" dirty="0"/>
              <a:t> POS: We need to add authorization for the three different payment types (even cash), and these authorizations are all different</a:t>
            </a:r>
          </a:p>
          <a:p>
            <a:pPr marL="384048" lvl="2" indent="0">
              <a:buNone/>
            </a:pPr>
            <a:r>
              <a:rPr lang="en-US" sz="2000" dirty="0"/>
              <a:t>Classic case for Polymorphism</a:t>
            </a:r>
          </a:p>
          <a:p>
            <a:pPr marL="384048" lvl="2" indent="0">
              <a:buNone/>
            </a:pPr>
            <a:r>
              <a:rPr lang="en-US" sz="2000" dirty="0"/>
              <a:t>We can, however, have the subclasses of </a:t>
            </a:r>
            <a:r>
              <a:rPr lang="en-US" sz="2000" i="1" dirty="0"/>
              <a:t>Payment</a:t>
            </a:r>
            <a:r>
              <a:rPr lang="en-US" sz="2000" dirty="0"/>
              <a:t> (</a:t>
            </a:r>
            <a:r>
              <a:rPr lang="en-US" sz="2000" i="1" dirty="0" err="1"/>
              <a:t>CashPayment</a:t>
            </a:r>
            <a:r>
              <a:rPr lang="en-US" sz="2000" i="1" dirty="0"/>
              <a:t>, </a:t>
            </a:r>
            <a:r>
              <a:rPr lang="en-US" sz="2000" i="1" dirty="0" err="1"/>
              <a:t>CreditPayment</a:t>
            </a:r>
            <a:r>
              <a:rPr lang="en-US" sz="2000" i="1" dirty="0"/>
              <a:t>, </a:t>
            </a:r>
            <a:r>
              <a:rPr lang="en-US" sz="2000" dirty="0"/>
              <a:t>etc.) implement this themselves by using the Do It Yourself pattern</a:t>
            </a:r>
          </a:p>
          <a:p>
            <a:pPr marL="201168" lvl="1" indent="0">
              <a:buNone/>
            </a:pPr>
            <a:r>
              <a:rPr lang="en-US" sz="2400" dirty="0"/>
              <a:t>See the following slides for how to design these</a:t>
            </a:r>
          </a:p>
        </p:txBody>
      </p:sp>
      <p:sp>
        <p:nvSpPr>
          <p:cNvPr id="4" name="Slide Number Placeholder 3"/>
          <p:cNvSpPr>
            <a:spLocks noGrp="1"/>
          </p:cNvSpPr>
          <p:nvPr>
            <p:ph type="sldNum" sz="quarter" idx="12"/>
          </p:nvPr>
        </p:nvSpPr>
        <p:spPr/>
        <p:txBody>
          <a:bodyPr/>
          <a:lstStyle/>
          <a:p>
            <a:fld id="{4CE482DC-2269-4F26-9D2A-7E44B1A4CD85}" type="slidenum">
              <a:rPr lang="en-US" smtClean="0"/>
              <a:t>34</a:t>
            </a:fld>
            <a:endParaRPr lang="en-US" dirty="0"/>
          </a:p>
        </p:txBody>
      </p:sp>
    </p:spTree>
    <p:extLst>
      <p:ext uri="{BB962C8B-B14F-4D97-AF65-F5344CB8AC3E}">
        <p14:creationId xmlns:p14="http://schemas.microsoft.com/office/powerpoint/2010/main" val="18323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35</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622254902"/>
              </p:ext>
            </p:extLst>
          </p:nvPr>
        </p:nvGraphicFramePr>
        <p:xfrm>
          <a:off x="1219200" y="745123"/>
          <a:ext cx="9182100" cy="5160377"/>
        </p:xfrm>
        <a:graphic>
          <a:graphicData uri="http://schemas.openxmlformats.org/presentationml/2006/ole">
            <mc:AlternateContent xmlns:mc="http://schemas.openxmlformats.org/markup-compatibility/2006">
              <mc:Choice xmlns:v="urn:schemas-microsoft-com:vml" Requires="v">
                <p:oleObj spid="_x0000_s21528" name="Visio" r:id="rId3" imgW="5163480" imgH="2901240" progId="Visio.Drawing.11">
                  <p:embed/>
                </p:oleObj>
              </mc:Choice>
              <mc:Fallback>
                <p:oleObj name="Visio" r:id="rId3" imgW="5163480" imgH="290124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745123"/>
                        <a:ext cx="9182100" cy="516037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79680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36</a:t>
            </a:fld>
            <a:endParaRPr lang="en-US" dirty="0"/>
          </a:p>
        </p:txBody>
      </p:sp>
      <p:graphicFrame>
        <p:nvGraphicFramePr>
          <p:cNvPr id="3" name="Object 4"/>
          <p:cNvGraphicFramePr>
            <a:graphicFrameLocks noChangeAspect="1"/>
          </p:cNvGraphicFramePr>
          <p:nvPr>
            <p:extLst>
              <p:ext uri="{D42A27DB-BD31-4B8C-83A1-F6EECF244321}">
                <p14:modId xmlns:p14="http://schemas.microsoft.com/office/powerpoint/2010/main" val="3079876579"/>
              </p:ext>
            </p:extLst>
          </p:nvPr>
        </p:nvGraphicFramePr>
        <p:xfrm>
          <a:off x="1295400" y="413893"/>
          <a:ext cx="8986058" cy="5551932"/>
        </p:xfrm>
        <a:graphic>
          <a:graphicData uri="http://schemas.openxmlformats.org/presentationml/2006/ole">
            <mc:AlternateContent xmlns:mc="http://schemas.openxmlformats.org/markup-compatibility/2006">
              <mc:Choice xmlns:v="urn:schemas-microsoft-com:vml" Requires="v">
                <p:oleObj spid="_x0000_s22552" name="Visio" r:id="rId3" imgW="4654800" imgH="2875680" progId="Visio.Drawing.11">
                  <p:embed/>
                </p:oleObj>
              </mc:Choice>
              <mc:Fallback>
                <p:oleObj name="Visio" r:id="rId3" imgW="4654800" imgH="28756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13893"/>
                        <a:ext cx="8986058" cy="555193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5125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t>
            </a:r>
          </a:p>
        </p:txBody>
      </p:sp>
      <p:sp>
        <p:nvSpPr>
          <p:cNvPr id="3" name="Content Placeholder 2"/>
          <p:cNvSpPr>
            <a:spLocks noGrp="1"/>
          </p:cNvSpPr>
          <p:nvPr>
            <p:ph idx="1"/>
          </p:nvPr>
        </p:nvSpPr>
        <p:spPr/>
        <p:txBody>
          <a:bodyPr/>
          <a:lstStyle/>
          <a:p>
            <a:pPr marL="0" indent="0">
              <a:buNone/>
            </a:pPr>
            <a:r>
              <a:rPr lang="en-US" dirty="0"/>
              <a:t> Final Exam</a:t>
            </a:r>
          </a:p>
        </p:txBody>
      </p:sp>
      <p:sp>
        <p:nvSpPr>
          <p:cNvPr id="4" name="Slide Number Placeholder 3"/>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330785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to Local Services</a:t>
            </a:r>
          </a:p>
        </p:txBody>
      </p:sp>
      <p:sp>
        <p:nvSpPr>
          <p:cNvPr id="3" name="Content Placeholder 2"/>
          <p:cNvSpPr>
            <a:spLocks noGrp="1"/>
          </p:cNvSpPr>
          <p:nvPr>
            <p:ph idx="1"/>
          </p:nvPr>
        </p:nvSpPr>
        <p:spPr/>
        <p:txBody>
          <a:bodyPr>
            <a:normAutofit lnSpcReduction="10000"/>
          </a:bodyPr>
          <a:lstStyle/>
          <a:p>
            <a:pPr marL="201168" lvl="1" indent="0">
              <a:buNone/>
            </a:pPr>
            <a:r>
              <a:rPr lang="en-US" sz="2800" dirty="0"/>
              <a:t>We need a robust recovery from remote services (tax calculator, inventory system, etc.) failure </a:t>
            </a:r>
          </a:p>
          <a:p>
            <a:pPr marL="201168" lvl="1" indent="0">
              <a:buNone/>
            </a:pPr>
            <a:r>
              <a:rPr lang="en-US" sz="2800" dirty="0"/>
              <a:t>Robust recovery from remote product database (descriptions, prices) failure</a:t>
            </a:r>
          </a:p>
          <a:p>
            <a:pPr marL="201168" lvl="1" indent="0">
              <a:buNone/>
            </a:pPr>
            <a:r>
              <a:rPr lang="en-US" sz="2800" dirty="0"/>
              <a:t>For performance reasons and to improve recoverability, the architect recommends using local caching for </a:t>
            </a:r>
            <a:r>
              <a:rPr lang="en-US" sz="2800" i="1" dirty="0" err="1"/>
              <a:t>ProductDescription</a:t>
            </a:r>
            <a:r>
              <a:rPr lang="en-US" sz="2800" dirty="0"/>
              <a:t> objects</a:t>
            </a:r>
          </a:p>
          <a:p>
            <a:pPr marL="384048" lvl="2" indent="0">
              <a:buNone/>
            </a:pPr>
            <a:r>
              <a:rPr lang="en-US" sz="2400" dirty="0"/>
              <a:t>The cache can be a simple file located on a local hard drive</a:t>
            </a:r>
          </a:p>
          <a:p>
            <a:pPr marL="384048" lvl="2" indent="0">
              <a:buNone/>
            </a:pPr>
            <a:r>
              <a:rPr lang="en-US" sz="2400" dirty="0"/>
              <a:t>The System should check the cache before attempting a remote database access </a:t>
            </a:r>
          </a:p>
        </p:txBody>
      </p:sp>
      <p:sp>
        <p:nvSpPr>
          <p:cNvPr id="4" name="Slide Number Placeholder 3"/>
          <p:cNvSpPr>
            <a:spLocks noGrp="1"/>
          </p:cNvSpPr>
          <p:nvPr>
            <p:ph type="sldNum" sz="quarter" idx="12"/>
          </p:nvPr>
        </p:nvSpPr>
        <p:spPr/>
        <p:txBody>
          <a:bodyPr/>
          <a:lstStyle/>
          <a:p>
            <a:fld id="{4CE482DC-2269-4F26-9D2A-7E44B1A4CD85}" type="slidenum">
              <a:rPr lang="en-US" smtClean="0"/>
              <a:t>4</a:t>
            </a:fld>
            <a:endParaRPr lang="en-US" dirty="0"/>
          </a:p>
        </p:txBody>
      </p:sp>
    </p:spTree>
    <p:extLst>
      <p:ext uri="{BB962C8B-B14F-4D97-AF65-F5344CB8AC3E}">
        <p14:creationId xmlns:p14="http://schemas.microsoft.com/office/powerpoint/2010/main" val="159509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to Local Services</a:t>
            </a:r>
          </a:p>
        </p:txBody>
      </p:sp>
      <p:sp>
        <p:nvSpPr>
          <p:cNvPr id="3" name="Content Placeholder 2"/>
          <p:cNvSpPr>
            <a:spLocks noGrp="1"/>
          </p:cNvSpPr>
          <p:nvPr>
            <p:ph idx="1"/>
          </p:nvPr>
        </p:nvSpPr>
        <p:spPr/>
        <p:txBody>
          <a:bodyPr>
            <a:normAutofit lnSpcReduction="10000"/>
          </a:bodyPr>
          <a:lstStyle/>
          <a:p>
            <a:pPr marL="201168" lvl="1" indent="0">
              <a:buNone/>
            </a:pPr>
            <a:r>
              <a:rPr lang="en-US" sz="2800" dirty="0"/>
              <a:t>For external services like the tax calculator, architect may suggest that simplified rules be kept in a local tax calculator for backup</a:t>
            </a:r>
          </a:p>
          <a:p>
            <a:pPr marL="201168" lvl="1" indent="0">
              <a:buNone/>
            </a:pPr>
            <a:r>
              <a:rPr lang="en-US" sz="2800" dirty="0"/>
              <a:t>Inventory updates can be locally stored and updated upon reconnection</a:t>
            </a:r>
          </a:p>
          <a:p>
            <a:pPr marL="201168" lvl="1" indent="0">
              <a:buNone/>
            </a:pPr>
            <a:r>
              <a:rPr lang="en-US" sz="2800" dirty="0"/>
              <a:t>For reconnection scenarios for remote services, use smart Proxy objects that first try to reconnect to the remote services and redirect when possible</a:t>
            </a:r>
          </a:p>
          <a:p>
            <a:pPr marL="201168" lvl="1" indent="0">
              <a:buNone/>
            </a:pPr>
            <a:r>
              <a:rPr lang="en-US" sz="2800" dirty="0"/>
              <a:t>Note that many of these decisions are architecture decisions that would be made by the lead architect for the system, not necessarily the software designers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41444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Failover to Local Services: Design For </a:t>
            </a:r>
            <a:r>
              <a:rPr lang="en-US" sz="3200" dirty="0" err="1"/>
              <a:t>ProductDescription</a:t>
            </a:r>
            <a:endParaRPr lang="en-US" sz="3200" dirty="0"/>
          </a:p>
        </p:txBody>
      </p:sp>
      <p:sp>
        <p:nvSpPr>
          <p:cNvPr id="3" name="Content Placeholder 2"/>
          <p:cNvSpPr>
            <a:spLocks noGrp="1"/>
          </p:cNvSpPr>
          <p:nvPr>
            <p:ph idx="1"/>
          </p:nvPr>
        </p:nvSpPr>
        <p:spPr/>
        <p:txBody>
          <a:bodyPr>
            <a:normAutofit/>
          </a:bodyPr>
          <a:lstStyle/>
          <a:p>
            <a:pPr marL="201168" lvl="1" indent="0">
              <a:buNone/>
            </a:pPr>
            <a:r>
              <a:rPr lang="en-US" sz="2400" dirty="0"/>
              <a:t>We will create a local product information service, and the </a:t>
            </a:r>
            <a:r>
              <a:rPr lang="en-US" sz="2400" i="1" dirty="0" err="1"/>
              <a:t>ServicesFactory</a:t>
            </a:r>
            <a:r>
              <a:rPr lang="en-US" sz="2400" dirty="0"/>
              <a:t> will always return an adapter to this local service</a:t>
            </a:r>
          </a:p>
          <a:p>
            <a:pPr marL="384048" lvl="2" indent="0">
              <a:buNone/>
            </a:pPr>
            <a:r>
              <a:rPr lang="en-US" sz="2000" dirty="0"/>
              <a:t>Note that the local products “adapter” is not really an adapter at all; it does not adapt an external service, it simply implements the responsibilities for the local services</a:t>
            </a:r>
          </a:p>
          <a:p>
            <a:pPr marL="384048" lvl="2" indent="0">
              <a:buNone/>
            </a:pPr>
            <a:r>
              <a:rPr lang="en-US" sz="2000" dirty="0"/>
              <a:t>It will appear as another adapter to the system</a:t>
            </a:r>
          </a:p>
          <a:p>
            <a:pPr marL="201168" lvl="1" indent="0">
              <a:buNone/>
            </a:pPr>
            <a:r>
              <a:rPr lang="en-US" sz="2400" dirty="0"/>
              <a:t>In the design, we will initialize the local products information service to a reference to a second adapter of the true remote product service</a:t>
            </a:r>
          </a:p>
          <a:p>
            <a:pPr marL="201168" lvl="1" indent="0">
              <a:buNone/>
            </a:pPr>
            <a:r>
              <a:rPr lang="en-US" sz="2400" dirty="0"/>
              <a:t>If the local products information service finds the product information in its cache, it returns it; otherwise, it forwards the request to the adapter for the external service</a:t>
            </a:r>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35559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Failover to Local Services: Design For </a:t>
            </a:r>
            <a:r>
              <a:rPr lang="en-US" sz="3200" dirty="0" err="1"/>
              <a:t>ProductDescription</a:t>
            </a:r>
            <a:endParaRPr lang="en-US" sz="3200" dirty="0"/>
          </a:p>
        </p:txBody>
      </p:sp>
      <p:sp>
        <p:nvSpPr>
          <p:cNvPr id="3" name="Content Placeholder 2"/>
          <p:cNvSpPr>
            <a:spLocks noGrp="1"/>
          </p:cNvSpPr>
          <p:nvPr>
            <p:ph idx="1"/>
          </p:nvPr>
        </p:nvSpPr>
        <p:spPr/>
        <p:txBody>
          <a:bodyPr>
            <a:normAutofit/>
          </a:bodyPr>
          <a:lstStyle/>
          <a:p>
            <a:pPr marL="201168" lvl="1" indent="0">
              <a:buNone/>
            </a:pPr>
            <a:r>
              <a:rPr lang="en-US" sz="2400" dirty="0"/>
              <a:t>We can enhance the design of the local products information services by adding two levels of client-side caching:</a:t>
            </a:r>
          </a:p>
          <a:p>
            <a:pPr marL="384048" lvl="2" indent="0">
              <a:buNone/>
            </a:pPr>
            <a:r>
              <a:rPr lang="en-US" sz="2000" dirty="0"/>
              <a:t>First, we have the persistent (hard disk) cache – this is implemented in the </a:t>
            </a:r>
            <a:r>
              <a:rPr lang="en-US" sz="2000" i="1" dirty="0" err="1"/>
              <a:t>LocalProducts</a:t>
            </a:r>
            <a:r>
              <a:rPr lang="en-US" sz="2000" dirty="0"/>
              <a:t> object that implements the </a:t>
            </a:r>
            <a:r>
              <a:rPr lang="en-US" sz="2000" i="1" dirty="0" err="1"/>
              <a:t>IProductsAdapter</a:t>
            </a:r>
            <a:r>
              <a:rPr lang="en-US" sz="2000" dirty="0"/>
              <a:t> interface</a:t>
            </a:r>
          </a:p>
          <a:p>
            <a:pPr marL="384048" lvl="2" indent="0">
              <a:buNone/>
            </a:pPr>
            <a:r>
              <a:rPr lang="en-US" sz="2000" dirty="0"/>
              <a:t>Note this object implements a method called </a:t>
            </a:r>
            <a:r>
              <a:rPr lang="en-US" sz="2000" i="1" dirty="0" err="1"/>
              <a:t>remoteProductsService</a:t>
            </a:r>
            <a:r>
              <a:rPr lang="en-US" sz="2000" dirty="0"/>
              <a:t> (typed to the interface) that allows the object to invoke the </a:t>
            </a:r>
            <a:r>
              <a:rPr lang="en-US" sz="2000" i="1" dirty="0" err="1"/>
              <a:t>getSpecification</a:t>
            </a:r>
            <a:r>
              <a:rPr lang="en-US" sz="2000" i="1" dirty="0"/>
              <a:t> </a:t>
            </a:r>
            <a:r>
              <a:rPr lang="en-US" sz="2000" dirty="0"/>
              <a:t>method on the external service</a:t>
            </a:r>
          </a:p>
          <a:p>
            <a:pPr marL="384048" lvl="2" indent="0">
              <a:buNone/>
            </a:pPr>
            <a:r>
              <a:rPr lang="en-US" sz="2000" dirty="0"/>
              <a:t>Also, we note that the </a:t>
            </a:r>
            <a:r>
              <a:rPr lang="en-US" sz="2000" i="1" dirty="0" err="1"/>
              <a:t>ProductCatalog</a:t>
            </a:r>
            <a:r>
              <a:rPr lang="en-US" sz="2000" dirty="0"/>
              <a:t> may be designed to maintain an in-memory collection of </a:t>
            </a:r>
            <a:r>
              <a:rPr lang="en-US" sz="2000" i="1" dirty="0" err="1"/>
              <a:t>ProductDescriptions</a:t>
            </a:r>
            <a:r>
              <a:rPr lang="en-US" sz="2000" i="1" dirty="0"/>
              <a:t>.</a:t>
            </a:r>
            <a:r>
              <a:rPr lang="en-US" sz="2000" dirty="0"/>
              <a:t> These descriptions may be retrieved from the </a:t>
            </a:r>
            <a:r>
              <a:rPr lang="en-US" sz="2000" i="1" dirty="0" err="1"/>
              <a:t>LocalProducts</a:t>
            </a:r>
            <a:r>
              <a:rPr lang="en-US" sz="2000" dirty="0"/>
              <a:t> object, but to do this, the </a:t>
            </a:r>
            <a:r>
              <a:rPr lang="en-US" sz="2000" i="1" dirty="0" err="1"/>
              <a:t>ProductCatalog</a:t>
            </a:r>
            <a:r>
              <a:rPr lang="en-US" sz="2000" dirty="0"/>
              <a:t> (which is created by the </a:t>
            </a:r>
            <a:r>
              <a:rPr lang="en-US" sz="2000" i="1" dirty="0"/>
              <a:t>Store</a:t>
            </a:r>
            <a:r>
              <a:rPr lang="en-US" sz="2000" dirty="0"/>
              <a:t>) must have visibility to </a:t>
            </a:r>
            <a:r>
              <a:rPr lang="en-US" sz="2000" i="1" dirty="0" err="1"/>
              <a:t>LocalProducts</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3425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3" name="Object 36"/>
          <p:cNvGraphicFramePr>
            <a:graphicFrameLocks noChangeAspect="1"/>
          </p:cNvGraphicFramePr>
          <p:nvPr>
            <p:extLst>
              <p:ext uri="{D42A27DB-BD31-4B8C-83A1-F6EECF244321}">
                <p14:modId xmlns:p14="http://schemas.microsoft.com/office/powerpoint/2010/main" val="3090836987"/>
              </p:ext>
            </p:extLst>
          </p:nvPr>
        </p:nvGraphicFramePr>
        <p:xfrm>
          <a:off x="711200" y="660885"/>
          <a:ext cx="10731500" cy="5104915"/>
        </p:xfrm>
        <a:graphic>
          <a:graphicData uri="http://schemas.openxmlformats.org/presentationml/2006/ole">
            <mc:AlternateContent xmlns:mc="http://schemas.openxmlformats.org/markup-compatibility/2006">
              <mc:Choice xmlns:v="urn:schemas-microsoft-com:vml" Requires="v">
                <p:oleObj spid="_x0000_s12320" name="Visio" r:id="rId3" imgW="6765480" imgH="3219480" progId="Visio.Drawing.11">
                  <p:embed/>
                </p:oleObj>
              </mc:Choice>
              <mc:Fallback>
                <p:oleObj name="Visio" r:id="rId3" imgW="6765480" imgH="32194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660885"/>
                        <a:ext cx="10731500" cy="51049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514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Failover to Local Services: Design For </a:t>
            </a:r>
            <a:r>
              <a:rPr lang="en-US" sz="3200" dirty="0" err="1"/>
              <a:t>ProductDescription</a:t>
            </a:r>
            <a:endParaRPr lang="en-US" sz="3200" dirty="0"/>
          </a:p>
        </p:txBody>
      </p:sp>
      <p:sp>
        <p:nvSpPr>
          <p:cNvPr id="3" name="Content Placeholder 2"/>
          <p:cNvSpPr>
            <a:spLocks noGrp="1"/>
          </p:cNvSpPr>
          <p:nvPr>
            <p:ph idx="1"/>
          </p:nvPr>
        </p:nvSpPr>
        <p:spPr/>
        <p:txBody>
          <a:bodyPr>
            <a:normAutofit/>
          </a:bodyPr>
          <a:lstStyle/>
          <a:p>
            <a:pPr marL="201168" lvl="1" indent="0">
              <a:buNone/>
            </a:pPr>
            <a:r>
              <a:rPr lang="en-US" sz="2400" dirty="0"/>
              <a:t>The following communication diagrams show how the objects can be created</a:t>
            </a:r>
          </a:p>
          <a:p>
            <a:pPr marL="201168" lvl="1" indent="0">
              <a:buNone/>
            </a:pPr>
            <a:r>
              <a:rPr lang="en-US" sz="2400" dirty="0"/>
              <a:t>Note that the </a:t>
            </a:r>
            <a:r>
              <a:rPr lang="en-US" sz="2400" i="1" dirty="0" err="1"/>
              <a:t>ProductCatalog</a:t>
            </a:r>
            <a:r>
              <a:rPr lang="en-US" sz="2400" dirty="0"/>
              <a:t> asks the </a:t>
            </a:r>
            <a:r>
              <a:rPr lang="en-US" sz="2400" i="1" dirty="0" err="1"/>
              <a:t>ServicesFactory</a:t>
            </a:r>
            <a:r>
              <a:rPr lang="en-US" sz="2400" dirty="0"/>
              <a:t> for a reference to the </a:t>
            </a:r>
            <a:r>
              <a:rPr lang="en-US" sz="2400" i="1" dirty="0" err="1"/>
              <a:t>LocalProducts</a:t>
            </a:r>
            <a:r>
              <a:rPr lang="en-US" sz="2400" dirty="0"/>
              <a:t> object, so it can create the local in-memory cache</a:t>
            </a:r>
          </a:p>
          <a:p>
            <a:pPr marL="201168" lvl="1" indent="0">
              <a:buNone/>
            </a:pPr>
            <a:r>
              <a:rPr lang="en-US" sz="2400" dirty="0"/>
              <a:t>The </a:t>
            </a:r>
            <a:r>
              <a:rPr lang="en-US" sz="2400" i="1" dirty="0" err="1"/>
              <a:t>ServicesFactory</a:t>
            </a:r>
            <a:r>
              <a:rPr lang="en-US" sz="2400" dirty="0"/>
              <a:t> first creates the adapter for the external service (</a:t>
            </a:r>
            <a:r>
              <a:rPr lang="en-US" sz="2400" i="1" dirty="0" err="1"/>
              <a:t>DBProductsAdapter</a:t>
            </a:r>
            <a:r>
              <a:rPr lang="en-US" sz="2400" dirty="0"/>
              <a:t>) and then creates the </a:t>
            </a:r>
            <a:r>
              <a:rPr lang="en-US" sz="2400" i="1" dirty="0" err="1"/>
              <a:t>LocalProducts</a:t>
            </a:r>
            <a:r>
              <a:rPr lang="en-US" sz="2400" dirty="0"/>
              <a:t> object, passing a reference to the external services object</a:t>
            </a:r>
          </a:p>
          <a:p>
            <a:pPr marL="384048" lvl="2" indent="0">
              <a:buNone/>
            </a:pPr>
            <a:r>
              <a:rPr lang="en-US" sz="2000" dirty="0"/>
              <a:t>Recall, the local services object will first check to see if the product description is cached and if not it will then access the external system</a:t>
            </a:r>
          </a:p>
          <a:p>
            <a:pPr marL="201168" lvl="1" indent="0">
              <a:buNone/>
            </a:pPr>
            <a:r>
              <a:rPr lang="en-US" sz="2400" dirty="0"/>
              <a:t>The second slide shows the message sequence when a line item is entered</a:t>
            </a:r>
          </a:p>
          <a:p>
            <a:pPr marL="384048" lvl="2" indent="0">
              <a:buNone/>
            </a:pPr>
            <a:r>
              <a:rPr lang="en-US" sz="2000" dirty="0"/>
              <a:t>Note the </a:t>
            </a:r>
            <a:r>
              <a:rPr lang="en-US" sz="2000" i="1" dirty="0" err="1"/>
              <a:t>ProductCatalog</a:t>
            </a:r>
            <a:r>
              <a:rPr lang="en-US" sz="2000" dirty="0"/>
              <a:t> will first see if it has the description cached, and if not refer to the local “adapter” (which may eventually refer to the external service for the description)</a:t>
            </a:r>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268613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4878</TotalTime>
  <Words>2533</Words>
  <Application>Microsoft Macintosh PowerPoint</Application>
  <PresentationFormat>Widescreen</PresentationFormat>
  <Paragraphs>181</Paragraphs>
  <Slides>37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2" baseType="lpstr">
      <vt:lpstr>Calibri</vt:lpstr>
      <vt:lpstr>Calibri Light</vt:lpstr>
      <vt:lpstr>Verdana</vt:lpstr>
      <vt:lpstr>Retrospect</vt:lpstr>
      <vt:lpstr>Visio</vt:lpstr>
      <vt:lpstr>Object-Oriented Analysis and Design</vt:lpstr>
      <vt:lpstr>What will we learn?</vt:lpstr>
      <vt:lpstr>Expanding NextGen POS</vt:lpstr>
      <vt:lpstr>Failover to Local Services</vt:lpstr>
      <vt:lpstr>Failover to Local Services</vt:lpstr>
      <vt:lpstr>Failover to Local Services: Design For ProductDescription</vt:lpstr>
      <vt:lpstr>Failover to Local Services: Design For ProductDescription</vt:lpstr>
      <vt:lpstr>PowerPoint Presentation</vt:lpstr>
      <vt:lpstr>Failover to Local Services: Design For ProductDescription</vt:lpstr>
      <vt:lpstr>PowerPoint Presentation</vt:lpstr>
      <vt:lpstr>PowerPoint Presentation</vt:lpstr>
      <vt:lpstr>PowerPoint Presentation</vt:lpstr>
      <vt:lpstr>Handling Failure</vt:lpstr>
      <vt:lpstr>Handling Failure: Throwing Exceptions</vt:lpstr>
      <vt:lpstr>Handling Failure: Throwing Exceptions</vt:lpstr>
      <vt:lpstr>Handling Failure: Throwing Exceptions</vt:lpstr>
      <vt:lpstr>PowerPoint Presentation</vt:lpstr>
      <vt:lpstr>Handling Failure: Handling Exceptions</vt:lpstr>
      <vt:lpstr>Handling Exceptions: UI Object Logic</vt:lpstr>
      <vt:lpstr>Proxy</vt:lpstr>
      <vt:lpstr>PowerPoint Presentation</vt:lpstr>
      <vt:lpstr>Proxy</vt:lpstr>
      <vt:lpstr>PowerPoint Presentation</vt:lpstr>
      <vt:lpstr>Proxy, Façade, Adapter?</vt:lpstr>
      <vt:lpstr>Proxy, Façade, Adapter?</vt:lpstr>
      <vt:lpstr>Abstract Factory</vt:lpstr>
      <vt:lpstr>Abstract Factory</vt:lpstr>
      <vt:lpstr>PowerPoint Presentation</vt:lpstr>
      <vt:lpstr>Standardized Interfaces</vt:lpstr>
      <vt:lpstr>Abstract Factory</vt:lpstr>
      <vt:lpstr>Abstract Factory</vt:lpstr>
      <vt:lpstr>PowerPoint Presentation</vt:lpstr>
      <vt:lpstr>Polymorphism and Do It Myself</vt:lpstr>
      <vt:lpstr>Polymorphism and Do It Myself</vt:lpstr>
      <vt:lpstr>PowerPoint Presentation</vt:lpstr>
      <vt:lpstr>PowerPoint Presentation</vt:lpstr>
      <vt:lpstr>Next …</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Mehra</cp:lastModifiedBy>
  <cp:revision>380</cp:revision>
  <dcterms:created xsi:type="dcterms:W3CDTF">2013-08-23T13:52:50Z</dcterms:created>
  <dcterms:modified xsi:type="dcterms:W3CDTF">2018-07-17T18:45:42Z</dcterms:modified>
</cp:coreProperties>
</file>