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6"/>
  </p:notesMasterIdLst>
  <p:sldIdLst>
    <p:sldId id="256" r:id="rId2"/>
    <p:sldId id="360" r:id="rId3"/>
    <p:sldId id="361" r:id="rId4"/>
    <p:sldId id="286" r:id="rId5"/>
    <p:sldId id="287" r:id="rId6"/>
    <p:sldId id="288" r:id="rId7"/>
    <p:sldId id="291" r:id="rId8"/>
    <p:sldId id="292" r:id="rId9"/>
    <p:sldId id="293" r:id="rId10"/>
    <p:sldId id="294" r:id="rId11"/>
    <p:sldId id="295" r:id="rId12"/>
    <p:sldId id="296" r:id="rId13"/>
    <p:sldId id="289" r:id="rId14"/>
    <p:sldId id="290" r:id="rId15"/>
    <p:sldId id="297" r:id="rId16"/>
    <p:sldId id="298" r:id="rId17"/>
    <p:sldId id="299" r:id="rId18"/>
    <p:sldId id="304" r:id="rId19"/>
    <p:sldId id="305" r:id="rId20"/>
    <p:sldId id="300" r:id="rId21"/>
    <p:sldId id="301" r:id="rId22"/>
    <p:sldId id="302" r:id="rId23"/>
    <p:sldId id="303"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8" r:id="rId45"/>
    <p:sldId id="330" r:id="rId46"/>
    <p:sldId id="329" r:id="rId47"/>
    <p:sldId id="350" r:id="rId48"/>
    <p:sldId id="353" r:id="rId49"/>
    <p:sldId id="351" r:id="rId50"/>
    <p:sldId id="352" r:id="rId51"/>
    <p:sldId id="347" r:id="rId52"/>
    <p:sldId id="331" r:id="rId53"/>
    <p:sldId id="332" r:id="rId54"/>
    <p:sldId id="348" r:id="rId55"/>
    <p:sldId id="349" r:id="rId56"/>
    <p:sldId id="334" r:id="rId57"/>
    <p:sldId id="333" r:id="rId58"/>
    <p:sldId id="335" r:id="rId59"/>
    <p:sldId id="336" r:id="rId60"/>
    <p:sldId id="337" r:id="rId61"/>
    <p:sldId id="338" r:id="rId62"/>
    <p:sldId id="339" r:id="rId63"/>
    <p:sldId id="344" r:id="rId64"/>
    <p:sldId id="340" r:id="rId65"/>
    <p:sldId id="341" r:id="rId66"/>
    <p:sldId id="342" r:id="rId67"/>
    <p:sldId id="343" r:id="rId68"/>
    <p:sldId id="345" r:id="rId69"/>
    <p:sldId id="346" r:id="rId70"/>
    <p:sldId id="354" r:id="rId71"/>
    <p:sldId id="355" r:id="rId72"/>
    <p:sldId id="356" r:id="rId73"/>
    <p:sldId id="357" r:id="rId74"/>
    <p:sldId id="358"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50" autoAdjust="0"/>
    <p:restoredTop sz="85893"/>
  </p:normalViewPr>
  <p:slideViewPr>
    <p:cSldViewPr snapToGrid="0">
      <p:cViewPr varScale="1">
        <p:scale>
          <a:sx n="66" d="100"/>
          <a:sy n="66" d="100"/>
        </p:scale>
        <p:origin x="208" y="55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20A42-BCB4-41A2-BB66-8DBB866CBA85}" type="datetimeFigureOut">
              <a:rPr lang="en-US" smtClean="0"/>
              <a:t>11/9/19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348BE-B8C9-4DD3-8053-A1EC8D787163}" type="slidenum">
              <a:rPr lang="en-US" smtClean="0"/>
              <a:t>‹#›</a:t>
            </a:fld>
            <a:endParaRPr lang="en-US" dirty="0"/>
          </a:p>
        </p:txBody>
      </p:sp>
    </p:spTree>
    <p:extLst>
      <p:ext uri="{BB962C8B-B14F-4D97-AF65-F5344CB8AC3E}">
        <p14:creationId xmlns:p14="http://schemas.microsoft.com/office/powerpoint/2010/main" val="3219611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348BE-B8C9-4DD3-8053-A1EC8D787163}" type="slidenum">
              <a:rPr lang="en-US" smtClean="0"/>
              <a:t>34</a:t>
            </a:fld>
            <a:endParaRPr lang="en-US" dirty="0"/>
          </a:p>
        </p:txBody>
      </p:sp>
    </p:spTree>
    <p:extLst>
      <p:ext uri="{BB962C8B-B14F-4D97-AF65-F5344CB8AC3E}">
        <p14:creationId xmlns:p14="http://schemas.microsoft.com/office/powerpoint/2010/main" val="2662754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AST = Abstract Syntax Tree</a:t>
            </a:r>
          </a:p>
        </p:txBody>
      </p:sp>
      <p:sp>
        <p:nvSpPr>
          <p:cNvPr id="4" name="Slide Number Placeholder 3"/>
          <p:cNvSpPr>
            <a:spLocks noGrp="1"/>
          </p:cNvSpPr>
          <p:nvPr>
            <p:ph type="sldNum" sz="quarter" idx="5"/>
          </p:nvPr>
        </p:nvSpPr>
        <p:spPr/>
        <p:txBody>
          <a:bodyPr/>
          <a:lstStyle/>
          <a:p>
            <a:fld id="{88E348BE-B8C9-4DD3-8053-A1EC8D787163}" type="slidenum">
              <a:rPr lang="en-US" smtClean="0"/>
              <a:t>48</a:t>
            </a:fld>
            <a:endParaRPr lang="en-US" dirty="0"/>
          </a:p>
        </p:txBody>
      </p:sp>
    </p:spTree>
    <p:extLst>
      <p:ext uri="{BB962C8B-B14F-4D97-AF65-F5344CB8AC3E}">
        <p14:creationId xmlns:p14="http://schemas.microsoft.com/office/powerpoint/2010/main" val="298539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348BE-B8C9-4DD3-8053-A1EC8D787163}" type="slidenum">
              <a:rPr lang="en-US" smtClean="0"/>
              <a:t>72</a:t>
            </a:fld>
            <a:endParaRPr lang="en-US" dirty="0"/>
          </a:p>
        </p:txBody>
      </p:sp>
    </p:spTree>
    <p:extLst>
      <p:ext uri="{BB962C8B-B14F-4D97-AF65-F5344CB8AC3E}">
        <p14:creationId xmlns:p14="http://schemas.microsoft.com/office/powerpoint/2010/main" val="38440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6699C8-FA61-4D00-86C2-6E0282827B40}" type="datetime1">
              <a:rPr lang="en-US" smtClean="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402FCE-57DD-45B6-BF0B-7B4AC4DC18D0}" type="datetime1">
              <a:rPr lang="en-US" smtClean="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22DCC-52C6-40F9-80BA-487120494578}" type="datetime1">
              <a:rPr lang="en-US" smtClean="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4DBAC-DF1B-43FB-89D3-A53364BD6080}" type="datetime1">
              <a:rPr lang="en-US" smtClean="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E4A8C-F32E-4268-9D07-637C6DF63C9D}" type="datetime1">
              <a:rPr lang="en-US" smtClean="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C5F55-63C6-4412-9546-B884E28E055E}" type="datetime1">
              <a:rPr lang="en-US" smtClean="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A2AECA-08DD-4EA5-ACBD-350BA4ACF216}" type="datetime1">
              <a:rPr lang="en-US" smtClean="0"/>
              <a:t>11/9/19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7BE44-C3D9-4AC8-915D-47D10B5D141B}" type="datetime1">
              <a:rPr lang="en-US" smtClean="0"/>
              <a:t>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3A6CD1-6896-40A7-86CB-2EB33A19C9E6}" type="datetime1">
              <a:rPr lang="en-US" smtClean="0"/>
              <a:t>11/9/19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91F35E-2028-4EE2-B2DB-ABAA5BAB193A}" type="datetime1">
              <a:rPr lang="en-US" smtClean="0"/>
              <a:t>11/9/19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7417EE-00DC-4DE7-A0B9-759E1537DF65}" type="datetime1">
              <a:rPr lang="en-US" smtClean="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F471EF-BD7B-4B7E-B8A7-E2F6B9D659F2}" type="datetime1">
              <a:rPr lang="en-US" smtClean="0"/>
              <a:t>11/9/19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geeksforgeeks.org/design-patterns-set-1-introduction/" TargetMode="External"/><Relationship Id="rId3" Type="http://schemas.openxmlformats.org/officeDocument/2006/relationships/hyperlink" Target="https://www.amazon.com/Object-Oriented-Software-Engineering-Unified-Methodology/dp/0073376256" TargetMode="External"/><Relationship Id="rId7" Type="http://schemas.openxmlformats.org/officeDocument/2006/relationships/hyperlink" Target="https://www.javaworld.com/article/2078665/design-patterns-the-big-picture-part-1-design-pattern-history-and-classification.html" TargetMode="External"/><Relationship Id="rId2" Type="http://schemas.openxmlformats.org/officeDocument/2006/relationships/hyperlink" Target="https://www.amazon.com/Design-Patterns-Elements-Reusable-Object-Oriented/dp/0201633612/ref=asc_df_0201633612/?tag=hyprod-20&amp;linkCode=df0&amp;hvadid=312280575053&amp;hvpos=1o1&amp;hvnetw=g&amp;hvrand=13104513202993550939&amp;hvpone=&amp;hvptwo=&amp;hvqmt=&amp;hvdev=c&amp;hvdvcmdl=&amp;hvlocint=&amp;hvlocphy=9026807&amp;hvtargid=pla-395340045790&amp;psc=1" TargetMode="External"/><Relationship Id="rId1" Type="http://schemas.openxmlformats.org/officeDocument/2006/relationships/slideLayout" Target="../slideLayouts/slideLayout2.xml"/><Relationship Id="rId6" Type="http://schemas.openxmlformats.org/officeDocument/2006/relationships/hyperlink" Target="https://www.tutorialspoint.com/design_pattern/index.htm" TargetMode="External"/><Relationship Id="rId5" Type="http://schemas.openxmlformats.org/officeDocument/2006/relationships/hyperlink" Target="http://ce.sharif.edu/courses/95-96/2/ce484-1/resources/root/Design%20Patterns/Eric%20Freeman,%20Elisabeth%20Freeman,%20Kathy%20Sierra,%20Bert%20Bates-Head%20First%20Design%20Patterns%20-OReilly%20(2008).pdf" TargetMode="External"/><Relationship Id="rId4" Type="http://schemas.openxmlformats.org/officeDocument/2006/relationships/hyperlink" Target="https://www.amazon.com/Applying-UML-Patterns-Introduction-Object-Oriented/dp/0131489062"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Object-Oriented Analysis and Design</a:t>
            </a:r>
          </a:p>
        </p:txBody>
      </p:sp>
      <p:sp>
        <p:nvSpPr>
          <p:cNvPr id="3" name="Subtitle 2"/>
          <p:cNvSpPr>
            <a:spLocks noGrp="1"/>
          </p:cNvSpPr>
          <p:nvPr>
            <p:ph type="subTitle" idx="1"/>
          </p:nvPr>
        </p:nvSpPr>
        <p:spPr/>
        <p:txBody>
          <a:bodyPr/>
          <a:lstStyle/>
          <a:p>
            <a:r>
              <a:rPr lang="en-US" dirty="0"/>
              <a:t>More: </a:t>
            </a:r>
            <a:r>
              <a:rPr lang="en-US" dirty="0" err="1"/>
              <a:t>GoF</a:t>
            </a:r>
            <a:r>
              <a:rPr lang="en-US" dirty="0"/>
              <a:t> design patterns (some slides from Dr. Kung book and some from other resources</a:t>
            </a:r>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44525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5FF8E5-7F82-664F-82DA-E063D5CAD7A5}"/>
              </a:ext>
            </a:extLst>
          </p:cNvPr>
          <p:cNvSpPr>
            <a:spLocks noGrp="1"/>
          </p:cNvSpPr>
          <p:nvPr>
            <p:ph type="sldNum" sz="quarter" idx="12"/>
          </p:nvPr>
        </p:nvSpPr>
        <p:spPr/>
        <p:txBody>
          <a:bodyPr/>
          <a:lstStyle/>
          <a:p>
            <a:fld id="{4CE482DC-2269-4F26-9D2A-7E44B1A4CD85}" type="slidenum">
              <a:rPr lang="en-US" smtClean="0"/>
              <a:t>10</a:t>
            </a:fld>
            <a:endParaRPr lang="en-US" dirty="0"/>
          </a:p>
        </p:txBody>
      </p:sp>
      <p:sp>
        <p:nvSpPr>
          <p:cNvPr id="6" name="Line 2">
            <a:extLst>
              <a:ext uri="{FF2B5EF4-FFF2-40B4-BE49-F238E27FC236}">
                <a16:creationId xmlns:a16="http://schemas.microsoft.com/office/drawing/2014/main" id="{7741F3CF-AFE9-4E42-AD6A-8A44529FBF07}"/>
              </a:ext>
            </a:extLst>
          </p:cNvPr>
          <p:cNvSpPr>
            <a:spLocks noChangeShapeType="1"/>
          </p:cNvSpPr>
          <p:nvPr/>
        </p:nvSpPr>
        <p:spPr bwMode="auto">
          <a:xfrm rot="5400000">
            <a:off x="3644900" y="2493963"/>
            <a:ext cx="28416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3">
            <a:extLst>
              <a:ext uri="{FF2B5EF4-FFF2-40B4-BE49-F238E27FC236}">
                <a16:creationId xmlns:a16="http://schemas.microsoft.com/office/drawing/2014/main" id="{40537DDE-8061-5147-9719-32FFBE2C6A84}"/>
              </a:ext>
            </a:extLst>
          </p:cNvPr>
          <p:cNvSpPr>
            <a:spLocks noChangeShapeType="1"/>
          </p:cNvSpPr>
          <p:nvPr/>
        </p:nvSpPr>
        <p:spPr bwMode="auto">
          <a:xfrm>
            <a:off x="3113088" y="4926013"/>
            <a:ext cx="1277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4">
            <a:extLst>
              <a:ext uri="{FF2B5EF4-FFF2-40B4-BE49-F238E27FC236}">
                <a16:creationId xmlns:a16="http://schemas.microsoft.com/office/drawing/2014/main" id="{E033C0DA-AA3C-EB49-ACF4-5188452D6BBD}"/>
              </a:ext>
            </a:extLst>
          </p:cNvPr>
          <p:cNvSpPr>
            <a:spLocks noChangeShapeType="1"/>
          </p:cNvSpPr>
          <p:nvPr/>
        </p:nvSpPr>
        <p:spPr bwMode="auto">
          <a:xfrm>
            <a:off x="4476750" y="4926013"/>
            <a:ext cx="1323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
            <a:extLst>
              <a:ext uri="{FF2B5EF4-FFF2-40B4-BE49-F238E27FC236}">
                <a16:creationId xmlns:a16="http://schemas.microsoft.com/office/drawing/2014/main" id="{349F04C0-AD8E-0B4E-B27D-8593E0D142B7}"/>
              </a:ext>
            </a:extLst>
          </p:cNvPr>
          <p:cNvSpPr>
            <a:spLocks noChangeShapeType="1"/>
          </p:cNvSpPr>
          <p:nvPr/>
        </p:nvSpPr>
        <p:spPr bwMode="auto">
          <a:xfrm>
            <a:off x="1746250" y="4926013"/>
            <a:ext cx="1301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a:extLst>
              <a:ext uri="{FF2B5EF4-FFF2-40B4-BE49-F238E27FC236}">
                <a16:creationId xmlns:a16="http://schemas.microsoft.com/office/drawing/2014/main" id="{B0393E39-C07A-7949-BEC5-0A78F9495F18}"/>
              </a:ext>
            </a:extLst>
          </p:cNvPr>
          <p:cNvSpPr>
            <a:spLocks noChangeShapeType="1"/>
          </p:cNvSpPr>
          <p:nvPr/>
        </p:nvSpPr>
        <p:spPr bwMode="auto">
          <a:xfrm>
            <a:off x="3141663" y="2903538"/>
            <a:ext cx="1325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7">
            <a:extLst>
              <a:ext uri="{FF2B5EF4-FFF2-40B4-BE49-F238E27FC236}">
                <a16:creationId xmlns:a16="http://schemas.microsoft.com/office/drawing/2014/main" id="{4763B855-0AD4-B449-8448-8FB115488156}"/>
              </a:ext>
            </a:extLst>
          </p:cNvPr>
          <p:cNvSpPr>
            <a:spLocks noChangeShapeType="1"/>
          </p:cNvSpPr>
          <p:nvPr/>
        </p:nvSpPr>
        <p:spPr bwMode="auto">
          <a:xfrm>
            <a:off x="3122613" y="1139825"/>
            <a:ext cx="1331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8">
            <a:extLst>
              <a:ext uri="{FF2B5EF4-FFF2-40B4-BE49-F238E27FC236}">
                <a16:creationId xmlns:a16="http://schemas.microsoft.com/office/drawing/2014/main" id="{A2D470C5-2C99-B448-AEBB-9F7069093F02}"/>
              </a:ext>
            </a:extLst>
          </p:cNvPr>
          <p:cNvSpPr txBox="1">
            <a:spLocks noChangeArrowheads="1"/>
          </p:cNvSpPr>
          <p:nvPr/>
        </p:nvSpPr>
        <p:spPr>
          <a:xfrm>
            <a:off x="6249988" y="865188"/>
            <a:ext cx="4038600" cy="5211762"/>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Tx/>
              <a:buNone/>
            </a:pPr>
            <a:r>
              <a:rPr lang="en-US" altLang="en-US" sz="1800"/>
              <a:t>public class DBMgr </a:t>
            </a:r>
          </a:p>
          <a:p>
            <a:pPr>
              <a:buFontTx/>
              <a:buNone/>
            </a:pPr>
            <a:r>
              <a:rPr lang="en-US" altLang="en-US" sz="1800"/>
              <a:t>{</a:t>
            </a:r>
          </a:p>
          <a:p>
            <a:pPr lvl="1">
              <a:buFontTx/>
              <a:buNone/>
            </a:pPr>
            <a:r>
              <a:rPr lang="en-US" altLang="zh-CN">
                <a:ea typeface="宋体" panose="02010600030101010101" pitchFamily="2" charset="-122"/>
              </a:rPr>
              <a:t>DBAccessImpl imp;</a:t>
            </a:r>
          </a:p>
          <a:p>
            <a:pPr lvl="1">
              <a:buFontTx/>
              <a:buNone/>
            </a:pPr>
            <a:r>
              <a:rPr lang="en-US" altLang="zh-CN">
                <a:ea typeface="宋体" panose="02010600030101010101" pitchFamily="2" charset="-122"/>
              </a:rPr>
              <a:t>public DBMgr() {</a:t>
            </a:r>
          </a:p>
          <a:p>
            <a:pPr lvl="1">
              <a:buFontTx/>
              <a:buNone/>
            </a:pPr>
            <a:r>
              <a:rPr lang="en-US" altLang="zh-CN">
                <a:ea typeface="宋体" panose="02010600030101010101" pitchFamily="2" charset="-122"/>
              </a:rPr>
              <a:t>   ...</a:t>
            </a:r>
          </a:p>
          <a:p>
            <a:pPr lvl="1">
              <a:buFontTx/>
              <a:buNone/>
            </a:pPr>
            <a:r>
              <a:rPr lang="en-US" altLang="zh-CN">
                <a:ea typeface="宋体" panose="02010600030101010101" pitchFamily="2" charset="-122"/>
              </a:rPr>
              <a:t>   imp=Config.getInstance().</a:t>
            </a:r>
          </a:p>
          <a:p>
            <a:pPr lvl="1">
              <a:buFontTx/>
              <a:buNone/>
            </a:pPr>
            <a:r>
              <a:rPr lang="en-US" altLang="zh-CN">
                <a:ea typeface="宋体" panose="02010600030101010101" pitchFamily="2" charset="-122"/>
              </a:rPr>
              <a:t>       getDB();</a:t>
            </a:r>
          </a:p>
          <a:p>
            <a:pPr lvl="1">
              <a:buFontTx/>
              <a:buNone/>
            </a:pPr>
            <a:r>
              <a:rPr lang="en-US" altLang="zh-CN">
                <a:ea typeface="宋体" panose="02010600030101010101" pitchFamily="2" charset="-122"/>
              </a:rPr>
              <a:t>}</a:t>
            </a:r>
          </a:p>
          <a:p>
            <a:pPr lvl="1">
              <a:buFontTx/>
              <a:buNone/>
            </a:pPr>
            <a:r>
              <a:rPr lang="en-US" altLang="zh-CN">
                <a:ea typeface="宋体" panose="02010600030101010101" pitchFamily="2" charset="-122"/>
              </a:rPr>
              <a:t>public User getUser (String uid)</a:t>
            </a:r>
          </a:p>
          <a:p>
            <a:pPr lvl="1">
              <a:buFontTx/>
              <a:buNone/>
            </a:pPr>
            <a:r>
              <a:rPr lang="en-US" altLang="zh-CN">
                <a:ea typeface="宋体" panose="02010600030101010101" pitchFamily="2" charset="-122"/>
              </a:rPr>
              <a:t>{ return imp.getUser (uid); }</a:t>
            </a:r>
          </a:p>
          <a:p>
            <a:pPr lvl="1">
              <a:buFontTx/>
              <a:buNone/>
            </a:pPr>
            <a:r>
              <a:rPr lang="en-US" altLang="zh-CN">
                <a:ea typeface="宋体" panose="02010600030101010101" pitchFamily="2" charset="-122"/>
              </a:rPr>
              <a:t>public Book getBook (S</a:t>
            </a:r>
            <a:r>
              <a:rPr lang="en-US" altLang="en-US"/>
              <a:t>tring</a:t>
            </a:r>
            <a:r>
              <a:rPr lang="en-US" altLang="zh-CN">
                <a:ea typeface="宋体" panose="02010600030101010101" pitchFamily="2" charset="-122"/>
              </a:rPr>
              <a:t> callNo)</a:t>
            </a:r>
          </a:p>
          <a:p>
            <a:pPr lvl="1">
              <a:buFontTx/>
              <a:buNone/>
            </a:pPr>
            <a:r>
              <a:rPr lang="en-US" altLang="zh-CN">
                <a:ea typeface="宋体" panose="02010600030101010101" pitchFamily="2" charset="-122"/>
              </a:rPr>
              <a:t>{ return imp.getBook (callNo); }</a:t>
            </a:r>
          </a:p>
          <a:p>
            <a:pPr lvl="1">
              <a:buFontTx/>
              <a:buNone/>
            </a:pPr>
            <a:r>
              <a:rPr lang="en-US" altLang="zh-CN">
                <a:ea typeface="宋体" panose="02010600030101010101" pitchFamily="2" charset="-122"/>
              </a:rPr>
              <a:t>public void saveLoan (Loan loan) </a:t>
            </a:r>
          </a:p>
          <a:p>
            <a:pPr lvl="1">
              <a:buFontTx/>
              <a:buNone/>
            </a:pPr>
            <a:r>
              <a:rPr lang="en-US" altLang="zh-CN">
                <a:ea typeface="宋体" panose="02010600030101010101" pitchFamily="2" charset="-122"/>
              </a:rPr>
              <a:t>{ imp.saveLoan (loan); }</a:t>
            </a:r>
          </a:p>
          <a:p>
            <a:pPr lvl="1">
              <a:buFontTx/>
              <a:buNone/>
            </a:pPr>
            <a:r>
              <a:rPr lang="en-US" altLang="zh-CN">
                <a:ea typeface="宋体" panose="02010600030101010101" pitchFamily="2" charset="-122"/>
              </a:rPr>
              <a:t>public void saveBook (Book book)</a:t>
            </a:r>
          </a:p>
          <a:p>
            <a:pPr lvl="1">
              <a:buFontTx/>
              <a:buNone/>
            </a:pPr>
            <a:r>
              <a:rPr lang="en-US" altLang="zh-CN">
                <a:ea typeface="宋体" panose="02010600030101010101" pitchFamily="2" charset="-122"/>
              </a:rPr>
              <a:t>{ imp.saveBook (book); }</a:t>
            </a:r>
          </a:p>
          <a:p>
            <a:pPr>
              <a:buFontTx/>
              <a:buNone/>
            </a:pPr>
            <a:r>
              <a:rPr lang="en-US" altLang="en-US" sz="1800"/>
              <a:t>}</a:t>
            </a:r>
            <a:endParaRPr lang="en-US" altLang="en-US"/>
          </a:p>
        </p:txBody>
      </p:sp>
      <p:sp>
        <p:nvSpPr>
          <p:cNvPr id="13" name="Text Box 9">
            <a:extLst>
              <a:ext uri="{FF2B5EF4-FFF2-40B4-BE49-F238E27FC236}">
                <a16:creationId xmlns:a16="http://schemas.microsoft.com/office/drawing/2014/main" id="{8B939837-5CB5-D040-96C9-4AA2701F7CE5}"/>
              </a:ext>
            </a:extLst>
          </p:cNvPr>
          <p:cNvSpPr txBox="1">
            <a:spLocks noChangeArrowheads="1"/>
          </p:cNvSpPr>
          <p:nvPr/>
        </p:nvSpPr>
        <p:spPr bwMode="auto">
          <a:xfrm>
            <a:off x="3768725" y="2378075"/>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solidFill>
                  <a:schemeClr val="tx1"/>
                </a:solidFill>
                <a:ea typeface="宋体" panose="02010600030101010101" pitchFamily="2" charset="-122"/>
              </a:rPr>
              <a:t>impl</a:t>
            </a:r>
          </a:p>
        </p:txBody>
      </p:sp>
      <p:sp>
        <p:nvSpPr>
          <p:cNvPr id="14" name="Line 10">
            <a:extLst>
              <a:ext uri="{FF2B5EF4-FFF2-40B4-BE49-F238E27FC236}">
                <a16:creationId xmlns:a16="http://schemas.microsoft.com/office/drawing/2014/main" id="{15197772-81AE-444E-B769-E74FE810508F}"/>
              </a:ext>
            </a:extLst>
          </p:cNvPr>
          <p:cNvSpPr>
            <a:spLocks noChangeShapeType="1"/>
          </p:cNvSpPr>
          <p:nvPr/>
        </p:nvSpPr>
        <p:spPr bwMode="auto">
          <a:xfrm>
            <a:off x="2573338" y="4408488"/>
            <a:ext cx="26749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1">
            <a:extLst>
              <a:ext uri="{FF2B5EF4-FFF2-40B4-BE49-F238E27FC236}">
                <a16:creationId xmlns:a16="http://schemas.microsoft.com/office/drawing/2014/main" id="{7617DF03-2686-CB49-8879-A7ECBFE9B09F}"/>
              </a:ext>
            </a:extLst>
          </p:cNvPr>
          <p:cNvSpPr>
            <a:spLocks noChangeShapeType="1"/>
          </p:cNvSpPr>
          <p:nvPr/>
        </p:nvSpPr>
        <p:spPr bwMode="auto">
          <a:xfrm>
            <a:off x="3762375" y="4408488"/>
            <a:ext cx="0" cy="28733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2">
            <a:extLst>
              <a:ext uri="{FF2B5EF4-FFF2-40B4-BE49-F238E27FC236}">
                <a16:creationId xmlns:a16="http://schemas.microsoft.com/office/drawing/2014/main" id="{5C1FE3BF-BC02-294A-AA38-9B39775CB539}"/>
              </a:ext>
            </a:extLst>
          </p:cNvPr>
          <p:cNvSpPr>
            <a:spLocks noChangeShapeType="1"/>
          </p:cNvSpPr>
          <p:nvPr/>
        </p:nvSpPr>
        <p:spPr bwMode="auto">
          <a:xfrm>
            <a:off x="5262563" y="4408488"/>
            <a:ext cx="1587" cy="28733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3">
            <a:extLst>
              <a:ext uri="{FF2B5EF4-FFF2-40B4-BE49-F238E27FC236}">
                <a16:creationId xmlns:a16="http://schemas.microsoft.com/office/drawing/2014/main" id="{C07BB9BC-A95E-D54A-934D-4655CC04560E}"/>
              </a:ext>
            </a:extLst>
          </p:cNvPr>
          <p:cNvSpPr txBox="1">
            <a:spLocks noChangeArrowheads="1"/>
          </p:cNvSpPr>
          <p:nvPr/>
        </p:nvSpPr>
        <p:spPr bwMode="auto">
          <a:xfrm>
            <a:off x="3119438" y="3000375"/>
            <a:ext cx="1379537"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200" i="1">
                <a:solidFill>
                  <a:schemeClr val="tx1"/>
                </a:solidFill>
                <a:ea typeface="宋体" panose="02010600030101010101" pitchFamily="2" charset="-122"/>
              </a:rPr>
              <a:t>getUser(uid):User</a:t>
            </a:r>
          </a:p>
          <a:p>
            <a:pPr eaLnBrk="0" hangingPunct="0">
              <a:lnSpc>
                <a:spcPct val="60000"/>
              </a:lnSpc>
              <a:spcBef>
                <a:spcPct val="50000"/>
              </a:spcBef>
            </a:pPr>
            <a:r>
              <a:rPr lang="en-US" altLang="zh-CN" sz="1200" i="1">
                <a:solidFill>
                  <a:schemeClr val="tx1"/>
                </a:solidFill>
                <a:ea typeface="宋体" panose="02010600030101010101" pitchFamily="2" charset="-122"/>
              </a:rPr>
              <a:t>getBook(callNo):Book</a:t>
            </a:r>
          </a:p>
          <a:p>
            <a:pPr eaLnBrk="0" hangingPunct="0">
              <a:lnSpc>
                <a:spcPct val="60000"/>
              </a:lnSpc>
              <a:spcBef>
                <a:spcPct val="50000"/>
              </a:spcBef>
            </a:pPr>
            <a:r>
              <a:rPr lang="en-US" altLang="zh-CN" sz="1200" i="1">
                <a:solidFill>
                  <a:schemeClr val="tx1"/>
                </a:solidFill>
                <a:ea typeface="宋体" panose="02010600030101010101" pitchFamily="2" charset="-122"/>
              </a:rPr>
              <a:t>saveLoan(loan)</a:t>
            </a:r>
          </a:p>
          <a:p>
            <a:pPr eaLnBrk="0" hangingPunct="0">
              <a:lnSpc>
                <a:spcPct val="60000"/>
              </a:lnSpc>
              <a:spcBef>
                <a:spcPct val="50000"/>
              </a:spcBef>
            </a:pPr>
            <a:r>
              <a:rPr lang="en-US" altLang="zh-CN" sz="1200" i="1">
                <a:solidFill>
                  <a:schemeClr val="tx1"/>
                </a:solidFill>
                <a:ea typeface="宋体" panose="02010600030101010101" pitchFamily="2" charset="-122"/>
              </a:rPr>
              <a:t>saveBook(book)</a:t>
            </a:r>
          </a:p>
          <a:p>
            <a:pPr eaLnBrk="0" hangingPunct="0">
              <a:lnSpc>
                <a:spcPct val="60000"/>
              </a:lnSpc>
              <a:spcBef>
                <a:spcPct val="50000"/>
              </a:spcBef>
            </a:pPr>
            <a:r>
              <a:rPr lang="en-US" altLang="zh-CN" sz="1200" i="1">
                <a:solidFill>
                  <a:schemeClr val="tx1"/>
                </a:solidFill>
                <a:ea typeface="宋体" panose="02010600030101010101" pitchFamily="2" charset="-122"/>
              </a:rPr>
              <a:t>...</a:t>
            </a:r>
          </a:p>
        </p:txBody>
      </p:sp>
      <p:sp>
        <p:nvSpPr>
          <p:cNvPr id="18" name="Rectangle 14">
            <a:extLst>
              <a:ext uri="{FF2B5EF4-FFF2-40B4-BE49-F238E27FC236}">
                <a16:creationId xmlns:a16="http://schemas.microsoft.com/office/drawing/2014/main" id="{0A609439-D59D-2B40-B8C3-330F3A43BDB6}"/>
              </a:ext>
            </a:extLst>
          </p:cNvPr>
          <p:cNvSpPr>
            <a:spLocks noChangeArrowheads="1"/>
          </p:cNvSpPr>
          <p:nvPr/>
        </p:nvSpPr>
        <p:spPr bwMode="auto">
          <a:xfrm>
            <a:off x="3141663" y="2641600"/>
            <a:ext cx="1325562" cy="14589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5">
            <a:extLst>
              <a:ext uri="{FF2B5EF4-FFF2-40B4-BE49-F238E27FC236}">
                <a16:creationId xmlns:a16="http://schemas.microsoft.com/office/drawing/2014/main" id="{C27EFF61-778F-0947-8B33-B0D1DBBED88C}"/>
              </a:ext>
            </a:extLst>
          </p:cNvPr>
          <p:cNvSpPr txBox="1">
            <a:spLocks noChangeArrowheads="1"/>
          </p:cNvSpPr>
          <p:nvPr/>
        </p:nvSpPr>
        <p:spPr bwMode="auto">
          <a:xfrm>
            <a:off x="3252788" y="2655888"/>
            <a:ext cx="11588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00" i="1">
                <a:solidFill>
                  <a:schemeClr val="tx1"/>
                </a:solidFill>
                <a:ea typeface="宋体" panose="02010600030101010101" pitchFamily="2" charset="-122"/>
              </a:rPr>
              <a:t>DB Access Impl</a:t>
            </a:r>
          </a:p>
        </p:txBody>
      </p:sp>
      <p:sp>
        <p:nvSpPr>
          <p:cNvPr id="20" name="Line 16">
            <a:extLst>
              <a:ext uri="{FF2B5EF4-FFF2-40B4-BE49-F238E27FC236}">
                <a16:creationId xmlns:a16="http://schemas.microsoft.com/office/drawing/2014/main" id="{9964C076-2819-324E-9D85-A1BB6489CE47}"/>
              </a:ext>
            </a:extLst>
          </p:cNvPr>
          <p:cNvSpPr>
            <a:spLocks noChangeShapeType="1"/>
          </p:cNvSpPr>
          <p:nvPr/>
        </p:nvSpPr>
        <p:spPr bwMode="auto">
          <a:xfrm>
            <a:off x="3141663" y="2982913"/>
            <a:ext cx="1325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7">
            <a:extLst>
              <a:ext uri="{FF2B5EF4-FFF2-40B4-BE49-F238E27FC236}">
                <a16:creationId xmlns:a16="http://schemas.microsoft.com/office/drawing/2014/main" id="{5E058913-F4C2-D143-95FA-FBC0269613F1}"/>
              </a:ext>
            </a:extLst>
          </p:cNvPr>
          <p:cNvSpPr txBox="1">
            <a:spLocks noChangeArrowheads="1"/>
          </p:cNvSpPr>
          <p:nvPr/>
        </p:nvSpPr>
        <p:spPr bwMode="auto">
          <a:xfrm>
            <a:off x="3090863" y="5068888"/>
            <a:ext cx="13779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200">
                <a:solidFill>
                  <a:schemeClr val="tx1"/>
                </a:solidFill>
                <a:ea typeface="宋体" panose="02010600030101010101" pitchFamily="2" charset="-122"/>
              </a:rPr>
              <a:t>getUser(uid):User</a:t>
            </a:r>
          </a:p>
          <a:p>
            <a:pPr eaLnBrk="0" hangingPunct="0">
              <a:lnSpc>
                <a:spcPct val="60000"/>
              </a:lnSpc>
              <a:spcBef>
                <a:spcPct val="50000"/>
              </a:spcBef>
            </a:pPr>
            <a:r>
              <a:rPr lang="en-US" altLang="zh-CN" sz="1200">
                <a:solidFill>
                  <a:schemeClr val="tx1"/>
                </a:solidFill>
                <a:ea typeface="宋体" panose="02010600030101010101" pitchFamily="2" charset="-122"/>
              </a:rPr>
              <a:t>getBook(callNo):Book</a:t>
            </a:r>
          </a:p>
          <a:p>
            <a:pPr eaLnBrk="0" hangingPunct="0">
              <a:lnSpc>
                <a:spcPct val="60000"/>
              </a:lnSpc>
              <a:spcBef>
                <a:spcPct val="50000"/>
              </a:spcBef>
            </a:pPr>
            <a:r>
              <a:rPr lang="en-US" altLang="zh-CN" sz="1200">
                <a:solidFill>
                  <a:schemeClr val="tx1"/>
                </a:solidFill>
                <a:ea typeface="宋体" panose="02010600030101010101" pitchFamily="2" charset="-122"/>
              </a:rPr>
              <a:t>saveLoan(loan)</a:t>
            </a:r>
          </a:p>
          <a:p>
            <a:pPr eaLnBrk="0" hangingPunct="0">
              <a:lnSpc>
                <a:spcPct val="60000"/>
              </a:lnSpc>
              <a:spcBef>
                <a:spcPct val="50000"/>
              </a:spcBef>
            </a:pPr>
            <a:r>
              <a:rPr lang="en-US" altLang="zh-CN" sz="1200">
                <a:solidFill>
                  <a:schemeClr val="tx1"/>
                </a:solidFill>
                <a:ea typeface="宋体" panose="02010600030101010101" pitchFamily="2" charset="-122"/>
              </a:rPr>
              <a:t>saveBook(book)</a:t>
            </a:r>
          </a:p>
          <a:p>
            <a:pPr eaLnBrk="0" hangingPunct="0">
              <a:lnSpc>
                <a:spcPct val="60000"/>
              </a:lnSpc>
              <a:spcBef>
                <a:spcPct val="50000"/>
              </a:spcBef>
            </a:pPr>
            <a:r>
              <a:rPr lang="en-US" altLang="zh-CN" sz="1200">
                <a:solidFill>
                  <a:schemeClr val="tx1"/>
                </a:solidFill>
                <a:ea typeface="宋体" panose="02010600030101010101" pitchFamily="2" charset="-122"/>
              </a:rPr>
              <a:t>...</a:t>
            </a:r>
          </a:p>
        </p:txBody>
      </p:sp>
      <p:sp>
        <p:nvSpPr>
          <p:cNvPr id="22" name="Rectangle 18">
            <a:extLst>
              <a:ext uri="{FF2B5EF4-FFF2-40B4-BE49-F238E27FC236}">
                <a16:creationId xmlns:a16="http://schemas.microsoft.com/office/drawing/2014/main" id="{65BFDF96-C878-A34D-8DB4-6BA1B1112D9D}"/>
              </a:ext>
            </a:extLst>
          </p:cNvPr>
          <p:cNvSpPr>
            <a:spLocks noChangeArrowheads="1"/>
          </p:cNvSpPr>
          <p:nvPr/>
        </p:nvSpPr>
        <p:spPr bwMode="auto">
          <a:xfrm>
            <a:off x="3121025" y="4695825"/>
            <a:ext cx="1277938" cy="1597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19">
            <a:extLst>
              <a:ext uri="{FF2B5EF4-FFF2-40B4-BE49-F238E27FC236}">
                <a16:creationId xmlns:a16="http://schemas.microsoft.com/office/drawing/2014/main" id="{386B7D71-BA92-F94B-97BC-5CDA4D897CE5}"/>
              </a:ext>
            </a:extLst>
          </p:cNvPr>
          <p:cNvSpPr txBox="1">
            <a:spLocks noChangeArrowheads="1"/>
          </p:cNvSpPr>
          <p:nvPr/>
        </p:nvSpPr>
        <p:spPr bwMode="auto">
          <a:xfrm>
            <a:off x="3213100" y="4675188"/>
            <a:ext cx="10620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200">
                <a:solidFill>
                  <a:schemeClr val="tx1"/>
                </a:solidFill>
                <a:ea typeface="宋体" panose="02010600030101010101" pitchFamily="2" charset="-122"/>
              </a:rPr>
              <a:t>Oracle Access</a:t>
            </a:r>
          </a:p>
        </p:txBody>
      </p:sp>
      <p:sp>
        <p:nvSpPr>
          <p:cNvPr id="24" name="Line 20">
            <a:extLst>
              <a:ext uri="{FF2B5EF4-FFF2-40B4-BE49-F238E27FC236}">
                <a16:creationId xmlns:a16="http://schemas.microsoft.com/office/drawing/2014/main" id="{9757FB01-8C28-334B-A0A4-527CEEDDCC57}"/>
              </a:ext>
            </a:extLst>
          </p:cNvPr>
          <p:cNvSpPr>
            <a:spLocks noChangeShapeType="1"/>
          </p:cNvSpPr>
          <p:nvPr/>
        </p:nvSpPr>
        <p:spPr bwMode="auto">
          <a:xfrm>
            <a:off x="3113088" y="5010150"/>
            <a:ext cx="1277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1">
            <a:extLst>
              <a:ext uri="{FF2B5EF4-FFF2-40B4-BE49-F238E27FC236}">
                <a16:creationId xmlns:a16="http://schemas.microsoft.com/office/drawing/2014/main" id="{DC648614-FA4B-A64E-A6F5-2FE116AEB2FC}"/>
              </a:ext>
            </a:extLst>
          </p:cNvPr>
          <p:cNvSpPr txBox="1">
            <a:spLocks noChangeArrowheads="1"/>
          </p:cNvSpPr>
          <p:nvPr/>
        </p:nvSpPr>
        <p:spPr bwMode="auto">
          <a:xfrm>
            <a:off x="4446588" y="5068888"/>
            <a:ext cx="13779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200">
                <a:solidFill>
                  <a:schemeClr val="tx1"/>
                </a:solidFill>
                <a:ea typeface="宋体" panose="02010600030101010101" pitchFamily="2" charset="-122"/>
              </a:rPr>
              <a:t>getUser(uid):User</a:t>
            </a:r>
          </a:p>
          <a:p>
            <a:pPr eaLnBrk="0" hangingPunct="0">
              <a:lnSpc>
                <a:spcPct val="60000"/>
              </a:lnSpc>
              <a:spcBef>
                <a:spcPct val="50000"/>
              </a:spcBef>
            </a:pPr>
            <a:r>
              <a:rPr lang="en-US" altLang="zh-CN" sz="1200">
                <a:solidFill>
                  <a:schemeClr val="tx1"/>
                </a:solidFill>
                <a:ea typeface="宋体" panose="02010600030101010101" pitchFamily="2" charset="-122"/>
              </a:rPr>
              <a:t>getBook(callNo):Book</a:t>
            </a:r>
          </a:p>
          <a:p>
            <a:pPr eaLnBrk="0" hangingPunct="0">
              <a:lnSpc>
                <a:spcPct val="60000"/>
              </a:lnSpc>
              <a:spcBef>
                <a:spcPct val="50000"/>
              </a:spcBef>
            </a:pPr>
            <a:r>
              <a:rPr lang="en-US" altLang="zh-CN" sz="1200">
                <a:solidFill>
                  <a:schemeClr val="tx1"/>
                </a:solidFill>
                <a:ea typeface="宋体" panose="02010600030101010101" pitchFamily="2" charset="-122"/>
              </a:rPr>
              <a:t>saveLoan(loan)</a:t>
            </a:r>
          </a:p>
          <a:p>
            <a:pPr eaLnBrk="0" hangingPunct="0">
              <a:lnSpc>
                <a:spcPct val="60000"/>
              </a:lnSpc>
              <a:spcBef>
                <a:spcPct val="50000"/>
              </a:spcBef>
            </a:pPr>
            <a:r>
              <a:rPr lang="en-US" altLang="zh-CN" sz="1200">
                <a:solidFill>
                  <a:schemeClr val="tx1"/>
                </a:solidFill>
                <a:ea typeface="宋体" panose="02010600030101010101" pitchFamily="2" charset="-122"/>
              </a:rPr>
              <a:t>saveBook(book)</a:t>
            </a:r>
          </a:p>
          <a:p>
            <a:pPr eaLnBrk="0" hangingPunct="0">
              <a:lnSpc>
                <a:spcPct val="60000"/>
              </a:lnSpc>
              <a:spcBef>
                <a:spcPct val="50000"/>
              </a:spcBef>
            </a:pPr>
            <a:r>
              <a:rPr lang="en-US" altLang="zh-CN" sz="1200">
                <a:solidFill>
                  <a:schemeClr val="tx1"/>
                </a:solidFill>
                <a:ea typeface="宋体" panose="02010600030101010101" pitchFamily="2" charset="-122"/>
              </a:rPr>
              <a:t>...</a:t>
            </a:r>
          </a:p>
        </p:txBody>
      </p:sp>
      <p:sp>
        <p:nvSpPr>
          <p:cNvPr id="26" name="Rectangle 22">
            <a:extLst>
              <a:ext uri="{FF2B5EF4-FFF2-40B4-BE49-F238E27FC236}">
                <a16:creationId xmlns:a16="http://schemas.microsoft.com/office/drawing/2014/main" id="{EF018A2F-B481-024C-B1CB-87505AC0344B}"/>
              </a:ext>
            </a:extLst>
          </p:cNvPr>
          <p:cNvSpPr>
            <a:spLocks noChangeArrowheads="1"/>
          </p:cNvSpPr>
          <p:nvPr/>
        </p:nvSpPr>
        <p:spPr bwMode="auto">
          <a:xfrm>
            <a:off x="4476750" y="4695825"/>
            <a:ext cx="1323975" cy="1595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3">
            <a:extLst>
              <a:ext uri="{FF2B5EF4-FFF2-40B4-BE49-F238E27FC236}">
                <a16:creationId xmlns:a16="http://schemas.microsoft.com/office/drawing/2014/main" id="{69A6E4EF-5CA2-A042-8C13-3FA3D7DB7D0D}"/>
              </a:ext>
            </a:extLst>
          </p:cNvPr>
          <p:cNvSpPr txBox="1">
            <a:spLocks noChangeArrowheads="1"/>
          </p:cNvSpPr>
          <p:nvPr/>
        </p:nvSpPr>
        <p:spPr bwMode="auto">
          <a:xfrm>
            <a:off x="4667250" y="4675188"/>
            <a:ext cx="941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200">
                <a:solidFill>
                  <a:schemeClr val="tx1"/>
                </a:solidFill>
                <a:ea typeface="宋体" panose="02010600030101010101" pitchFamily="2" charset="-122"/>
              </a:rPr>
              <a:t>SQL Access</a:t>
            </a:r>
          </a:p>
        </p:txBody>
      </p:sp>
      <p:sp>
        <p:nvSpPr>
          <p:cNvPr id="28" name="Line 24">
            <a:extLst>
              <a:ext uri="{FF2B5EF4-FFF2-40B4-BE49-F238E27FC236}">
                <a16:creationId xmlns:a16="http://schemas.microsoft.com/office/drawing/2014/main" id="{4B98459B-16B3-EB44-8A7A-2D901E056C7F}"/>
              </a:ext>
            </a:extLst>
          </p:cNvPr>
          <p:cNvSpPr>
            <a:spLocks noChangeShapeType="1"/>
          </p:cNvSpPr>
          <p:nvPr/>
        </p:nvSpPr>
        <p:spPr bwMode="auto">
          <a:xfrm>
            <a:off x="4476750" y="5010150"/>
            <a:ext cx="1323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25">
            <a:extLst>
              <a:ext uri="{FF2B5EF4-FFF2-40B4-BE49-F238E27FC236}">
                <a16:creationId xmlns:a16="http://schemas.microsoft.com/office/drawing/2014/main" id="{0343232D-EE4C-EF4F-9723-9D78DA353F20}"/>
              </a:ext>
            </a:extLst>
          </p:cNvPr>
          <p:cNvSpPr txBox="1">
            <a:spLocks noChangeArrowheads="1"/>
          </p:cNvSpPr>
          <p:nvPr/>
        </p:nvSpPr>
        <p:spPr bwMode="auto">
          <a:xfrm>
            <a:off x="3124200" y="1284288"/>
            <a:ext cx="13795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200">
                <a:solidFill>
                  <a:schemeClr val="tx1"/>
                </a:solidFill>
                <a:ea typeface="宋体" panose="02010600030101010101" pitchFamily="2" charset="-122"/>
              </a:rPr>
              <a:t>getUser(uid):User</a:t>
            </a:r>
          </a:p>
          <a:p>
            <a:pPr eaLnBrk="0" hangingPunct="0">
              <a:lnSpc>
                <a:spcPct val="60000"/>
              </a:lnSpc>
              <a:spcBef>
                <a:spcPct val="50000"/>
              </a:spcBef>
            </a:pPr>
            <a:r>
              <a:rPr lang="en-US" altLang="zh-CN" sz="1200">
                <a:solidFill>
                  <a:schemeClr val="tx1"/>
                </a:solidFill>
                <a:ea typeface="宋体" panose="02010600030101010101" pitchFamily="2" charset="-122"/>
              </a:rPr>
              <a:t>getBook(callNo):Book</a:t>
            </a:r>
          </a:p>
          <a:p>
            <a:pPr eaLnBrk="0" hangingPunct="0">
              <a:lnSpc>
                <a:spcPct val="60000"/>
              </a:lnSpc>
              <a:spcBef>
                <a:spcPct val="50000"/>
              </a:spcBef>
            </a:pPr>
            <a:r>
              <a:rPr lang="en-US" altLang="zh-CN" sz="1200">
                <a:solidFill>
                  <a:schemeClr val="tx1"/>
                </a:solidFill>
                <a:ea typeface="宋体" panose="02010600030101010101" pitchFamily="2" charset="-122"/>
              </a:rPr>
              <a:t>saveLoan(loan)</a:t>
            </a:r>
          </a:p>
          <a:p>
            <a:pPr eaLnBrk="0" hangingPunct="0">
              <a:lnSpc>
                <a:spcPct val="60000"/>
              </a:lnSpc>
              <a:spcBef>
                <a:spcPct val="50000"/>
              </a:spcBef>
            </a:pPr>
            <a:r>
              <a:rPr lang="en-US" altLang="zh-CN" sz="1200">
                <a:solidFill>
                  <a:schemeClr val="tx1"/>
                </a:solidFill>
                <a:ea typeface="宋体" panose="02010600030101010101" pitchFamily="2" charset="-122"/>
              </a:rPr>
              <a:t>saveBook(book)</a:t>
            </a:r>
            <a:endParaRPr lang="zh-CN" altLang="en-US" sz="1200">
              <a:solidFill>
                <a:schemeClr val="tx1"/>
              </a:solidFill>
              <a:ea typeface="宋体" panose="02010600030101010101" pitchFamily="2" charset="-122"/>
            </a:endParaRPr>
          </a:p>
        </p:txBody>
      </p:sp>
      <p:sp>
        <p:nvSpPr>
          <p:cNvPr id="30" name="Rectangle 26">
            <a:extLst>
              <a:ext uri="{FF2B5EF4-FFF2-40B4-BE49-F238E27FC236}">
                <a16:creationId xmlns:a16="http://schemas.microsoft.com/office/drawing/2014/main" id="{CE230424-CA42-4E43-AAD9-066C1443B383}"/>
              </a:ext>
            </a:extLst>
          </p:cNvPr>
          <p:cNvSpPr>
            <a:spLocks noChangeArrowheads="1"/>
          </p:cNvSpPr>
          <p:nvPr/>
        </p:nvSpPr>
        <p:spPr bwMode="auto">
          <a:xfrm>
            <a:off x="3122613" y="909638"/>
            <a:ext cx="1331912" cy="132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27">
            <a:extLst>
              <a:ext uri="{FF2B5EF4-FFF2-40B4-BE49-F238E27FC236}">
                <a16:creationId xmlns:a16="http://schemas.microsoft.com/office/drawing/2014/main" id="{FADB9E4C-DAD7-1548-BABA-1033DAA194EB}"/>
              </a:ext>
            </a:extLst>
          </p:cNvPr>
          <p:cNvSpPr txBox="1">
            <a:spLocks noChangeArrowheads="1"/>
          </p:cNvSpPr>
          <p:nvPr/>
        </p:nvSpPr>
        <p:spPr bwMode="auto">
          <a:xfrm>
            <a:off x="3475038" y="884238"/>
            <a:ext cx="6572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00">
                <a:solidFill>
                  <a:schemeClr val="tx1"/>
                </a:solidFill>
                <a:ea typeface="宋体" panose="02010600030101010101" pitchFamily="2" charset="-122"/>
              </a:rPr>
              <a:t>DBMgr</a:t>
            </a:r>
          </a:p>
        </p:txBody>
      </p:sp>
      <p:sp>
        <p:nvSpPr>
          <p:cNvPr id="32" name="Line 28">
            <a:extLst>
              <a:ext uri="{FF2B5EF4-FFF2-40B4-BE49-F238E27FC236}">
                <a16:creationId xmlns:a16="http://schemas.microsoft.com/office/drawing/2014/main" id="{A1F91E90-3D7E-8E4D-A471-F102368F826E}"/>
              </a:ext>
            </a:extLst>
          </p:cNvPr>
          <p:cNvSpPr>
            <a:spLocks noChangeShapeType="1"/>
          </p:cNvSpPr>
          <p:nvPr/>
        </p:nvSpPr>
        <p:spPr bwMode="auto">
          <a:xfrm>
            <a:off x="3389313" y="1252538"/>
            <a:ext cx="1065212" cy="3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9">
            <a:extLst>
              <a:ext uri="{FF2B5EF4-FFF2-40B4-BE49-F238E27FC236}">
                <a16:creationId xmlns:a16="http://schemas.microsoft.com/office/drawing/2014/main" id="{9324EE5E-1252-1C4B-A62D-7B056C914262}"/>
              </a:ext>
            </a:extLst>
          </p:cNvPr>
          <p:cNvSpPr>
            <a:spLocks noChangeShapeType="1"/>
          </p:cNvSpPr>
          <p:nvPr/>
        </p:nvSpPr>
        <p:spPr bwMode="auto">
          <a:xfrm>
            <a:off x="3122613" y="1252538"/>
            <a:ext cx="1331912" cy="3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30">
            <a:extLst>
              <a:ext uri="{FF2B5EF4-FFF2-40B4-BE49-F238E27FC236}">
                <a16:creationId xmlns:a16="http://schemas.microsoft.com/office/drawing/2014/main" id="{E495B660-8D84-264F-8D22-1BCD3A6C5939}"/>
              </a:ext>
            </a:extLst>
          </p:cNvPr>
          <p:cNvSpPr txBox="1">
            <a:spLocks noChangeArrowheads="1"/>
          </p:cNvSpPr>
          <p:nvPr/>
        </p:nvSpPr>
        <p:spPr bwMode="auto">
          <a:xfrm>
            <a:off x="1731963" y="5068888"/>
            <a:ext cx="13795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200">
                <a:solidFill>
                  <a:schemeClr val="tx1"/>
                </a:solidFill>
                <a:ea typeface="宋体" panose="02010600030101010101" pitchFamily="2" charset="-122"/>
              </a:rPr>
              <a:t>getUser(uid):User</a:t>
            </a:r>
          </a:p>
          <a:p>
            <a:pPr eaLnBrk="0" hangingPunct="0">
              <a:lnSpc>
                <a:spcPct val="60000"/>
              </a:lnSpc>
              <a:spcBef>
                <a:spcPct val="50000"/>
              </a:spcBef>
            </a:pPr>
            <a:r>
              <a:rPr lang="en-US" altLang="zh-CN" sz="1200">
                <a:solidFill>
                  <a:schemeClr val="tx1"/>
                </a:solidFill>
                <a:ea typeface="宋体" panose="02010600030101010101" pitchFamily="2" charset="-122"/>
              </a:rPr>
              <a:t>getBook(callNo):Book</a:t>
            </a:r>
          </a:p>
          <a:p>
            <a:pPr eaLnBrk="0" hangingPunct="0">
              <a:lnSpc>
                <a:spcPct val="60000"/>
              </a:lnSpc>
              <a:spcBef>
                <a:spcPct val="50000"/>
              </a:spcBef>
            </a:pPr>
            <a:r>
              <a:rPr lang="en-US" altLang="zh-CN" sz="1200">
                <a:solidFill>
                  <a:schemeClr val="tx1"/>
                </a:solidFill>
                <a:ea typeface="宋体" panose="02010600030101010101" pitchFamily="2" charset="-122"/>
              </a:rPr>
              <a:t>saveLoan(loan)</a:t>
            </a:r>
          </a:p>
          <a:p>
            <a:pPr eaLnBrk="0" hangingPunct="0">
              <a:lnSpc>
                <a:spcPct val="60000"/>
              </a:lnSpc>
              <a:spcBef>
                <a:spcPct val="50000"/>
              </a:spcBef>
            </a:pPr>
            <a:r>
              <a:rPr lang="en-US" altLang="zh-CN" sz="1200">
                <a:solidFill>
                  <a:schemeClr val="tx1"/>
                </a:solidFill>
                <a:ea typeface="宋体" panose="02010600030101010101" pitchFamily="2" charset="-122"/>
              </a:rPr>
              <a:t>saveBook(book)</a:t>
            </a:r>
          </a:p>
          <a:p>
            <a:pPr eaLnBrk="0" hangingPunct="0">
              <a:lnSpc>
                <a:spcPct val="60000"/>
              </a:lnSpc>
              <a:spcBef>
                <a:spcPct val="50000"/>
              </a:spcBef>
            </a:pPr>
            <a:r>
              <a:rPr lang="en-US" altLang="zh-CN" sz="1200">
                <a:solidFill>
                  <a:schemeClr val="tx1"/>
                </a:solidFill>
                <a:ea typeface="宋体" panose="02010600030101010101" pitchFamily="2" charset="-122"/>
              </a:rPr>
              <a:t>...</a:t>
            </a:r>
          </a:p>
        </p:txBody>
      </p:sp>
      <p:sp>
        <p:nvSpPr>
          <p:cNvPr id="35" name="Rectangle 31">
            <a:extLst>
              <a:ext uri="{FF2B5EF4-FFF2-40B4-BE49-F238E27FC236}">
                <a16:creationId xmlns:a16="http://schemas.microsoft.com/office/drawing/2014/main" id="{0CB9A8E2-91D9-724A-9509-816831635358}"/>
              </a:ext>
            </a:extLst>
          </p:cNvPr>
          <p:cNvSpPr>
            <a:spLocks noChangeArrowheads="1"/>
          </p:cNvSpPr>
          <p:nvPr/>
        </p:nvSpPr>
        <p:spPr bwMode="auto">
          <a:xfrm>
            <a:off x="1746250" y="4695825"/>
            <a:ext cx="1301750" cy="1595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32">
            <a:extLst>
              <a:ext uri="{FF2B5EF4-FFF2-40B4-BE49-F238E27FC236}">
                <a16:creationId xmlns:a16="http://schemas.microsoft.com/office/drawing/2014/main" id="{3FDA3D35-3C71-D449-8C16-FD60D7E8F3FE}"/>
              </a:ext>
            </a:extLst>
          </p:cNvPr>
          <p:cNvSpPr txBox="1">
            <a:spLocks noChangeArrowheads="1"/>
          </p:cNvSpPr>
          <p:nvPr/>
        </p:nvSpPr>
        <p:spPr bwMode="auto">
          <a:xfrm>
            <a:off x="1871663" y="4675188"/>
            <a:ext cx="1050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200">
                <a:solidFill>
                  <a:schemeClr val="tx1"/>
                </a:solidFill>
                <a:ea typeface="宋体" panose="02010600030101010101" pitchFamily="2" charset="-122"/>
              </a:rPr>
              <a:t>LDAP Access</a:t>
            </a:r>
          </a:p>
        </p:txBody>
      </p:sp>
      <p:sp>
        <p:nvSpPr>
          <p:cNvPr id="37" name="Line 33">
            <a:extLst>
              <a:ext uri="{FF2B5EF4-FFF2-40B4-BE49-F238E27FC236}">
                <a16:creationId xmlns:a16="http://schemas.microsoft.com/office/drawing/2014/main" id="{5095E438-B8A7-0847-8611-735F27BF5CAF}"/>
              </a:ext>
            </a:extLst>
          </p:cNvPr>
          <p:cNvSpPr>
            <a:spLocks noChangeShapeType="1"/>
          </p:cNvSpPr>
          <p:nvPr/>
        </p:nvSpPr>
        <p:spPr bwMode="auto">
          <a:xfrm>
            <a:off x="1746250" y="5010150"/>
            <a:ext cx="1301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4">
            <a:extLst>
              <a:ext uri="{FF2B5EF4-FFF2-40B4-BE49-F238E27FC236}">
                <a16:creationId xmlns:a16="http://schemas.microsoft.com/office/drawing/2014/main" id="{D9E8A09E-BA76-8F44-9955-F0DDE97A8505}"/>
              </a:ext>
            </a:extLst>
          </p:cNvPr>
          <p:cNvSpPr>
            <a:spLocks noChangeShapeType="1"/>
          </p:cNvSpPr>
          <p:nvPr/>
        </p:nvSpPr>
        <p:spPr bwMode="auto">
          <a:xfrm>
            <a:off x="2573338" y="4408488"/>
            <a:ext cx="0" cy="28733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AutoShape 35">
            <a:extLst>
              <a:ext uri="{FF2B5EF4-FFF2-40B4-BE49-F238E27FC236}">
                <a16:creationId xmlns:a16="http://schemas.microsoft.com/office/drawing/2014/main" id="{5FE09DB4-4C26-354A-93FC-403B4EBD4DAA}"/>
              </a:ext>
            </a:extLst>
          </p:cNvPr>
          <p:cNvSpPr>
            <a:spLocks noChangeArrowheads="1"/>
          </p:cNvSpPr>
          <p:nvPr/>
        </p:nvSpPr>
        <p:spPr bwMode="auto">
          <a:xfrm>
            <a:off x="3692525" y="4098925"/>
            <a:ext cx="146050" cy="141288"/>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AutoShape 36">
            <a:extLst>
              <a:ext uri="{FF2B5EF4-FFF2-40B4-BE49-F238E27FC236}">
                <a16:creationId xmlns:a16="http://schemas.microsoft.com/office/drawing/2014/main" id="{23357EDD-A867-E44F-83E8-0DCC9D56D31B}"/>
              </a:ext>
            </a:extLst>
          </p:cNvPr>
          <p:cNvSpPr>
            <a:spLocks noChangeArrowheads="1"/>
          </p:cNvSpPr>
          <p:nvPr/>
        </p:nvSpPr>
        <p:spPr bwMode="auto">
          <a:xfrm rot="5400000">
            <a:off x="3717131" y="2220120"/>
            <a:ext cx="149225" cy="163512"/>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37">
            <a:extLst>
              <a:ext uri="{FF2B5EF4-FFF2-40B4-BE49-F238E27FC236}">
                <a16:creationId xmlns:a16="http://schemas.microsoft.com/office/drawing/2014/main" id="{926186BD-B70F-9842-A589-F9046438E19B}"/>
              </a:ext>
            </a:extLst>
          </p:cNvPr>
          <p:cNvSpPr>
            <a:spLocks noChangeShapeType="1"/>
          </p:cNvSpPr>
          <p:nvPr/>
        </p:nvSpPr>
        <p:spPr bwMode="auto">
          <a:xfrm>
            <a:off x="3763963" y="4235450"/>
            <a:ext cx="0" cy="1730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38">
            <a:extLst>
              <a:ext uri="{FF2B5EF4-FFF2-40B4-BE49-F238E27FC236}">
                <a16:creationId xmlns:a16="http://schemas.microsoft.com/office/drawing/2014/main" id="{EE1FB5E0-139A-084B-B59A-944D9294C0F9}"/>
              </a:ext>
            </a:extLst>
          </p:cNvPr>
          <p:cNvGrpSpPr>
            <a:grpSpLocks/>
          </p:cNvGrpSpPr>
          <p:nvPr/>
        </p:nvGrpSpPr>
        <p:grpSpPr bwMode="auto">
          <a:xfrm>
            <a:off x="4376738" y="1376363"/>
            <a:ext cx="2168525" cy="2212975"/>
            <a:chOff x="1957" y="867"/>
            <a:chExt cx="1366" cy="1394"/>
          </a:xfrm>
        </p:grpSpPr>
        <p:sp>
          <p:nvSpPr>
            <p:cNvPr id="43" name="Text Box 39">
              <a:extLst>
                <a:ext uri="{FF2B5EF4-FFF2-40B4-BE49-F238E27FC236}">
                  <a16:creationId xmlns:a16="http://schemas.microsoft.com/office/drawing/2014/main" id="{2C9DCA69-3218-1349-91DF-44E43E1F5CCE}"/>
                </a:ext>
              </a:extLst>
            </p:cNvPr>
            <p:cNvSpPr txBox="1">
              <a:spLocks noChangeArrowheads="1"/>
            </p:cNvSpPr>
            <p:nvPr/>
          </p:nvSpPr>
          <p:spPr bwMode="auto">
            <a:xfrm>
              <a:off x="2145" y="2054"/>
              <a:ext cx="11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a:solidFill>
                    <a:schemeClr val="tx1"/>
                  </a:solidFill>
                </a:rPr>
                <a:t>return imp.getUser(uid);</a:t>
              </a:r>
            </a:p>
          </p:txBody>
        </p:sp>
        <p:sp>
          <p:nvSpPr>
            <p:cNvPr id="44" name="AutoShape 40">
              <a:extLst>
                <a:ext uri="{FF2B5EF4-FFF2-40B4-BE49-F238E27FC236}">
                  <a16:creationId xmlns:a16="http://schemas.microsoft.com/office/drawing/2014/main" id="{546671FD-0433-5847-8C8B-EAEA87C16953}"/>
                </a:ext>
              </a:extLst>
            </p:cNvPr>
            <p:cNvSpPr>
              <a:spLocks noChangeArrowheads="1"/>
            </p:cNvSpPr>
            <p:nvPr/>
          </p:nvSpPr>
          <p:spPr bwMode="auto">
            <a:xfrm>
              <a:off x="2111" y="2052"/>
              <a:ext cx="1142" cy="209"/>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5" name="Line 41">
              <a:extLst>
                <a:ext uri="{FF2B5EF4-FFF2-40B4-BE49-F238E27FC236}">
                  <a16:creationId xmlns:a16="http://schemas.microsoft.com/office/drawing/2014/main" id="{A3C9E479-C26D-944A-BA75-F9AA73D669B3}"/>
                </a:ext>
              </a:extLst>
            </p:cNvPr>
            <p:cNvSpPr>
              <a:spLocks noChangeShapeType="1"/>
            </p:cNvSpPr>
            <p:nvPr/>
          </p:nvSpPr>
          <p:spPr bwMode="auto">
            <a:xfrm>
              <a:off x="1957" y="867"/>
              <a:ext cx="712" cy="119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46" name="Group 42">
            <a:extLst>
              <a:ext uri="{FF2B5EF4-FFF2-40B4-BE49-F238E27FC236}">
                <a16:creationId xmlns:a16="http://schemas.microsoft.com/office/drawing/2014/main" id="{2F52BECC-4731-D04D-A4F1-430DE451269E}"/>
              </a:ext>
            </a:extLst>
          </p:cNvPr>
          <p:cNvGrpSpPr>
            <a:grpSpLocks/>
          </p:cNvGrpSpPr>
          <p:nvPr/>
        </p:nvGrpSpPr>
        <p:grpSpPr bwMode="auto">
          <a:xfrm>
            <a:off x="3519488" y="1724025"/>
            <a:ext cx="3221037" cy="1011238"/>
            <a:chOff x="1417" y="1086"/>
            <a:chExt cx="2029" cy="637"/>
          </a:xfrm>
        </p:grpSpPr>
        <p:sp>
          <p:nvSpPr>
            <p:cNvPr id="47" name="Oval 43">
              <a:extLst>
                <a:ext uri="{FF2B5EF4-FFF2-40B4-BE49-F238E27FC236}">
                  <a16:creationId xmlns:a16="http://schemas.microsoft.com/office/drawing/2014/main" id="{23C2F5EA-A2BD-664A-8FC8-ADF68C1C1F45}"/>
                </a:ext>
              </a:extLst>
            </p:cNvPr>
            <p:cNvSpPr>
              <a:spLocks noChangeArrowheads="1"/>
            </p:cNvSpPr>
            <p:nvPr/>
          </p:nvSpPr>
          <p:spPr bwMode="auto">
            <a:xfrm>
              <a:off x="1417" y="1499"/>
              <a:ext cx="571" cy="224"/>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 name="Line 44">
              <a:extLst>
                <a:ext uri="{FF2B5EF4-FFF2-40B4-BE49-F238E27FC236}">
                  <a16:creationId xmlns:a16="http://schemas.microsoft.com/office/drawing/2014/main" id="{21034621-D557-CB4F-8FD8-1C22CCC59F6A}"/>
                </a:ext>
              </a:extLst>
            </p:cNvPr>
            <p:cNvSpPr>
              <a:spLocks noChangeShapeType="1"/>
            </p:cNvSpPr>
            <p:nvPr/>
          </p:nvSpPr>
          <p:spPr bwMode="auto">
            <a:xfrm flipV="1">
              <a:off x="1973" y="1086"/>
              <a:ext cx="1473" cy="48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9" name="Line 45">
            <a:extLst>
              <a:ext uri="{FF2B5EF4-FFF2-40B4-BE49-F238E27FC236}">
                <a16:creationId xmlns:a16="http://schemas.microsoft.com/office/drawing/2014/main" id="{C57EE0FA-F307-9E42-90A2-F49304B040D3}"/>
              </a:ext>
            </a:extLst>
          </p:cNvPr>
          <p:cNvSpPr>
            <a:spLocks noChangeShapeType="1"/>
          </p:cNvSpPr>
          <p:nvPr/>
        </p:nvSpPr>
        <p:spPr bwMode="auto">
          <a:xfrm>
            <a:off x="5818188" y="3584575"/>
            <a:ext cx="987425" cy="203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50" name="Group 46">
            <a:extLst>
              <a:ext uri="{FF2B5EF4-FFF2-40B4-BE49-F238E27FC236}">
                <a16:creationId xmlns:a16="http://schemas.microsoft.com/office/drawing/2014/main" id="{B21930A7-C377-4D43-92C0-7D10F4D60728}"/>
              </a:ext>
            </a:extLst>
          </p:cNvPr>
          <p:cNvGrpSpPr>
            <a:grpSpLocks/>
          </p:cNvGrpSpPr>
          <p:nvPr/>
        </p:nvGrpSpPr>
        <p:grpSpPr bwMode="auto">
          <a:xfrm>
            <a:off x="8515350" y="603250"/>
            <a:ext cx="1770063" cy="1881188"/>
            <a:chOff x="4564" y="380"/>
            <a:chExt cx="1115" cy="1185"/>
          </a:xfrm>
        </p:grpSpPr>
        <p:sp>
          <p:nvSpPr>
            <p:cNvPr id="51" name="Text Box 47">
              <a:extLst>
                <a:ext uri="{FF2B5EF4-FFF2-40B4-BE49-F238E27FC236}">
                  <a16:creationId xmlns:a16="http://schemas.microsoft.com/office/drawing/2014/main" id="{09C4BF39-4CDC-0B4E-863E-7F21C751FC5B}"/>
                </a:ext>
              </a:extLst>
            </p:cNvPr>
            <p:cNvSpPr txBox="1">
              <a:spLocks noChangeArrowheads="1"/>
            </p:cNvSpPr>
            <p:nvPr/>
          </p:nvSpPr>
          <p:spPr bwMode="auto">
            <a:xfrm>
              <a:off x="4598" y="382"/>
              <a:ext cx="108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chemeClr val="tx1"/>
                  </a:solidFill>
                </a:rPr>
                <a:t>One way to change the DB access dynamically.</a:t>
              </a:r>
            </a:p>
          </p:txBody>
        </p:sp>
        <p:sp>
          <p:nvSpPr>
            <p:cNvPr id="52" name="AutoShape 48">
              <a:extLst>
                <a:ext uri="{FF2B5EF4-FFF2-40B4-BE49-F238E27FC236}">
                  <a16:creationId xmlns:a16="http://schemas.microsoft.com/office/drawing/2014/main" id="{4FD1DACE-D687-4840-AA4C-5BEFDFBF5FBE}"/>
                </a:ext>
              </a:extLst>
            </p:cNvPr>
            <p:cNvSpPr>
              <a:spLocks noChangeArrowheads="1"/>
            </p:cNvSpPr>
            <p:nvPr/>
          </p:nvSpPr>
          <p:spPr bwMode="auto">
            <a:xfrm>
              <a:off x="4564" y="380"/>
              <a:ext cx="1061" cy="504"/>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3" name="Line 49">
              <a:extLst>
                <a:ext uri="{FF2B5EF4-FFF2-40B4-BE49-F238E27FC236}">
                  <a16:creationId xmlns:a16="http://schemas.microsoft.com/office/drawing/2014/main" id="{CBC69BB9-8DCF-A345-B9DB-A287C9A8F809}"/>
                </a:ext>
              </a:extLst>
            </p:cNvPr>
            <p:cNvSpPr>
              <a:spLocks noChangeShapeType="1"/>
            </p:cNvSpPr>
            <p:nvPr/>
          </p:nvSpPr>
          <p:spPr bwMode="auto">
            <a:xfrm flipH="1">
              <a:off x="4810" y="897"/>
              <a:ext cx="450" cy="668"/>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54" name="Rectangle 50">
            <a:extLst>
              <a:ext uri="{FF2B5EF4-FFF2-40B4-BE49-F238E27FC236}">
                <a16:creationId xmlns:a16="http://schemas.microsoft.com/office/drawing/2014/main" id="{BE5C4AB3-BC78-FE43-825B-7CE90EF3AE37}"/>
              </a:ext>
            </a:extLst>
          </p:cNvPr>
          <p:cNvSpPr>
            <a:spLocks noGrp="1" noChangeArrowheads="1"/>
          </p:cNvSpPr>
          <p:nvPr>
            <p:ph type="title"/>
          </p:nvPr>
        </p:nvSpPr>
        <p:spPr>
          <a:xfrm>
            <a:off x="1727200" y="152400"/>
            <a:ext cx="8229600" cy="685800"/>
          </a:xfrm>
        </p:spPr>
        <p:txBody>
          <a:bodyPr>
            <a:normAutofit fontScale="90000"/>
          </a:bodyPr>
          <a:lstStyle/>
          <a:p>
            <a:r>
              <a:rPr lang="en-US" altLang="en-US"/>
              <a:t>Bridge Pattern Sample Code</a:t>
            </a:r>
          </a:p>
        </p:txBody>
      </p:sp>
    </p:spTree>
    <p:extLst>
      <p:ext uri="{BB962C8B-B14F-4D97-AF65-F5344CB8AC3E}">
        <p14:creationId xmlns:p14="http://schemas.microsoft.com/office/powerpoint/2010/main" val="218895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D68F26-6DCB-0940-A46C-3D876B26E8A1}"/>
              </a:ext>
            </a:extLst>
          </p:cNvPr>
          <p:cNvSpPr>
            <a:spLocks noGrp="1"/>
          </p:cNvSpPr>
          <p:nvPr>
            <p:ph type="sldNum" sz="quarter" idx="12"/>
          </p:nvPr>
        </p:nvSpPr>
        <p:spPr/>
        <p:txBody>
          <a:bodyPr/>
          <a:lstStyle/>
          <a:p>
            <a:fld id="{4CE482DC-2269-4F26-9D2A-7E44B1A4CD85}" type="slidenum">
              <a:rPr lang="en-US" smtClean="0"/>
              <a:t>11</a:t>
            </a:fld>
            <a:endParaRPr lang="en-US" dirty="0"/>
          </a:p>
        </p:txBody>
      </p:sp>
      <p:sp>
        <p:nvSpPr>
          <p:cNvPr id="6" name="Line 2">
            <a:extLst>
              <a:ext uri="{FF2B5EF4-FFF2-40B4-BE49-F238E27FC236}">
                <a16:creationId xmlns:a16="http://schemas.microsoft.com/office/drawing/2014/main" id="{0C5C8CF6-1591-3545-B507-2150EF57DB8D}"/>
              </a:ext>
            </a:extLst>
          </p:cNvPr>
          <p:cNvSpPr>
            <a:spLocks noChangeShapeType="1"/>
          </p:cNvSpPr>
          <p:nvPr/>
        </p:nvSpPr>
        <p:spPr bwMode="auto">
          <a:xfrm>
            <a:off x="3694113" y="1590675"/>
            <a:ext cx="0" cy="439896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3">
            <a:extLst>
              <a:ext uri="{FF2B5EF4-FFF2-40B4-BE49-F238E27FC236}">
                <a16:creationId xmlns:a16="http://schemas.microsoft.com/office/drawing/2014/main" id="{A6A28BBF-064E-2A47-9D11-B4829A376F4F}"/>
              </a:ext>
            </a:extLst>
          </p:cNvPr>
          <p:cNvSpPr>
            <a:spLocks noChangeShapeType="1"/>
          </p:cNvSpPr>
          <p:nvPr/>
        </p:nvSpPr>
        <p:spPr bwMode="auto">
          <a:xfrm>
            <a:off x="5610225" y="1590675"/>
            <a:ext cx="0" cy="439896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4">
            <a:extLst>
              <a:ext uri="{FF2B5EF4-FFF2-40B4-BE49-F238E27FC236}">
                <a16:creationId xmlns:a16="http://schemas.microsoft.com/office/drawing/2014/main" id="{4E2D4B19-1334-1141-B135-CEAAC6AE5F5A}"/>
              </a:ext>
            </a:extLst>
          </p:cNvPr>
          <p:cNvSpPr txBox="1">
            <a:spLocks noChangeArrowheads="1"/>
          </p:cNvSpPr>
          <p:nvPr/>
        </p:nvSpPr>
        <p:spPr bwMode="auto">
          <a:xfrm>
            <a:off x="3798888" y="3333750"/>
            <a:ext cx="1854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70000"/>
              </a:lnSpc>
            </a:pPr>
            <a:r>
              <a:rPr lang="en-US" altLang="zh-CN" sz="1800">
                <a:solidFill>
                  <a:schemeClr val="tx1"/>
                </a:solidFill>
                <a:ea typeface="宋体" panose="02010600030101010101" pitchFamily="2" charset="-122"/>
              </a:rPr>
              <a:t>b:=getBook(cn): </a:t>
            </a:r>
          </a:p>
          <a:p>
            <a:pPr eaLnBrk="0" hangingPunct="0">
              <a:lnSpc>
                <a:spcPct val="70000"/>
              </a:lnSpc>
            </a:pPr>
            <a:r>
              <a:rPr lang="en-US" altLang="zh-CN" sz="1800">
                <a:solidFill>
                  <a:schemeClr val="tx1"/>
                </a:solidFill>
                <a:ea typeface="宋体" panose="02010600030101010101" pitchFamily="2" charset="-122"/>
              </a:rPr>
              <a:t>     Book</a:t>
            </a:r>
          </a:p>
        </p:txBody>
      </p:sp>
      <p:sp>
        <p:nvSpPr>
          <p:cNvPr id="9" name="Text Box 5">
            <a:extLst>
              <a:ext uri="{FF2B5EF4-FFF2-40B4-BE49-F238E27FC236}">
                <a16:creationId xmlns:a16="http://schemas.microsoft.com/office/drawing/2014/main" id="{A1EDBA53-760A-FD40-B1A1-689D4EC694E4}"/>
              </a:ext>
            </a:extLst>
          </p:cNvPr>
          <p:cNvSpPr txBox="1">
            <a:spLocks noChangeArrowheads="1"/>
          </p:cNvSpPr>
          <p:nvPr/>
        </p:nvSpPr>
        <p:spPr bwMode="auto">
          <a:xfrm>
            <a:off x="3719513" y="1963738"/>
            <a:ext cx="1819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800">
                <a:solidFill>
                  <a:schemeClr val="tx1"/>
                </a:solidFill>
                <a:ea typeface="宋体" panose="02010600030101010101" pitchFamily="2" charset="-122"/>
              </a:rPr>
              <a:t>u:=getUser(uid): </a:t>
            </a:r>
          </a:p>
          <a:p>
            <a:pPr eaLnBrk="0" hangingPunct="0"/>
            <a:r>
              <a:rPr lang="en-US" altLang="zh-CN" sz="1800">
                <a:solidFill>
                  <a:schemeClr val="tx1"/>
                </a:solidFill>
                <a:ea typeface="宋体" panose="02010600030101010101" pitchFamily="2" charset="-122"/>
              </a:rPr>
              <a:t>     User</a:t>
            </a:r>
          </a:p>
        </p:txBody>
      </p:sp>
      <p:sp>
        <p:nvSpPr>
          <p:cNvPr id="10" name="Rectangle 6">
            <a:extLst>
              <a:ext uri="{FF2B5EF4-FFF2-40B4-BE49-F238E27FC236}">
                <a16:creationId xmlns:a16="http://schemas.microsoft.com/office/drawing/2014/main" id="{617BFC47-FE3A-E04E-8CD8-D0E17FA465CD}"/>
              </a:ext>
            </a:extLst>
          </p:cNvPr>
          <p:cNvSpPr>
            <a:spLocks noChangeArrowheads="1"/>
          </p:cNvSpPr>
          <p:nvPr/>
        </p:nvSpPr>
        <p:spPr bwMode="auto">
          <a:xfrm>
            <a:off x="5087938" y="1082675"/>
            <a:ext cx="1047750" cy="495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7">
            <a:extLst>
              <a:ext uri="{FF2B5EF4-FFF2-40B4-BE49-F238E27FC236}">
                <a16:creationId xmlns:a16="http://schemas.microsoft.com/office/drawing/2014/main" id="{42EE6F29-F5B7-D541-B685-C07A45E21B2C}"/>
              </a:ext>
            </a:extLst>
          </p:cNvPr>
          <p:cNvSpPr txBox="1">
            <a:spLocks noChangeArrowheads="1"/>
          </p:cNvSpPr>
          <p:nvPr/>
        </p:nvSpPr>
        <p:spPr bwMode="auto">
          <a:xfrm>
            <a:off x="5132388" y="1108075"/>
            <a:ext cx="95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u="sng">
                <a:solidFill>
                  <a:schemeClr val="tx1"/>
                </a:solidFill>
                <a:ea typeface="宋体" panose="02010600030101010101" pitchFamily="2" charset="-122"/>
              </a:rPr>
              <a:t>:DBMgr</a:t>
            </a:r>
          </a:p>
        </p:txBody>
      </p:sp>
      <p:sp>
        <p:nvSpPr>
          <p:cNvPr id="12" name="Rectangle 8">
            <a:extLst>
              <a:ext uri="{FF2B5EF4-FFF2-40B4-BE49-F238E27FC236}">
                <a16:creationId xmlns:a16="http://schemas.microsoft.com/office/drawing/2014/main" id="{FC4C0618-22D8-244C-B1B6-7BB56F722D41}"/>
              </a:ext>
            </a:extLst>
          </p:cNvPr>
          <p:cNvSpPr>
            <a:spLocks noChangeArrowheads="1"/>
          </p:cNvSpPr>
          <p:nvPr/>
        </p:nvSpPr>
        <p:spPr bwMode="auto">
          <a:xfrm>
            <a:off x="5540375" y="1806575"/>
            <a:ext cx="131763" cy="7239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9">
            <a:extLst>
              <a:ext uri="{FF2B5EF4-FFF2-40B4-BE49-F238E27FC236}">
                <a16:creationId xmlns:a16="http://schemas.microsoft.com/office/drawing/2014/main" id="{1E2A379A-2EF2-0D45-8538-D7E170D83C64}"/>
              </a:ext>
            </a:extLst>
          </p:cNvPr>
          <p:cNvSpPr>
            <a:spLocks noChangeArrowheads="1"/>
          </p:cNvSpPr>
          <p:nvPr/>
        </p:nvSpPr>
        <p:spPr bwMode="auto">
          <a:xfrm>
            <a:off x="5559425" y="3254375"/>
            <a:ext cx="92075"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 name="Group 10">
            <a:extLst>
              <a:ext uri="{FF2B5EF4-FFF2-40B4-BE49-F238E27FC236}">
                <a16:creationId xmlns:a16="http://schemas.microsoft.com/office/drawing/2014/main" id="{5974AB35-2800-B247-B969-4918E4B2F3EB}"/>
              </a:ext>
            </a:extLst>
          </p:cNvPr>
          <p:cNvGrpSpPr>
            <a:grpSpLocks/>
          </p:cNvGrpSpPr>
          <p:nvPr/>
        </p:nvGrpSpPr>
        <p:grpSpPr bwMode="auto">
          <a:xfrm>
            <a:off x="3738563" y="1958975"/>
            <a:ext cx="1792287" cy="1371600"/>
            <a:chOff x="578" y="1295"/>
            <a:chExt cx="1032" cy="864"/>
          </a:xfrm>
        </p:grpSpPr>
        <p:sp>
          <p:nvSpPr>
            <p:cNvPr id="15" name="Line 11">
              <a:extLst>
                <a:ext uri="{FF2B5EF4-FFF2-40B4-BE49-F238E27FC236}">
                  <a16:creationId xmlns:a16="http://schemas.microsoft.com/office/drawing/2014/main" id="{4CE02FAE-8B0F-584F-A3B7-1094D66F4C12}"/>
                </a:ext>
              </a:extLst>
            </p:cNvPr>
            <p:cNvSpPr>
              <a:spLocks noChangeShapeType="1"/>
            </p:cNvSpPr>
            <p:nvPr/>
          </p:nvSpPr>
          <p:spPr bwMode="auto">
            <a:xfrm>
              <a:off x="578" y="1295"/>
              <a:ext cx="10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2">
              <a:extLst>
                <a:ext uri="{FF2B5EF4-FFF2-40B4-BE49-F238E27FC236}">
                  <a16:creationId xmlns:a16="http://schemas.microsoft.com/office/drawing/2014/main" id="{D8021F2C-793D-A641-8502-862133FB61E1}"/>
                </a:ext>
              </a:extLst>
            </p:cNvPr>
            <p:cNvSpPr>
              <a:spLocks noChangeShapeType="1"/>
            </p:cNvSpPr>
            <p:nvPr/>
          </p:nvSpPr>
          <p:spPr bwMode="auto">
            <a:xfrm>
              <a:off x="602" y="2159"/>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Text Box 13">
            <a:extLst>
              <a:ext uri="{FF2B5EF4-FFF2-40B4-BE49-F238E27FC236}">
                <a16:creationId xmlns:a16="http://schemas.microsoft.com/office/drawing/2014/main" id="{76E5EA8C-CFE9-1742-8A24-EC3DBDA799BD}"/>
              </a:ext>
            </a:extLst>
          </p:cNvPr>
          <p:cNvSpPr txBox="1">
            <a:spLocks noChangeArrowheads="1"/>
          </p:cNvSpPr>
          <p:nvPr/>
        </p:nvSpPr>
        <p:spPr bwMode="auto">
          <a:xfrm>
            <a:off x="3798888" y="4229100"/>
            <a:ext cx="1422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a:solidFill>
                  <a:schemeClr val="tx1"/>
                </a:solidFill>
                <a:ea typeface="宋体" panose="02010600030101010101" pitchFamily="2" charset="-122"/>
              </a:rPr>
              <a:t>[a]create(u,b)</a:t>
            </a:r>
          </a:p>
        </p:txBody>
      </p:sp>
      <p:sp>
        <p:nvSpPr>
          <p:cNvPr id="18" name="Rectangle 14">
            <a:extLst>
              <a:ext uri="{FF2B5EF4-FFF2-40B4-BE49-F238E27FC236}">
                <a16:creationId xmlns:a16="http://schemas.microsoft.com/office/drawing/2014/main" id="{6CCC2A66-95CA-854E-ADD2-428C04CCCFF9}"/>
              </a:ext>
            </a:extLst>
          </p:cNvPr>
          <p:cNvSpPr>
            <a:spLocks noChangeArrowheads="1"/>
          </p:cNvSpPr>
          <p:nvPr/>
        </p:nvSpPr>
        <p:spPr bwMode="auto">
          <a:xfrm>
            <a:off x="5559425" y="4605338"/>
            <a:ext cx="112713" cy="2555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5">
            <a:extLst>
              <a:ext uri="{FF2B5EF4-FFF2-40B4-BE49-F238E27FC236}">
                <a16:creationId xmlns:a16="http://schemas.microsoft.com/office/drawing/2014/main" id="{DEF1A4DB-B463-B34B-8A8F-2A08FA11659A}"/>
              </a:ext>
            </a:extLst>
          </p:cNvPr>
          <p:cNvSpPr txBox="1">
            <a:spLocks noChangeArrowheads="1"/>
          </p:cNvSpPr>
          <p:nvPr/>
        </p:nvSpPr>
        <p:spPr bwMode="auto">
          <a:xfrm>
            <a:off x="3770313" y="4692650"/>
            <a:ext cx="15303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70000"/>
              </a:lnSpc>
            </a:pPr>
            <a:r>
              <a:rPr lang="en-US" altLang="zh-CN" sz="1800">
                <a:solidFill>
                  <a:schemeClr val="tx1"/>
                </a:solidFill>
                <a:ea typeface="宋体" panose="02010600030101010101" pitchFamily="2" charset="-122"/>
              </a:rPr>
              <a:t>[a]saveLoan(l)</a:t>
            </a:r>
          </a:p>
        </p:txBody>
      </p:sp>
      <p:sp>
        <p:nvSpPr>
          <p:cNvPr id="20" name="Text Box 16">
            <a:extLst>
              <a:ext uri="{FF2B5EF4-FFF2-40B4-BE49-F238E27FC236}">
                <a16:creationId xmlns:a16="http://schemas.microsoft.com/office/drawing/2014/main" id="{38E5BAAC-ED02-6344-948D-2CBA2C01CFFB}"/>
              </a:ext>
            </a:extLst>
          </p:cNvPr>
          <p:cNvSpPr txBox="1">
            <a:spLocks noChangeArrowheads="1"/>
          </p:cNvSpPr>
          <p:nvPr/>
        </p:nvSpPr>
        <p:spPr bwMode="auto">
          <a:xfrm>
            <a:off x="3790950" y="5075238"/>
            <a:ext cx="216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a:solidFill>
                  <a:schemeClr val="tx1"/>
                </a:solidFill>
                <a:ea typeface="宋体" panose="02010600030101010101" pitchFamily="2" charset="-122"/>
              </a:rPr>
              <a:t>[a]setAvailable(false)</a:t>
            </a:r>
          </a:p>
        </p:txBody>
      </p:sp>
      <p:sp>
        <p:nvSpPr>
          <p:cNvPr id="21" name="Rectangle 17">
            <a:extLst>
              <a:ext uri="{FF2B5EF4-FFF2-40B4-BE49-F238E27FC236}">
                <a16:creationId xmlns:a16="http://schemas.microsoft.com/office/drawing/2014/main" id="{22B17109-2343-D04F-BB37-806B226DBFB2}"/>
              </a:ext>
            </a:extLst>
          </p:cNvPr>
          <p:cNvSpPr>
            <a:spLocks noChangeArrowheads="1"/>
          </p:cNvSpPr>
          <p:nvPr/>
        </p:nvSpPr>
        <p:spPr bwMode="auto">
          <a:xfrm>
            <a:off x="5559425" y="5502275"/>
            <a:ext cx="92075" cy="1730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8">
            <a:extLst>
              <a:ext uri="{FF2B5EF4-FFF2-40B4-BE49-F238E27FC236}">
                <a16:creationId xmlns:a16="http://schemas.microsoft.com/office/drawing/2014/main" id="{1C623D48-D59D-B24C-9F37-FF10B96FBCE6}"/>
              </a:ext>
            </a:extLst>
          </p:cNvPr>
          <p:cNvSpPr>
            <a:spLocks noChangeShapeType="1"/>
          </p:cNvSpPr>
          <p:nvPr/>
        </p:nvSpPr>
        <p:spPr bwMode="auto">
          <a:xfrm>
            <a:off x="3765550" y="5540375"/>
            <a:ext cx="17827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19">
            <a:extLst>
              <a:ext uri="{FF2B5EF4-FFF2-40B4-BE49-F238E27FC236}">
                <a16:creationId xmlns:a16="http://schemas.microsoft.com/office/drawing/2014/main" id="{CE123EE5-C06A-F040-863C-A40FBC7BCCC4}"/>
              </a:ext>
            </a:extLst>
          </p:cNvPr>
          <p:cNvSpPr txBox="1">
            <a:spLocks noChangeArrowheads="1"/>
          </p:cNvSpPr>
          <p:nvPr/>
        </p:nvSpPr>
        <p:spPr bwMode="auto">
          <a:xfrm>
            <a:off x="3798888" y="5583238"/>
            <a:ext cx="160655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70000"/>
              </a:lnSpc>
            </a:pPr>
            <a:r>
              <a:rPr lang="en-US" altLang="zh-CN" sz="1800">
                <a:solidFill>
                  <a:schemeClr val="tx1"/>
                </a:solidFill>
                <a:ea typeface="宋体" panose="02010600030101010101" pitchFamily="2" charset="-122"/>
              </a:rPr>
              <a:t>[a]saveBook(b)</a:t>
            </a:r>
          </a:p>
        </p:txBody>
      </p:sp>
      <p:sp>
        <p:nvSpPr>
          <p:cNvPr id="24" name="Rectangle 20">
            <a:extLst>
              <a:ext uri="{FF2B5EF4-FFF2-40B4-BE49-F238E27FC236}">
                <a16:creationId xmlns:a16="http://schemas.microsoft.com/office/drawing/2014/main" id="{79DB4EE2-27FA-F841-8286-45DA599F271E}"/>
              </a:ext>
            </a:extLst>
          </p:cNvPr>
          <p:cNvSpPr>
            <a:spLocks noChangeArrowheads="1"/>
          </p:cNvSpPr>
          <p:nvPr/>
        </p:nvSpPr>
        <p:spPr bwMode="auto">
          <a:xfrm>
            <a:off x="3014663" y="1044575"/>
            <a:ext cx="1319212"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1">
            <a:extLst>
              <a:ext uri="{FF2B5EF4-FFF2-40B4-BE49-F238E27FC236}">
                <a16:creationId xmlns:a16="http://schemas.microsoft.com/office/drawing/2014/main" id="{3A0ADF8A-52B4-C349-B01C-7FBD1BEBB74D}"/>
              </a:ext>
            </a:extLst>
          </p:cNvPr>
          <p:cNvSpPr txBox="1">
            <a:spLocks noChangeArrowheads="1"/>
          </p:cNvSpPr>
          <p:nvPr/>
        </p:nvSpPr>
        <p:spPr bwMode="auto">
          <a:xfrm>
            <a:off x="3113088" y="969963"/>
            <a:ext cx="1123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u="sng">
                <a:solidFill>
                  <a:schemeClr val="tx1"/>
                </a:solidFill>
                <a:ea typeface="宋体" panose="02010600030101010101" pitchFamily="2" charset="-122"/>
              </a:rPr>
              <a:t>:Checkout</a:t>
            </a:r>
          </a:p>
          <a:p>
            <a:pPr eaLnBrk="0" hangingPunct="0"/>
            <a:r>
              <a:rPr lang="en-US" altLang="zh-CN" sz="1800" u="sng">
                <a:solidFill>
                  <a:schemeClr val="tx1"/>
                </a:solidFill>
                <a:ea typeface="宋体" panose="02010600030101010101" pitchFamily="2" charset="-122"/>
              </a:rPr>
              <a:t>Controller</a:t>
            </a:r>
          </a:p>
        </p:txBody>
      </p:sp>
      <p:sp>
        <p:nvSpPr>
          <p:cNvPr id="26" name="Rectangle 22">
            <a:extLst>
              <a:ext uri="{FF2B5EF4-FFF2-40B4-BE49-F238E27FC236}">
                <a16:creationId xmlns:a16="http://schemas.microsoft.com/office/drawing/2014/main" id="{D16AB522-8656-A442-8E0C-BF3B91750D8D}"/>
              </a:ext>
            </a:extLst>
          </p:cNvPr>
          <p:cNvSpPr>
            <a:spLocks noChangeArrowheads="1"/>
          </p:cNvSpPr>
          <p:nvPr/>
        </p:nvSpPr>
        <p:spPr bwMode="auto">
          <a:xfrm>
            <a:off x="3624263" y="1849438"/>
            <a:ext cx="131762" cy="3967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3">
            <a:extLst>
              <a:ext uri="{FF2B5EF4-FFF2-40B4-BE49-F238E27FC236}">
                <a16:creationId xmlns:a16="http://schemas.microsoft.com/office/drawing/2014/main" id="{BC76D427-C984-7644-BFA8-2DFC07F9CC20}"/>
              </a:ext>
            </a:extLst>
          </p:cNvPr>
          <p:cNvSpPr txBox="1">
            <a:spLocks noChangeArrowheads="1"/>
          </p:cNvSpPr>
          <p:nvPr/>
        </p:nvSpPr>
        <p:spPr bwMode="auto">
          <a:xfrm>
            <a:off x="3798888" y="3800475"/>
            <a:ext cx="16716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a:solidFill>
                  <a:schemeClr val="tx1"/>
                </a:solidFill>
                <a:ea typeface="宋体" panose="02010600030101010101" pitchFamily="2" charset="-122"/>
              </a:rPr>
              <a:t>a:=isAvailable()</a:t>
            </a:r>
          </a:p>
        </p:txBody>
      </p:sp>
      <p:sp>
        <p:nvSpPr>
          <p:cNvPr id="28" name="Line 24">
            <a:extLst>
              <a:ext uri="{FF2B5EF4-FFF2-40B4-BE49-F238E27FC236}">
                <a16:creationId xmlns:a16="http://schemas.microsoft.com/office/drawing/2014/main" id="{B039E76F-716D-2B44-9A42-C29FA627550F}"/>
              </a:ext>
            </a:extLst>
          </p:cNvPr>
          <p:cNvSpPr>
            <a:spLocks noChangeShapeType="1"/>
          </p:cNvSpPr>
          <p:nvPr/>
        </p:nvSpPr>
        <p:spPr bwMode="auto">
          <a:xfrm>
            <a:off x="3776663" y="4673600"/>
            <a:ext cx="1763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5">
            <a:extLst>
              <a:ext uri="{FF2B5EF4-FFF2-40B4-BE49-F238E27FC236}">
                <a16:creationId xmlns:a16="http://schemas.microsoft.com/office/drawing/2014/main" id="{0EDF1F1A-04FA-0B4B-AD28-9A3CC8AAC47C}"/>
              </a:ext>
            </a:extLst>
          </p:cNvPr>
          <p:cNvSpPr>
            <a:spLocks noChangeArrowheads="1"/>
          </p:cNvSpPr>
          <p:nvPr/>
        </p:nvSpPr>
        <p:spPr bwMode="auto">
          <a:xfrm>
            <a:off x="3709988" y="2871788"/>
            <a:ext cx="114300" cy="2870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6">
            <a:extLst>
              <a:ext uri="{FF2B5EF4-FFF2-40B4-BE49-F238E27FC236}">
                <a16:creationId xmlns:a16="http://schemas.microsoft.com/office/drawing/2014/main" id="{6AF8562A-FC93-1D4B-942F-641F32F38700}"/>
              </a:ext>
            </a:extLst>
          </p:cNvPr>
          <p:cNvSpPr>
            <a:spLocks noChangeShapeType="1"/>
          </p:cNvSpPr>
          <p:nvPr/>
        </p:nvSpPr>
        <p:spPr bwMode="auto">
          <a:xfrm>
            <a:off x="3790950" y="2644775"/>
            <a:ext cx="4206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7">
            <a:extLst>
              <a:ext uri="{FF2B5EF4-FFF2-40B4-BE49-F238E27FC236}">
                <a16:creationId xmlns:a16="http://schemas.microsoft.com/office/drawing/2014/main" id="{2923A66A-7D28-5841-BF6D-AE99E077505A}"/>
              </a:ext>
            </a:extLst>
          </p:cNvPr>
          <p:cNvSpPr>
            <a:spLocks noChangeShapeType="1"/>
          </p:cNvSpPr>
          <p:nvPr/>
        </p:nvSpPr>
        <p:spPr bwMode="auto">
          <a:xfrm flipH="1">
            <a:off x="3838575" y="2949575"/>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8">
            <a:extLst>
              <a:ext uri="{FF2B5EF4-FFF2-40B4-BE49-F238E27FC236}">
                <a16:creationId xmlns:a16="http://schemas.microsoft.com/office/drawing/2014/main" id="{857BC67D-A064-4E43-86A4-6968351867E7}"/>
              </a:ext>
            </a:extLst>
          </p:cNvPr>
          <p:cNvSpPr>
            <a:spLocks noChangeShapeType="1"/>
          </p:cNvSpPr>
          <p:nvPr/>
        </p:nvSpPr>
        <p:spPr bwMode="auto">
          <a:xfrm>
            <a:off x="4219575" y="26447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29">
            <a:extLst>
              <a:ext uri="{FF2B5EF4-FFF2-40B4-BE49-F238E27FC236}">
                <a16:creationId xmlns:a16="http://schemas.microsoft.com/office/drawing/2014/main" id="{F83FEE3E-127C-2843-BC82-4C8F8482F483}"/>
              </a:ext>
            </a:extLst>
          </p:cNvPr>
          <p:cNvSpPr txBox="1">
            <a:spLocks noChangeArrowheads="1"/>
          </p:cNvSpPr>
          <p:nvPr/>
        </p:nvSpPr>
        <p:spPr bwMode="auto">
          <a:xfrm>
            <a:off x="2085975" y="1905000"/>
            <a:ext cx="1646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800">
                <a:solidFill>
                  <a:schemeClr val="tx1"/>
                </a:solidFill>
                <a:ea typeface="宋体" panose="02010600030101010101" pitchFamily="2" charset="-122"/>
              </a:rPr>
              <a:t>msg:=checkout</a:t>
            </a:r>
          </a:p>
          <a:p>
            <a:pPr eaLnBrk="0" hangingPunct="0"/>
            <a:r>
              <a:rPr lang="en-US" altLang="zh-CN" sz="1800">
                <a:solidFill>
                  <a:schemeClr val="tx1"/>
                </a:solidFill>
                <a:ea typeface="宋体" panose="02010600030101010101" pitchFamily="2" charset="-122"/>
              </a:rPr>
              <a:t>(uid, cn): String</a:t>
            </a:r>
          </a:p>
        </p:txBody>
      </p:sp>
      <p:sp>
        <p:nvSpPr>
          <p:cNvPr id="34" name="Line 30">
            <a:extLst>
              <a:ext uri="{FF2B5EF4-FFF2-40B4-BE49-F238E27FC236}">
                <a16:creationId xmlns:a16="http://schemas.microsoft.com/office/drawing/2014/main" id="{8466618D-5FCD-324A-B45F-948CCCB0733F}"/>
              </a:ext>
            </a:extLst>
          </p:cNvPr>
          <p:cNvSpPr>
            <a:spLocks noChangeShapeType="1"/>
          </p:cNvSpPr>
          <p:nvPr/>
        </p:nvSpPr>
        <p:spPr bwMode="auto">
          <a:xfrm>
            <a:off x="2174875" y="1917700"/>
            <a:ext cx="14398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 name="Text Box 31">
            <a:extLst>
              <a:ext uri="{FF2B5EF4-FFF2-40B4-BE49-F238E27FC236}">
                <a16:creationId xmlns:a16="http://schemas.microsoft.com/office/drawing/2014/main" id="{5AEFC1D3-4900-5541-8F5D-5E66403443B7}"/>
              </a:ext>
            </a:extLst>
          </p:cNvPr>
          <p:cNvSpPr txBox="1">
            <a:spLocks noChangeArrowheads="1"/>
          </p:cNvSpPr>
          <p:nvPr/>
        </p:nvSpPr>
        <p:spPr bwMode="auto">
          <a:xfrm>
            <a:off x="4187825" y="2516188"/>
            <a:ext cx="2568575"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0000"/>
              </a:lnSpc>
            </a:pPr>
            <a:r>
              <a:rPr lang="en-US" altLang="zh-CN" sz="1800">
                <a:solidFill>
                  <a:schemeClr val="tx1"/>
                </a:solidFill>
                <a:ea typeface="宋体" panose="02010600030101010101" pitchFamily="2" charset="-122"/>
              </a:rPr>
              <a:t>[u!=null] msg:=process(cn, u): String</a:t>
            </a:r>
          </a:p>
        </p:txBody>
      </p:sp>
      <p:sp>
        <p:nvSpPr>
          <p:cNvPr id="36" name="Line 32">
            <a:extLst>
              <a:ext uri="{FF2B5EF4-FFF2-40B4-BE49-F238E27FC236}">
                <a16:creationId xmlns:a16="http://schemas.microsoft.com/office/drawing/2014/main" id="{DB22DD96-1953-1F42-94D2-E9B29C23CBC9}"/>
              </a:ext>
            </a:extLst>
          </p:cNvPr>
          <p:cNvSpPr>
            <a:spLocks noChangeShapeType="1"/>
          </p:cNvSpPr>
          <p:nvPr/>
        </p:nvSpPr>
        <p:spPr bwMode="auto">
          <a:xfrm>
            <a:off x="3824288" y="3851275"/>
            <a:ext cx="24209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 name="Line 33">
            <a:extLst>
              <a:ext uri="{FF2B5EF4-FFF2-40B4-BE49-F238E27FC236}">
                <a16:creationId xmlns:a16="http://schemas.microsoft.com/office/drawing/2014/main" id="{E5F8DEDD-A144-EE4C-B3E2-C8EF9944BDAF}"/>
              </a:ext>
            </a:extLst>
          </p:cNvPr>
          <p:cNvSpPr>
            <a:spLocks noChangeShapeType="1"/>
          </p:cNvSpPr>
          <p:nvPr/>
        </p:nvSpPr>
        <p:spPr bwMode="auto">
          <a:xfrm>
            <a:off x="3825875" y="4257675"/>
            <a:ext cx="24209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 name="Line 34">
            <a:extLst>
              <a:ext uri="{FF2B5EF4-FFF2-40B4-BE49-F238E27FC236}">
                <a16:creationId xmlns:a16="http://schemas.microsoft.com/office/drawing/2014/main" id="{F5DF36A4-5E5C-BA4D-B28B-EC7787B2B015}"/>
              </a:ext>
            </a:extLst>
          </p:cNvPr>
          <p:cNvSpPr>
            <a:spLocks noChangeShapeType="1"/>
          </p:cNvSpPr>
          <p:nvPr/>
        </p:nvSpPr>
        <p:spPr bwMode="auto">
          <a:xfrm>
            <a:off x="3822700" y="5087938"/>
            <a:ext cx="24209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 name="Text Box 35">
            <a:extLst>
              <a:ext uri="{FF2B5EF4-FFF2-40B4-BE49-F238E27FC236}">
                <a16:creationId xmlns:a16="http://schemas.microsoft.com/office/drawing/2014/main" id="{EE280E06-CF13-7141-AFDB-0E3BBAF8B428}"/>
              </a:ext>
            </a:extLst>
          </p:cNvPr>
          <p:cNvSpPr txBox="1">
            <a:spLocks noChangeArrowheads="1"/>
          </p:cNvSpPr>
          <p:nvPr/>
        </p:nvSpPr>
        <p:spPr bwMode="auto">
          <a:xfrm>
            <a:off x="6721475" y="946150"/>
            <a:ext cx="4297363" cy="572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dirty="0">
                <a:solidFill>
                  <a:schemeClr val="tx1"/>
                </a:solidFill>
              </a:rPr>
              <a:t>public class </a:t>
            </a:r>
            <a:r>
              <a:rPr lang="en-US" altLang="en-US" sz="1800" dirty="0" err="1">
                <a:solidFill>
                  <a:schemeClr val="tx1"/>
                </a:solidFill>
              </a:rPr>
              <a:t>CheckoutController</a:t>
            </a:r>
            <a:r>
              <a:rPr lang="en-US" altLang="en-US" sz="1800" dirty="0">
                <a:solidFill>
                  <a:schemeClr val="tx1"/>
                </a:solidFill>
              </a:rPr>
              <a:t> {</a:t>
            </a:r>
          </a:p>
          <a:p>
            <a:r>
              <a:rPr lang="en-US" altLang="en-US" sz="1800" dirty="0">
                <a:solidFill>
                  <a:schemeClr val="tx1"/>
                </a:solidFill>
              </a:rPr>
              <a:t>   </a:t>
            </a:r>
            <a:r>
              <a:rPr lang="en-US" altLang="en-US" sz="1800" dirty="0" err="1">
                <a:solidFill>
                  <a:schemeClr val="tx1"/>
                </a:solidFill>
              </a:rPr>
              <a:t>DBmgr</a:t>
            </a:r>
            <a:r>
              <a:rPr lang="en-US" altLang="en-US" sz="1800" dirty="0">
                <a:solidFill>
                  <a:schemeClr val="tx1"/>
                </a:solidFill>
              </a:rPr>
              <a:t> </a:t>
            </a:r>
            <a:r>
              <a:rPr lang="en-US" altLang="en-US" sz="1800" dirty="0" err="1">
                <a:solidFill>
                  <a:schemeClr val="tx1"/>
                </a:solidFill>
              </a:rPr>
              <a:t>dbm</a:t>
            </a:r>
            <a:r>
              <a:rPr lang="en-US" altLang="en-US" sz="1800" dirty="0">
                <a:solidFill>
                  <a:schemeClr val="tx1"/>
                </a:solidFill>
              </a:rPr>
              <a:t>=new </a:t>
            </a:r>
            <a:r>
              <a:rPr lang="en-US" altLang="en-US" sz="1800" dirty="0" err="1">
                <a:solidFill>
                  <a:schemeClr val="tx1"/>
                </a:solidFill>
              </a:rPr>
              <a:t>DBMgr</a:t>
            </a:r>
            <a:r>
              <a:rPr lang="en-US" altLang="en-US" sz="1800" dirty="0">
                <a:solidFill>
                  <a:schemeClr val="tx1"/>
                </a:solidFill>
              </a:rPr>
              <a:t>();</a:t>
            </a:r>
          </a:p>
          <a:p>
            <a:r>
              <a:rPr lang="en-US" altLang="en-US" sz="1800" dirty="0">
                <a:solidFill>
                  <a:schemeClr val="tx1"/>
                </a:solidFill>
              </a:rPr>
              <a:t>   ...</a:t>
            </a:r>
          </a:p>
          <a:p>
            <a:r>
              <a:rPr lang="en-US" altLang="en-US" sz="1800" dirty="0">
                <a:solidFill>
                  <a:schemeClr val="tx1"/>
                </a:solidFill>
              </a:rPr>
              <a:t>   public String checkout (String </a:t>
            </a:r>
            <a:r>
              <a:rPr lang="en-US" altLang="en-US" sz="1800" dirty="0" err="1">
                <a:solidFill>
                  <a:schemeClr val="tx1"/>
                </a:solidFill>
              </a:rPr>
              <a:t>uid</a:t>
            </a:r>
            <a:r>
              <a:rPr lang="en-US" altLang="en-US" sz="1800" dirty="0">
                <a:solidFill>
                  <a:schemeClr val="tx1"/>
                </a:solidFill>
              </a:rPr>
              <a:t>, String </a:t>
            </a:r>
            <a:r>
              <a:rPr lang="en-US" altLang="en-US" sz="1800" dirty="0" err="1">
                <a:solidFill>
                  <a:schemeClr val="tx1"/>
                </a:solidFill>
              </a:rPr>
              <a:t>cn</a:t>
            </a:r>
            <a:r>
              <a:rPr lang="en-US" altLang="en-US" sz="1800" dirty="0">
                <a:solidFill>
                  <a:schemeClr val="tx1"/>
                </a:solidFill>
              </a:rPr>
              <a:t>) {</a:t>
            </a:r>
          </a:p>
          <a:p>
            <a:r>
              <a:rPr lang="en-US" altLang="en-US" sz="1800" dirty="0">
                <a:solidFill>
                  <a:schemeClr val="tx1"/>
                </a:solidFill>
              </a:rPr>
              <a:t>      User u=</a:t>
            </a:r>
            <a:r>
              <a:rPr lang="en-US" altLang="en-US" sz="1800" dirty="0" err="1">
                <a:solidFill>
                  <a:schemeClr val="tx1"/>
                </a:solidFill>
              </a:rPr>
              <a:t>dbm.getUser</a:t>
            </a:r>
            <a:r>
              <a:rPr lang="en-US" altLang="en-US" sz="1800" dirty="0">
                <a:solidFill>
                  <a:schemeClr val="tx1"/>
                </a:solidFill>
              </a:rPr>
              <a:t>();</a:t>
            </a:r>
          </a:p>
          <a:p>
            <a:r>
              <a:rPr lang="en-US" altLang="en-US" sz="1800" dirty="0">
                <a:solidFill>
                  <a:schemeClr val="tx1"/>
                </a:solidFill>
              </a:rPr>
              <a:t>      if (u!=null) return process(</a:t>
            </a:r>
            <a:r>
              <a:rPr lang="en-US" altLang="en-US" sz="1800" dirty="0" err="1">
                <a:solidFill>
                  <a:schemeClr val="tx1"/>
                </a:solidFill>
              </a:rPr>
              <a:t>cn</a:t>
            </a:r>
            <a:r>
              <a:rPr lang="en-US" altLang="en-US" sz="1800" dirty="0">
                <a:solidFill>
                  <a:schemeClr val="tx1"/>
                </a:solidFill>
              </a:rPr>
              <a:t>, u);</a:t>
            </a:r>
          </a:p>
          <a:p>
            <a:r>
              <a:rPr lang="en-US" altLang="en-US" sz="1800" dirty="0">
                <a:solidFill>
                  <a:schemeClr val="tx1"/>
                </a:solidFill>
              </a:rPr>
              <a:t>   }</a:t>
            </a:r>
          </a:p>
          <a:p>
            <a:r>
              <a:rPr lang="en-US" altLang="en-US" sz="1800" dirty="0">
                <a:solidFill>
                  <a:schemeClr val="tx1"/>
                </a:solidFill>
              </a:rPr>
              <a:t>   public String process (String </a:t>
            </a:r>
            <a:r>
              <a:rPr lang="en-US" altLang="en-US" sz="1800" dirty="0" err="1">
                <a:solidFill>
                  <a:schemeClr val="tx1"/>
                </a:solidFill>
              </a:rPr>
              <a:t>cn</a:t>
            </a:r>
            <a:r>
              <a:rPr lang="en-US" altLang="en-US" sz="1800" dirty="0">
                <a:solidFill>
                  <a:schemeClr val="tx1"/>
                </a:solidFill>
              </a:rPr>
              <a:t>, User u) </a:t>
            </a:r>
          </a:p>
          <a:p>
            <a:r>
              <a:rPr lang="en-US" altLang="en-US" sz="1800" dirty="0">
                <a:solidFill>
                  <a:schemeClr val="tx1"/>
                </a:solidFill>
              </a:rPr>
              <a:t>   {</a:t>
            </a:r>
          </a:p>
          <a:p>
            <a:r>
              <a:rPr lang="en-US" altLang="en-US" sz="1800" dirty="0">
                <a:solidFill>
                  <a:schemeClr val="tx1"/>
                </a:solidFill>
              </a:rPr>
              <a:t>      Document d=</a:t>
            </a:r>
            <a:r>
              <a:rPr lang="en-US" altLang="en-US" sz="1800" dirty="0" err="1">
                <a:solidFill>
                  <a:schemeClr val="tx1"/>
                </a:solidFill>
              </a:rPr>
              <a:t>dbm.getBook</a:t>
            </a:r>
            <a:r>
              <a:rPr lang="en-US" altLang="en-US" sz="1800" dirty="0">
                <a:solidFill>
                  <a:schemeClr val="tx1"/>
                </a:solidFill>
              </a:rPr>
              <a:t>(</a:t>
            </a:r>
            <a:r>
              <a:rPr lang="en-US" altLang="en-US" sz="1800" dirty="0" err="1">
                <a:solidFill>
                  <a:schemeClr val="tx1"/>
                </a:solidFill>
              </a:rPr>
              <a:t>cn</a:t>
            </a:r>
            <a:r>
              <a:rPr lang="en-US" altLang="en-US" sz="1800" dirty="0">
                <a:solidFill>
                  <a:schemeClr val="tx1"/>
                </a:solidFill>
              </a:rPr>
              <a:t>);</a:t>
            </a:r>
          </a:p>
          <a:p>
            <a:r>
              <a:rPr lang="en-US" altLang="en-US" sz="1800" dirty="0">
                <a:solidFill>
                  <a:schemeClr val="tx1"/>
                </a:solidFill>
              </a:rPr>
              <a:t>      if (</a:t>
            </a:r>
            <a:r>
              <a:rPr lang="en-US" altLang="en-US" sz="1800" dirty="0" err="1">
                <a:solidFill>
                  <a:schemeClr val="tx1"/>
                </a:solidFill>
              </a:rPr>
              <a:t>d.isAvailable</a:t>
            </a:r>
            <a:r>
              <a:rPr lang="en-US" altLang="en-US" sz="1800" dirty="0">
                <a:solidFill>
                  <a:schemeClr val="tx1"/>
                </a:solidFill>
              </a:rPr>
              <a:t>()) {</a:t>
            </a:r>
          </a:p>
          <a:p>
            <a:r>
              <a:rPr lang="en-US" altLang="en-US" sz="1800" dirty="0">
                <a:solidFill>
                  <a:schemeClr val="tx1"/>
                </a:solidFill>
              </a:rPr>
              <a:t>         Loan l=new Loan (u, d);</a:t>
            </a:r>
          </a:p>
          <a:p>
            <a:r>
              <a:rPr lang="en-US" altLang="en-US" sz="1800" dirty="0">
                <a:solidFill>
                  <a:schemeClr val="tx1"/>
                </a:solidFill>
              </a:rPr>
              <a:t>         </a:t>
            </a:r>
            <a:r>
              <a:rPr lang="en-US" altLang="en-US" sz="1800" dirty="0" err="1">
                <a:solidFill>
                  <a:schemeClr val="tx1"/>
                </a:solidFill>
              </a:rPr>
              <a:t>dbm.saveLoan</a:t>
            </a:r>
            <a:r>
              <a:rPr lang="en-US" altLang="en-US" sz="1800" dirty="0">
                <a:solidFill>
                  <a:schemeClr val="tx1"/>
                </a:solidFill>
              </a:rPr>
              <a:t>(l);</a:t>
            </a:r>
          </a:p>
          <a:p>
            <a:r>
              <a:rPr lang="en-US" altLang="en-US" sz="1800" dirty="0">
                <a:solidFill>
                  <a:schemeClr val="tx1"/>
                </a:solidFill>
              </a:rPr>
              <a:t>         </a:t>
            </a:r>
            <a:r>
              <a:rPr lang="en-US" altLang="en-US" sz="1800" dirty="0" err="1">
                <a:solidFill>
                  <a:schemeClr val="tx1"/>
                </a:solidFill>
              </a:rPr>
              <a:t>d.setAvailable</a:t>
            </a:r>
            <a:r>
              <a:rPr lang="en-US" altLang="en-US" sz="1800" dirty="0">
                <a:solidFill>
                  <a:schemeClr val="tx1"/>
                </a:solidFill>
              </a:rPr>
              <a:t>(false);</a:t>
            </a:r>
          </a:p>
          <a:p>
            <a:r>
              <a:rPr lang="en-US" altLang="en-US" sz="1800" dirty="0">
                <a:solidFill>
                  <a:schemeClr val="tx1"/>
                </a:solidFill>
              </a:rPr>
              <a:t>         </a:t>
            </a:r>
            <a:r>
              <a:rPr lang="en-US" altLang="en-US" sz="1800" dirty="0" err="1">
                <a:solidFill>
                  <a:schemeClr val="tx1"/>
                </a:solidFill>
              </a:rPr>
              <a:t>dbm.saveBook</a:t>
            </a:r>
            <a:r>
              <a:rPr lang="en-US" altLang="en-US" sz="1800" dirty="0">
                <a:solidFill>
                  <a:schemeClr val="tx1"/>
                </a:solidFill>
              </a:rPr>
              <a:t>(b);</a:t>
            </a:r>
          </a:p>
          <a:p>
            <a:r>
              <a:rPr lang="en-US" altLang="en-US" sz="1800" dirty="0">
                <a:solidFill>
                  <a:schemeClr val="tx1"/>
                </a:solidFill>
              </a:rPr>
              <a:t>   }</a:t>
            </a:r>
          </a:p>
          <a:p>
            <a:r>
              <a:rPr lang="en-US" altLang="en-US" sz="1800" dirty="0">
                <a:solidFill>
                  <a:schemeClr val="tx1"/>
                </a:solidFill>
              </a:rPr>
              <a:t>   ...</a:t>
            </a:r>
          </a:p>
          <a:p>
            <a:r>
              <a:rPr lang="en-US" altLang="en-US" sz="1800" dirty="0">
                <a:solidFill>
                  <a:schemeClr val="tx1"/>
                </a:solidFill>
              </a:rPr>
              <a:t> }</a:t>
            </a:r>
          </a:p>
          <a:p>
            <a:pPr>
              <a:spcBef>
                <a:spcPct val="50000"/>
              </a:spcBef>
            </a:pPr>
            <a:endParaRPr lang="en-US" altLang="en-US" sz="1800" dirty="0">
              <a:solidFill>
                <a:schemeClr val="tx1"/>
              </a:solidFill>
            </a:endParaRPr>
          </a:p>
        </p:txBody>
      </p:sp>
      <p:sp>
        <p:nvSpPr>
          <p:cNvPr id="40" name="Text Box 36">
            <a:extLst>
              <a:ext uri="{FF2B5EF4-FFF2-40B4-BE49-F238E27FC236}">
                <a16:creationId xmlns:a16="http://schemas.microsoft.com/office/drawing/2014/main" id="{752D6F9D-3C72-7D4B-A64B-BE5A41D0E05E}"/>
              </a:ext>
            </a:extLst>
          </p:cNvPr>
          <p:cNvSpPr txBox="1">
            <a:spLocks noChangeArrowheads="1"/>
          </p:cNvSpPr>
          <p:nvPr/>
        </p:nvSpPr>
        <p:spPr bwMode="auto">
          <a:xfrm>
            <a:off x="5705475" y="3503613"/>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to Book</a:t>
            </a:r>
          </a:p>
        </p:txBody>
      </p:sp>
      <p:sp>
        <p:nvSpPr>
          <p:cNvPr id="41" name="Text Box 37">
            <a:extLst>
              <a:ext uri="{FF2B5EF4-FFF2-40B4-BE49-F238E27FC236}">
                <a16:creationId xmlns:a16="http://schemas.microsoft.com/office/drawing/2014/main" id="{36632EA7-EBA5-AE4D-B566-E0DB672FCEA5}"/>
              </a:ext>
            </a:extLst>
          </p:cNvPr>
          <p:cNvSpPr txBox="1">
            <a:spLocks noChangeArrowheads="1"/>
          </p:cNvSpPr>
          <p:nvPr/>
        </p:nvSpPr>
        <p:spPr bwMode="auto">
          <a:xfrm>
            <a:off x="5705475" y="3922713"/>
            <a:ext cx="88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to Loan</a:t>
            </a:r>
          </a:p>
        </p:txBody>
      </p:sp>
      <p:sp>
        <p:nvSpPr>
          <p:cNvPr id="42" name="Text Box 38">
            <a:extLst>
              <a:ext uri="{FF2B5EF4-FFF2-40B4-BE49-F238E27FC236}">
                <a16:creationId xmlns:a16="http://schemas.microsoft.com/office/drawing/2014/main" id="{081517A7-B1BF-7C4E-A1F7-46DF7E30BC92}"/>
              </a:ext>
            </a:extLst>
          </p:cNvPr>
          <p:cNvSpPr txBox="1">
            <a:spLocks noChangeArrowheads="1"/>
          </p:cNvSpPr>
          <p:nvPr/>
        </p:nvSpPr>
        <p:spPr bwMode="auto">
          <a:xfrm>
            <a:off x="5705475" y="473075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to Book</a:t>
            </a:r>
          </a:p>
        </p:txBody>
      </p:sp>
      <p:sp>
        <p:nvSpPr>
          <p:cNvPr id="43" name="Rectangle 39">
            <a:extLst>
              <a:ext uri="{FF2B5EF4-FFF2-40B4-BE49-F238E27FC236}">
                <a16:creationId xmlns:a16="http://schemas.microsoft.com/office/drawing/2014/main" id="{DC471C47-8973-BC41-8251-D4A5AF86C95E}"/>
              </a:ext>
            </a:extLst>
          </p:cNvPr>
          <p:cNvSpPr txBox="1">
            <a:spLocks noChangeArrowheads="1"/>
          </p:cNvSpPr>
          <p:nvPr/>
        </p:nvSpPr>
        <p:spPr>
          <a:xfrm>
            <a:off x="2501900" y="152400"/>
            <a:ext cx="8229600" cy="685800"/>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a:t>Bridge Pattern Sample Code</a:t>
            </a:r>
          </a:p>
        </p:txBody>
      </p:sp>
    </p:spTree>
    <p:extLst>
      <p:ext uri="{BB962C8B-B14F-4D97-AF65-F5344CB8AC3E}">
        <p14:creationId xmlns:p14="http://schemas.microsoft.com/office/powerpoint/2010/main" val="242444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BA9BF2-67A4-C842-AD4D-333197FEE12C}"/>
              </a:ext>
            </a:extLst>
          </p:cNvPr>
          <p:cNvSpPr>
            <a:spLocks noGrp="1"/>
          </p:cNvSpPr>
          <p:nvPr>
            <p:ph type="sldNum" sz="quarter" idx="12"/>
          </p:nvPr>
        </p:nvSpPr>
        <p:spPr/>
        <p:txBody>
          <a:bodyPr/>
          <a:lstStyle/>
          <a:p>
            <a:fld id="{4CE482DC-2269-4F26-9D2A-7E44B1A4CD85}" type="slidenum">
              <a:rPr lang="en-US" smtClean="0"/>
              <a:t>12</a:t>
            </a:fld>
            <a:endParaRPr lang="en-US" dirty="0"/>
          </a:p>
        </p:txBody>
      </p:sp>
      <p:sp>
        <p:nvSpPr>
          <p:cNvPr id="5" name="Line 2">
            <a:extLst>
              <a:ext uri="{FF2B5EF4-FFF2-40B4-BE49-F238E27FC236}">
                <a16:creationId xmlns:a16="http://schemas.microsoft.com/office/drawing/2014/main" id="{AA86635E-2186-6045-9BFA-D8D923794997}"/>
              </a:ext>
            </a:extLst>
          </p:cNvPr>
          <p:cNvSpPr>
            <a:spLocks noChangeShapeType="1"/>
          </p:cNvSpPr>
          <p:nvPr/>
        </p:nvSpPr>
        <p:spPr bwMode="auto">
          <a:xfrm>
            <a:off x="5005388" y="4762500"/>
            <a:ext cx="226377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3">
            <a:extLst>
              <a:ext uri="{FF2B5EF4-FFF2-40B4-BE49-F238E27FC236}">
                <a16:creationId xmlns:a16="http://schemas.microsoft.com/office/drawing/2014/main" id="{4AE49F5A-0EE2-1B46-ADA5-EA5F29FF72CD}"/>
              </a:ext>
            </a:extLst>
          </p:cNvPr>
          <p:cNvSpPr>
            <a:spLocks noGrp="1" noChangeArrowheads="1"/>
          </p:cNvSpPr>
          <p:nvPr>
            <p:ph type="title"/>
          </p:nvPr>
        </p:nvSpPr>
        <p:spPr>
          <a:xfrm>
            <a:off x="1676400" y="609600"/>
            <a:ext cx="8229600" cy="685800"/>
          </a:xfrm>
        </p:spPr>
        <p:txBody>
          <a:bodyPr>
            <a:normAutofit fontScale="90000"/>
          </a:bodyPr>
          <a:lstStyle/>
          <a:p>
            <a:r>
              <a:rPr lang="en-US" altLang="zh-CN" dirty="0">
                <a:ea typeface="宋体" panose="02010600030101010101" pitchFamily="2" charset="-122"/>
              </a:rPr>
              <a:t>Potential Problems</a:t>
            </a:r>
          </a:p>
        </p:txBody>
      </p:sp>
      <p:grpSp>
        <p:nvGrpSpPr>
          <p:cNvPr id="7" name="Group 4">
            <a:extLst>
              <a:ext uri="{FF2B5EF4-FFF2-40B4-BE49-F238E27FC236}">
                <a16:creationId xmlns:a16="http://schemas.microsoft.com/office/drawing/2014/main" id="{A0FA89EE-2443-7647-86C5-9A4A777585BA}"/>
              </a:ext>
            </a:extLst>
          </p:cNvPr>
          <p:cNvGrpSpPr>
            <a:grpSpLocks/>
          </p:cNvGrpSpPr>
          <p:nvPr/>
        </p:nvGrpSpPr>
        <p:grpSpPr bwMode="auto">
          <a:xfrm>
            <a:off x="6142038" y="3932238"/>
            <a:ext cx="2557462" cy="381000"/>
            <a:chOff x="3009" y="2189"/>
            <a:chExt cx="1958" cy="240"/>
          </a:xfrm>
        </p:grpSpPr>
        <p:sp>
          <p:nvSpPr>
            <p:cNvPr id="8" name="Line 5">
              <a:extLst>
                <a:ext uri="{FF2B5EF4-FFF2-40B4-BE49-F238E27FC236}">
                  <a16:creationId xmlns:a16="http://schemas.microsoft.com/office/drawing/2014/main" id="{B8C74266-0A07-2541-85CB-0980F8211EA7}"/>
                </a:ext>
              </a:extLst>
            </p:cNvPr>
            <p:cNvSpPr>
              <a:spLocks noChangeShapeType="1"/>
            </p:cNvSpPr>
            <p:nvPr/>
          </p:nvSpPr>
          <p:spPr bwMode="auto">
            <a:xfrm>
              <a:off x="3009" y="2189"/>
              <a:ext cx="1958" cy="1"/>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31537643-EFDB-DD48-B4F1-E2E1C88906B8}"/>
                </a:ext>
              </a:extLst>
            </p:cNvPr>
            <p:cNvSpPr>
              <a:spLocks noChangeShapeType="1"/>
            </p:cNvSpPr>
            <p:nvPr/>
          </p:nvSpPr>
          <p:spPr bwMode="auto">
            <a:xfrm>
              <a:off x="3009" y="2189"/>
              <a:ext cx="1" cy="24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227C0C1F-336F-634F-9847-60901F0B9294}"/>
                </a:ext>
              </a:extLst>
            </p:cNvPr>
            <p:cNvSpPr>
              <a:spLocks noChangeShapeType="1"/>
            </p:cNvSpPr>
            <p:nvPr/>
          </p:nvSpPr>
          <p:spPr bwMode="auto">
            <a:xfrm>
              <a:off x="4966" y="2189"/>
              <a:ext cx="1" cy="24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Line 8">
            <a:extLst>
              <a:ext uri="{FF2B5EF4-FFF2-40B4-BE49-F238E27FC236}">
                <a16:creationId xmlns:a16="http://schemas.microsoft.com/office/drawing/2014/main" id="{FC408A8E-F5AF-6F47-BB0C-B76899976586}"/>
              </a:ext>
            </a:extLst>
          </p:cNvPr>
          <p:cNvSpPr>
            <a:spLocks noChangeShapeType="1"/>
          </p:cNvSpPr>
          <p:nvPr/>
        </p:nvSpPr>
        <p:spPr bwMode="auto">
          <a:xfrm>
            <a:off x="7413625" y="3703638"/>
            <a:ext cx="1588" cy="228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9">
            <a:extLst>
              <a:ext uri="{FF2B5EF4-FFF2-40B4-BE49-F238E27FC236}">
                <a16:creationId xmlns:a16="http://schemas.microsoft.com/office/drawing/2014/main" id="{B2AADEDB-2169-7541-A696-9184B893CE69}"/>
              </a:ext>
            </a:extLst>
          </p:cNvPr>
          <p:cNvSpPr txBox="1">
            <a:spLocks noChangeArrowheads="1"/>
          </p:cNvSpPr>
          <p:nvPr/>
        </p:nvSpPr>
        <p:spPr bwMode="auto">
          <a:xfrm>
            <a:off x="6289675" y="1943100"/>
            <a:ext cx="2316163"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800" i="1">
                <a:solidFill>
                  <a:schemeClr val="tx1"/>
                </a:solidFill>
                <a:ea typeface="宋体" panose="02010600030101010101" pitchFamily="2" charset="-122"/>
              </a:rPr>
              <a:t>getUser(uid):User</a:t>
            </a:r>
          </a:p>
          <a:p>
            <a:pPr eaLnBrk="0" hangingPunct="0">
              <a:lnSpc>
                <a:spcPct val="60000"/>
              </a:lnSpc>
              <a:spcBef>
                <a:spcPct val="50000"/>
              </a:spcBef>
            </a:pPr>
            <a:r>
              <a:rPr lang="en-US" altLang="zh-CN" sz="1800" i="1">
                <a:solidFill>
                  <a:schemeClr val="tx1"/>
                </a:solidFill>
                <a:ea typeface="宋体" panose="02010600030101010101" pitchFamily="2" charset="-122"/>
              </a:rPr>
              <a:t>getBook(callNo):Book</a:t>
            </a:r>
          </a:p>
          <a:p>
            <a:pPr eaLnBrk="0" hangingPunct="0">
              <a:lnSpc>
                <a:spcPct val="60000"/>
              </a:lnSpc>
              <a:spcBef>
                <a:spcPct val="50000"/>
              </a:spcBef>
            </a:pPr>
            <a:r>
              <a:rPr lang="en-US" altLang="zh-CN" sz="1800" i="1">
                <a:solidFill>
                  <a:schemeClr val="tx1"/>
                </a:solidFill>
                <a:ea typeface="宋体" panose="02010600030101010101" pitchFamily="2" charset="-122"/>
              </a:rPr>
              <a:t>saveLoan(loan)</a:t>
            </a:r>
          </a:p>
          <a:p>
            <a:pPr eaLnBrk="0" hangingPunct="0">
              <a:lnSpc>
                <a:spcPct val="60000"/>
              </a:lnSpc>
              <a:spcBef>
                <a:spcPct val="50000"/>
              </a:spcBef>
            </a:pPr>
            <a:r>
              <a:rPr lang="en-US" altLang="zh-CN" sz="1800" i="1">
                <a:solidFill>
                  <a:schemeClr val="tx1"/>
                </a:solidFill>
                <a:ea typeface="宋体" panose="02010600030101010101" pitchFamily="2" charset="-122"/>
              </a:rPr>
              <a:t>saveBook(book)</a:t>
            </a:r>
          </a:p>
          <a:p>
            <a:pPr eaLnBrk="0" hangingPunct="0">
              <a:lnSpc>
                <a:spcPct val="60000"/>
              </a:lnSpc>
              <a:spcBef>
                <a:spcPct val="50000"/>
              </a:spcBef>
            </a:pPr>
            <a:r>
              <a:rPr lang="en-US" altLang="zh-CN" sz="1800" i="1">
                <a:solidFill>
                  <a:schemeClr val="tx1"/>
                </a:solidFill>
                <a:ea typeface="宋体" panose="02010600030101010101" pitchFamily="2" charset="-122"/>
              </a:rPr>
              <a:t>...</a:t>
            </a:r>
          </a:p>
        </p:txBody>
      </p:sp>
      <p:sp>
        <p:nvSpPr>
          <p:cNvPr id="13" name="Rectangle 10">
            <a:extLst>
              <a:ext uri="{FF2B5EF4-FFF2-40B4-BE49-F238E27FC236}">
                <a16:creationId xmlns:a16="http://schemas.microsoft.com/office/drawing/2014/main" id="{F3409638-8624-4D49-8CBB-57D51BA495FB}"/>
              </a:ext>
            </a:extLst>
          </p:cNvPr>
          <p:cNvSpPr>
            <a:spLocks noChangeArrowheads="1"/>
          </p:cNvSpPr>
          <p:nvPr/>
        </p:nvSpPr>
        <p:spPr bwMode="auto">
          <a:xfrm>
            <a:off x="6299200" y="1530350"/>
            <a:ext cx="2225675" cy="1971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1">
            <a:extLst>
              <a:ext uri="{FF2B5EF4-FFF2-40B4-BE49-F238E27FC236}">
                <a16:creationId xmlns:a16="http://schemas.microsoft.com/office/drawing/2014/main" id="{9754257D-9A25-E84A-B30F-F2066593CB24}"/>
              </a:ext>
            </a:extLst>
          </p:cNvPr>
          <p:cNvSpPr txBox="1">
            <a:spLocks noChangeArrowheads="1"/>
          </p:cNvSpPr>
          <p:nvPr/>
        </p:nvSpPr>
        <p:spPr bwMode="auto">
          <a:xfrm>
            <a:off x="6626225" y="1511300"/>
            <a:ext cx="164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i="1">
                <a:solidFill>
                  <a:schemeClr val="tx1"/>
                </a:solidFill>
                <a:ea typeface="宋体" panose="02010600030101010101" pitchFamily="2" charset="-122"/>
              </a:rPr>
              <a:t>DB Access Impl</a:t>
            </a:r>
          </a:p>
        </p:txBody>
      </p:sp>
      <p:sp>
        <p:nvSpPr>
          <p:cNvPr id="15" name="Line 12">
            <a:extLst>
              <a:ext uri="{FF2B5EF4-FFF2-40B4-BE49-F238E27FC236}">
                <a16:creationId xmlns:a16="http://schemas.microsoft.com/office/drawing/2014/main" id="{BBEFE8F9-A765-094E-93B3-E450FC55832D}"/>
              </a:ext>
            </a:extLst>
          </p:cNvPr>
          <p:cNvSpPr>
            <a:spLocks noChangeShapeType="1"/>
          </p:cNvSpPr>
          <p:nvPr/>
        </p:nvSpPr>
        <p:spPr bwMode="auto">
          <a:xfrm>
            <a:off x="6299200" y="1835150"/>
            <a:ext cx="222567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3">
            <a:extLst>
              <a:ext uri="{FF2B5EF4-FFF2-40B4-BE49-F238E27FC236}">
                <a16:creationId xmlns:a16="http://schemas.microsoft.com/office/drawing/2014/main" id="{5981C728-AEA3-0844-9AD5-D8F638815082}"/>
              </a:ext>
            </a:extLst>
          </p:cNvPr>
          <p:cNvSpPr>
            <a:spLocks noChangeShapeType="1"/>
          </p:cNvSpPr>
          <p:nvPr/>
        </p:nvSpPr>
        <p:spPr bwMode="auto">
          <a:xfrm>
            <a:off x="6299200" y="1939925"/>
            <a:ext cx="222567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a:extLst>
              <a:ext uri="{FF2B5EF4-FFF2-40B4-BE49-F238E27FC236}">
                <a16:creationId xmlns:a16="http://schemas.microsoft.com/office/drawing/2014/main" id="{853C47E2-DC20-AD4D-A075-1DAAE0FB7FDF}"/>
              </a:ext>
            </a:extLst>
          </p:cNvPr>
          <p:cNvSpPr txBox="1">
            <a:spLocks noChangeArrowheads="1"/>
          </p:cNvSpPr>
          <p:nvPr/>
        </p:nvSpPr>
        <p:spPr bwMode="auto">
          <a:xfrm>
            <a:off x="7469188" y="4794250"/>
            <a:ext cx="2397125"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800">
                <a:solidFill>
                  <a:schemeClr val="tx1"/>
                </a:solidFill>
                <a:ea typeface="宋体" panose="02010600030101010101" pitchFamily="2" charset="-122"/>
              </a:rPr>
              <a:t>getUser(uid):User</a:t>
            </a:r>
          </a:p>
          <a:p>
            <a:pPr eaLnBrk="0" hangingPunct="0">
              <a:lnSpc>
                <a:spcPct val="60000"/>
              </a:lnSpc>
              <a:spcBef>
                <a:spcPct val="50000"/>
              </a:spcBef>
            </a:pPr>
            <a:r>
              <a:rPr lang="en-US" altLang="zh-CN" sz="1800">
                <a:solidFill>
                  <a:schemeClr val="tx1"/>
                </a:solidFill>
                <a:ea typeface="宋体" panose="02010600030101010101" pitchFamily="2" charset="-122"/>
              </a:rPr>
              <a:t>getBook(callNo):Book</a:t>
            </a:r>
          </a:p>
          <a:p>
            <a:pPr eaLnBrk="0" hangingPunct="0">
              <a:lnSpc>
                <a:spcPct val="60000"/>
              </a:lnSpc>
              <a:spcBef>
                <a:spcPct val="50000"/>
              </a:spcBef>
            </a:pPr>
            <a:r>
              <a:rPr lang="en-US" altLang="zh-CN" sz="1800">
                <a:solidFill>
                  <a:schemeClr val="tx1"/>
                </a:solidFill>
                <a:ea typeface="宋体" panose="02010600030101010101" pitchFamily="2" charset="-122"/>
              </a:rPr>
              <a:t>saveLoan(loan)</a:t>
            </a:r>
          </a:p>
          <a:p>
            <a:pPr eaLnBrk="0" hangingPunct="0">
              <a:lnSpc>
                <a:spcPct val="60000"/>
              </a:lnSpc>
              <a:spcBef>
                <a:spcPct val="50000"/>
              </a:spcBef>
            </a:pPr>
            <a:r>
              <a:rPr lang="en-US" altLang="zh-CN" sz="1800">
                <a:solidFill>
                  <a:schemeClr val="tx1"/>
                </a:solidFill>
                <a:ea typeface="宋体" panose="02010600030101010101" pitchFamily="2" charset="-122"/>
              </a:rPr>
              <a:t>saveBook(book)</a:t>
            </a:r>
          </a:p>
          <a:p>
            <a:pPr eaLnBrk="0" hangingPunct="0">
              <a:lnSpc>
                <a:spcPct val="60000"/>
              </a:lnSpc>
              <a:spcBef>
                <a:spcPct val="50000"/>
              </a:spcBef>
            </a:pPr>
            <a:r>
              <a:rPr lang="en-US" altLang="zh-CN" sz="1800">
                <a:solidFill>
                  <a:schemeClr val="tx1"/>
                </a:solidFill>
                <a:ea typeface="宋体" panose="02010600030101010101" pitchFamily="2" charset="-122"/>
              </a:rPr>
              <a:t>...</a:t>
            </a:r>
          </a:p>
        </p:txBody>
      </p:sp>
      <p:sp>
        <p:nvSpPr>
          <p:cNvPr id="18" name="Rectangle 15">
            <a:extLst>
              <a:ext uri="{FF2B5EF4-FFF2-40B4-BE49-F238E27FC236}">
                <a16:creationId xmlns:a16="http://schemas.microsoft.com/office/drawing/2014/main" id="{9E73AFAB-834E-444D-8ED6-4593534A07AD}"/>
              </a:ext>
            </a:extLst>
          </p:cNvPr>
          <p:cNvSpPr>
            <a:spLocks noChangeArrowheads="1"/>
          </p:cNvSpPr>
          <p:nvPr/>
        </p:nvSpPr>
        <p:spPr bwMode="auto">
          <a:xfrm>
            <a:off x="7494588" y="4305300"/>
            <a:ext cx="2222500" cy="1985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6">
            <a:extLst>
              <a:ext uri="{FF2B5EF4-FFF2-40B4-BE49-F238E27FC236}">
                <a16:creationId xmlns:a16="http://schemas.microsoft.com/office/drawing/2014/main" id="{6F81B801-124E-DC45-AC9D-D0DAEAD44171}"/>
              </a:ext>
            </a:extLst>
          </p:cNvPr>
          <p:cNvSpPr txBox="1">
            <a:spLocks noChangeArrowheads="1"/>
          </p:cNvSpPr>
          <p:nvPr/>
        </p:nvSpPr>
        <p:spPr bwMode="auto">
          <a:xfrm>
            <a:off x="7856538" y="4270375"/>
            <a:ext cx="149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a:solidFill>
                  <a:schemeClr val="tx1"/>
                </a:solidFill>
                <a:ea typeface="宋体" panose="02010600030101010101" pitchFamily="2" charset="-122"/>
              </a:rPr>
              <a:t>Oracle Access</a:t>
            </a:r>
          </a:p>
        </p:txBody>
      </p:sp>
      <p:sp>
        <p:nvSpPr>
          <p:cNvPr id="20" name="Line 17">
            <a:extLst>
              <a:ext uri="{FF2B5EF4-FFF2-40B4-BE49-F238E27FC236}">
                <a16:creationId xmlns:a16="http://schemas.microsoft.com/office/drawing/2014/main" id="{21C4D4E1-5F4E-EB49-BB98-0BCDCF17373D}"/>
              </a:ext>
            </a:extLst>
          </p:cNvPr>
          <p:cNvSpPr>
            <a:spLocks noChangeShapeType="1"/>
          </p:cNvSpPr>
          <p:nvPr/>
        </p:nvSpPr>
        <p:spPr bwMode="auto">
          <a:xfrm>
            <a:off x="7494588" y="4610100"/>
            <a:ext cx="22225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a:extLst>
              <a:ext uri="{FF2B5EF4-FFF2-40B4-BE49-F238E27FC236}">
                <a16:creationId xmlns:a16="http://schemas.microsoft.com/office/drawing/2014/main" id="{AE6AAE46-599D-0946-A025-D2BB576C6C34}"/>
              </a:ext>
            </a:extLst>
          </p:cNvPr>
          <p:cNvSpPr>
            <a:spLocks noChangeShapeType="1"/>
          </p:cNvSpPr>
          <p:nvPr/>
        </p:nvSpPr>
        <p:spPr bwMode="auto">
          <a:xfrm>
            <a:off x="7494588" y="4762500"/>
            <a:ext cx="22225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19">
            <a:extLst>
              <a:ext uri="{FF2B5EF4-FFF2-40B4-BE49-F238E27FC236}">
                <a16:creationId xmlns:a16="http://schemas.microsoft.com/office/drawing/2014/main" id="{053E57CA-6AA2-4348-90FB-9E6CFCD92E36}"/>
              </a:ext>
            </a:extLst>
          </p:cNvPr>
          <p:cNvSpPr txBox="1">
            <a:spLocks noChangeArrowheads="1"/>
          </p:cNvSpPr>
          <p:nvPr/>
        </p:nvSpPr>
        <p:spPr bwMode="auto">
          <a:xfrm>
            <a:off x="1846263" y="1838325"/>
            <a:ext cx="2405062"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800">
                <a:solidFill>
                  <a:schemeClr val="tx1"/>
                </a:solidFill>
                <a:ea typeface="宋体" panose="02010600030101010101" pitchFamily="2" charset="-122"/>
              </a:rPr>
              <a:t>getUser(uid):User</a:t>
            </a:r>
          </a:p>
          <a:p>
            <a:pPr eaLnBrk="0" hangingPunct="0">
              <a:lnSpc>
                <a:spcPct val="60000"/>
              </a:lnSpc>
              <a:spcBef>
                <a:spcPct val="50000"/>
              </a:spcBef>
            </a:pPr>
            <a:r>
              <a:rPr lang="en-US" altLang="zh-CN" sz="1800">
                <a:solidFill>
                  <a:schemeClr val="tx1"/>
                </a:solidFill>
                <a:ea typeface="宋体" panose="02010600030101010101" pitchFamily="2" charset="-122"/>
              </a:rPr>
              <a:t>getBook(callNo):Book</a:t>
            </a:r>
          </a:p>
          <a:p>
            <a:pPr eaLnBrk="0" hangingPunct="0">
              <a:lnSpc>
                <a:spcPct val="60000"/>
              </a:lnSpc>
              <a:spcBef>
                <a:spcPct val="50000"/>
              </a:spcBef>
            </a:pPr>
            <a:r>
              <a:rPr lang="en-US" altLang="zh-CN" sz="1800">
                <a:solidFill>
                  <a:schemeClr val="tx1"/>
                </a:solidFill>
                <a:ea typeface="宋体" panose="02010600030101010101" pitchFamily="2" charset="-122"/>
              </a:rPr>
              <a:t>saveLoan(loan)</a:t>
            </a:r>
          </a:p>
          <a:p>
            <a:pPr eaLnBrk="0" hangingPunct="0">
              <a:lnSpc>
                <a:spcPct val="60000"/>
              </a:lnSpc>
              <a:spcBef>
                <a:spcPct val="50000"/>
              </a:spcBef>
            </a:pPr>
            <a:r>
              <a:rPr lang="en-US" altLang="zh-CN" sz="1800">
                <a:solidFill>
                  <a:schemeClr val="tx1"/>
                </a:solidFill>
                <a:ea typeface="宋体" panose="02010600030101010101" pitchFamily="2" charset="-122"/>
              </a:rPr>
              <a:t>saveBook(book)</a:t>
            </a:r>
            <a:endParaRPr lang="zh-CN" altLang="en-US" sz="1800">
              <a:solidFill>
                <a:schemeClr val="tx1"/>
              </a:solidFill>
              <a:ea typeface="宋体" panose="02010600030101010101" pitchFamily="2" charset="-122"/>
            </a:endParaRPr>
          </a:p>
        </p:txBody>
      </p:sp>
      <p:sp>
        <p:nvSpPr>
          <p:cNvPr id="23" name="Rectangle 20">
            <a:extLst>
              <a:ext uri="{FF2B5EF4-FFF2-40B4-BE49-F238E27FC236}">
                <a16:creationId xmlns:a16="http://schemas.microsoft.com/office/drawing/2014/main" id="{58551091-2889-7D4A-BAD8-0923A160A958}"/>
              </a:ext>
            </a:extLst>
          </p:cNvPr>
          <p:cNvSpPr>
            <a:spLocks noChangeArrowheads="1"/>
          </p:cNvSpPr>
          <p:nvPr/>
        </p:nvSpPr>
        <p:spPr bwMode="auto">
          <a:xfrm>
            <a:off x="1843088" y="1381125"/>
            <a:ext cx="2324100" cy="175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21">
            <a:extLst>
              <a:ext uri="{FF2B5EF4-FFF2-40B4-BE49-F238E27FC236}">
                <a16:creationId xmlns:a16="http://schemas.microsoft.com/office/drawing/2014/main" id="{0C383F58-B149-1340-B6CB-F9D2DB5F99A7}"/>
              </a:ext>
            </a:extLst>
          </p:cNvPr>
          <p:cNvSpPr txBox="1">
            <a:spLocks noChangeArrowheads="1"/>
          </p:cNvSpPr>
          <p:nvPr/>
        </p:nvSpPr>
        <p:spPr bwMode="auto">
          <a:xfrm>
            <a:off x="2549525" y="1349375"/>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a:solidFill>
                  <a:schemeClr val="tx1"/>
                </a:solidFill>
                <a:ea typeface="宋体" panose="02010600030101010101" pitchFamily="2" charset="-122"/>
              </a:rPr>
              <a:t>DBMgr</a:t>
            </a:r>
          </a:p>
        </p:txBody>
      </p:sp>
      <p:sp>
        <p:nvSpPr>
          <p:cNvPr id="25" name="Line 22">
            <a:extLst>
              <a:ext uri="{FF2B5EF4-FFF2-40B4-BE49-F238E27FC236}">
                <a16:creationId xmlns:a16="http://schemas.microsoft.com/office/drawing/2014/main" id="{DE36792D-5300-CE45-87D7-2338B639E918}"/>
              </a:ext>
            </a:extLst>
          </p:cNvPr>
          <p:cNvSpPr>
            <a:spLocks noChangeShapeType="1"/>
          </p:cNvSpPr>
          <p:nvPr/>
        </p:nvSpPr>
        <p:spPr bwMode="auto">
          <a:xfrm>
            <a:off x="1843088" y="1685925"/>
            <a:ext cx="23241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3">
            <a:extLst>
              <a:ext uri="{FF2B5EF4-FFF2-40B4-BE49-F238E27FC236}">
                <a16:creationId xmlns:a16="http://schemas.microsoft.com/office/drawing/2014/main" id="{D160E5E8-A8B5-864D-922A-79EC349AF302}"/>
              </a:ext>
            </a:extLst>
          </p:cNvPr>
          <p:cNvSpPr>
            <a:spLocks noChangeShapeType="1"/>
          </p:cNvSpPr>
          <p:nvPr/>
        </p:nvSpPr>
        <p:spPr bwMode="auto">
          <a:xfrm>
            <a:off x="1843088" y="1838325"/>
            <a:ext cx="23241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4">
            <a:extLst>
              <a:ext uri="{FF2B5EF4-FFF2-40B4-BE49-F238E27FC236}">
                <a16:creationId xmlns:a16="http://schemas.microsoft.com/office/drawing/2014/main" id="{CE5EB7A2-EE62-244E-A4CB-0C63A479FCD1}"/>
              </a:ext>
            </a:extLst>
          </p:cNvPr>
          <p:cNvSpPr txBox="1">
            <a:spLocks noChangeArrowheads="1"/>
          </p:cNvSpPr>
          <p:nvPr/>
        </p:nvSpPr>
        <p:spPr bwMode="auto">
          <a:xfrm>
            <a:off x="4972050" y="4794250"/>
            <a:ext cx="2397125"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800">
                <a:solidFill>
                  <a:schemeClr val="tx1"/>
                </a:solidFill>
                <a:ea typeface="宋体" panose="02010600030101010101" pitchFamily="2" charset="-122"/>
              </a:rPr>
              <a:t>getUser(uid):User</a:t>
            </a:r>
          </a:p>
          <a:p>
            <a:pPr eaLnBrk="0" hangingPunct="0">
              <a:lnSpc>
                <a:spcPct val="60000"/>
              </a:lnSpc>
              <a:spcBef>
                <a:spcPct val="50000"/>
              </a:spcBef>
            </a:pPr>
            <a:r>
              <a:rPr lang="en-US" altLang="zh-CN" sz="1800">
                <a:solidFill>
                  <a:schemeClr val="tx1"/>
                </a:solidFill>
                <a:ea typeface="宋体" panose="02010600030101010101" pitchFamily="2" charset="-122"/>
              </a:rPr>
              <a:t>getBook(callNo):Book</a:t>
            </a:r>
          </a:p>
          <a:p>
            <a:pPr eaLnBrk="0" hangingPunct="0">
              <a:lnSpc>
                <a:spcPct val="60000"/>
              </a:lnSpc>
              <a:spcBef>
                <a:spcPct val="50000"/>
              </a:spcBef>
            </a:pPr>
            <a:r>
              <a:rPr lang="en-US" altLang="zh-CN" sz="1800">
                <a:solidFill>
                  <a:schemeClr val="tx1"/>
                </a:solidFill>
                <a:ea typeface="宋体" panose="02010600030101010101" pitchFamily="2" charset="-122"/>
              </a:rPr>
              <a:t>saveLoan(loan)</a:t>
            </a:r>
          </a:p>
          <a:p>
            <a:pPr eaLnBrk="0" hangingPunct="0">
              <a:lnSpc>
                <a:spcPct val="60000"/>
              </a:lnSpc>
              <a:spcBef>
                <a:spcPct val="50000"/>
              </a:spcBef>
            </a:pPr>
            <a:r>
              <a:rPr lang="en-US" altLang="zh-CN" sz="1800">
                <a:solidFill>
                  <a:schemeClr val="tx1"/>
                </a:solidFill>
                <a:ea typeface="宋体" panose="02010600030101010101" pitchFamily="2" charset="-122"/>
              </a:rPr>
              <a:t>saveBook(book)</a:t>
            </a:r>
          </a:p>
          <a:p>
            <a:pPr eaLnBrk="0" hangingPunct="0">
              <a:lnSpc>
                <a:spcPct val="60000"/>
              </a:lnSpc>
              <a:spcBef>
                <a:spcPct val="50000"/>
              </a:spcBef>
            </a:pPr>
            <a:r>
              <a:rPr lang="en-US" altLang="zh-CN" sz="1800">
                <a:solidFill>
                  <a:schemeClr val="tx1"/>
                </a:solidFill>
                <a:ea typeface="宋体" panose="02010600030101010101" pitchFamily="2" charset="-122"/>
              </a:rPr>
              <a:t>...</a:t>
            </a:r>
          </a:p>
        </p:txBody>
      </p:sp>
      <p:sp>
        <p:nvSpPr>
          <p:cNvPr id="28" name="Rectangle 25">
            <a:extLst>
              <a:ext uri="{FF2B5EF4-FFF2-40B4-BE49-F238E27FC236}">
                <a16:creationId xmlns:a16="http://schemas.microsoft.com/office/drawing/2014/main" id="{3D37B932-247D-9243-943C-8FFE3C1353F7}"/>
              </a:ext>
            </a:extLst>
          </p:cNvPr>
          <p:cNvSpPr>
            <a:spLocks noChangeArrowheads="1"/>
          </p:cNvSpPr>
          <p:nvPr/>
        </p:nvSpPr>
        <p:spPr bwMode="auto">
          <a:xfrm>
            <a:off x="5005388" y="4305300"/>
            <a:ext cx="2263775" cy="1982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26">
            <a:extLst>
              <a:ext uri="{FF2B5EF4-FFF2-40B4-BE49-F238E27FC236}">
                <a16:creationId xmlns:a16="http://schemas.microsoft.com/office/drawing/2014/main" id="{7D2B2661-3B96-164F-B545-5A2152242AE5}"/>
              </a:ext>
            </a:extLst>
          </p:cNvPr>
          <p:cNvSpPr txBox="1">
            <a:spLocks noChangeArrowheads="1"/>
          </p:cNvSpPr>
          <p:nvPr/>
        </p:nvSpPr>
        <p:spPr bwMode="auto">
          <a:xfrm>
            <a:off x="5394325" y="4270375"/>
            <a:ext cx="1485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a:solidFill>
                  <a:schemeClr val="tx1"/>
                </a:solidFill>
                <a:ea typeface="宋体" panose="02010600030101010101" pitchFamily="2" charset="-122"/>
              </a:rPr>
              <a:t>LDAP Access</a:t>
            </a:r>
          </a:p>
        </p:txBody>
      </p:sp>
      <p:sp>
        <p:nvSpPr>
          <p:cNvPr id="30" name="Line 27">
            <a:extLst>
              <a:ext uri="{FF2B5EF4-FFF2-40B4-BE49-F238E27FC236}">
                <a16:creationId xmlns:a16="http://schemas.microsoft.com/office/drawing/2014/main" id="{A26211F5-3905-6144-BCA2-75BCFEDE5F03}"/>
              </a:ext>
            </a:extLst>
          </p:cNvPr>
          <p:cNvSpPr>
            <a:spLocks noChangeShapeType="1"/>
          </p:cNvSpPr>
          <p:nvPr/>
        </p:nvSpPr>
        <p:spPr bwMode="auto">
          <a:xfrm>
            <a:off x="5005388" y="4610100"/>
            <a:ext cx="226377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28">
            <a:extLst>
              <a:ext uri="{FF2B5EF4-FFF2-40B4-BE49-F238E27FC236}">
                <a16:creationId xmlns:a16="http://schemas.microsoft.com/office/drawing/2014/main" id="{8D51E985-6122-4642-9490-C8D7811815AC}"/>
              </a:ext>
            </a:extLst>
          </p:cNvPr>
          <p:cNvSpPr>
            <a:spLocks noChangeArrowheads="1"/>
          </p:cNvSpPr>
          <p:nvPr/>
        </p:nvSpPr>
        <p:spPr bwMode="auto">
          <a:xfrm>
            <a:off x="7278688" y="3514725"/>
            <a:ext cx="274637" cy="188913"/>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29">
            <a:extLst>
              <a:ext uri="{FF2B5EF4-FFF2-40B4-BE49-F238E27FC236}">
                <a16:creationId xmlns:a16="http://schemas.microsoft.com/office/drawing/2014/main" id="{5B4CB103-62C1-DA42-BF24-67EF32340A31}"/>
              </a:ext>
            </a:extLst>
          </p:cNvPr>
          <p:cNvSpPr>
            <a:spLocks noChangeArrowheads="1"/>
          </p:cNvSpPr>
          <p:nvPr/>
        </p:nvSpPr>
        <p:spPr bwMode="auto">
          <a:xfrm>
            <a:off x="4170363" y="2317750"/>
            <a:ext cx="280987" cy="217488"/>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0">
            <a:extLst>
              <a:ext uri="{FF2B5EF4-FFF2-40B4-BE49-F238E27FC236}">
                <a16:creationId xmlns:a16="http://schemas.microsoft.com/office/drawing/2014/main" id="{B93A0161-43EC-6E4A-8DB3-3CA7C07FDF05}"/>
              </a:ext>
            </a:extLst>
          </p:cNvPr>
          <p:cNvSpPr>
            <a:spLocks noChangeShapeType="1"/>
          </p:cNvSpPr>
          <p:nvPr/>
        </p:nvSpPr>
        <p:spPr bwMode="auto">
          <a:xfrm>
            <a:off x="4451350" y="243205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Text Box 31">
            <a:extLst>
              <a:ext uri="{FF2B5EF4-FFF2-40B4-BE49-F238E27FC236}">
                <a16:creationId xmlns:a16="http://schemas.microsoft.com/office/drawing/2014/main" id="{7BB6FCDA-7E42-6F4A-8BFC-7F0F4E227AE2}"/>
              </a:ext>
            </a:extLst>
          </p:cNvPr>
          <p:cNvSpPr txBox="1">
            <a:spLocks noChangeArrowheads="1"/>
          </p:cNvSpPr>
          <p:nvPr/>
        </p:nvSpPr>
        <p:spPr bwMode="auto">
          <a:xfrm>
            <a:off x="5699125" y="2411413"/>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ea typeface="宋体" panose="02010600030101010101" pitchFamily="2" charset="-122"/>
              </a:rPr>
              <a:t>impl</a:t>
            </a:r>
          </a:p>
        </p:txBody>
      </p:sp>
      <p:grpSp>
        <p:nvGrpSpPr>
          <p:cNvPr id="35" name="Group 32">
            <a:extLst>
              <a:ext uri="{FF2B5EF4-FFF2-40B4-BE49-F238E27FC236}">
                <a16:creationId xmlns:a16="http://schemas.microsoft.com/office/drawing/2014/main" id="{1E51F8C5-2939-7C4B-9858-6745A9CDA104}"/>
              </a:ext>
            </a:extLst>
          </p:cNvPr>
          <p:cNvGrpSpPr>
            <a:grpSpLocks/>
          </p:cNvGrpSpPr>
          <p:nvPr/>
        </p:nvGrpSpPr>
        <p:grpSpPr bwMode="auto">
          <a:xfrm>
            <a:off x="1373188" y="3492500"/>
            <a:ext cx="3624262" cy="2320925"/>
            <a:chOff x="97" y="1912"/>
            <a:chExt cx="2283" cy="1462"/>
          </a:xfrm>
        </p:grpSpPr>
        <p:grpSp>
          <p:nvGrpSpPr>
            <p:cNvPr id="36" name="Group 33">
              <a:extLst>
                <a:ext uri="{FF2B5EF4-FFF2-40B4-BE49-F238E27FC236}">
                  <a16:creationId xmlns:a16="http://schemas.microsoft.com/office/drawing/2014/main" id="{28769D89-9A03-214A-9800-8E49009BF8F1}"/>
                </a:ext>
              </a:extLst>
            </p:cNvPr>
            <p:cNvGrpSpPr>
              <a:grpSpLocks/>
            </p:cNvGrpSpPr>
            <p:nvPr/>
          </p:nvGrpSpPr>
          <p:grpSpPr bwMode="auto">
            <a:xfrm>
              <a:off x="97" y="1912"/>
              <a:ext cx="2192" cy="963"/>
              <a:chOff x="97" y="1912"/>
              <a:chExt cx="2192" cy="963"/>
            </a:xfrm>
          </p:grpSpPr>
          <p:sp>
            <p:nvSpPr>
              <p:cNvPr id="38" name="AutoShape 34">
                <a:extLst>
                  <a:ext uri="{FF2B5EF4-FFF2-40B4-BE49-F238E27FC236}">
                    <a16:creationId xmlns:a16="http://schemas.microsoft.com/office/drawing/2014/main" id="{92D9740E-8C70-574E-B48D-FC837CE65BDD}"/>
                  </a:ext>
                </a:extLst>
              </p:cNvPr>
              <p:cNvSpPr>
                <a:spLocks noChangeArrowheads="1"/>
              </p:cNvSpPr>
              <p:nvPr/>
            </p:nvSpPr>
            <p:spPr bwMode="auto">
              <a:xfrm>
                <a:off x="97" y="1912"/>
                <a:ext cx="2192" cy="963"/>
              </a:xfrm>
              <a:prstGeom prst="foldedCorner">
                <a:avLst>
                  <a:gd name="adj" fmla="val 12500"/>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 name="Text Box 35">
                <a:extLst>
                  <a:ext uri="{FF2B5EF4-FFF2-40B4-BE49-F238E27FC236}">
                    <a16:creationId xmlns:a16="http://schemas.microsoft.com/office/drawing/2014/main" id="{624D19BD-9B3E-3849-9286-F1AD2EBFF6A7}"/>
                  </a:ext>
                </a:extLst>
              </p:cNvPr>
              <p:cNvSpPr txBox="1">
                <a:spLocks noChangeArrowheads="1"/>
              </p:cNvSpPr>
              <p:nvPr/>
            </p:nvSpPr>
            <p:spPr bwMode="auto">
              <a:xfrm>
                <a:off x="171" y="1982"/>
                <a:ext cx="207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tx1"/>
                    </a:solidFill>
                    <a:ea typeface="宋体" panose="02010600030101010101" pitchFamily="2" charset="-122"/>
                  </a:rPr>
                  <a:t>If DBMgr has many functions, then each concrete DB access class will have thousands of lines of code.</a:t>
                </a:r>
              </a:p>
            </p:txBody>
          </p:sp>
        </p:grpSp>
        <p:sp>
          <p:nvSpPr>
            <p:cNvPr id="37" name="Line 36">
              <a:extLst>
                <a:ext uri="{FF2B5EF4-FFF2-40B4-BE49-F238E27FC236}">
                  <a16:creationId xmlns:a16="http://schemas.microsoft.com/office/drawing/2014/main" id="{2C97C725-2875-E849-BC82-4BBBDD22DA90}"/>
                </a:ext>
              </a:extLst>
            </p:cNvPr>
            <p:cNvSpPr>
              <a:spLocks noChangeShapeType="1"/>
            </p:cNvSpPr>
            <p:nvPr/>
          </p:nvSpPr>
          <p:spPr bwMode="auto">
            <a:xfrm>
              <a:off x="1402" y="2875"/>
              <a:ext cx="978" cy="499"/>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extLst>
      <p:ext uri="{BB962C8B-B14F-4D97-AF65-F5344CB8AC3E}">
        <p14:creationId xmlns:p14="http://schemas.microsoft.com/office/powerpoint/2010/main" val="141766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AA36-9A2E-984D-B3A1-5FFF12849E6E}"/>
              </a:ext>
            </a:extLst>
          </p:cNvPr>
          <p:cNvSpPr>
            <a:spLocks noGrp="1"/>
          </p:cNvSpPr>
          <p:nvPr>
            <p:ph type="title"/>
          </p:nvPr>
        </p:nvSpPr>
        <p:spPr/>
        <p:txBody>
          <a:bodyPr/>
          <a:lstStyle/>
          <a:p>
            <a:r>
              <a:rPr lang="en-US" dirty="0"/>
              <a:t>Command Pattern</a:t>
            </a:r>
          </a:p>
        </p:txBody>
      </p:sp>
      <p:sp>
        <p:nvSpPr>
          <p:cNvPr id="3" name="Content Placeholder 2">
            <a:extLst>
              <a:ext uri="{FF2B5EF4-FFF2-40B4-BE49-F238E27FC236}">
                <a16:creationId xmlns:a16="http://schemas.microsoft.com/office/drawing/2014/main" id="{DBC1DFC6-FEF5-BB4E-A1AF-6D1E130A9E45}"/>
              </a:ext>
            </a:extLst>
          </p:cNvPr>
          <p:cNvSpPr>
            <a:spLocks noGrp="1"/>
          </p:cNvSpPr>
          <p:nvPr>
            <p:ph idx="1"/>
          </p:nvPr>
        </p:nvSpPr>
        <p:spPr/>
        <p:txBody>
          <a:bodyPr>
            <a:normAutofit/>
          </a:bodyPr>
          <a:lstStyle/>
          <a:p>
            <a:r>
              <a:rPr lang="en-US" b="1" dirty="0"/>
              <a:t>Problem</a:t>
            </a:r>
            <a:r>
              <a:rPr lang="en-US" dirty="0"/>
              <a:t>: Coupling the invoker of a request to a particular request should be avoided. That is, hard-wired requests should be avoided. it should be possible to configure an object (that invokes a request) with a request.</a:t>
            </a:r>
          </a:p>
          <a:p>
            <a:r>
              <a:rPr lang="en-US" dirty="0"/>
              <a:t>Implementing (hard-wiring) a request directly into a class is inflexible because it couples the class to a particular request at compile-time, which makes it impossible to specify a request at run-time.</a:t>
            </a:r>
          </a:p>
          <a:p>
            <a:r>
              <a:rPr lang="en-US" b="1" dirty="0"/>
              <a:t>Solution</a:t>
            </a:r>
            <a:r>
              <a:rPr lang="en-US" dirty="0"/>
              <a:t>: Define separate (command) objects that encapsulate a request. A class delegates a request to a command object instead of implementing a particular request directly.</a:t>
            </a:r>
          </a:p>
          <a:p>
            <a:r>
              <a:rPr lang="en-US" dirty="0"/>
              <a:t>This enables one to configure a class with a command object that is used to perform a request. The class is no longer coupled to a particular request and has no knowledge (is independent) of how the request is carried out.</a:t>
            </a:r>
          </a:p>
          <a:p>
            <a:endParaRPr lang="en-US" dirty="0"/>
          </a:p>
        </p:txBody>
      </p:sp>
      <p:sp>
        <p:nvSpPr>
          <p:cNvPr id="4" name="Slide Number Placeholder 3">
            <a:extLst>
              <a:ext uri="{FF2B5EF4-FFF2-40B4-BE49-F238E27FC236}">
                <a16:creationId xmlns:a16="http://schemas.microsoft.com/office/drawing/2014/main" id="{2C55D7AD-888B-B541-8AC4-083C921AFBDB}"/>
              </a:ext>
            </a:extLst>
          </p:cNvPr>
          <p:cNvSpPr>
            <a:spLocks noGrp="1"/>
          </p:cNvSpPr>
          <p:nvPr>
            <p:ph type="sldNum" sz="quarter" idx="12"/>
          </p:nvPr>
        </p:nvSpPr>
        <p:spPr/>
        <p:txBody>
          <a:bodyPr/>
          <a:lstStyle/>
          <a:p>
            <a:fld id="{4CE482DC-2269-4F26-9D2A-7E44B1A4CD85}" type="slidenum">
              <a:rPr lang="en-US" smtClean="0"/>
              <a:t>13</a:t>
            </a:fld>
            <a:endParaRPr lang="en-US" dirty="0"/>
          </a:p>
        </p:txBody>
      </p:sp>
    </p:spTree>
    <p:extLst>
      <p:ext uri="{BB962C8B-B14F-4D97-AF65-F5344CB8AC3E}">
        <p14:creationId xmlns:p14="http://schemas.microsoft.com/office/powerpoint/2010/main" val="86326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1EDF-0F3E-664D-83A9-C0BE9B90DCE2}"/>
              </a:ext>
            </a:extLst>
          </p:cNvPr>
          <p:cNvSpPr>
            <a:spLocks noGrp="1"/>
          </p:cNvSpPr>
          <p:nvPr>
            <p:ph type="title"/>
          </p:nvPr>
        </p:nvSpPr>
        <p:spPr/>
        <p:txBody>
          <a:bodyPr/>
          <a:lstStyle/>
          <a:p>
            <a:r>
              <a:rPr lang="en-US" dirty="0"/>
              <a:t>Command Pattern</a:t>
            </a:r>
          </a:p>
        </p:txBody>
      </p:sp>
      <p:pic>
        <p:nvPicPr>
          <p:cNvPr id="5" name="Content Placeholder 4">
            <a:extLst>
              <a:ext uri="{FF2B5EF4-FFF2-40B4-BE49-F238E27FC236}">
                <a16:creationId xmlns:a16="http://schemas.microsoft.com/office/drawing/2014/main" id="{9C9317BC-5B12-5240-9CDF-849DA098B10C}"/>
              </a:ext>
            </a:extLst>
          </p:cNvPr>
          <p:cNvPicPr>
            <a:picLocks noGrp="1" noChangeAspect="1"/>
          </p:cNvPicPr>
          <p:nvPr>
            <p:ph idx="1"/>
          </p:nvPr>
        </p:nvPicPr>
        <p:blipFill>
          <a:blip r:embed="rId2"/>
          <a:stretch>
            <a:fillRect/>
          </a:stretch>
        </p:blipFill>
        <p:spPr>
          <a:xfrm>
            <a:off x="1459674" y="2295524"/>
            <a:ext cx="9752809" cy="3546476"/>
          </a:xfrm>
          <a:prstGeom prst="rect">
            <a:avLst/>
          </a:prstGeom>
        </p:spPr>
      </p:pic>
      <p:sp>
        <p:nvSpPr>
          <p:cNvPr id="4" name="Slide Number Placeholder 3">
            <a:extLst>
              <a:ext uri="{FF2B5EF4-FFF2-40B4-BE49-F238E27FC236}">
                <a16:creationId xmlns:a16="http://schemas.microsoft.com/office/drawing/2014/main" id="{58F03E9A-0F9E-4143-AA18-F7CFCEA291C1}"/>
              </a:ext>
            </a:extLst>
          </p:cNvPr>
          <p:cNvSpPr>
            <a:spLocks noGrp="1"/>
          </p:cNvSpPr>
          <p:nvPr>
            <p:ph type="sldNum" sz="quarter" idx="12"/>
          </p:nvPr>
        </p:nvSpPr>
        <p:spPr/>
        <p:txBody>
          <a:bodyPr/>
          <a:lstStyle/>
          <a:p>
            <a:fld id="{4CE482DC-2269-4F26-9D2A-7E44B1A4CD85}" type="slidenum">
              <a:rPr lang="en-US" smtClean="0"/>
              <a:t>14</a:t>
            </a:fld>
            <a:endParaRPr lang="en-US" dirty="0"/>
          </a:p>
        </p:txBody>
      </p:sp>
    </p:spTree>
    <p:extLst>
      <p:ext uri="{BB962C8B-B14F-4D97-AF65-F5344CB8AC3E}">
        <p14:creationId xmlns:p14="http://schemas.microsoft.com/office/powerpoint/2010/main" val="114286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49C117-4232-ED44-90B4-2B65A0F6B6C5}"/>
              </a:ext>
            </a:extLst>
          </p:cNvPr>
          <p:cNvSpPr>
            <a:spLocks noGrp="1"/>
          </p:cNvSpPr>
          <p:nvPr>
            <p:ph type="sldNum" sz="quarter" idx="12"/>
          </p:nvPr>
        </p:nvSpPr>
        <p:spPr/>
        <p:txBody>
          <a:bodyPr/>
          <a:lstStyle/>
          <a:p>
            <a:fld id="{4CE482DC-2269-4F26-9D2A-7E44B1A4CD85}" type="slidenum">
              <a:rPr lang="en-US" smtClean="0"/>
              <a:t>15</a:t>
            </a:fld>
            <a:endParaRPr lang="en-US" dirty="0"/>
          </a:p>
        </p:txBody>
      </p:sp>
      <p:sp>
        <p:nvSpPr>
          <p:cNvPr id="6" name="Rectangle 2">
            <a:extLst>
              <a:ext uri="{FF2B5EF4-FFF2-40B4-BE49-F238E27FC236}">
                <a16:creationId xmlns:a16="http://schemas.microsoft.com/office/drawing/2014/main" id="{106229E3-A196-194C-9312-3079C7B98A00}"/>
              </a:ext>
            </a:extLst>
          </p:cNvPr>
          <p:cNvSpPr>
            <a:spLocks noGrp="1" noChangeArrowheads="1"/>
          </p:cNvSpPr>
          <p:nvPr>
            <p:ph type="title"/>
          </p:nvPr>
        </p:nvSpPr>
        <p:spPr>
          <a:xfrm>
            <a:off x="850900" y="304801"/>
            <a:ext cx="8229600" cy="685800"/>
          </a:xfrm>
        </p:spPr>
        <p:txBody>
          <a:bodyPr>
            <a:normAutofit fontScale="90000"/>
          </a:bodyPr>
          <a:lstStyle/>
          <a:p>
            <a:r>
              <a:rPr lang="en-US" altLang="zh-CN" dirty="0">
                <a:ea typeface="宋体" panose="02010600030101010101" pitchFamily="2" charset="-122"/>
              </a:rPr>
              <a:t>Applying Command Pattern</a:t>
            </a:r>
            <a:endParaRPr lang="en-US" altLang="en-US" dirty="0">
              <a:ea typeface="宋体" panose="02010600030101010101" pitchFamily="2" charset="-122"/>
            </a:endParaRPr>
          </a:p>
        </p:txBody>
      </p:sp>
      <p:sp>
        <p:nvSpPr>
          <p:cNvPr id="7" name="Text Box 3">
            <a:extLst>
              <a:ext uri="{FF2B5EF4-FFF2-40B4-BE49-F238E27FC236}">
                <a16:creationId xmlns:a16="http://schemas.microsoft.com/office/drawing/2014/main" id="{6D8BDA0B-091E-024E-855C-EF87C246E51A}"/>
              </a:ext>
            </a:extLst>
          </p:cNvPr>
          <p:cNvSpPr txBox="1">
            <a:spLocks noChangeArrowheads="1"/>
          </p:cNvSpPr>
          <p:nvPr/>
        </p:nvSpPr>
        <p:spPr bwMode="auto">
          <a:xfrm>
            <a:off x="1935163" y="1471613"/>
            <a:ext cx="2590800"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800">
                <a:solidFill>
                  <a:schemeClr val="tx1"/>
                </a:solidFill>
                <a:ea typeface="宋体" panose="02010600030101010101" pitchFamily="2" charset="-122"/>
              </a:rPr>
              <a:t>getUser(uid):User</a:t>
            </a:r>
          </a:p>
          <a:p>
            <a:pPr eaLnBrk="0" hangingPunct="0">
              <a:lnSpc>
                <a:spcPct val="60000"/>
              </a:lnSpc>
              <a:spcBef>
                <a:spcPct val="50000"/>
              </a:spcBef>
            </a:pPr>
            <a:r>
              <a:rPr lang="en-US" altLang="zh-CN" sz="1800">
                <a:solidFill>
                  <a:schemeClr val="tx1"/>
                </a:solidFill>
                <a:ea typeface="宋体" panose="02010600030101010101" pitchFamily="2" charset="-122"/>
              </a:rPr>
              <a:t>getBook(callNo):Book</a:t>
            </a:r>
          </a:p>
          <a:p>
            <a:pPr eaLnBrk="0" hangingPunct="0">
              <a:lnSpc>
                <a:spcPct val="60000"/>
              </a:lnSpc>
              <a:spcBef>
                <a:spcPct val="50000"/>
              </a:spcBef>
            </a:pPr>
            <a:r>
              <a:rPr lang="en-US" altLang="zh-CN" sz="1800">
                <a:solidFill>
                  <a:schemeClr val="tx1"/>
                </a:solidFill>
                <a:ea typeface="宋体" panose="02010600030101010101" pitchFamily="2" charset="-122"/>
              </a:rPr>
              <a:t>saveLoan(loan)</a:t>
            </a:r>
          </a:p>
          <a:p>
            <a:pPr eaLnBrk="0" hangingPunct="0">
              <a:lnSpc>
                <a:spcPct val="60000"/>
              </a:lnSpc>
              <a:spcBef>
                <a:spcPct val="50000"/>
              </a:spcBef>
            </a:pPr>
            <a:r>
              <a:rPr lang="en-US" altLang="zh-CN" sz="1800">
                <a:solidFill>
                  <a:schemeClr val="tx1"/>
                </a:solidFill>
                <a:ea typeface="宋体" panose="02010600030101010101" pitchFamily="2" charset="-122"/>
              </a:rPr>
              <a:t>saveBook(book)</a:t>
            </a:r>
            <a:endParaRPr lang="zh-CN" altLang="en-US" sz="1800">
              <a:solidFill>
                <a:schemeClr val="tx1"/>
              </a:solidFill>
              <a:ea typeface="宋体" panose="02010600030101010101" pitchFamily="2" charset="-122"/>
            </a:endParaRPr>
          </a:p>
        </p:txBody>
      </p:sp>
      <p:sp>
        <p:nvSpPr>
          <p:cNvPr id="8" name="Rectangle 4">
            <a:extLst>
              <a:ext uri="{FF2B5EF4-FFF2-40B4-BE49-F238E27FC236}">
                <a16:creationId xmlns:a16="http://schemas.microsoft.com/office/drawing/2014/main" id="{792E85F7-A107-C24C-89FB-443B5F820C24}"/>
              </a:ext>
            </a:extLst>
          </p:cNvPr>
          <p:cNvSpPr>
            <a:spLocks noChangeArrowheads="1"/>
          </p:cNvSpPr>
          <p:nvPr/>
        </p:nvSpPr>
        <p:spPr bwMode="auto">
          <a:xfrm>
            <a:off x="1920875" y="1014413"/>
            <a:ext cx="2489200" cy="1647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5">
            <a:extLst>
              <a:ext uri="{FF2B5EF4-FFF2-40B4-BE49-F238E27FC236}">
                <a16:creationId xmlns:a16="http://schemas.microsoft.com/office/drawing/2014/main" id="{9EFA006A-F56B-274C-BF59-95D74298E36A}"/>
              </a:ext>
            </a:extLst>
          </p:cNvPr>
          <p:cNvSpPr txBox="1">
            <a:spLocks noChangeArrowheads="1"/>
          </p:cNvSpPr>
          <p:nvPr/>
        </p:nvSpPr>
        <p:spPr bwMode="auto">
          <a:xfrm>
            <a:off x="2530475" y="989013"/>
            <a:ext cx="1320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a:solidFill>
                  <a:schemeClr val="tx1"/>
                </a:solidFill>
                <a:ea typeface="宋体" panose="02010600030101010101" pitchFamily="2" charset="-122"/>
              </a:rPr>
              <a:t>SQL Access</a:t>
            </a:r>
          </a:p>
        </p:txBody>
      </p:sp>
      <p:sp>
        <p:nvSpPr>
          <p:cNvPr id="10" name="Line 6">
            <a:extLst>
              <a:ext uri="{FF2B5EF4-FFF2-40B4-BE49-F238E27FC236}">
                <a16:creationId xmlns:a16="http://schemas.microsoft.com/office/drawing/2014/main" id="{9DA643C4-84FC-B244-A202-22A7FB334C60}"/>
              </a:ext>
            </a:extLst>
          </p:cNvPr>
          <p:cNvSpPr>
            <a:spLocks noChangeShapeType="1"/>
          </p:cNvSpPr>
          <p:nvPr/>
        </p:nvSpPr>
        <p:spPr bwMode="auto">
          <a:xfrm>
            <a:off x="1920875" y="1319213"/>
            <a:ext cx="24892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7">
            <a:extLst>
              <a:ext uri="{FF2B5EF4-FFF2-40B4-BE49-F238E27FC236}">
                <a16:creationId xmlns:a16="http://schemas.microsoft.com/office/drawing/2014/main" id="{9222E734-5AA5-5944-9CDD-DDE47CA129CC}"/>
              </a:ext>
            </a:extLst>
          </p:cNvPr>
          <p:cNvSpPr>
            <a:spLocks noChangeShapeType="1"/>
          </p:cNvSpPr>
          <p:nvPr/>
        </p:nvSpPr>
        <p:spPr bwMode="auto">
          <a:xfrm>
            <a:off x="1920875" y="1439863"/>
            <a:ext cx="24892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8">
            <a:extLst>
              <a:ext uri="{FF2B5EF4-FFF2-40B4-BE49-F238E27FC236}">
                <a16:creationId xmlns:a16="http://schemas.microsoft.com/office/drawing/2014/main" id="{E592687C-30E1-5E4F-A5EB-533F20925974}"/>
              </a:ext>
            </a:extLst>
          </p:cNvPr>
          <p:cNvSpPr>
            <a:spLocks noChangeArrowheads="1"/>
          </p:cNvSpPr>
          <p:nvPr/>
        </p:nvSpPr>
        <p:spPr bwMode="auto">
          <a:xfrm>
            <a:off x="6496050" y="1533525"/>
            <a:ext cx="1766888" cy="835025"/>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3" name="Text Box 9">
            <a:extLst>
              <a:ext uri="{FF2B5EF4-FFF2-40B4-BE49-F238E27FC236}">
                <a16:creationId xmlns:a16="http://schemas.microsoft.com/office/drawing/2014/main" id="{C90D2D64-271E-C047-9116-C8B1FFC486FA}"/>
              </a:ext>
            </a:extLst>
          </p:cNvPr>
          <p:cNvSpPr txBox="1">
            <a:spLocks noChangeArrowheads="1"/>
          </p:cNvSpPr>
          <p:nvPr/>
        </p:nvSpPr>
        <p:spPr bwMode="auto">
          <a:xfrm>
            <a:off x="7585075" y="1843088"/>
            <a:ext cx="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endParaRPr lang="zh-CN" altLang="en-US" sz="1800">
              <a:solidFill>
                <a:schemeClr val="tx1"/>
              </a:solidFill>
              <a:ea typeface="宋体" panose="02010600030101010101" pitchFamily="2" charset="-122"/>
            </a:endParaRPr>
          </a:p>
        </p:txBody>
      </p:sp>
      <p:sp>
        <p:nvSpPr>
          <p:cNvPr id="14" name="Text Box 10">
            <a:extLst>
              <a:ext uri="{FF2B5EF4-FFF2-40B4-BE49-F238E27FC236}">
                <a16:creationId xmlns:a16="http://schemas.microsoft.com/office/drawing/2014/main" id="{EAB9F0BD-1A2A-D649-9B68-D0809AC4557C}"/>
              </a:ext>
            </a:extLst>
          </p:cNvPr>
          <p:cNvSpPr txBox="1">
            <a:spLocks noChangeArrowheads="1"/>
          </p:cNvSpPr>
          <p:nvPr/>
        </p:nvSpPr>
        <p:spPr bwMode="auto">
          <a:xfrm>
            <a:off x="6880225" y="156845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i="1">
                <a:solidFill>
                  <a:schemeClr val="tx1"/>
                </a:solidFill>
                <a:ea typeface="宋体" panose="02010600030101010101" pitchFamily="2" charset="-122"/>
              </a:rPr>
              <a:t>SQLCmd</a:t>
            </a:r>
          </a:p>
        </p:txBody>
      </p:sp>
      <p:sp>
        <p:nvSpPr>
          <p:cNvPr id="15" name="Line 11">
            <a:extLst>
              <a:ext uri="{FF2B5EF4-FFF2-40B4-BE49-F238E27FC236}">
                <a16:creationId xmlns:a16="http://schemas.microsoft.com/office/drawing/2014/main" id="{E67CEDCA-8696-F841-AE43-9258A9B1D115}"/>
              </a:ext>
            </a:extLst>
          </p:cNvPr>
          <p:cNvSpPr>
            <a:spLocks noChangeShapeType="1"/>
          </p:cNvSpPr>
          <p:nvPr/>
        </p:nvSpPr>
        <p:spPr bwMode="auto">
          <a:xfrm>
            <a:off x="6486525" y="1881188"/>
            <a:ext cx="1778000"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6" name="Text Box 12">
            <a:extLst>
              <a:ext uri="{FF2B5EF4-FFF2-40B4-BE49-F238E27FC236}">
                <a16:creationId xmlns:a16="http://schemas.microsoft.com/office/drawing/2014/main" id="{6C62CF64-DD76-2B4A-9734-EE4564C0A060}"/>
              </a:ext>
            </a:extLst>
          </p:cNvPr>
          <p:cNvSpPr txBox="1">
            <a:spLocks noChangeArrowheads="1"/>
          </p:cNvSpPr>
          <p:nvPr/>
        </p:nvSpPr>
        <p:spPr bwMode="auto">
          <a:xfrm>
            <a:off x="6556375" y="1970088"/>
            <a:ext cx="152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i="1">
                <a:solidFill>
                  <a:schemeClr val="tx1"/>
                </a:solidFill>
                <a:ea typeface="宋体" panose="02010600030101010101" pitchFamily="2" charset="-122"/>
              </a:rPr>
              <a:t>execute():Object</a:t>
            </a:r>
          </a:p>
        </p:txBody>
      </p:sp>
      <p:grpSp>
        <p:nvGrpSpPr>
          <p:cNvPr id="17" name="Group 13">
            <a:extLst>
              <a:ext uri="{FF2B5EF4-FFF2-40B4-BE49-F238E27FC236}">
                <a16:creationId xmlns:a16="http://schemas.microsoft.com/office/drawing/2014/main" id="{4CDD2AB6-D617-AF4A-BEDD-CE4652C2795F}"/>
              </a:ext>
            </a:extLst>
          </p:cNvPr>
          <p:cNvGrpSpPr>
            <a:grpSpLocks/>
          </p:cNvGrpSpPr>
          <p:nvPr/>
        </p:nvGrpSpPr>
        <p:grpSpPr bwMode="auto">
          <a:xfrm>
            <a:off x="2125663" y="3119438"/>
            <a:ext cx="2058987" cy="987425"/>
            <a:chOff x="1861" y="1814"/>
            <a:chExt cx="869" cy="622"/>
          </a:xfrm>
        </p:grpSpPr>
        <p:sp>
          <p:nvSpPr>
            <p:cNvPr id="18" name="Rectangle 14">
              <a:extLst>
                <a:ext uri="{FF2B5EF4-FFF2-40B4-BE49-F238E27FC236}">
                  <a16:creationId xmlns:a16="http://schemas.microsoft.com/office/drawing/2014/main" id="{84EC29BA-DF95-684E-A596-889273D7B9B6}"/>
                </a:ext>
              </a:extLst>
            </p:cNvPr>
            <p:cNvSpPr>
              <a:spLocks noChangeArrowheads="1"/>
            </p:cNvSpPr>
            <p:nvPr/>
          </p:nvSpPr>
          <p:spPr bwMode="auto">
            <a:xfrm>
              <a:off x="1870" y="1814"/>
              <a:ext cx="860" cy="622"/>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9" name="Text Box 15">
              <a:extLst>
                <a:ext uri="{FF2B5EF4-FFF2-40B4-BE49-F238E27FC236}">
                  <a16:creationId xmlns:a16="http://schemas.microsoft.com/office/drawing/2014/main" id="{FD7D1556-48F1-074E-8454-FADE6D0B2928}"/>
                </a:ext>
              </a:extLst>
            </p:cNvPr>
            <p:cNvSpPr txBox="1">
              <a:spLocks noChangeArrowheads="1"/>
            </p:cNvSpPr>
            <p:nvPr/>
          </p:nvSpPr>
          <p:spPr bwMode="auto">
            <a:xfrm>
              <a:off x="2055" y="1826"/>
              <a:ext cx="32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GetUser</a:t>
              </a:r>
            </a:p>
          </p:txBody>
        </p:sp>
        <p:sp>
          <p:nvSpPr>
            <p:cNvPr id="20" name="Line 16">
              <a:extLst>
                <a:ext uri="{FF2B5EF4-FFF2-40B4-BE49-F238E27FC236}">
                  <a16:creationId xmlns:a16="http://schemas.microsoft.com/office/drawing/2014/main" id="{997F756B-5889-CA48-B546-E99B35EEDF69}"/>
                </a:ext>
              </a:extLst>
            </p:cNvPr>
            <p:cNvSpPr>
              <a:spLocks noChangeShapeType="1"/>
            </p:cNvSpPr>
            <p:nvPr/>
          </p:nvSpPr>
          <p:spPr bwMode="auto">
            <a:xfrm>
              <a:off x="1861" y="2006"/>
              <a:ext cx="865" cy="1"/>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1" name="Text Box 17">
              <a:extLst>
                <a:ext uri="{FF2B5EF4-FFF2-40B4-BE49-F238E27FC236}">
                  <a16:creationId xmlns:a16="http://schemas.microsoft.com/office/drawing/2014/main" id="{A381594F-3E32-314E-B583-98753D4B8AA0}"/>
                </a:ext>
              </a:extLst>
            </p:cNvPr>
            <p:cNvSpPr txBox="1">
              <a:spLocks noChangeArrowheads="1"/>
            </p:cNvSpPr>
            <p:nvPr/>
          </p:nvSpPr>
          <p:spPr bwMode="auto">
            <a:xfrm>
              <a:off x="1908" y="2033"/>
              <a:ext cx="7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execute(): Object</a:t>
              </a:r>
            </a:p>
            <a:p>
              <a:pPr eaLnBrk="0" hangingPunct="0"/>
              <a:r>
                <a:rPr lang="en-US" altLang="zh-CN" sz="1800">
                  <a:solidFill>
                    <a:schemeClr val="tx1"/>
                  </a:solidFill>
                  <a:ea typeface="宋体" panose="02010600030101010101" pitchFamily="2" charset="-122"/>
                </a:rPr>
                <a:t>GetUser(uid: String)</a:t>
              </a:r>
            </a:p>
          </p:txBody>
        </p:sp>
      </p:grpSp>
      <p:grpSp>
        <p:nvGrpSpPr>
          <p:cNvPr id="22" name="Group 18">
            <a:extLst>
              <a:ext uri="{FF2B5EF4-FFF2-40B4-BE49-F238E27FC236}">
                <a16:creationId xmlns:a16="http://schemas.microsoft.com/office/drawing/2014/main" id="{239BC482-8AEC-5C4C-B0A9-F303E00D4F4C}"/>
              </a:ext>
            </a:extLst>
          </p:cNvPr>
          <p:cNvGrpSpPr>
            <a:grpSpLocks/>
          </p:cNvGrpSpPr>
          <p:nvPr/>
        </p:nvGrpSpPr>
        <p:grpSpPr bwMode="auto">
          <a:xfrm>
            <a:off x="8329613" y="3119438"/>
            <a:ext cx="2006600" cy="944562"/>
            <a:chOff x="4191" y="1837"/>
            <a:chExt cx="1264" cy="595"/>
          </a:xfrm>
        </p:grpSpPr>
        <p:grpSp>
          <p:nvGrpSpPr>
            <p:cNvPr id="23" name="Group 19">
              <a:extLst>
                <a:ext uri="{FF2B5EF4-FFF2-40B4-BE49-F238E27FC236}">
                  <a16:creationId xmlns:a16="http://schemas.microsoft.com/office/drawing/2014/main" id="{B944A840-CF00-9648-8B83-5390D59C8246}"/>
                </a:ext>
              </a:extLst>
            </p:cNvPr>
            <p:cNvGrpSpPr>
              <a:grpSpLocks/>
            </p:cNvGrpSpPr>
            <p:nvPr/>
          </p:nvGrpSpPr>
          <p:grpSpPr bwMode="auto">
            <a:xfrm>
              <a:off x="4191" y="1837"/>
              <a:ext cx="1264" cy="595"/>
              <a:chOff x="4191" y="1814"/>
              <a:chExt cx="1264" cy="595"/>
            </a:xfrm>
          </p:grpSpPr>
          <p:sp>
            <p:nvSpPr>
              <p:cNvPr id="25" name="Rectangle 20">
                <a:extLst>
                  <a:ext uri="{FF2B5EF4-FFF2-40B4-BE49-F238E27FC236}">
                    <a16:creationId xmlns:a16="http://schemas.microsoft.com/office/drawing/2014/main" id="{7778BB8D-2E2D-384C-8456-90C38DC32A70}"/>
                  </a:ext>
                </a:extLst>
              </p:cNvPr>
              <p:cNvSpPr>
                <a:spLocks noChangeArrowheads="1"/>
              </p:cNvSpPr>
              <p:nvPr/>
            </p:nvSpPr>
            <p:spPr bwMode="auto">
              <a:xfrm>
                <a:off x="4203" y="1814"/>
                <a:ext cx="1252" cy="595"/>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6" name="Text Box 21">
                <a:extLst>
                  <a:ext uri="{FF2B5EF4-FFF2-40B4-BE49-F238E27FC236}">
                    <a16:creationId xmlns:a16="http://schemas.microsoft.com/office/drawing/2014/main" id="{280B3C30-3250-3C41-B543-D12E1F512206}"/>
                  </a:ext>
                </a:extLst>
              </p:cNvPr>
              <p:cNvSpPr txBox="1">
                <a:spLocks noChangeArrowheads="1"/>
              </p:cNvSpPr>
              <p:nvPr/>
            </p:nvSpPr>
            <p:spPr bwMode="auto">
              <a:xfrm>
                <a:off x="4518" y="1826"/>
                <a:ext cx="5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SaveBook</a:t>
                </a:r>
              </a:p>
            </p:txBody>
          </p:sp>
          <p:sp>
            <p:nvSpPr>
              <p:cNvPr id="27" name="Line 22">
                <a:extLst>
                  <a:ext uri="{FF2B5EF4-FFF2-40B4-BE49-F238E27FC236}">
                    <a16:creationId xmlns:a16="http://schemas.microsoft.com/office/drawing/2014/main" id="{36F5CEF9-BFE4-584F-9AAA-5F6F6E19042C}"/>
                  </a:ext>
                </a:extLst>
              </p:cNvPr>
              <p:cNvSpPr>
                <a:spLocks noChangeShapeType="1"/>
              </p:cNvSpPr>
              <p:nvPr/>
            </p:nvSpPr>
            <p:spPr bwMode="auto">
              <a:xfrm>
                <a:off x="4191" y="2006"/>
                <a:ext cx="1259" cy="1"/>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sp>
          <p:nvSpPr>
            <p:cNvPr id="24" name="Text Box 23">
              <a:extLst>
                <a:ext uri="{FF2B5EF4-FFF2-40B4-BE49-F238E27FC236}">
                  <a16:creationId xmlns:a16="http://schemas.microsoft.com/office/drawing/2014/main" id="{EABA5BBF-BB67-474D-86AB-AF96F06E882B}"/>
                </a:ext>
              </a:extLst>
            </p:cNvPr>
            <p:cNvSpPr txBox="1">
              <a:spLocks noChangeArrowheads="1"/>
            </p:cNvSpPr>
            <p:nvPr/>
          </p:nvSpPr>
          <p:spPr bwMode="auto">
            <a:xfrm>
              <a:off x="4246" y="2034"/>
              <a:ext cx="118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800">
                  <a:solidFill>
                    <a:schemeClr val="tx1"/>
                  </a:solidFill>
                  <a:ea typeface="宋体" panose="02010600030101010101" pitchFamily="2" charset="-122"/>
                </a:rPr>
                <a:t>execute(): Object</a:t>
              </a:r>
            </a:p>
            <a:p>
              <a:pPr eaLnBrk="0" hangingPunct="0"/>
              <a:r>
                <a:rPr lang="en-US" altLang="zh-CN" sz="1800">
                  <a:solidFill>
                    <a:schemeClr val="tx1"/>
                  </a:solidFill>
                  <a:ea typeface="宋体" panose="02010600030101010101" pitchFamily="2" charset="-122"/>
                </a:rPr>
                <a:t>SaveBook (b:Book)</a:t>
              </a:r>
            </a:p>
          </p:txBody>
        </p:sp>
      </p:grpSp>
      <p:grpSp>
        <p:nvGrpSpPr>
          <p:cNvPr id="28" name="Group 24">
            <a:extLst>
              <a:ext uri="{FF2B5EF4-FFF2-40B4-BE49-F238E27FC236}">
                <a16:creationId xmlns:a16="http://schemas.microsoft.com/office/drawing/2014/main" id="{D5687D38-1626-5449-9C27-8A38D6824494}"/>
              </a:ext>
            </a:extLst>
          </p:cNvPr>
          <p:cNvGrpSpPr>
            <a:grpSpLocks/>
          </p:cNvGrpSpPr>
          <p:nvPr/>
        </p:nvGrpSpPr>
        <p:grpSpPr bwMode="auto">
          <a:xfrm>
            <a:off x="4230688" y="3119438"/>
            <a:ext cx="2016125" cy="977900"/>
            <a:chOff x="1589" y="1860"/>
            <a:chExt cx="1270" cy="616"/>
          </a:xfrm>
        </p:grpSpPr>
        <p:sp>
          <p:nvSpPr>
            <p:cNvPr id="29" name="Rectangle 25">
              <a:extLst>
                <a:ext uri="{FF2B5EF4-FFF2-40B4-BE49-F238E27FC236}">
                  <a16:creationId xmlns:a16="http://schemas.microsoft.com/office/drawing/2014/main" id="{F07B7148-AF31-F040-85E8-8D09C66AA9E2}"/>
                </a:ext>
              </a:extLst>
            </p:cNvPr>
            <p:cNvSpPr>
              <a:spLocks noChangeArrowheads="1"/>
            </p:cNvSpPr>
            <p:nvPr/>
          </p:nvSpPr>
          <p:spPr bwMode="auto">
            <a:xfrm>
              <a:off x="1589" y="1860"/>
              <a:ext cx="1270" cy="616"/>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0" name="Text Box 26">
              <a:extLst>
                <a:ext uri="{FF2B5EF4-FFF2-40B4-BE49-F238E27FC236}">
                  <a16:creationId xmlns:a16="http://schemas.microsoft.com/office/drawing/2014/main" id="{76B81314-EEA4-D044-A564-302772BDCBE7}"/>
                </a:ext>
              </a:extLst>
            </p:cNvPr>
            <p:cNvSpPr txBox="1">
              <a:spLocks noChangeArrowheads="1"/>
            </p:cNvSpPr>
            <p:nvPr/>
          </p:nvSpPr>
          <p:spPr bwMode="auto">
            <a:xfrm>
              <a:off x="1870" y="1877"/>
              <a:ext cx="5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GetBook</a:t>
              </a:r>
            </a:p>
          </p:txBody>
        </p:sp>
        <p:sp>
          <p:nvSpPr>
            <p:cNvPr id="31" name="Line 27">
              <a:extLst>
                <a:ext uri="{FF2B5EF4-FFF2-40B4-BE49-F238E27FC236}">
                  <a16:creationId xmlns:a16="http://schemas.microsoft.com/office/drawing/2014/main" id="{0C6E5EEB-08D7-0A4C-9D54-EA3A4EFCF1C8}"/>
                </a:ext>
              </a:extLst>
            </p:cNvPr>
            <p:cNvSpPr>
              <a:spLocks noChangeShapeType="1"/>
            </p:cNvSpPr>
            <p:nvPr/>
          </p:nvSpPr>
          <p:spPr bwMode="auto">
            <a:xfrm>
              <a:off x="1589" y="2052"/>
              <a:ext cx="1263" cy="1"/>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2" name="Text Box 28">
              <a:extLst>
                <a:ext uri="{FF2B5EF4-FFF2-40B4-BE49-F238E27FC236}">
                  <a16:creationId xmlns:a16="http://schemas.microsoft.com/office/drawing/2014/main" id="{545456B2-0D82-7C44-ADC1-181C53F1C9FC}"/>
                </a:ext>
              </a:extLst>
            </p:cNvPr>
            <p:cNvSpPr txBox="1">
              <a:spLocks noChangeArrowheads="1"/>
            </p:cNvSpPr>
            <p:nvPr/>
          </p:nvSpPr>
          <p:spPr bwMode="auto">
            <a:xfrm>
              <a:off x="1627" y="2080"/>
              <a:ext cx="123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800">
                  <a:solidFill>
                    <a:schemeClr val="tx1"/>
                  </a:solidFill>
                  <a:ea typeface="宋体" panose="02010600030101010101" pitchFamily="2" charset="-122"/>
                </a:rPr>
                <a:t>GetBook(cn: String)</a:t>
              </a:r>
            </a:p>
            <a:p>
              <a:pPr eaLnBrk="0" hangingPunct="0"/>
              <a:r>
                <a:rPr lang="en-US" altLang="zh-CN" sz="1800">
                  <a:solidFill>
                    <a:schemeClr val="tx1"/>
                  </a:solidFill>
                  <a:ea typeface="宋体" panose="02010600030101010101" pitchFamily="2" charset="-122"/>
                </a:rPr>
                <a:t>execute(): Object</a:t>
              </a:r>
            </a:p>
          </p:txBody>
        </p:sp>
      </p:grpSp>
      <p:grpSp>
        <p:nvGrpSpPr>
          <p:cNvPr id="33" name="Group 29">
            <a:extLst>
              <a:ext uri="{FF2B5EF4-FFF2-40B4-BE49-F238E27FC236}">
                <a16:creationId xmlns:a16="http://schemas.microsoft.com/office/drawing/2014/main" id="{DCED780A-6670-E54C-996D-460B734DD0F8}"/>
              </a:ext>
            </a:extLst>
          </p:cNvPr>
          <p:cNvGrpSpPr>
            <a:grpSpLocks/>
          </p:cNvGrpSpPr>
          <p:nvPr/>
        </p:nvGrpSpPr>
        <p:grpSpPr bwMode="auto">
          <a:xfrm>
            <a:off x="6273800" y="3119438"/>
            <a:ext cx="2019300" cy="962025"/>
            <a:chOff x="2879" y="1855"/>
            <a:chExt cx="1272" cy="606"/>
          </a:xfrm>
        </p:grpSpPr>
        <p:sp>
          <p:nvSpPr>
            <p:cNvPr id="34" name="Rectangle 30">
              <a:extLst>
                <a:ext uri="{FF2B5EF4-FFF2-40B4-BE49-F238E27FC236}">
                  <a16:creationId xmlns:a16="http://schemas.microsoft.com/office/drawing/2014/main" id="{CC86312C-4D6D-6B4B-A6A3-D6502C9CC91A}"/>
                </a:ext>
              </a:extLst>
            </p:cNvPr>
            <p:cNvSpPr>
              <a:spLocks noChangeArrowheads="1"/>
            </p:cNvSpPr>
            <p:nvPr/>
          </p:nvSpPr>
          <p:spPr bwMode="auto">
            <a:xfrm>
              <a:off x="2890" y="1855"/>
              <a:ext cx="1261" cy="606"/>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5" name="Text Box 31">
              <a:extLst>
                <a:ext uri="{FF2B5EF4-FFF2-40B4-BE49-F238E27FC236}">
                  <a16:creationId xmlns:a16="http://schemas.microsoft.com/office/drawing/2014/main" id="{FA587E1D-4F37-0A40-B638-B3C51A8A3D3F}"/>
                </a:ext>
              </a:extLst>
            </p:cNvPr>
            <p:cNvSpPr txBox="1">
              <a:spLocks noChangeArrowheads="1"/>
            </p:cNvSpPr>
            <p:nvPr/>
          </p:nvSpPr>
          <p:spPr bwMode="auto">
            <a:xfrm>
              <a:off x="3181" y="186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SaveLoan</a:t>
              </a:r>
            </a:p>
          </p:txBody>
        </p:sp>
        <p:sp>
          <p:nvSpPr>
            <p:cNvPr id="36" name="Line 32">
              <a:extLst>
                <a:ext uri="{FF2B5EF4-FFF2-40B4-BE49-F238E27FC236}">
                  <a16:creationId xmlns:a16="http://schemas.microsoft.com/office/drawing/2014/main" id="{398D47F1-E315-3941-9C90-AFE50C8953F4}"/>
                </a:ext>
              </a:extLst>
            </p:cNvPr>
            <p:cNvSpPr>
              <a:spLocks noChangeShapeType="1"/>
            </p:cNvSpPr>
            <p:nvPr/>
          </p:nvSpPr>
          <p:spPr bwMode="auto">
            <a:xfrm>
              <a:off x="2879" y="2047"/>
              <a:ext cx="1268" cy="1"/>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7" name="Text Box 33">
              <a:extLst>
                <a:ext uri="{FF2B5EF4-FFF2-40B4-BE49-F238E27FC236}">
                  <a16:creationId xmlns:a16="http://schemas.microsoft.com/office/drawing/2014/main" id="{59635296-1668-094A-AABA-5DC9BF854C10}"/>
                </a:ext>
              </a:extLst>
            </p:cNvPr>
            <p:cNvSpPr txBox="1">
              <a:spLocks noChangeArrowheads="1"/>
            </p:cNvSpPr>
            <p:nvPr/>
          </p:nvSpPr>
          <p:spPr bwMode="auto">
            <a:xfrm>
              <a:off x="2929" y="2075"/>
              <a:ext cx="113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800">
                  <a:solidFill>
                    <a:schemeClr val="tx1"/>
                  </a:solidFill>
                  <a:ea typeface="宋体" panose="02010600030101010101" pitchFamily="2" charset="-122"/>
                </a:rPr>
                <a:t>execute(): Object</a:t>
              </a:r>
            </a:p>
            <a:p>
              <a:pPr eaLnBrk="0" hangingPunct="0"/>
              <a:r>
                <a:rPr lang="en-US" altLang="zh-CN" sz="1800">
                  <a:solidFill>
                    <a:schemeClr val="tx1"/>
                  </a:solidFill>
                  <a:ea typeface="宋体" panose="02010600030101010101" pitchFamily="2" charset="-122"/>
                </a:rPr>
                <a:t>SaveLoan (Loan l)</a:t>
              </a:r>
            </a:p>
          </p:txBody>
        </p:sp>
      </p:grpSp>
      <p:sp>
        <p:nvSpPr>
          <p:cNvPr id="38" name="AutoShape 34">
            <a:extLst>
              <a:ext uri="{FF2B5EF4-FFF2-40B4-BE49-F238E27FC236}">
                <a16:creationId xmlns:a16="http://schemas.microsoft.com/office/drawing/2014/main" id="{955AD419-83CD-014B-BCD6-6D6173EA2D95}"/>
              </a:ext>
            </a:extLst>
          </p:cNvPr>
          <p:cNvSpPr>
            <a:spLocks noChangeArrowheads="1"/>
          </p:cNvSpPr>
          <p:nvPr/>
        </p:nvSpPr>
        <p:spPr bwMode="auto">
          <a:xfrm>
            <a:off x="7261225" y="2381250"/>
            <a:ext cx="261938" cy="203200"/>
          </a:xfrm>
          <a:prstGeom prst="triangle">
            <a:avLst>
              <a:gd name="adj" fmla="val 50000"/>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9" name="Line 35">
            <a:extLst>
              <a:ext uri="{FF2B5EF4-FFF2-40B4-BE49-F238E27FC236}">
                <a16:creationId xmlns:a16="http://schemas.microsoft.com/office/drawing/2014/main" id="{1197C0BE-C758-C94E-975C-ACC72CA130FE}"/>
              </a:ext>
            </a:extLst>
          </p:cNvPr>
          <p:cNvSpPr>
            <a:spLocks noChangeShapeType="1"/>
          </p:cNvSpPr>
          <p:nvPr/>
        </p:nvSpPr>
        <p:spPr bwMode="auto">
          <a:xfrm>
            <a:off x="3005138" y="2801938"/>
            <a:ext cx="0" cy="276225"/>
          </a:xfrm>
          <a:prstGeom prst="line">
            <a:avLst/>
          </a:prstGeom>
          <a:noFill/>
          <a:ln w="9525">
            <a:solidFill>
              <a:schemeClr val="tx1"/>
            </a:solidFill>
            <a:prstDash val="dash"/>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0" name="Line 36">
            <a:extLst>
              <a:ext uri="{FF2B5EF4-FFF2-40B4-BE49-F238E27FC236}">
                <a16:creationId xmlns:a16="http://schemas.microsoft.com/office/drawing/2014/main" id="{F49B84AF-0370-F343-A362-8B7F1C715575}"/>
              </a:ext>
            </a:extLst>
          </p:cNvPr>
          <p:cNvSpPr>
            <a:spLocks noChangeShapeType="1"/>
          </p:cNvSpPr>
          <p:nvPr/>
        </p:nvSpPr>
        <p:spPr bwMode="auto">
          <a:xfrm>
            <a:off x="7223125" y="2801938"/>
            <a:ext cx="0" cy="276225"/>
          </a:xfrm>
          <a:prstGeom prst="line">
            <a:avLst/>
          </a:prstGeom>
          <a:noFill/>
          <a:ln w="9525">
            <a:solidFill>
              <a:schemeClr val="tx1"/>
            </a:solidFill>
            <a:prstDash val="dash"/>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1" name="Line 37">
            <a:extLst>
              <a:ext uri="{FF2B5EF4-FFF2-40B4-BE49-F238E27FC236}">
                <a16:creationId xmlns:a16="http://schemas.microsoft.com/office/drawing/2014/main" id="{CBBBAA8A-39DA-6D4F-BC73-EA4C1D9377EA}"/>
              </a:ext>
            </a:extLst>
          </p:cNvPr>
          <p:cNvSpPr>
            <a:spLocks noChangeShapeType="1"/>
          </p:cNvSpPr>
          <p:nvPr/>
        </p:nvSpPr>
        <p:spPr bwMode="auto">
          <a:xfrm flipH="1">
            <a:off x="7377113" y="2582863"/>
            <a:ext cx="14287" cy="188912"/>
          </a:xfrm>
          <a:prstGeom prst="line">
            <a:avLst/>
          </a:prstGeom>
          <a:noFill/>
          <a:ln w="9525">
            <a:solidFill>
              <a:schemeClr val="tx1"/>
            </a:solidFill>
            <a:prstDash val="dash"/>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2" name="Line 38">
            <a:extLst>
              <a:ext uri="{FF2B5EF4-FFF2-40B4-BE49-F238E27FC236}">
                <a16:creationId xmlns:a16="http://schemas.microsoft.com/office/drawing/2014/main" id="{616AFB66-3565-2044-BEDB-05E120B85725}"/>
              </a:ext>
            </a:extLst>
          </p:cNvPr>
          <p:cNvSpPr>
            <a:spLocks noChangeShapeType="1"/>
          </p:cNvSpPr>
          <p:nvPr/>
        </p:nvSpPr>
        <p:spPr bwMode="auto">
          <a:xfrm>
            <a:off x="4405313" y="1747838"/>
            <a:ext cx="2084387"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3" name="Text Box 39">
            <a:extLst>
              <a:ext uri="{FF2B5EF4-FFF2-40B4-BE49-F238E27FC236}">
                <a16:creationId xmlns:a16="http://schemas.microsoft.com/office/drawing/2014/main" id="{00922D96-B9E9-0346-B769-B35D159EA8EE}"/>
              </a:ext>
            </a:extLst>
          </p:cNvPr>
          <p:cNvSpPr txBox="1">
            <a:spLocks noChangeArrowheads="1"/>
          </p:cNvSpPr>
          <p:nvPr/>
        </p:nvSpPr>
        <p:spPr bwMode="auto">
          <a:xfrm>
            <a:off x="5307013" y="1374775"/>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delegate</a:t>
            </a:r>
          </a:p>
        </p:txBody>
      </p:sp>
      <p:sp>
        <p:nvSpPr>
          <p:cNvPr id="44" name="AutoShape 40">
            <a:extLst>
              <a:ext uri="{FF2B5EF4-FFF2-40B4-BE49-F238E27FC236}">
                <a16:creationId xmlns:a16="http://schemas.microsoft.com/office/drawing/2014/main" id="{491C7E41-4809-5948-9ED1-D7EBB00B86B8}"/>
              </a:ext>
            </a:extLst>
          </p:cNvPr>
          <p:cNvSpPr>
            <a:spLocks noChangeArrowheads="1"/>
          </p:cNvSpPr>
          <p:nvPr/>
        </p:nvSpPr>
        <p:spPr bwMode="auto">
          <a:xfrm rot="5400000" flipH="1">
            <a:off x="6165851" y="1482725"/>
            <a:ext cx="107950" cy="85725"/>
          </a:xfrm>
          <a:prstGeom prst="triangle">
            <a:avLst>
              <a:gd name="adj" fmla="val 53421"/>
            </a:avLst>
          </a:prstGeom>
          <a:solidFill>
            <a:schemeClr val="tx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nvGrpSpPr>
          <p:cNvPr id="45" name="Group 41">
            <a:extLst>
              <a:ext uri="{FF2B5EF4-FFF2-40B4-BE49-F238E27FC236}">
                <a16:creationId xmlns:a16="http://schemas.microsoft.com/office/drawing/2014/main" id="{98BA4C12-CEB5-614E-BE23-3046C570F9BD}"/>
              </a:ext>
            </a:extLst>
          </p:cNvPr>
          <p:cNvGrpSpPr>
            <a:grpSpLocks/>
          </p:cNvGrpSpPr>
          <p:nvPr/>
        </p:nvGrpSpPr>
        <p:grpSpPr bwMode="auto">
          <a:xfrm>
            <a:off x="1776413" y="2576513"/>
            <a:ext cx="3603625" cy="2541587"/>
            <a:chOff x="63" y="1495"/>
            <a:chExt cx="2270" cy="1601"/>
          </a:xfrm>
        </p:grpSpPr>
        <p:sp>
          <p:nvSpPr>
            <p:cNvPr id="46" name="Text Box 42">
              <a:extLst>
                <a:ext uri="{FF2B5EF4-FFF2-40B4-BE49-F238E27FC236}">
                  <a16:creationId xmlns:a16="http://schemas.microsoft.com/office/drawing/2014/main" id="{BD7BE63A-7E82-3246-BA1B-54B0BA863D5A}"/>
                </a:ext>
              </a:extLst>
            </p:cNvPr>
            <p:cNvSpPr txBox="1">
              <a:spLocks noChangeArrowheads="1"/>
            </p:cNvSpPr>
            <p:nvPr/>
          </p:nvSpPr>
          <p:spPr bwMode="auto">
            <a:xfrm>
              <a:off x="78" y="2667"/>
              <a:ext cx="224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ea typeface="宋体" panose="02010600030101010101" pitchFamily="2" charset="-122"/>
                </a:rPr>
                <a:t>SaveBook sb=new SaveBook(book);</a:t>
              </a:r>
            </a:p>
            <a:p>
              <a:r>
                <a:rPr lang="en-US" altLang="zh-CN" sz="1800">
                  <a:solidFill>
                    <a:schemeClr val="tx1"/>
                  </a:solidFill>
                  <a:ea typeface="宋体" panose="02010600030101010101" pitchFamily="2" charset="-122"/>
                </a:rPr>
                <a:t>sb.execute();</a:t>
              </a:r>
            </a:p>
          </p:txBody>
        </p:sp>
        <p:sp>
          <p:nvSpPr>
            <p:cNvPr id="47" name="AutoShape 43">
              <a:extLst>
                <a:ext uri="{FF2B5EF4-FFF2-40B4-BE49-F238E27FC236}">
                  <a16:creationId xmlns:a16="http://schemas.microsoft.com/office/drawing/2014/main" id="{6F2E34E1-D6C6-EC49-9AD2-48F3036A86C0}"/>
                </a:ext>
              </a:extLst>
            </p:cNvPr>
            <p:cNvSpPr>
              <a:spLocks noChangeArrowheads="1"/>
            </p:cNvSpPr>
            <p:nvPr/>
          </p:nvSpPr>
          <p:spPr bwMode="auto">
            <a:xfrm>
              <a:off x="63" y="2658"/>
              <a:ext cx="2270" cy="438"/>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4">
              <a:extLst>
                <a:ext uri="{FF2B5EF4-FFF2-40B4-BE49-F238E27FC236}">
                  <a16:creationId xmlns:a16="http://schemas.microsoft.com/office/drawing/2014/main" id="{5C97FAC6-FA2E-F944-9C6E-598BEDCA26A0}"/>
                </a:ext>
              </a:extLst>
            </p:cNvPr>
            <p:cNvSpPr>
              <a:spLocks noChangeShapeType="1"/>
            </p:cNvSpPr>
            <p:nvPr/>
          </p:nvSpPr>
          <p:spPr bwMode="auto">
            <a:xfrm>
              <a:off x="240" y="1495"/>
              <a:ext cx="0" cy="115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45">
            <a:extLst>
              <a:ext uri="{FF2B5EF4-FFF2-40B4-BE49-F238E27FC236}">
                <a16:creationId xmlns:a16="http://schemas.microsoft.com/office/drawing/2014/main" id="{ED3575B2-284F-3442-86FE-5F9F7D6C439C}"/>
              </a:ext>
            </a:extLst>
          </p:cNvPr>
          <p:cNvGrpSpPr>
            <a:grpSpLocks/>
          </p:cNvGrpSpPr>
          <p:nvPr/>
        </p:nvGrpSpPr>
        <p:grpSpPr bwMode="auto">
          <a:xfrm>
            <a:off x="7537450" y="3890963"/>
            <a:ext cx="1897063" cy="1216025"/>
            <a:chOff x="3692" y="2323"/>
            <a:chExt cx="1195" cy="766"/>
          </a:xfrm>
        </p:grpSpPr>
        <p:sp>
          <p:nvSpPr>
            <p:cNvPr id="50" name="Text Box 46">
              <a:extLst>
                <a:ext uri="{FF2B5EF4-FFF2-40B4-BE49-F238E27FC236}">
                  <a16:creationId xmlns:a16="http://schemas.microsoft.com/office/drawing/2014/main" id="{D41E98F1-64E9-3D4E-8DEB-6698438785F7}"/>
                </a:ext>
              </a:extLst>
            </p:cNvPr>
            <p:cNvSpPr txBox="1">
              <a:spLocks noChangeArrowheads="1"/>
            </p:cNvSpPr>
            <p:nvPr/>
          </p:nvSpPr>
          <p:spPr bwMode="auto">
            <a:xfrm>
              <a:off x="3752" y="2803"/>
              <a:ext cx="10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a:solidFill>
                    <a:schemeClr val="tx1"/>
                  </a:solidFill>
                  <a:ea typeface="宋体" panose="02010600030101010101" pitchFamily="2" charset="-122"/>
                </a:rPr>
                <a:t>this.book=book;</a:t>
              </a:r>
            </a:p>
          </p:txBody>
        </p:sp>
        <p:sp>
          <p:nvSpPr>
            <p:cNvPr id="51" name="AutoShape 47">
              <a:extLst>
                <a:ext uri="{FF2B5EF4-FFF2-40B4-BE49-F238E27FC236}">
                  <a16:creationId xmlns:a16="http://schemas.microsoft.com/office/drawing/2014/main" id="{19916006-74C3-8941-8BA8-FED204419AC1}"/>
                </a:ext>
              </a:extLst>
            </p:cNvPr>
            <p:cNvSpPr>
              <a:spLocks noChangeArrowheads="1"/>
            </p:cNvSpPr>
            <p:nvPr/>
          </p:nvSpPr>
          <p:spPr bwMode="auto">
            <a:xfrm>
              <a:off x="3692" y="2749"/>
              <a:ext cx="1171" cy="340"/>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48">
              <a:extLst>
                <a:ext uri="{FF2B5EF4-FFF2-40B4-BE49-F238E27FC236}">
                  <a16:creationId xmlns:a16="http://schemas.microsoft.com/office/drawing/2014/main" id="{DBCC120B-1A97-B543-B5FB-2373C706B013}"/>
                </a:ext>
              </a:extLst>
            </p:cNvPr>
            <p:cNvSpPr>
              <a:spLocks noChangeShapeType="1"/>
            </p:cNvSpPr>
            <p:nvPr/>
          </p:nvSpPr>
          <p:spPr bwMode="auto">
            <a:xfrm flipV="1">
              <a:off x="4634" y="2323"/>
              <a:ext cx="253" cy="42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 name="Line 49">
            <a:extLst>
              <a:ext uri="{FF2B5EF4-FFF2-40B4-BE49-F238E27FC236}">
                <a16:creationId xmlns:a16="http://schemas.microsoft.com/office/drawing/2014/main" id="{BB5E967F-A99E-D348-8209-BF602F4D270E}"/>
              </a:ext>
            </a:extLst>
          </p:cNvPr>
          <p:cNvSpPr>
            <a:spLocks noChangeShapeType="1"/>
          </p:cNvSpPr>
          <p:nvPr/>
        </p:nvSpPr>
        <p:spPr bwMode="auto">
          <a:xfrm>
            <a:off x="5113338" y="2801938"/>
            <a:ext cx="0" cy="276225"/>
          </a:xfrm>
          <a:prstGeom prst="line">
            <a:avLst/>
          </a:prstGeom>
          <a:noFill/>
          <a:ln w="9525">
            <a:solidFill>
              <a:schemeClr val="tx1"/>
            </a:solidFill>
            <a:prstDash val="dash"/>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nvGrpSpPr>
          <p:cNvPr id="54" name="Group 50">
            <a:extLst>
              <a:ext uri="{FF2B5EF4-FFF2-40B4-BE49-F238E27FC236}">
                <a16:creationId xmlns:a16="http://schemas.microsoft.com/office/drawing/2014/main" id="{88914AD0-F40B-D748-BC01-C360C8450213}"/>
              </a:ext>
            </a:extLst>
          </p:cNvPr>
          <p:cNvGrpSpPr>
            <a:grpSpLocks/>
          </p:cNvGrpSpPr>
          <p:nvPr/>
        </p:nvGrpSpPr>
        <p:grpSpPr bwMode="auto">
          <a:xfrm>
            <a:off x="8469313" y="1304925"/>
            <a:ext cx="2182812" cy="2292350"/>
            <a:chOff x="4279" y="694"/>
            <a:chExt cx="1375" cy="1444"/>
          </a:xfrm>
        </p:grpSpPr>
        <p:sp>
          <p:nvSpPr>
            <p:cNvPr id="55" name="Text Box 51">
              <a:extLst>
                <a:ext uri="{FF2B5EF4-FFF2-40B4-BE49-F238E27FC236}">
                  <a16:creationId xmlns:a16="http://schemas.microsoft.com/office/drawing/2014/main" id="{73916736-4884-C44D-BC30-E53D5D43B792}"/>
                </a:ext>
              </a:extLst>
            </p:cNvPr>
            <p:cNvSpPr txBox="1">
              <a:spLocks noChangeArrowheads="1"/>
            </p:cNvSpPr>
            <p:nvPr/>
          </p:nvSpPr>
          <p:spPr bwMode="auto">
            <a:xfrm>
              <a:off x="4295" y="695"/>
              <a:ext cx="134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solidFill>
                    <a:schemeClr val="tx1"/>
                  </a:solidFill>
                  <a:ea typeface="宋体" panose="02010600030101010101" pitchFamily="2" charset="-122"/>
                </a:rPr>
                <a:t>executes a query to save the book to the database. Return null.</a:t>
              </a:r>
            </a:p>
          </p:txBody>
        </p:sp>
        <p:sp>
          <p:nvSpPr>
            <p:cNvPr id="56" name="AutoShape 52">
              <a:extLst>
                <a:ext uri="{FF2B5EF4-FFF2-40B4-BE49-F238E27FC236}">
                  <a16:creationId xmlns:a16="http://schemas.microsoft.com/office/drawing/2014/main" id="{05718E3F-4374-3E41-95AA-5A7F990D1E6E}"/>
                </a:ext>
              </a:extLst>
            </p:cNvPr>
            <p:cNvSpPr>
              <a:spLocks noChangeArrowheads="1"/>
            </p:cNvSpPr>
            <p:nvPr/>
          </p:nvSpPr>
          <p:spPr bwMode="auto">
            <a:xfrm>
              <a:off x="4279" y="694"/>
              <a:ext cx="1375" cy="609"/>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7" name="Group 53">
              <a:extLst>
                <a:ext uri="{FF2B5EF4-FFF2-40B4-BE49-F238E27FC236}">
                  <a16:creationId xmlns:a16="http://schemas.microsoft.com/office/drawing/2014/main" id="{AD751469-94CB-B74B-933F-C938EE6C1391}"/>
                </a:ext>
              </a:extLst>
            </p:cNvPr>
            <p:cNvGrpSpPr>
              <a:grpSpLocks/>
            </p:cNvGrpSpPr>
            <p:nvPr/>
          </p:nvGrpSpPr>
          <p:grpSpPr bwMode="auto">
            <a:xfrm>
              <a:off x="5251" y="1263"/>
              <a:ext cx="332" cy="875"/>
              <a:chOff x="5374" y="1263"/>
              <a:chExt cx="209" cy="890"/>
            </a:xfrm>
          </p:grpSpPr>
          <p:sp>
            <p:nvSpPr>
              <p:cNvPr id="58" name="Line 54">
                <a:extLst>
                  <a:ext uri="{FF2B5EF4-FFF2-40B4-BE49-F238E27FC236}">
                    <a16:creationId xmlns:a16="http://schemas.microsoft.com/office/drawing/2014/main" id="{24554E7E-09DD-FA4E-B6F0-17B18BBF170A}"/>
                  </a:ext>
                </a:extLst>
              </p:cNvPr>
              <p:cNvSpPr>
                <a:spLocks noChangeShapeType="1"/>
              </p:cNvSpPr>
              <p:nvPr/>
            </p:nvSpPr>
            <p:spPr bwMode="auto">
              <a:xfrm>
                <a:off x="5583" y="1263"/>
                <a:ext cx="0" cy="884"/>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55">
                <a:extLst>
                  <a:ext uri="{FF2B5EF4-FFF2-40B4-BE49-F238E27FC236}">
                    <a16:creationId xmlns:a16="http://schemas.microsoft.com/office/drawing/2014/main" id="{DCEF452B-D382-824F-AA0C-ABE88C7CBA59}"/>
                  </a:ext>
                </a:extLst>
              </p:cNvPr>
              <p:cNvSpPr>
                <a:spLocks noChangeShapeType="1"/>
              </p:cNvSpPr>
              <p:nvPr/>
            </p:nvSpPr>
            <p:spPr bwMode="auto">
              <a:xfrm>
                <a:off x="5374" y="2153"/>
                <a:ext cx="209"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0" name="Line 56">
            <a:extLst>
              <a:ext uri="{FF2B5EF4-FFF2-40B4-BE49-F238E27FC236}">
                <a16:creationId xmlns:a16="http://schemas.microsoft.com/office/drawing/2014/main" id="{F209661B-72E4-A947-948A-B395D017FE7C}"/>
              </a:ext>
            </a:extLst>
          </p:cNvPr>
          <p:cNvSpPr>
            <a:spLocks noChangeShapeType="1"/>
          </p:cNvSpPr>
          <p:nvPr/>
        </p:nvSpPr>
        <p:spPr bwMode="auto">
          <a:xfrm>
            <a:off x="9277350" y="2801938"/>
            <a:ext cx="0" cy="276225"/>
          </a:xfrm>
          <a:prstGeom prst="line">
            <a:avLst/>
          </a:prstGeom>
          <a:noFill/>
          <a:ln w="9525">
            <a:solidFill>
              <a:schemeClr val="tx1"/>
            </a:solidFill>
            <a:prstDash val="dash"/>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61" name="Line 57">
            <a:extLst>
              <a:ext uri="{FF2B5EF4-FFF2-40B4-BE49-F238E27FC236}">
                <a16:creationId xmlns:a16="http://schemas.microsoft.com/office/drawing/2014/main" id="{CFE28ABA-08C2-484D-8018-9C8593C0CD05}"/>
              </a:ext>
            </a:extLst>
          </p:cNvPr>
          <p:cNvSpPr>
            <a:spLocks noChangeShapeType="1"/>
          </p:cNvSpPr>
          <p:nvPr/>
        </p:nvSpPr>
        <p:spPr bwMode="auto">
          <a:xfrm>
            <a:off x="3005138" y="2800350"/>
            <a:ext cx="621665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 name="Line 58">
            <a:extLst>
              <a:ext uri="{FF2B5EF4-FFF2-40B4-BE49-F238E27FC236}">
                <a16:creationId xmlns:a16="http://schemas.microsoft.com/office/drawing/2014/main" id="{E029FC41-D534-534A-93DA-EFA21CEB65E4}"/>
              </a:ext>
            </a:extLst>
          </p:cNvPr>
          <p:cNvSpPr>
            <a:spLocks noChangeShapeType="1"/>
          </p:cNvSpPr>
          <p:nvPr/>
        </p:nvSpPr>
        <p:spPr bwMode="auto">
          <a:xfrm>
            <a:off x="6494463" y="1970088"/>
            <a:ext cx="1778000"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63" name="Text Box 59">
            <a:extLst>
              <a:ext uri="{FF2B5EF4-FFF2-40B4-BE49-F238E27FC236}">
                <a16:creationId xmlns:a16="http://schemas.microsoft.com/office/drawing/2014/main" id="{DA3C6FFC-3F23-FC4A-B93A-9ACB552916A3}"/>
              </a:ext>
            </a:extLst>
          </p:cNvPr>
          <p:cNvSpPr txBox="1">
            <a:spLocks noChangeArrowheads="1"/>
          </p:cNvSpPr>
          <p:nvPr/>
        </p:nvSpPr>
        <p:spPr bwMode="auto">
          <a:xfrm>
            <a:off x="373063" y="5216684"/>
            <a:ext cx="11836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spcBef>
                <a:spcPct val="50000"/>
              </a:spcBef>
              <a:buFont typeface="Arial" panose="020B0604020202020204" pitchFamily="34" charset="0"/>
              <a:buChar char="•"/>
            </a:pPr>
            <a:r>
              <a:rPr lang="en-US" altLang="en-US" sz="1800" dirty="0">
                <a:solidFill>
                  <a:schemeClr val="tx1"/>
                </a:solidFill>
              </a:rPr>
              <a:t>Define a Command Interface SQL </a:t>
            </a:r>
            <a:r>
              <a:rPr lang="en-US" altLang="en-US" sz="1800" dirty="0" err="1">
                <a:solidFill>
                  <a:schemeClr val="tx1"/>
                </a:solidFill>
              </a:rPr>
              <a:t>Cmd</a:t>
            </a:r>
            <a:r>
              <a:rPr lang="en-US" altLang="en-US" sz="1800" dirty="0">
                <a:solidFill>
                  <a:schemeClr val="tx1"/>
                </a:solidFill>
              </a:rPr>
              <a:t> that contains an execute(): Object method.</a:t>
            </a:r>
          </a:p>
          <a:p>
            <a:pPr marL="285750" indent="-285750">
              <a:spcBef>
                <a:spcPct val="50000"/>
              </a:spcBef>
              <a:buFont typeface="Arial" panose="020B0604020202020204" pitchFamily="34" charset="0"/>
              <a:buChar char="•"/>
            </a:pPr>
            <a:r>
              <a:rPr lang="en-US" altLang="en-US" sz="1800" dirty="0">
                <a:solidFill>
                  <a:schemeClr val="tx1"/>
                </a:solidFill>
              </a:rPr>
              <a:t>For each client operation, implement a concrete command class that realizes the client operation.</a:t>
            </a:r>
          </a:p>
          <a:p>
            <a:pPr marL="285750" indent="-285750">
              <a:spcBef>
                <a:spcPct val="50000"/>
              </a:spcBef>
              <a:buFont typeface="Arial" panose="020B0604020202020204" pitchFamily="34" charset="0"/>
              <a:buChar char="•"/>
            </a:pPr>
            <a:r>
              <a:rPr lang="en-US" altLang="en-US" sz="1800" dirty="0">
                <a:solidFill>
                  <a:schemeClr val="tx1"/>
                </a:solidFill>
              </a:rPr>
              <a:t>Each client operation delegates the work to the corresponding concrete command.</a:t>
            </a:r>
          </a:p>
        </p:txBody>
      </p:sp>
    </p:spTree>
    <p:extLst>
      <p:ext uri="{BB962C8B-B14F-4D97-AF65-F5344CB8AC3E}">
        <p14:creationId xmlns:p14="http://schemas.microsoft.com/office/powerpoint/2010/main" val="33023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EFA5-DC00-FC43-9FA5-EAC2C70D505B}"/>
              </a:ext>
            </a:extLst>
          </p:cNvPr>
          <p:cNvSpPr>
            <a:spLocks noGrp="1"/>
          </p:cNvSpPr>
          <p:nvPr>
            <p:ph type="title"/>
          </p:nvPr>
        </p:nvSpPr>
        <p:spPr/>
        <p:txBody>
          <a:bodyPr/>
          <a:lstStyle/>
          <a:p>
            <a:r>
              <a:rPr lang="en-US" altLang="zh-CN" dirty="0"/>
              <a:t>Benefits of Command Pattern</a:t>
            </a:r>
            <a:endParaRPr lang="en-US" dirty="0"/>
          </a:p>
        </p:txBody>
      </p:sp>
      <p:sp>
        <p:nvSpPr>
          <p:cNvPr id="4" name="Slide Number Placeholder 3">
            <a:extLst>
              <a:ext uri="{FF2B5EF4-FFF2-40B4-BE49-F238E27FC236}">
                <a16:creationId xmlns:a16="http://schemas.microsoft.com/office/drawing/2014/main" id="{D38819E4-FA9E-994A-8C33-4861791E027D}"/>
              </a:ext>
            </a:extLst>
          </p:cNvPr>
          <p:cNvSpPr>
            <a:spLocks noGrp="1"/>
          </p:cNvSpPr>
          <p:nvPr>
            <p:ph type="sldNum" sz="quarter" idx="12"/>
          </p:nvPr>
        </p:nvSpPr>
        <p:spPr/>
        <p:txBody>
          <a:bodyPr/>
          <a:lstStyle/>
          <a:p>
            <a:fld id="{4CE482DC-2269-4F26-9D2A-7E44B1A4CD85}" type="slidenum">
              <a:rPr lang="en-US" smtClean="0"/>
              <a:t>16</a:t>
            </a:fld>
            <a:endParaRPr lang="en-US" dirty="0"/>
          </a:p>
        </p:txBody>
      </p:sp>
      <p:sp>
        <p:nvSpPr>
          <p:cNvPr id="5" name="Rectangle 3">
            <a:extLst>
              <a:ext uri="{FF2B5EF4-FFF2-40B4-BE49-F238E27FC236}">
                <a16:creationId xmlns:a16="http://schemas.microsoft.com/office/drawing/2014/main" id="{39B009F4-B725-3841-A3E1-F8141D17AED7}"/>
              </a:ext>
            </a:extLst>
          </p:cNvPr>
          <p:cNvSpPr txBox="1">
            <a:spLocks noChangeArrowheads="1"/>
          </p:cNvSpPr>
          <p:nvPr/>
        </p:nvSpPr>
        <p:spPr>
          <a:xfrm>
            <a:off x="1097280" y="1737361"/>
            <a:ext cx="10115202" cy="413173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2800" dirty="0">
                <a:ea typeface="宋体" panose="02010600030101010101" pitchFamily="2" charset="-122"/>
              </a:rPr>
              <a:t>Each command object encapsulates an operation or request.</a:t>
            </a:r>
          </a:p>
          <a:p>
            <a:r>
              <a:rPr lang="en-US" altLang="zh-CN" sz="2800" dirty="0">
                <a:ea typeface="宋体" panose="02010600030101010101" pitchFamily="2" charset="-122"/>
              </a:rPr>
              <a:t>The command pattern defines a uniform interface for executing different operations.</a:t>
            </a:r>
          </a:p>
          <a:p>
            <a:r>
              <a:rPr lang="en-US" altLang="zh-CN" sz="2800" dirty="0">
                <a:ea typeface="宋体" panose="02010600030101010101" pitchFamily="2" charset="-122"/>
              </a:rPr>
              <a:t>It decouples the client from the command objects.</a:t>
            </a:r>
          </a:p>
          <a:p>
            <a:r>
              <a:rPr lang="en-US" altLang="zh-CN" sz="2800" dirty="0">
                <a:ea typeface="宋体" panose="02010600030101010101" pitchFamily="2" charset="-122"/>
              </a:rPr>
              <a:t>It is easy to introduce new command subclasses.</a:t>
            </a:r>
          </a:p>
          <a:p>
            <a:r>
              <a:rPr lang="en-US" altLang="zh-CN" sz="2800" dirty="0">
                <a:ea typeface="宋体" panose="02010600030101010101" pitchFamily="2" charset="-122"/>
              </a:rPr>
              <a:t>Commands can be queued and executed at a later time.</a:t>
            </a:r>
          </a:p>
          <a:p>
            <a:r>
              <a:rPr lang="en-US" altLang="zh-CN" sz="2800" dirty="0">
                <a:ea typeface="宋体" panose="02010600030101010101" pitchFamily="2" charset="-122"/>
              </a:rPr>
              <a:t>It supports undo and redo operations.</a:t>
            </a:r>
          </a:p>
          <a:p>
            <a:r>
              <a:rPr lang="en-US" altLang="zh-CN" sz="2800" dirty="0">
                <a:ea typeface="宋体" panose="02010600030101010101" pitchFamily="2" charset="-122"/>
              </a:rPr>
              <a:t>Commands can be composed to form composite commands using the composite pattern.</a:t>
            </a:r>
          </a:p>
        </p:txBody>
      </p:sp>
    </p:spTree>
    <p:extLst>
      <p:ext uri="{BB962C8B-B14F-4D97-AF65-F5344CB8AC3E}">
        <p14:creationId xmlns:p14="http://schemas.microsoft.com/office/powerpoint/2010/main" val="329586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E84A-98C7-7E44-84FA-3053D3C4AF9E}"/>
              </a:ext>
            </a:extLst>
          </p:cNvPr>
          <p:cNvSpPr>
            <a:spLocks noGrp="1"/>
          </p:cNvSpPr>
          <p:nvPr>
            <p:ph type="title"/>
          </p:nvPr>
        </p:nvSpPr>
        <p:spPr>
          <a:xfrm>
            <a:off x="1097280" y="286603"/>
            <a:ext cx="10058400" cy="1442183"/>
          </a:xfrm>
        </p:spPr>
        <p:txBody>
          <a:bodyPr>
            <a:normAutofit/>
          </a:bodyPr>
          <a:lstStyle/>
          <a:p>
            <a:r>
              <a:rPr lang="en-US" altLang="en-US" dirty="0"/>
              <a:t>Share Common Code Among Subclasses</a:t>
            </a:r>
            <a:endParaRPr lang="en-US" dirty="0"/>
          </a:p>
        </p:txBody>
      </p:sp>
      <p:sp>
        <p:nvSpPr>
          <p:cNvPr id="4" name="Slide Number Placeholder 3">
            <a:extLst>
              <a:ext uri="{FF2B5EF4-FFF2-40B4-BE49-F238E27FC236}">
                <a16:creationId xmlns:a16="http://schemas.microsoft.com/office/drawing/2014/main" id="{6445B017-74F9-944C-8641-EF697252494C}"/>
              </a:ext>
            </a:extLst>
          </p:cNvPr>
          <p:cNvSpPr>
            <a:spLocks noGrp="1"/>
          </p:cNvSpPr>
          <p:nvPr>
            <p:ph type="sldNum" sz="quarter" idx="12"/>
          </p:nvPr>
        </p:nvSpPr>
        <p:spPr/>
        <p:txBody>
          <a:bodyPr/>
          <a:lstStyle/>
          <a:p>
            <a:fld id="{4CE482DC-2269-4F26-9D2A-7E44B1A4CD85}" type="slidenum">
              <a:rPr lang="en-US" smtClean="0"/>
              <a:t>17</a:t>
            </a:fld>
            <a:endParaRPr lang="en-US" dirty="0"/>
          </a:p>
        </p:txBody>
      </p:sp>
      <p:sp>
        <p:nvSpPr>
          <p:cNvPr id="5" name="Rectangle 8">
            <a:extLst>
              <a:ext uri="{FF2B5EF4-FFF2-40B4-BE49-F238E27FC236}">
                <a16:creationId xmlns:a16="http://schemas.microsoft.com/office/drawing/2014/main" id="{FA467198-392C-A04E-A598-DAF36C73DEB6}"/>
              </a:ext>
            </a:extLst>
          </p:cNvPr>
          <p:cNvSpPr>
            <a:spLocks noChangeArrowheads="1"/>
          </p:cNvSpPr>
          <p:nvPr/>
        </p:nvSpPr>
        <p:spPr bwMode="auto">
          <a:xfrm>
            <a:off x="796925" y="2973389"/>
            <a:ext cx="1766887" cy="835025"/>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6" name="Text Box 9">
            <a:extLst>
              <a:ext uri="{FF2B5EF4-FFF2-40B4-BE49-F238E27FC236}">
                <a16:creationId xmlns:a16="http://schemas.microsoft.com/office/drawing/2014/main" id="{2C45C100-77A0-4F4E-B318-340A1328F4CF}"/>
              </a:ext>
            </a:extLst>
          </p:cNvPr>
          <p:cNvSpPr txBox="1">
            <a:spLocks noChangeArrowheads="1"/>
          </p:cNvSpPr>
          <p:nvPr/>
        </p:nvSpPr>
        <p:spPr bwMode="auto">
          <a:xfrm>
            <a:off x="1901825" y="3303587"/>
            <a:ext cx="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endParaRPr lang="zh-CN" altLang="en-US" sz="1800">
              <a:solidFill>
                <a:schemeClr val="tx1"/>
              </a:solidFill>
              <a:ea typeface="宋体" panose="02010600030101010101" pitchFamily="2" charset="-122"/>
            </a:endParaRPr>
          </a:p>
        </p:txBody>
      </p:sp>
      <p:sp>
        <p:nvSpPr>
          <p:cNvPr id="7" name="Text Box 10">
            <a:extLst>
              <a:ext uri="{FF2B5EF4-FFF2-40B4-BE49-F238E27FC236}">
                <a16:creationId xmlns:a16="http://schemas.microsoft.com/office/drawing/2014/main" id="{BCFEE54A-241D-1C4A-83B2-4AD80D9EBB16}"/>
              </a:ext>
            </a:extLst>
          </p:cNvPr>
          <p:cNvSpPr txBox="1">
            <a:spLocks noChangeArrowheads="1"/>
          </p:cNvSpPr>
          <p:nvPr/>
        </p:nvSpPr>
        <p:spPr bwMode="auto">
          <a:xfrm>
            <a:off x="1196975" y="3028950"/>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i="1">
                <a:solidFill>
                  <a:schemeClr val="tx1"/>
                </a:solidFill>
                <a:ea typeface="宋体" panose="02010600030101010101" pitchFamily="2" charset="-122"/>
              </a:rPr>
              <a:t>SQLCmd</a:t>
            </a:r>
          </a:p>
        </p:txBody>
      </p:sp>
      <p:sp>
        <p:nvSpPr>
          <p:cNvPr id="8" name="Line 11">
            <a:extLst>
              <a:ext uri="{FF2B5EF4-FFF2-40B4-BE49-F238E27FC236}">
                <a16:creationId xmlns:a16="http://schemas.microsoft.com/office/drawing/2014/main" id="{CCCFC1C3-C9EE-DC4D-B58B-289F89ECF201}"/>
              </a:ext>
            </a:extLst>
          </p:cNvPr>
          <p:cNvSpPr>
            <a:spLocks noChangeShapeType="1"/>
          </p:cNvSpPr>
          <p:nvPr/>
        </p:nvSpPr>
        <p:spPr bwMode="auto">
          <a:xfrm>
            <a:off x="803275" y="3341687"/>
            <a:ext cx="1778000"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9" name="Text Box 12">
            <a:extLst>
              <a:ext uri="{FF2B5EF4-FFF2-40B4-BE49-F238E27FC236}">
                <a16:creationId xmlns:a16="http://schemas.microsoft.com/office/drawing/2014/main" id="{269CB4DB-8C9A-134B-8B14-FD2C97C22048}"/>
              </a:ext>
            </a:extLst>
          </p:cNvPr>
          <p:cNvSpPr txBox="1">
            <a:spLocks noChangeArrowheads="1"/>
          </p:cNvSpPr>
          <p:nvPr/>
        </p:nvSpPr>
        <p:spPr bwMode="auto">
          <a:xfrm>
            <a:off x="873125" y="3430587"/>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i="1">
                <a:solidFill>
                  <a:schemeClr val="tx1"/>
                </a:solidFill>
                <a:ea typeface="宋体" panose="02010600030101010101" pitchFamily="2" charset="-122"/>
              </a:rPr>
              <a:t>execute():Object</a:t>
            </a:r>
          </a:p>
        </p:txBody>
      </p:sp>
      <p:grpSp>
        <p:nvGrpSpPr>
          <p:cNvPr id="10" name="Group 13">
            <a:extLst>
              <a:ext uri="{FF2B5EF4-FFF2-40B4-BE49-F238E27FC236}">
                <a16:creationId xmlns:a16="http://schemas.microsoft.com/office/drawing/2014/main" id="{F86FB1FB-D57F-DF4E-90E0-BAE081675CCE}"/>
              </a:ext>
            </a:extLst>
          </p:cNvPr>
          <p:cNvGrpSpPr>
            <a:grpSpLocks/>
          </p:cNvGrpSpPr>
          <p:nvPr/>
        </p:nvGrpSpPr>
        <p:grpSpPr bwMode="auto">
          <a:xfrm>
            <a:off x="3924300" y="1847850"/>
            <a:ext cx="2049463" cy="987425"/>
            <a:chOff x="1819" y="612"/>
            <a:chExt cx="1291" cy="622"/>
          </a:xfrm>
        </p:grpSpPr>
        <p:sp>
          <p:nvSpPr>
            <p:cNvPr id="11" name="Rectangle 14">
              <a:extLst>
                <a:ext uri="{FF2B5EF4-FFF2-40B4-BE49-F238E27FC236}">
                  <a16:creationId xmlns:a16="http://schemas.microsoft.com/office/drawing/2014/main" id="{203A9CCE-4FCA-9D45-AF20-0F0AA3608843}"/>
                </a:ext>
              </a:extLst>
            </p:cNvPr>
            <p:cNvSpPr>
              <a:spLocks noChangeArrowheads="1"/>
            </p:cNvSpPr>
            <p:nvPr/>
          </p:nvSpPr>
          <p:spPr bwMode="auto">
            <a:xfrm>
              <a:off x="1823" y="612"/>
              <a:ext cx="1284" cy="622"/>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2" name="Text Box 15">
              <a:extLst>
                <a:ext uri="{FF2B5EF4-FFF2-40B4-BE49-F238E27FC236}">
                  <a16:creationId xmlns:a16="http://schemas.microsoft.com/office/drawing/2014/main" id="{6ADEAD7C-47A5-AE4F-A750-8154C22A548D}"/>
                </a:ext>
              </a:extLst>
            </p:cNvPr>
            <p:cNvSpPr txBox="1">
              <a:spLocks noChangeArrowheads="1"/>
            </p:cNvSpPr>
            <p:nvPr/>
          </p:nvSpPr>
          <p:spPr bwMode="auto">
            <a:xfrm>
              <a:off x="2224" y="624"/>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GetUser</a:t>
              </a:r>
            </a:p>
          </p:txBody>
        </p:sp>
        <p:sp>
          <p:nvSpPr>
            <p:cNvPr id="13" name="Line 16">
              <a:extLst>
                <a:ext uri="{FF2B5EF4-FFF2-40B4-BE49-F238E27FC236}">
                  <a16:creationId xmlns:a16="http://schemas.microsoft.com/office/drawing/2014/main" id="{C0D14052-5880-2A48-86D2-236BD8627629}"/>
                </a:ext>
              </a:extLst>
            </p:cNvPr>
            <p:cNvSpPr>
              <a:spLocks noChangeShapeType="1"/>
            </p:cNvSpPr>
            <p:nvPr/>
          </p:nvSpPr>
          <p:spPr bwMode="auto">
            <a:xfrm>
              <a:off x="1819" y="804"/>
              <a:ext cx="1291" cy="1"/>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4" name="Text Box 17">
              <a:extLst>
                <a:ext uri="{FF2B5EF4-FFF2-40B4-BE49-F238E27FC236}">
                  <a16:creationId xmlns:a16="http://schemas.microsoft.com/office/drawing/2014/main" id="{98D22DA8-6434-E94E-8216-A9ACED4A808A}"/>
                </a:ext>
              </a:extLst>
            </p:cNvPr>
            <p:cNvSpPr txBox="1">
              <a:spLocks noChangeArrowheads="1"/>
            </p:cNvSpPr>
            <p:nvPr/>
          </p:nvSpPr>
          <p:spPr bwMode="auto">
            <a:xfrm>
              <a:off x="1871" y="831"/>
              <a:ext cx="11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GetUser(uid: String)</a:t>
              </a:r>
            </a:p>
            <a:p>
              <a:pPr eaLnBrk="0" hangingPunct="0"/>
              <a:r>
                <a:rPr lang="en-US" altLang="zh-CN" sz="1800">
                  <a:solidFill>
                    <a:schemeClr val="tx1"/>
                  </a:solidFill>
                  <a:ea typeface="宋体" panose="02010600030101010101" pitchFamily="2" charset="-122"/>
                </a:rPr>
                <a:t>execute(): Object</a:t>
              </a:r>
            </a:p>
          </p:txBody>
        </p:sp>
      </p:grpSp>
      <p:grpSp>
        <p:nvGrpSpPr>
          <p:cNvPr id="15" name="Group 18">
            <a:extLst>
              <a:ext uri="{FF2B5EF4-FFF2-40B4-BE49-F238E27FC236}">
                <a16:creationId xmlns:a16="http://schemas.microsoft.com/office/drawing/2014/main" id="{42E22352-81E8-2B4A-9CC3-DB6DA696F2D9}"/>
              </a:ext>
            </a:extLst>
          </p:cNvPr>
          <p:cNvGrpSpPr>
            <a:grpSpLocks/>
          </p:cNvGrpSpPr>
          <p:nvPr/>
        </p:nvGrpSpPr>
        <p:grpSpPr bwMode="auto">
          <a:xfrm>
            <a:off x="3970338" y="2997200"/>
            <a:ext cx="2016125" cy="977900"/>
            <a:chOff x="1848" y="1363"/>
            <a:chExt cx="1270" cy="616"/>
          </a:xfrm>
        </p:grpSpPr>
        <p:sp>
          <p:nvSpPr>
            <p:cNvPr id="16" name="Rectangle 19">
              <a:extLst>
                <a:ext uri="{FF2B5EF4-FFF2-40B4-BE49-F238E27FC236}">
                  <a16:creationId xmlns:a16="http://schemas.microsoft.com/office/drawing/2014/main" id="{E42841C2-117B-3A4F-BFFF-4C4F703A4041}"/>
                </a:ext>
              </a:extLst>
            </p:cNvPr>
            <p:cNvSpPr>
              <a:spLocks noChangeArrowheads="1"/>
            </p:cNvSpPr>
            <p:nvPr/>
          </p:nvSpPr>
          <p:spPr bwMode="auto">
            <a:xfrm>
              <a:off x="1848" y="1363"/>
              <a:ext cx="1270" cy="616"/>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7" name="Text Box 20">
              <a:extLst>
                <a:ext uri="{FF2B5EF4-FFF2-40B4-BE49-F238E27FC236}">
                  <a16:creationId xmlns:a16="http://schemas.microsoft.com/office/drawing/2014/main" id="{CE7BF8FE-43E9-E24F-A97E-FE617436BB24}"/>
                </a:ext>
              </a:extLst>
            </p:cNvPr>
            <p:cNvSpPr txBox="1">
              <a:spLocks noChangeArrowheads="1"/>
            </p:cNvSpPr>
            <p:nvPr/>
          </p:nvSpPr>
          <p:spPr bwMode="auto">
            <a:xfrm>
              <a:off x="2223" y="1380"/>
              <a:ext cx="5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GetBook</a:t>
              </a:r>
            </a:p>
          </p:txBody>
        </p:sp>
        <p:sp>
          <p:nvSpPr>
            <p:cNvPr id="18" name="Line 21">
              <a:extLst>
                <a:ext uri="{FF2B5EF4-FFF2-40B4-BE49-F238E27FC236}">
                  <a16:creationId xmlns:a16="http://schemas.microsoft.com/office/drawing/2014/main" id="{9DF9F799-3F09-8746-8E5E-6B4C54ABF679}"/>
                </a:ext>
              </a:extLst>
            </p:cNvPr>
            <p:cNvSpPr>
              <a:spLocks noChangeShapeType="1"/>
            </p:cNvSpPr>
            <p:nvPr/>
          </p:nvSpPr>
          <p:spPr bwMode="auto">
            <a:xfrm>
              <a:off x="1851" y="1555"/>
              <a:ext cx="1263" cy="1"/>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9" name="Text Box 22">
              <a:extLst>
                <a:ext uri="{FF2B5EF4-FFF2-40B4-BE49-F238E27FC236}">
                  <a16:creationId xmlns:a16="http://schemas.microsoft.com/office/drawing/2014/main" id="{9ACA0120-4A71-5A40-A448-59952A0D7FE6}"/>
                </a:ext>
              </a:extLst>
            </p:cNvPr>
            <p:cNvSpPr txBox="1">
              <a:spLocks noChangeArrowheads="1"/>
            </p:cNvSpPr>
            <p:nvPr/>
          </p:nvSpPr>
          <p:spPr bwMode="auto">
            <a:xfrm>
              <a:off x="1867" y="1583"/>
              <a:ext cx="123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800">
                  <a:solidFill>
                    <a:schemeClr val="tx1"/>
                  </a:solidFill>
                  <a:ea typeface="宋体" panose="02010600030101010101" pitchFamily="2" charset="-122"/>
                </a:rPr>
                <a:t>GetBook(cn: String)</a:t>
              </a:r>
            </a:p>
            <a:p>
              <a:pPr eaLnBrk="0" hangingPunct="0"/>
              <a:r>
                <a:rPr lang="en-US" altLang="zh-CN" sz="1800">
                  <a:solidFill>
                    <a:schemeClr val="tx1"/>
                  </a:solidFill>
                  <a:ea typeface="宋体" panose="02010600030101010101" pitchFamily="2" charset="-122"/>
                </a:rPr>
                <a:t>execute(): Object</a:t>
              </a:r>
            </a:p>
          </p:txBody>
        </p:sp>
      </p:grpSp>
      <p:grpSp>
        <p:nvGrpSpPr>
          <p:cNvPr id="20" name="Group 23">
            <a:extLst>
              <a:ext uri="{FF2B5EF4-FFF2-40B4-BE49-F238E27FC236}">
                <a16:creationId xmlns:a16="http://schemas.microsoft.com/office/drawing/2014/main" id="{1A00D5E7-1DF2-9F44-AEA7-30D1CF654084}"/>
              </a:ext>
            </a:extLst>
          </p:cNvPr>
          <p:cNvGrpSpPr>
            <a:grpSpLocks/>
          </p:cNvGrpSpPr>
          <p:nvPr/>
        </p:nvGrpSpPr>
        <p:grpSpPr bwMode="auto">
          <a:xfrm>
            <a:off x="3948113" y="4137025"/>
            <a:ext cx="2012950" cy="962025"/>
            <a:chOff x="1834" y="2115"/>
            <a:chExt cx="1268" cy="606"/>
          </a:xfrm>
        </p:grpSpPr>
        <p:sp>
          <p:nvSpPr>
            <p:cNvPr id="21" name="Rectangle 24">
              <a:extLst>
                <a:ext uri="{FF2B5EF4-FFF2-40B4-BE49-F238E27FC236}">
                  <a16:creationId xmlns:a16="http://schemas.microsoft.com/office/drawing/2014/main" id="{51217B77-67C7-DB4E-95F8-DB24E578ECF2}"/>
                </a:ext>
              </a:extLst>
            </p:cNvPr>
            <p:cNvSpPr>
              <a:spLocks noChangeArrowheads="1"/>
            </p:cNvSpPr>
            <p:nvPr/>
          </p:nvSpPr>
          <p:spPr bwMode="auto">
            <a:xfrm>
              <a:off x="1838" y="2115"/>
              <a:ext cx="1261" cy="606"/>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2" name="Text Box 25">
              <a:extLst>
                <a:ext uri="{FF2B5EF4-FFF2-40B4-BE49-F238E27FC236}">
                  <a16:creationId xmlns:a16="http://schemas.microsoft.com/office/drawing/2014/main" id="{6F249AA7-FE70-694C-BF0D-E35333150BD2}"/>
                </a:ext>
              </a:extLst>
            </p:cNvPr>
            <p:cNvSpPr txBox="1">
              <a:spLocks noChangeArrowheads="1"/>
            </p:cNvSpPr>
            <p:nvPr/>
          </p:nvSpPr>
          <p:spPr bwMode="auto">
            <a:xfrm>
              <a:off x="2180" y="212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SaveLoan</a:t>
              </a:r>
            </a:p>
          </p:txBody>
        </p:sp>
        <p:sp>
          <p:nvSpPr>
            <p:cNvPr id="23" name="Line 26">
              <a:extLst>
                <a:ext uri="{FF2B5EF4-FFF2-40B4-BE49-F238E27FC236}">
                  <a16:creationId xmlns:a16="http://schemas.microsoft.com/office/drawing/2014/main" id="{2EE4B67C-2F1E-FD46-B0C1-6EC8539EA3ED}"/>
                </a:ext>
              </a:extLst>
            </p:cNvPr>
            <p:cNvSpPr>
              <a:spLocks noChangeShapeType="1"/>
            </p:cNvSpPr>
            <p:nvPr/>
          </p:nvSpPr>
          <p:spPr bwMode="auto">
            <a:xfrm>
              <a:off x="1834" y="2307"/>
              <a:ext cx="1268" cy="1"/>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4" name="Text Box 27">
              <a:extLst>
                <a:ext uri="{FF2B5EF4-FFF2-40B4-BE49-F238E27FC236}">
                  <a16:creationId xmlns:a16="http://schemas.microsoft.com/office/drawing/2014/main" id="{BA5AE1DA-D6AB-E546-B276-345483CE036B}"/>
                </a:ext>
              </a:extLst>
            </p:cNvPr>
            <p:cNvSpPr txBox="1">
              <a:spLocks noChangeArrowheads="1"/>
            </p:cNvSpPr>
            <p:nvPr/>
          </p:nvSpPr>
          <p:spPr bwMode="auto">
            <a:xfrm>
              <a:off x="1899" y="2335"/>
              <a:ext cx="113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800">
                  <a:solidFill>
                    <a:schemeClr val="tx1"/>
                  </a:solidFill>
                  <a:ea typeface="宋体" panose="02010600030101010101" pitchFamily="2" charset="-122"/>
                </a:rPr>
                <a:t>execute(): Object</a:t>
              </a:r>
            </a:p>
            <a:p>
              <a:pPr eaLnBrk="0" hangingPunct="0"/>
              <a:r>
                <a:rPr lang="en-US" altLang="zh-CN" sz="1800">
                  <a:solidFill>
                    <a:schemeClr val="tx1"/>
                  </a:solidFill>
                  <a:ea typeface="宋体" panose="02010600030101010101" pitchFamily="2" charset="-122"/>
                </a:rPr>
                <a:t>SaveLoan (Loan l)</a:t>
              </a:r>
            </a:p>
          </p:txBody>
        </p:sp>
      </p:grpSp>
      <p:sp>
        <p:nvSpPr>
          <p:cNvPr id="25" name="AutoShape 28">
            <a:extLst>
              <a:ext uri="{FF2B5EF4-FFF2-40B4-BE49-F238E27FC236}">
                <a16:creationId xmlns:a16="http://schemas.microsoft.com/office/drawing/2014/main" id="{55FCF5F4-8D1B-9242-A26C-62ABCF347F11}"/>
              </a:ext>
            </a:extLst>
          </p:cNvPr>
          <p:cNvSpPr>
            <a:spLocks noChangeArrowheads="1"/>
          </p:cNvSpPr>
          <p:nvPr/>
        </p:nvSpPr>
        <p:spPr bwMode="auto">
          <a:xfrm rot="16200000">
            <a:off x="2573337" y="3149600"/>
            <a:ext cx="209550" cy="165100"/>
          </a:xfrm>
          <a:prstGeom prst="triangle">
            <a:avLst>
              <a:gd name="adj" fmla="val 50000"/>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6" name="Line 29">
            <a:extLst>
              <a:ext uri="{FF2B5EF4-FFF2-40B4-BE49-F238E27FC236}">
                <a16:creationId xmlns:a16="http://schemas.microsoft.com/office/drawing/2014/main" id="{B75C4FFC-1314-9347-B60F-710447173526}"/>
              </a:ext>
            </a:extLst>
          </p:cNvPr>
          <p:cNvSpPr>
            <a:spLocks noChangeShapeType="1"/>
          </p:cNvSpPr>
          <p:nvPr/>
        </p:nvSpPr>
        <p:spPr bwMode="auto">
          <a:xfrm>
            <a:off x="3533774" y="2371725"/>
            <a:ext cx="1589" cy="328295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30">
            <a:extLst>
              <a:ext uri="{FF2B5EF4-FFF2-40B4-BE49-F238E27FC236}">
                <a16:creationId xmlns:a16="http://schemas.microsoft.com/office/drawing/2014/main" id="{A30C82EB-A1F2-AF45-A770-5AB10382D011}"/>
              </a:ext>
            </a:extLst>
          </p:cNvPr>
          <p:cNvSpPr>
            <a:spLocks noChangeShapeType="1"/>
          </p:cNvSpPr>
          <p:nvPr/>
        </p:nvSpPr>
        <p:spPr bwMode="auto">
          <a:xfrm>
            <a:off x="819150" y="3430587"/>
            <a:ext cx="1746250"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8" name="Line 31">
            <a:extLst>
              <a:ext uri="{FF2B5EF4-FFF2-40B4-BE49-F238E27FC236}">
                <a16:creationId xmlns:a16="http://schemas.microsoft.com/office/drawing/2014/main" id="{C33B30BC-7C90-2944-94A4-EAFEA0DE1207}"/>
              </a:ext>
            </a:extLst>
          </p:cNvPr>
          <p:cNvSpPr>
            <a:spLocks noChangeShapeType="1"/>
          </p:cNvSpPr>
          <p:nvPr/>
        </p:nvSpPr>
        <p:spPr bwMode="auto">
          <a:xfrm>
            <a:off x="3535363" y="2371725"/>
            <a:ext cx="379412"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 name="Line 32">
            <a:extLst>
              <a:ext uri="{FF2B5EF4-FFF2-40B4-BE49-F238E27FC236}">
                <a16:creationId xmlns:a16="http://schemas.microsoft.com/office/drawing/2014/main" id="{79786EEB-456F-AD4B-B091-470D5DBFB343}"/>
              </a:ext>
            </a:extLst>
          </p:cNvPr>
          <p:cNvSpPr>
            <a:spLocks noChangeShapeType="1"/>
          </p:cNvSpPr>
          <p:nvPr/>
        </p:nvSpPr>
        <p:spPr bwMode="auto">
          <a:xfrm>
            <a:off x="3535363" y="5654675"/>
            <a:ext cx="379412"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0" name="Line 33">
            <a:extLst>
              <a:ext uri="{FF2B5EF4-FFF2-40B4-BE49-F238E27FC236}">
                <a16:creationId xmlns:a16="http://schemas.microsoft.com/office/drawing/2014/main" id="{EB81C59D-94BC-DF43-949A-30CA5424281B}"/>
              </a:ext>
            </a:extLst>
          </p:cNvPr>
          <p:cNvSpPr>
            <a:spLocks noChangeShapeType="1"/>
          </p:cNvSpPr>
          <p:nvPr/>
        </p:nvSpPr>
        <p:spPr bwMode="auto">
          <a:xfrm>
            <a:off x="3535363" y="3465513"/>
            <a:ext cx="379412"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1" name="Line 34">
            <a:extLst>
              <a:ext uri="{FF2B5EF4-FFF2-40B4-BE49-F238E27FC236}">
                <a16:creationId xmlns:a16="http://schemas.microsoft.com/office/drawing/2014/main" id="{8C885B6A-6AD0-E841-8138-BA2E6F30FEAC}"/>
              </a:ext>
            </a:extLst>
          </p:cNvPr>
          <p:cNvSpPr>
            <a:spLocks noChangeShapeType="1"/>
          </p:cNvSpPr>
          <p:nvPr/>
        </p:nvSpPr>
        <p:spPr bwMode="auto">
          <a:xfrm>
            <a:off x="3535363" y="4559300"/>
            <a:ext cx="379412"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32" name="Group 35">
            <a:extLst>
              <a:ext uri="{FF2B5EF4-FFF2-40B4-BE49-F238E27FC236}">
                <a16:creationId xmlns:a16="http://schemas.microsoft.com/office/drawing/2014/main" id="{4A1274DC-CAF8-DE41-A651-40B64F7EE95A}"/>
              </a:ext>
            </a:extLst>
          </p:cNvPr>
          <p:cNvGrpSpPr>
            <a:grpSpLocks/>
          </p:cNvGrpSpPr>
          <p:nvPr/>
        </p:nvGrpSpPr>
        <p:grpSpPr bwMode="auto">
          <a:xfrm>
            <a:off x="5637213" y="2611438"/>
            <a:ext cx="3228975" cy="3116262"/>
            <a:chOff x="1975" y="1757"/>
            <a:chExt cx="2034" cy="1963"/>
          </a:xfrm>
        </p:grpSpPr>
        <p:sp>
          <p:nvSpPr>
            <p:cNvPr id="33" name="AutoShape 36">
              <a:extLst>
                <a:ext uri="{FF2B5EF4-FFF2-40B4-BE49-F238E27FC236}">
                  <a16:creationId xmlns:a16="http://schemas.microsoft.com/office/drawing/2014/main" id="{7DB676DB-593D-9744-AAD3-DA5E97AFA088}"/>
                </a:ext>
              </a:extLst>
            </p:cNvPr>
            <p:cNvSpPr>
              <a:spLocks noChangeArrowheads="1"/>
            </p:cNvSpPr>
            <p:nvPr/>
          </p:nvSpPr>
          <p:spPr bwMode="auto">
            <a:xfrm>
              <a:off x="2616" y="1899"/>
              <a:ext cx="1393" cy="1156"/>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37">
              <a:extLst>
                <a:ext uri="{FF2B5EF4-FFF2-40B4-BE49-F238E27FC236}">
                  <a16:creationId xmlns:a16="http://schemas.microsoft.com/office/drawing/2014/main" id="{A11FB303-D9B7-0440-877E-648D6644A6F6}"/>
                </a:ext>
              </a:extLst>
            </p:cNvPr>
            <p:cNvSpPr txBox="1">
              <a:spLocks noChangeArrowheads="1"/>
            </p:cNvSpPr>
            <p:nvPr/>
          </p:nvSpPr>
          <p:spPr bwMode="auto">
            <a:xfrm>
              <a:off x="2638" y="1894"/>
              <a:ext cx="1309"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eaLnBrk="0" hangingPunct="0">
                <a:defRPr sz="2400">
                  <a:solidFill>
                    <a:schemeClr val="tx1"/>
                  </a:solidFill>
                  <a:latin typeface="Times New Roman" pitchFamily="2" charset="0"/>
                  <a:ea typeface="ＭＳ Ｐゴシック" panose="020B0600070205080204" pitchFamily="34" charset="-128"/>
                </a:defRPr>
              </a:lvl1pPr>
              <a:lvl2pPr marL="800100" indent="-342900" algn="ctr" eaLnBrk="0" hangingPunct="0">
                <a:defRPr sz="2400">
                  <a:solidFill>
                    <a:schemeClr val="tx1"/>
                  </a:solidFill>
                  <a:latin typeface="Times New Roman" pitchFamily="2" charset="0"/>
                  <a:ea typeface="ＭＳ Ｐゴシック" panose="020B0600070205080204" pitchFamily="34" charset="-128"/>
                </a:defRPr>
              </a:lvl2pPr>
              <a:lvl3pPr marL="1257300" indent="-342900" algn="ctr" eaLnBrk="0" hangingPunct="0">
                <a:defRPr sz="2400">
                  <a:solidFill>
                    <a:schemeClr val="tx1"/>
                  </a:solidFill>
                  <a:latin typeface="Times New Roman" pitchFamily="2" charset="0"/>
                  <a:ea typeface="ＭＳ Ｐゴシック" panose="020B0600070205080204" pitchFamily="34" charset="-128"/>
                </a:defRPr>
              </a:lvl3pPr>
              <a:lvl4pPr marL="1714500" indent="-342900" algn="ctr" eaLnBrk="0" hangingPunct="0">
                <a:defRPr sz="2400">
                  <a:solidFill>
                    <a:schemeClr val="tx1"/>
                  </a:solidFill>
                  <a:latin typeface="Times New Roman" pitchFamily="2" charset="0"/>
                  <a:ea typeface="ＭＳ Ｐゴシック" panose="020B0600070205080204" pitchFamily="34" charset="-128"/>
                </a:defRPr>
              </a:lvl4pPr>
              <a:lvl5pPr marL="2171700" indent="-342900" algn="ctr" eaLnBrk="0" hangingPunct="0">
                <a:defRPr sz="2400">
                  <a:solidFill>
                    <a:schemeClr val="tx1"/>
                  </a:solidFill>
                  <a:latin typeface="Times New Roman" pitchFamily="2" charset="0"/>
                  <a:ea typeface="ＭＳ Ｐゴシック" panose="020B0600070205080204" pitchFamily="34" charset="-128"/>
                </a:defRPr>
              </a:lvl5pPr>
              <a:lvl6pPr marL="2628900" indent="-3429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3086100" indent="-3429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543300" indent="-3429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4000500" indent="-3429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algn="l" eaLnBrk="1" hangingPunct="1"/>
              <a:r>
                <a:rPr lang="en-US" altLang="zh-CN" sz="1800">
                  <a:ea typeface="宋体" panose="02010600030101010101" pitchFamily="2" charset="-122"/>
                </a:rPr>
                <a:t>connectDB();</a:t>
              </a:r>
            </a:p>
            <a:p>
              <a:pPr algn="l" eaLnBrk="1" hangingPunct="1"/>
              <a:r>
                <a:rPr lang="en-US" altLang="zh-CN" sz="1800">
                  <a:ea typeface="宋体" panose="02010600030101010101" pitchFamily="2" charset="-122"/>
                </a:rPr>
                <a:t>makeQuery();</a:t>
              </a:r>
            </a:p>
            <a:p>
              <a:pPr algn="l" eaLnBrk="1" hangingPunct="1"/>
              <a:r>
                <a:rPr lang="en-US" altLang="zh-CN" sz="1800">
                  <a:ea typeface="宋体" panose="02010600030101010101" pitchFamily="2" charset="-122"/>
                </a:rPr>
                <a:t>executeQuery();</a:t>
              </a:r>
            </a:p>
            <a:p>
              <a:pPr algn="l" eaLnBrk="1" hangingPunct="1"/>
              <a:r>
                <a:rPr lang="en-US" altLang="zh-CN" sz="1800">
                  <a:ea typeface="宋体" panose="02010600030101010101" pitchFamily="2" charset="-122"/>
                </a:rPr>
                <a:t>disconnectDB();</a:t>
              </a:r>
            </a:p>
            <a:p>
              <a:pPr algn="l" eaLnBrk="1" hangingPunct="1"/>
              <a:r>
                <a:rPr lang="en-US" altLang="zh-CN" sz="1800">
                  <a:ea typeface="宋体" panose="02010600030101010101" pitchFamily="2" charset="-122"/>
                </a:rPr>
                <a:t>processResult();</a:t>
              </a:r>
            </a:p>
            <a:p>
              <a:pPr algn="l" eaLnBrk="1" hangingPunct="1"/>
              <a:r>
                <a:rPr lang="en-US" altLang="zh-CN" sz="1800">
                  <a:ea typeface="宋体" panose="02010600030101010101" pitchFamily="2" charset="-122"/>
                </a:rPr>
                <a:t>return result;</a:t>
              </a:r>
            </a:p>
          </p:txBody>
        </p:sp>
        <p:sp>
          <p:nvSpPr>
            <p:cNvPr id="35" name="Line 38">
              <a:extLst>
                <a:ext uri="{FF2B5EF4-FFF2-40B4-BE49-F238E27FC236}">
                  <a16:creationId xmlns:a16="http://schemas.microsoft.com/office/drawing/2014/main" id="{8712ED27-57D9-1C44-B118-3EFC48A3ED97}"/>
                </a:ext>
              </a:extLst>
            </p:cNvPr>
            <p:cNvSpPr>
              <a:spLocks noChangeShapeType="1"/>
            </p:cNvSpPr>
            <p:nvPr/>
          </p:nvSpPr>
          <p:spPr bwMode="auto">
            <a:xfrm>
              <a:off x="1977" y="1757"/>
              <a:ext cx="648" cy="609"/>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9">
              <a:extLst>
                <a:ext uri="{FF2B5EF4-FFF2-40B4-BE49-F238E27FC236}">
                  <a16:creationId xmlns:a16="http://schemas.microsoft.com/office/drawing/2014/main" id="{2E132C17-31D4-764B-8456-3BC7183322C8}"/>
                </a:ext>
              </a:extLst>
            </p:cNvPr>
            <p:cNvSpPr>
              <a:spLocks noChangeShapeType="1"/>
            </p:cNvSpPr>
            <p:nvPr/>
          </p:nvSpPr>
          <p:spPr bwMode="auto">
            <a:xfrm flipV="1">
              <a:off x="1988" y="2363"/>
              <a:ext cx="627" cy="14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 name="Line 40">
              <a:extLst>
                <a:ext uri="{FF2B5EF4-FFF2-40B4-BE49-F238E27FC236}">
                  <a16:creationId xmlns:a16="http://schemas.microsoft.com/office/drawing/2014/main" id="{309B9995-C4A8-0647-ABED-8B5472BFDDD9}"/>
                </a:ext>
              </a:extLst>
            </p:cNvPr>
            <p:cNvSpPr>
              <a:spLocks noChangeShapeType="1"/>
            </p:cNvSpPr>
            <p:nvPr/>
          </p:nvSpPr>
          <p:spPr bwMode="auto">
            <a:xfrm flipV="1">
              <a:off x="1975" y="2366"/>
              <a:ext cx="642" cy="65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 name="Line 41">
              <a:extLst>
                <a:ext uri="{FF2B5EF4-FFF2-40B4-BE49-F238E27FC236}">
                  <a16:creationId xmlns:a16="http://schemas.microsoft.com/office/drawing/2014/main" id="{2B0A4D3F-973B-8B40-8519-13EA6E7327E4}"/>
                </a:ext>
              </a:extLst>
            </p:cNvPr>
            <p:cNvSpPr>
              <a:spLocks noChangeShapeType="1"/>
            </p:cNvSpPr>
            <p:nvPr/>
          </p:nvSpPr>
          <p:spPr bwMode="auto">
            <a:xfrm flipV="1">
              <a:off x="1984" y="2378"/>
              <a:ext cx="638" cy="134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39" name="Group 42">
            <a:extLst>
              <a:ext uri="{FF2B5EF4-FFF2-40B4-BE49-F238E27FC236}">
                <a16:creationId xmlns:a16="http://schemas.microsoft.com/office/drawing/2014/main" id="{F94C1C3D-7AE3-5349-B907-CD925FE1DECF}"/>
              </a:ext>
            </a:extLst>
          </p:cNvPr>
          <p:cNvGrpSpPr>
            <a:grpSpLocks/>
          </p:cNvGrpSpPr>
          <p:nvPr/>
        </p:nvGrpSpPr>
        <p:grpSpPr bwMode="auto">
          <a:xfrm>
            <a:off x="6729413" y="3151188"/>
            <a:ext cx="4117975" cy="1171575"/>
            <a:chOff x="2663" y="2097"/>
            <a:chExt cx="2594" cy="738"/>
          </a:xfrm>
        </p:grpSpPr>
        <p:sp>
          <p:nvSpPr>
            <p:cNvPr id="40" name="Rectangle 43">
              <a:extLst>
                <a:ext uri="{FF2B5EF4-FFF2-40B4-BE49-F238E27FC236}">
                  <a16:creationId xmlns:a16="http://schemas.microsoft.com/office/drawing/2014/main" id="{4AF31582-C9C3-4A4A-992D-82D5B0CC53F6}"/>
                </a:ext>
              </a:extLst>
            </p:cNvPr>
            <p:cNvSpPr>
              <a:spLocks noChangeArrowheads="1"/>
            </p:cNvSpPr>
            <p:nvPr/>
          </p:nvSpPr>
          <p:spPr bwMode="auto">
            <a:xfrm>
              <a:off x="2663" y="2618"/>
              <a:ext cx="1123" cy="181"/>
            </a:xfrm>
            <a:prstGeom prst="rect">
              <a:avLst/>
            </a:prstGeom>
            <a:solidFill>
              <a:srgbClr val="F91E07">
                <a:alpha val="21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 name="Rectangle 44">
              <a:extLst>
                <a:ext uri="{FF2B5EF4-FFF2-40B4-BE49-F238E27FC236}">
                  <a16:creationId xmlns:a16="http://schemas.microsoft.com/office/drawing/2014/main" id="{4A7B5AF1-1198-4E41-8DA5-4BCE9374C26D}"/>
                </a:ext>
              </a:extLst>
            </p:cNvPr>
            <p:cNvSpPr>
              <a:spLocks noChangeArrowheads="1"/>
            </p:cNvSpPr>
            <p:nvPr/>
          </p:nvSpPr>
          <p:spPr bwMode="auto">
            <a:xfrm>
              <a:off x="2663" y="2097"/>
              <a:ext cx="1030" cy="181"/>
            </a:xfrm>
            <a:prstGeom prst="rect">
              <a:avLst/>
            </a:prstGeom>
            <a:solidFill>
              <a:srgbClr val="F91E07">
                <a:alpha val="21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 name="Text Box 45">
              <a:extLst>
                <a:ext uri="{FF2B5EF4-FFF2-40B4-BE49-F238E27FC236}">
                  <a16:creationId xmlns:a16="http://schemas.microsoft.com/office/drawing/2014/main" id="{1250EE4D-FB4A-BC44-A1D1-9D799FF04BD6}"/>
                </a:ext>
              </a:extLst>
            </p:cNvPr>
            <p:cNvSpPr txBox="1">
              <a:spLocks noChangeArrowheads="1"/>
            </p:cNvSpPr>
            <p:nvPr/>
          </p:nvSpPr>
          <p:spPr bwMode="auto">
            <a:xfrm>
              <a:off x="4092" y="2431"/>
              <a:ext cx="1165" cy="404"/>
            </a:xfrm>
            <a:prstGeom prst="rect">
              <a:avLst/>
            </a:prstGeom>
            <a:solidFill>
              <a:srgbClr val="F91E07">
                <a:alpha val="25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Steps that are different.</a:t>
              </a:r>
            </a:p>
          </p:txBody>
        </p:sp>
      </p:grpSp>
      <p:grpSp>
        <p:nvGrpSpPr>
          <p:cNvPr id="43" name="Group 46">
            <a:extLst>
              <a:ext uri="{FF2B5EF4-FFF2-40B4-BE49-F238E27FC236}">
                <a16:creationId xmlns:a16="http://schemas.microsoft.com/office/drawing/2014/main" id="{971E9AAC-5310-594C-9F2F-01202D4FB599}"/>
              </a:ext>
            </a:extLst>
          </p:cNvPr>
          <p:cNvGrpSpPr>
            <a:grpSpLocks/>
          </p:cNvGrpSpPr>
          <p:nvPr/>
        </p:nvGrpSpPr>
        <p:grpSpPr bwMode="auto">
          <a:xfrm>
            <a:off x="6729413" y="2867025"/>
            <a:ext cx="4135437" cy="1687513"/>
            <a:chOff x="2663" y="1918"/>
            <a:chExt cx="2605" cy="1063"/>
          </a:xfrm>
        </p:grpSpPr>
        <p:sp>
          <p:nvSpPr>
            <p:cNvPr id="44" name="Rectangle 47">
              <a:extLst>
                <a:ext uri="{FF2B5EF4-FFF2-40B4-BE49-F238E27FC236}">
                  <a16:creationId xmlns:a16="http://schemas.microsoft.com/office/drawing/2014/main" id="{0E8BB50E-C0C3-FB4D-A017-04A50A296AC4}"/>
                </a:ext>
              </a:extLst>
            </p:cNvPr>
            <p:cNvSpPr>
              <a:spLocks noChangeArrowheads="1"/>
            </p:cNvSpPr>
            <p:nvPr/>
          </p:nvSpPr>
          <p:spPr bwMode="auto">
            <a:xfrm>
              <a:off x="2663" y="1918"/>
              <a:ext cx="1030" cy="181"/>
            </a:xfrm>
            <a:prstGeom prst="rect">
              <a:avLst/>
            </a:prstGeom>
            <a:solidFill>
              <a:srgbClr val="22C008">
                <a:alpha val="17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5" name="Rectangle 48">
              <a:extLst>
                <a:ext uri="{FF2B5EF4-FFF2-40B4-BE49-F238E27FC236}">
                  <a16:creationId xmlns:a16="http://schemas.microsoft.com/office/drawing/2014/main" id="{465CC53C-2FFA-DB43-B024-134535F6C702}"/>
                </a:ext>
              </a:extLst>
            </p:cNvPr>
            <p:cNvSpPr>
              <a:spLocks noChangeArrowheads="1"/>
            </p:cNvSpPr>
            <p:nvPr/>
          </p:nvSpPr>
          <p:spPr bwMode="auto">
            <a:xfrm>
              <a:off x="2663" y="2263"/>
              <a:ext cx="1245" cy="367"/>
            </a:xfrm>
            <a:prstGeom prst="rect">
              <a:avLst/>
            </a:prstGeom>
            <a:solidFill>
              <a:srgbClr val="22C008">
                <a:alpha val="28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 name="Text Box 49">
              <a:extLst>
                <a:ext uri="{FF2B5EF4-FFF2-40B4-BE49-F238E27FC236}">
                  <a16:creationId xmlns:a16="http://schemas.microsoft.com/office/drawing/2014/main" id="{44B2F9B6-8FE9-2F42-9584-85D0D2512E63}"/>
                </a:ext>
              </a:extLst>
            </p:cNvPr>
            <p:cNvSpPr txBox="1">
              <a:spLocks noChangeArrowheads="1"/>
            </p:cNvSpPr>
            <p:nvPr/>
          </p:nvSpPr>
          <p:spPr bwMode="auto">
            <a:xfrm>
              <a:off x="4097" y="1922"/>
              <a:ext cx="1171" cy="404"/>
            </a:xfrm>
            <a:prstGeom prst="rect">
              <a:avLst/>
            </a:prstGeom>
            <a:solidFill>
              <a:srgbClr val="22C008">
                <a:alpha val="25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Steps that are common.</a:t>
              </a:r>
            </a:p>
          </p:txBody>
        </p:sp>
        <p:sp>
          <p:nvSpPr>
            <p:cNvPr id="47" name="Rectangle 50">
              <a:extLst>
                <a:ext uri="{FF2B5EF4-FFF2-40B4-BE49-F238E27FC236}">
                  <a16:creationId xmlns:a16="http://schemas.microsoft.com/office/drawing/2014/main" id="{63A82AB5-49D0-3C4B-9F0E-D914563EA8CD}"/>
                </a:ext>
              </a:extLst>
            </p:cNvPr>
            <p:cNvSpPr>
              <a:spLocks noChangeArrowheads="1"/>
            </p:cNvSpPr>
            <p:nvPr/>
          </p:nvSpPr>
          <p:spPr bwMode="auto">
            <a:xfrm>
              <a:off x="2667" y="2800"/>
              <a:ext cx="1030" cy="181"/>
            </a:xfrm>
            <a:prstGeom prst="rect">
              <a:avLst/>
            </a:prstGeom>
            <a:solidFill>
              <a:srgbClr val="22C008">
                <a:alpha val="17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8" name="Group 2">
            <a:extLst>
              <a:ext uri="{FF2B5EF4-FFF2-40B4-BE49-F238E27FC236}">
                <a16:creationId xmlns:a16="http://schemas.microsoft.com/office/drawing/2014/main" id="{1899096C-9677-B443-AC6C-81EFF04D0460}"/>
              </a:ext>
            </a:extLst>
          </p:cNvPr>
          <p:cNvGrpSpPr>
            <a:grpSpLocks/>
          </p:cNvGrpSpPr>
          <p:nvPr/>
        </p:nvGrpSpPr>
        <p:grpSpPr bwMode="auto">
          <a:xfrm>
            <a:off x="3930650" y="5204619"/>
            <a:ext cx="1990725" cy="944563"/>
            <a:chOff x="926" y="3426"/>
            <a:chExt cx="1254" cy="595"/>
          </a:xfrm>
        </p:grpSpPr>
        <p:sp>
          <p:nvSpPr>
            <p:cNvPr id="49" name="Text Box 3">
              <a:extLst>
                <a:ext uri="{FF2B5EF4-FFF2-40B4-BE49-F238E27FC236}">
                  <a16:creationId xmlns:a16="http://schemas.microsoft.com/office/drawing/2014/main" id="{C5611116-00D0-A34F-B4F2-5E89A9ADD369}"/>
                </a:ext>
              </a:extLst>
            </p:cNvPr>
            <p:cNvSpPr txBox="1">
              <a:spLocks noChangeArrowheads="1"/>
            </p:cNvSpPr>
            <p:nvPr/>
          </p:nvSpPr>
          <p:spPr bwMode="auto">
            <a:xfrm>
              <a:off x="971" y="3623"/>
              <a:ext cx="118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800">
                  <a:solidFill>
                    <a:schemeClr val="tx1"/>
                  </a:solidFill>
                  <a:ea typeface="宋体" panose="02010600030101010101" pitchFamily="2" charset="-122"/>
                </a:rPr>
                <a:t>execute(): Object</a:t>
              </a:r>
            </a:p>
            <a:p>
              <a:pPr eaLnBrk="0" hangingPunct="0"/>
              <a:r>
                <a:rPr lang="en-US" altLang="zh-CN" sz="1800">
                  <a:solidFill>
                    <a:schemeClr val="tx1"/>
                  </a:solidFill>
                  <a:ea typeface="宋体" panose="02010600030101010101" pitchFamily="2" charset="-122"/>
                </a:rPr>
                <a:t>SaveBook (b:Book)</a:t>
              </a:r>
            </a:p>
          </p:txBody>
        </p:sp>
        <p:sp>
          <p:nvSpPr>
            <p:cNvPr id="50" name="Rectangle 4">
              <a:extLst>
                <a:ext uri="{FF2B5EF4-FFF2-40B4-BE49-F238E27FC236}">
                  <a16:creationId xmlns:a16="http://schemas.microsoft.com/office/drawing/2014/main" id="{9C7A1050-3183-2348-A127-3F67964A7D1A}"/>
                </a:ext>
              </a:extLst>
            </p:cNvPr>
            <p:cNvSpPr>
              <a:spLocks noChangeArrowheads="1"/>
            </p:cNvSpPr>
            <p:nvPr/>
          </p:nvSpPr>
          <p:spPr bwMode="auto">
            <a:xfrm>
              <a:off x="928" y="3426"/>
              <a:ext cx="1252" cy="595"/>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51" name="Text Box 5">
              <a:extLst>
                <a:ext uri="{FF2B5EF4-FFF2-40B4-BE49-F238E27FC236}">
                  <a16:creationId xmlns:a16="http://schemas.microsoft.com/office/drawing/2014/main" id="{9C1F67A7-89B7-F642-B22E-9D1242DC5545}"/>
                </a:ext>
              </a:extLst>
            </p:cNvPr>
            <p:cNvSpPr txBox="1">
              <a:spLocks noChangeArrowheads="1"/>
            </p:cNvSpPr>
            <p:nvPr/>
          </p:nvSpPr>
          <p:spPr bwMode="auto">
            <a:xfrm>
              <a:off x="1243" y="3438"/>
              <a:ext cx="5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SaveBook</a:t>
              </a:r>
            </a:p>
          </p:txBody>
        </p:sp>
        <p:sp>
          <p:nvSpPr>
            <p:cNvPr id="52" name="Line 6">
              <a:extLst>
                <a:ext uri="{FF2B5EF4-FFF2-40B4-BE49-F238E27FC236}">
                  <a16:creationId xmlns:a16="http://schemas.microsoft.com/office/drawing/2014/main" id="{8ED583CD-DFF7-6E45-A986-CA9FD64DF031}"/>
                </a:ext>
              </a:extLst>
            </p:cNvPr>
            <p:cNvSpPr>
              <a:spLocks noChangeShapeType="1"/>
            </p:cNvSpPr>
            <p:nvPr/>
          </p:nvSpPr>
          <p:spPr bwMode="auto">
            <a:xfrm>
              <a:off x="926" y="3618"/>
              <a:ext cx="1250" cy="1"/>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sp>
        <p:nvSpPr>
          <p:cNvPr id="53" name="Line 31">
            <a:extLst>
              <a:ext uri="{FF2B5EF4-FFF2-40B4-BE49-F238E27FC236}">
                <a16:creationId xmlns:a16="http://schemas.microsoft.com/office/drawing/2014/main" id="{6673D8A6-69AD-5340-8C40-A6137A773131}"/>
              </a:ext>
            </a:extLst>
          </p:cNvPr>
          <p:cNvSpPr>
            <a:spLocks noChangeShapeType="1"/>
          </p:cNvSpPr>
          <p:nvPr/>
        </p:nvSpPr>
        <p:spPr bwMode="auto">
          <a:xfrm flipV="1">
            <a:off x="2760663" y="3227387"/>
            <a:ext cx="752473"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Tree>
    <p:extLst>
      <p:ext uri="{BB962C8B-B14F-4D97-AF65-F5344CB8AC3E}">
        <p14:creationId xmlns:p14="http://schemas.microsoft.com/office/powerpoint/2010/main" val="284354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213B-6846-DA49-9906-4E06CA0685BB}"/>
              </a:ext>
            </a:extLst>
          </p:cNvPr>
          <p:cNvSpPr>
            <a:spLocks noGrp="1"/>
          </p:cNvSpPr>
          <p:nvPr>
            <p:ph type="title"/>
          </p:nvPr>
        </p:nvSpPr>
        <p:spPr/>
        <p:txBody>
          <a:bodyPr/>
          <a:lstStyle/>
          <a:p>
            <a:r>
              <a:rPr lang="en-US" dirty="0"/>
              <a:t>Template Pattern</a:t>
            </a:r>
          </a:p>
        </p:txBody>
      </p:sp>
      <p:sp>
        <p:nvSpPr>
          <p:cNvPr id="3" name="Content Placeholder 2">
            <a:extLst>
              <a:ext uri="{FF2B5EF4-FFF2-40B4-BE49-F238E27FC236}">
                <a16:creationId xmlns:a16="http://schemas.microsoft.com/office/drawing/2014/main" id="{0847D377-0C4F-294E-B9E2-65304517170A}"/>
              </a:ext>
            </a:extLst>
          </p:cNvPr>
          <p:cNvSpPr>
            <a:spLocks noGrp="1"/>
          </p:cNvSpPr>
          <p:nvPr>
            <p:ph idx="1"/>
          </p:nvPr>
        </p:nvSpPr>
        <p:spPr/>
        <p:txBody>
          <a:bodyPr/>
          <a:lstStyle/>
          <a:p>
            <a:r>
              <a:rPr lang="en-US" b="1" dirty="0"/>
              <a:t>Problem</a:t>
            </a:r>
            <a:r>
              <a:rPr lang="en-US" dirty="0"/>
              <a:t>: Two different components have significant similarities, but demonstrate no reuse of common interface or implementation. If a change common to both components becomes necessary, duplicate effort must be expended.</a:t>
            </a:r>
          </a:p>
          <a:p>
            <a:r>
              <a:rPr lang="en-US" b="1" dirty="0"/>
              <a:t>Solution</a:t>
            </a:r>
            <a:r>
              <a:rPr lang="en-US" dirty="0"/>
              <a:t>: The component designer mandates the required steps of an algorithm, and the ordering of the steps, but allows the component client to extend or replace some number of these steps.</a:t>
            </a:r>
          </a:p>
        </p:txBody>
      </p:sp>
      <p:sp>
        <p:nvSpPr>
          <p:cNvPr id="4" name="Slide Number Placeholder 3">
            <a:extLst>
              <a:ext uri="{FF2B5EF4-FFF2-40B4-BE49-F238E27FC236}">
                <a16:creationId xmlns:a16="http://schemas.microsoft.com/office/drawing/2014/main" id="{865EAD64-4DFD-D448-AA08-6B9CEAC0CDA0}"/>
              </a:ext>
            </a:extLst>
          </p:cNvPr>
          <p:cNvSpPr>
            <a:spLocks noGrp="1"/>
          </p:cNvSpPr>
          <p:nvPr>
            <p:ph type="sldNum" sz="quarter" idx="12"/>
          </p:nvPr>
        </p:nvSpPr>
        <p:spPr/>
        <p:txBody>
          <a:bodyPr/>
          <a:lstStyle/>
          <a:p>
            <a:fld id="{4CE482DC-2269-4F26-9D2A-7E44B1A4CD85}" type="slidenum">
              <a:rPr lang="en-US" smtClean="0"/>
              <a:t>18</a:t>
            </a:fld>
            <a:endParaRPr lang="en-US" dirty="0"/>
          </a:p>
        </p:txBody>
      </p:sp>
    </p:spTree>
    <p:extLst>
      <p:ext uri="{BB962C8B-B14F-4D97-AF65-F5344CB8AC3E}">
        <p14:creationId xmlns:p14="http://schemas.microsoft.com/office/powerpoint/2010/main" val="974233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F06B-318F-D84F-A03F-3040FEE0B6A9}"/>
              </a:ext>
            </a:extLst>
          </p:cNvPr>
          <p:cNvSpPr>
            <a:spLocks noGrp="1"/>
          </p:cNvSpPr>
          <p:nvPr>
            <p:ph type="title"/>
          </p:nvPr>
        </p:nvSpPr>
        <p:spPr/>
        <p:txBody>
          <a:bodyPr/>
          <a:lstStyle/>
          <a:p>
            <a:r>
              <a:rPr lang="en-US" dirty="0"/>
              <a:t>Example daily routine of a worker.</a:t>
            </a:r>
            <a:br>
              <a:rPr lang="en-US" dirty="0"/>
            </a:br>
            <a:endParaRPr lang="en-US" dirty="0"/>
          </a:p>
        </p:txBody>
      </p:sp>
      <p:pic>
        <p:nvPicPr>
          <p:cNvPr id="6" name="Content Placeholder 5">
            <a:extLst>
              <a:ext uri="{FF2B5EF4-FFF2-40B4-BE49-F238E27FC236}">
                <a16:creationId xmlns:a16="http://schemas.microsoft.com/office/drawing/2014/main" id="{A94F5C0B-D4A5-4549-85AD-7C927394FD0D}"/>
              </a:ext>
            </a:extLst>
          </p:cNvPr>
          <p:cNvPicPr>
            <a:picLocks noGrp="1" noChangeAspect="1"/>
          </p:cNvPicPr>
          <p:nvPr>
            <p:ph idx="1"/>
          </p:nvPr>
        </p:nvPicPr>
        <p:blipFill>
          <a:blip r:embed="rId2"/>
          <a:stretch>
            <a:fillRect/>
          </a:stretch>
        </p:blipFill>
        <p:spPr>
          <a:xfrm>
            <a:off x="2182452" y="1329668"/>
            <a:ext cx="6936148" cy="4893907"/>
          </a:xfrm>
        </p:spPr>
      </p:pic>
      <p:sp>
        <p:nvSpPr>
          <p:cNvPr id="4" name="Slide Number Placeholder 3">
            <a:extLst>
              <a:ext uri="{FF2B5EF4-FFF2-40B4-BE49-F238E27FC236}">
                <a16:creationId xmlns:a16="http://schemas.microsoft.com/office/drawing/2014/main" id="{E72B7E6B-3E30-D841-B0DD-FC6FD0174B84}"/>
              </a:ext>
            </a:extLst>
          </p:cNvPr>
          <p:cNvSpPr>
            <a:spLocks noGrp="1"/>
          </p:cNvSpPr>
          <p:nvPr>
            <p:ph type="sldNum" sz="quarter" idx="12"/>
          </p:nvPr>
        </p:nvSpPr>
        <p:spPr/>
        <p:txBody>
          <a:bodyPr/>
          <a:lstStyle/>
          <a:p>
            <a:fld id="{4CE482DC-2269-4F26-9D2A-7E44B1A4CD85}" type="slidenum">
              <a:rPr lang="en-US" smtClean="0"/>
              <a:t>19</a:t>
            </a:fld>
            <a:endParaRPr lang="en-US" dirty="0"/>
          </a:p>
        </p:txBody>
      </p:sp>
    </p:spTree>
    <p:extLst>
      <p:ext uri="{BB962C8B-B14F-4D97-AF65-F5344CB8AC3E}">
        <p14:creationId xmlns:p14="http://schemas.microsoft.com/office/powerpoint/2010/main" val="1851160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will learn </a:t>
            </a:r>
          </a:p>
        </p:txBody>
      </p:sp>
      <p:sp>
        <p:nvSpPr>
          <p:cNvPr id="3" name="Content Placeholder 2"/>
          <p:cNvSpPr>
            <a:spLocks noGrp="1"/>
          </p:cNvSpPr>
          <p:nvPr>
            <p:ph idx="1"/>
          </p:nvPr>
        </p:nvSpPr>
        <p:spPr>
          <a:xfrm>
            <a:off x="1155643" y="2422517"/>
            <a:ext cx="3986164" cy="3193194"/>
          </a:xfrm>
        </p:spPr>
        <p:txBody>
          <a:bodyPr>
            <a:noAutofit/>
          </a:bodyPr>
          <a:lstStyle/>
          <a:p>
            <a:pPr marL="0" indent="0">
              <a:buNone/>
            </a:pPr>
            <a:endParaRPr lang="en-US" sz="2400" dirty="0"/>
          </a:p>
          <a:p>
            <a:pPr marL="201168" lvl="1" indent="0" defTabSz="457200">
              <a:buNone/>
            </a:pPr>
            <a:r>
              <a:rPr lang="en-US" sz="2400" dirty="0">
                <a:solidFill>
                  <a:schemeClr val="tx1"/>
                </a:solidFill>
              </a:rPr>
              <a:t>State </a:t>
            </a:r>
          </a:p>
          <a:p>
            <a:pPr marL="201168" lvl="1" indent="0" defTabSz="457200">
              <a:buNone/>
            </a:pPr>
            <a:r>
              <a:rPr lang="en-US" sz="2400" dirty="0">
                <a:solidFill>
                  <a:schemeClr val="tx1"/>
                </a:solidFill>
              </a:rPr>
              <a:t>Bridge</a:t>
            </a:r>
          </a:p>
          <a:p>
            <a:pPr marL="201168" lvl="1" indent="0" defTabSz="457200">
              <a:buNone/>
            </a:pPr>
            <a:r>
              <a:rPr lang="en-US" sz="2400" dirty="0">
                <a:solidFill>
                  <a:schemeClr val="tx1"/>
                </a:solidFill>
              </a:rPr>
              <a:t>Command</a:t>
            </a:r>
          </a:p>
          <a:p>
            <a:pPr marL="201168" lvl="1" indent="0" defTabSz="457200">
              <a:buNone/>
            </a:pPr>
            <a:r>
              <a:rPr lang="en-US" sz="2400" dirty="0">
                <a:solidFill>
                  <a:schemeClr val="tx1"/>
                </a:solidFill>
              </a:rPr>
              <a:t>Template</a:t>
            </a:r>
          </a:p>
          <a:p>
            <a:pPr marL="201168" lvl="1" indent="0" defTabSz="457200">
              <a:buNone/>
            </a:pPr>
            <a:r>
              <a:rPr lang="en-US" sz="2400" dirty="0">
                <a:solidFill>
                  <a:schemeClr val="tx1"/>
                </a:solidFill>
              </a:rPr>
              <a:t>Proxy</a:t>
            </a:r>
          </a:p>
          <a:p>
            <a:pPr marL="201168" lvl="1" indent="0" defTabSz="457200">
              <a:buNone/>
            </a:pPr>
            <a:r>
              <a:rPr lang="en-US" sz="2400" dirty="0">
                <a:solidFill>
                  <a:schemeClr val="tx1"/>
                </a:solidFill>
              </a:rPr>
              <a:t>Prototype</a:t>
            </a:r>
          </a:p>
          <a:p>
            <a:pPr marL="201168" lvl="1" indent="0" defTabSz="457200">
              <a:buNone/>
            </a:pPr>
            <a:r>
              <a:rPr lang="en-US" sz="2400" dirty="0">
                <a:solidFill>
                  <a:schemeClr val="tx1"/>
                </a:solidFill>
              </a:rPr>
              <a:t>Visitor</a:t>
            </a:r>
          </a:p>
        </p:txBody>
      </p:sp>
      <p:sp>
        <p:nvSpPr>
          <p:cNvPr id="4" name="Slide Number Placeholder 3"/>
          <p:cNvSpPr>
            <a:spLocks noGrp="1"/>
          </p:cNvSpPr>
          <p:nvPr>
            <p:ph type="sldNum" sz="quarter" idx="12"/>
          </p:nvPr>
        </p:nvSpPr>
        <p:spPr/>
        <p:txBody>
          <a:bodyPr/>
          <a:lstStyle/>
          <a:p>
            <a:fld id="{4CE482DC-2269-4F26-9D2A-7E44B1A4CD85}" type="slidenum">
              <a:rPr lang="en-US" smtClean="0"/>
              <a:t>2</a:t>
            </a:fld>
            <a:endParaRPr lang="en-US" dirty="0"/>
          </a:p>
        </p:txBody>
      </p:sp>
      <p:sp>
        <p:nvSpPr>
          <p:cNvPr id="5" name="Rectangle 4">
            <a:extLst>
              <a:ext uri="{FF2B5EF4-FFF2-40B4-BE49-F238E27FC236}">
                <a16:creationId xmlns:a16="http://schemas.microsoft.com/office/drawing/2014/main" id="{BB1C36DC-C695-7E48-A966-0CF1BB786A20}"/>
              </a:ext>
            </a:extLst>
          </p:cNvPr>
          <p:cNvSpPr/>
          <p:nvPr/>
        </p:nvSpPr>
        <p:spPr>
          <a:xfrm>
            <a:off x="5655672" y="2852077"/>
            <a:ext cx="3817749" cy="2677656"/>
          </a:xfrm>
          <a:prstGeom prst="rect">
            <a:avLst/>
          </a:prstGeom>
        </p:spPr>
        <p:txBody>
          <a:bodyPr wrap="square">
            <a:spAutoFit/>
          </a:bodyPr>
          <a:lstStyle/>
          <a:p>
            <a:pPr marL="201168" lvl="1" indent="0">
              <a:buNone/>
            </a:pPr>
            <a:r>
              <a:rPr lang="en-US" sz="2400" dirty="0"/>
              <a:t>Memento</a:t>
            </a:r>
          </a:p>
          <a:p>
            <a:pPr marL="201168" lvl="1" indent="0">
              <a:buNone/>
            </a:pPr>
            <a:r>
              <a:rPr lang="en-US" altLang="en-US" sz="2400" dirty="0"/>
              <a:t>Interpreter</a:t>
            </a:r>
          </a:p>
          <a:p>
            <a:pPr marL="201168" lvl="1" indent="0">
              <a:buNone/>
            </a:pPr>
            <a:r>
              <a:rPr lang="en-US" sz="2400" dirty="0"/>
              <a:t>Abstract Factory</a:t>
            </a:r>
          </a:p>
          <a:p>
            <a:pPr marL="201168" lvl="1" indent="0">
              <a:buNone/>
            </a:pPr>
            <a:r>
              <a:rPr lang="en-US" sz="2400" dirty="0"/>
              <a:t>Builder</a:t>
            </a:r>
          </a:p>
          <a:p>
            <a:pPr marL="201168" lvl="1" indent="0">
              <a:buNone/>
            </a:pPr>
            <a:r>
              <a:rPr lang="en-US" sz="2400" dirty="0"/>
              <a:t>Decorator</a:t>
            </a:r>
          </a:p>
          <a:p>
            <a:pPr marL="201168" lvl="1" indent="0">
              <a:buNone/>
            </a:pPr>
            <a:r>
              <a:rPr lang="en-US" sz="2400" dirty="0"/>
              <a:t>Chain of responsibility</a:t>
            </a:r>
          </a:p>
          <a:p>
            <a:pPr marL="201168" lvl="1" indent="0">
              <a:buNone/>
            </a:pPr>
            <a:r>
              <a:rPr lang="en-US" sz="2400" dirty="0"/>
              <a:t>Flyweight</a:t>
            </a:r>
          </a:p>
        </p:txBody>
      </p:sp>
      <p:sp>
        <p:nvSpPr>
          <p:cNvPr id="6" name="Rectangle 5">
            <a:extLst>
              <a:ext uri="{FF2B5EF4-FFF2-40B4-BE49-F238E27FC236}">
                <a16:creationId xmlns:a16="http://schemas.microsoft.com/office/drawing/2014/main" id="{8C8D4BE2-1CEF-8549-9C1A-AB91C71D55BA}"/>
              </a:ext>
            </a:extLst>
          </p:cNvPr>
          <p:cNvSpPr/>
          <p:nvPr/>
        </p:nvSpPr>
        <p:spPr>
          <a:xfrm>
            <a:off x="1097279" y="1737360"/>
            <a:ext cx="10284083" cy="830997"/>
          </a:xfrm>
          <a:prstGeom prst="rect">
            <a:avLst/>
          </a:prstGeom>
        </p:spPr>
        <p:txBody>
          <a:bodyPr wrap="square">
            <a:spAutoFit/>
          </a:bodyPr>
          <a:lstStyle/>
          <a:p>
            <a:pPr marL="201168" lvl="1" indent="0">
              <a:buNone/>
            </a:pPr>
            <a:r>
              <a:rPr lang="en-US" sz="2400" dirty="0"/>
              <a:t>Understand how these patterns work, and what problems they can be used to solve</a:t>
            </a:r>
          </a:p>
        </p:txBody>
      </p:sp>
    </p:spTree>
    <p:extLst>
      <p:ext uri="{BB962C8B-B14F-4D97-AF65-F5344CB8AC3E}">
        <p14:creationId xmlns:p14="http://schemas.microsoft.com/office/powerpoint/2010/main" val="347861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621F55-95D7-A640-8E10-BAE65083CBB2}"/>
              </a:ext>
            </a:extLst>
          </p:cNvPr>
          <p:cNvSpPr>
            <a:spLocks noGrp="1"/>
          </p:cNvSpPr>
          <p:nvPr>
            <p:ph type="sldNum" sz="quarter" idx="12"/>
          </p:nvPr>
        </p:nvSpPr>
        <p:spPr/>
        <p:txBody>
          <a:bodyPr/>
          <a:lstStyle/>
          <a:p>
            <a:fld id="{4CE482DC-2269-4F26-9D2A-7E44B1A4CD85}" type="slidenum">
              <a:rPr lang="en-US" smtClean="0"/>
              <a:t>20</a:t>
            </a:fld>
            <a:endParaRPr lang="en-US" dirty="0"/>
          </a:p>
        </p:txBody>
      </p:sp>
      <p:sp>
        <p:nvSpPr>
          <p:cNvPr id="5" name="Text Box 2">
            <a:extLst>
              <a:ext uri="{FF2B5EF4-FFF2-40B4-BE49-F238E27FC236}">
                <a16:creationId xmlns:a16="http://schemas.microsoft.com/office/drawing/2014/main" id="{3CEA0F21-D836-9B42-A8A4-6CB9EAF452E1}"/>
              </a:ext>
            </a:extLst>
          </p:cNvPr>
          <p:cNvSpPr txBox="1">
            <a:spLocks noChangeArrowheads="1"/>
          </p:cNvSpPr>
          <p:nvPr/>
        </p:nvSpPr>
        <p:spPr bwMode="auto">
          <a:xfrm>
            <a:off x="8751888" y="4438650"/>
            <a:ext cx="1887537"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800">
                <a:solidFill>
                  <a:schemeClr val="tx1"/>
                </a:solidFill>
                <a:ea typeface="宋体" panose="02010600030101010101" pitchFamily="2" charset="-122"/>
              </a:rPr>
              <a:t>SaveBook (b:Book) makeQuery()</a:t>
            </a:r>
          </a:p>
          <a:p>
            <a:r>
              <a:rPr lang="en-US" altLang="zh-CN" sz="1800">
                <a:solidFill>
                  <a:schemeClr val="tx1"/>
                </a:solidFill>
                <a:ea typeface="宋体" panose="02010600030101010101" pitchFamily="2" charset="-122"/>
              </a:rPr>
              <a:t>processResult()</a:t>
            </a:r>
          </a:p>
        </p:txBody>
      </p:sp>
      <p:sp>
        <p:nvSpPr>
          <p:cNvPr id="6" name="Rectangle 3">
            <a:extLst>
              <a:ext uri="{FF2B5EF4-FFF2-40B4-BE49-F238E27FC236}">
                <a16:creationId xmlns:a16="http://schemas.microsoft.com/office/drawing/2014/main" id="{6D5A1DB9-7618-044B-8C08-DF64EE2A7804}"/>
              </a:ext>
            </a:extLst>
          </p:cNvPr>
          <p:cNvSpPr>
            <a:spLocks noChangeArrowheads="1"/>
          </p:cNvSpPr>
          <p:nvPr/>
        </p:nvSpPr>
        <p:spPr bwMode="auto">
          <a:xfrm>
            <a:off x="8683625" y="4083050"/>
            <a:ext cx="1987550" cy="1271588"/>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7" name="Text Box 4">
            <a:extLst>
              <a:ext uri="{FF2B5EF4-FFF2-40B4-BE49-F238E27FC236}">
                <a16:creationId xmlns:a16="http://schemas.microsoft.com/office/drawing/2014/main" id="{229D30C4-3822-7A40-A389-3841C55B7CB8}"/>
              </a:ext>
            </a:extLst>
          </p:cNvPr>
          <p:cNvSpPr txBox="1">
            <a:spLocks noChangeArrowheads="1"/>
          </p:cNvSpPr>
          <p:nvPr/>
        </p:nvSpPr>
        <p:spPr bwMode="auto">
          <a:xfrm>
            <a:off x="9183688" y="4098925"/>
            <a:ext cx="939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SaveBook</a:t>
            </a:r>
          </a:p>
        </p:txBody>
      </p:sp>
      <p:sp>
        <p:nvSpPr>
          <p:cNvPr id="8" name="Line 5">
            <a:extLst>
              <a:ext uri="{FF2B5EF4-FFF2-40B4-BE49-F238E27FC236}">
                <a16:creationId xmlns:a16="http://schemas.microsoft.com/office/drawing/2014/main" id="{0CAA87CF-AA5E-B444-A432-F8EF7D5033A2}"/>
              </a:ext>
            </a:extLst>
          </p:cNvPr>
          <p:cNvSpPr>
            <a:spLocks noChangeShapeType="1"/>
          </p:cNvSpPr>
          <p:nvPr/>
        </p:nvSpPr>
        <p:spPr bwMode="auto">
          <a:xfrm>
            <a:off x="8680450" y="4424363"/>
            <a:ext cx="1984375" cy="3175"/>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9" name="Rectangle 6">
            <a:extLst>
              <a:ext uri="{FF2B5EF4-FFF2-40B4-BE49-F238E27FC236}">
                <a16:creationId xmlns:a16="http://schemas.microsoft.com/office/drawing/2014/main" id="{AECD1D6F-4762-1549-A541-C59CF228505F}"/>
              </a:ext>
            </a:extLst>
          </p:cNvPr>
          <p:cNvSpPr>
            <a:spLocks noChangeArrowheads="1"/>
          </p:cNvSpPr>
          <p:nvPr/>
        </p:nvSpPr>
        <p:spPr bwMode="auto">
          <a:xfrm>
            <a:off x="2309813" y="4083050"/>
            <a:ext cx="2038350" cy="1330325"/>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0" name="Text Box 7">
            <a:extLst>
              <a:ext uri="{FF2B5EF4-FFF2-40B4-BE49-F238E27FC236}">
                <a16:creationId xmlns:a16="http://schemas.microsoft.com/office/drawing/2014/main" id="{C5178ABB-9265-3C4F-8F4A-EC77F7D7639F}"/>
              </a:ext>
            </a:extLst>
          </p:cNvPr>
          <p:cNvSpPr txBox="1">
            <a:spLocks noChangeArrowheads="1"/>
          </p:cNvSpPr>
          <p:nvPr/>
        </p:nvSpPr>
        <p:spPr bwMode="auto">
          <a:xfrm>
            <a:off x="2946400" y="4098925"/>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GetUser</a:t>
            </a:r>
          </a:p>
        </p:txBody>
      </p:sp>
      <p:sp>
        <p:nvSpPr>
          <p:cNvPr id="11" name="Line 8">
            <a:extLst>
              <a:ext uri="{FF2B5EF4-FFF2-40B4-BE49-F238E27FC236}">
                <a16:creationId xmlns:a16="http://schemas.microsoft.com/office/drawing/2014/main" id="{30BE1A1D-53C0-1245-9BEE-01780B18E7ED}"/>
              </a:ext>
            </a:extLst>
          </p:cNvPr>
          <p:cNvSpPr>
            <a:spLocks noChangeShapeType="1"/>
          </p:cNvSpPr>
          <p:nvPr/>
        </p:nvSpPr>
        <p:spPr bwMode="auto">
          <a:xfrm>
            <a:off x="2303463" y="4449763"/>
            <a:ext cx="2049462" cy="3175"/>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2" name="Text Box 9">
            <a:extLst>
              <a:ext uri="{FF2B5EF4-FFF2-40B4-BE49-F238E27FC236}">
                <a16:creationId xmlns:a16="http://schemas.microsoft.com/office/drawing/2014/main" id="{6CF93408-BAC1-1845-9BE4-DDCB05B49F04}"/>
              </a:ext>
            </a:extLst>
          </p:cNvPr>
          <p:cNvSpPr txBox="1">
            <a:spLocks noChangeArrowheads="1"/>
          </p:cNvSpPr>
          <p:nvPr/>
        </p:nvSpPr>
        <p:spPr bwMode="auto">
          <a:xfrm>
            <a:off x="2386013" y="4527550"/>
            <a:ext cx="18859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GetUser(uid: String)</a:t>
            </a:r>
          </a:p>
          <a:p>
            <a:r>
              <a:rPr lang="en-US" altLang="zh-CN" sz="1800">
                <a:solidFill>
                  <a:schemeClr val="tx1"/>
                </a:solidFill>
                <a:ea typeface="宋体" panose="02010600030101010101" pitchFamily="2" charset="-122"/>
              </a:rPr>
              <a:t>makeQuery()</a:t>
            </a:r>
          </a:p>
          <a:p>
            <a:r>
              <a:rPr lang="en-US" altLang="zh-CN" sz="1800">
                <a:solidFill>
                  <a:schemeClr val="tx1"/>
                </a:solidFill>
                <a:ea typeface="宋体" panose="02010600030101010101" pitchFamily="2" charset="-122"/>
              </a:rPr>
              <a:t>processResult()</a:t>
            </a:r>
          </a:p>
        </p:txBody>
      </p:sp>
      <p:sp>
        <p:nvSpPr>
          <p:cNvPr id="13" name="Rectangle 10">
            <a:extLst>
              <a:ext uri="{FF2B5EF4-FFF2-40B4-BE49-F238E27FC236}">
                <a16:creationId xmlns:a16="http://schemas.microsoft.com/office/drawing/2014/main" id="{48D13979-C415-E549-B325-24E710666418}"/>
              </a:ext>
            </a:extLst>
          </p:cNvPr>
          <p:cNvSpPr>
            <a:spLocks noChangeArrowheads="1"/>
          </p:cNvSpPr>
          <p:nvPr/>
        </p:nvSpPr>
        <p:spPr bwMode="auto">
          <a:xfrm>
            <a:off x="4451350" y="4083050"/>
            <a:ext cx="2016125" cy="1316038"/>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4" name="Line 11">
            <a:extLst>
              <a:ext uri="{FF2B5EF4-FFF2-40B4-BE49-F238E27FC236}">
                <a16:creationId xmlns:a16="http://schemas.microsoft.com/office/drawing/2014/main" id="{C0CD9581-C34D-E140-912B-D62AEEED3B37}"/>
              </a:ext>
            </a:extLst>
          </p:cNvPr>
          <p:cNvSpPr>
            <a:spLocks noChangeShapeType="1"/>
          </p:cNvSpPr>
          <p:nvPr/>
        </p:nvSpPr>
        <p:spPr bwMode="auto">
          <a:xfrm>
            <a:off x="4456113" y="4449763"/>
            <a:ext cx="2005012" cy="3175"/>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5" name="Text Box 12">
            <a:extLst>
              <a:ext uri="{FF2B5EF4-FFF2-40B4-BE49-F238E27FC236}">
                <a16:creationId xmlns:a16="http://schemas.microsoft.com/office/drawing/2014/main" id="{ACFFF4FC-FA92-1947-808E-B6FE648DAF7C}"/>
              </a:ext>
            </a:extLst>
          </p:cNvPr>
          <p:cNvSpPr txBox="1">
            <a:spLocks noChangeArrowheads="1"/>
          </p:cNvSpPr>
          <p:nvPr/>
        </p:nvSpPr>
        <p:spPr bwMode="auto">
          <a:xfrm>
            <a:off x="4481513" y="4529138"/>
            <a:ext cx="19558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800">
                <a:solidFill>
                  <a:schemeClr val="tx1"/>
                </a:solidFill>
                <a:ea typeface="宋体" panose="02010600030101010101" pitchFamily="2" charset="-122"/>
              </a:rPr>
              <a:t>GetBook(cn: String)</a:t>
            </a:r>
          </a:p>
          <a:p>
            <a:r>
              <a:rPr lang="en-US" altLang="zh-CN" sz="1800">
                <a:solidFill>
                  <a:schemeClr val="tx1"/>
                </a:solidFill>
                <a:ea typeface="宋体" panose="02010600030101010101" pitchFamily="2" charset="-122"/>
              </a:rPr>
              <a:t>makeQuery()</a:t>
            </a:r>
          </a:p>
          <a:p>
            <a:r>
              <a:rPr lang="en-US" altLang="zh-CN" sz="1800">
                <a:solidFill>
                  <a:schemeClr val="tx1"/>
                </a:solidFill>
                <a:ea typeface="宋体" panose="02010600030101010101" pitchFamily="2" charset="-122"/>
              </a:rPr>
              <a:t>processResult()</a:t>
            </a:r>
          </a:p>
        </p:txBody>
      </p:sp>
      <p:sp>
        <p:nvSpPr>
          <p:cNvPr id="16" name="Rectangle 13">
            <a:extLst>
              <a:ext uri="{FF2B5EF4-FFF2-40B4-BE49-F238E27FC236}">
                <a16:creationId xmlns:a16="http://schemas.microsoft.com/office/drawing/2014/main" id="{CB029A4D-B0C3-ED43-8A3D-EAAB33D63ACA}"/>
              </a:ext>
            </a:extLst>
          </p:cNvPr>
          <p:cNvSpPr>
            <a:spLocks noChangeArrowheads="1"/>
          </p:cNvSpPr>
          <p:nvPr/>
        </p:nvSpPr>
        <p:spPr bwMode="auto">
          <a:xfrm>
            <a:off x="6573838" y="4083050"/>
            <a:ext cx="2001837" cy="1293813"/>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7" name="Line 14">
            <a:extLst>
              <a:ext uri="{FF2B5EF4-FFF2-40B4-BE49-F238E27FC236}">
                <a16:creationId xmlns:a16="http://schemas.microsoft.com/office/drawing/2014/main" id="{9FC71309-9BF7-8146-8AA2-737978719A7A}"/>
              </a:ext>
            </a:extLst>
          </p:cNvPr>
          <p:cNvSpPr>
            <a:spLocks noChangeShapeType="1"/>
          </p:cNvSpPr>
          <p:nvPr/>
        </p:nvSpPr>
        <p:spPr bwMode="auto">
          <a:xfrm>
            <a:off x="6567488" y="4424363"/>
            <a:ext cx="2012950" cy="3175"/>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8" name="Text Box 15">
            <a:extLst>
              <a:ext uri="{FF2B5EF4-FFF2-40B4-BE49-F238E27FC236}">
                <a16:creationId xmlns:a16="http://schemas.microsoft.com/office/drawing/2014/main" id="{FCB72863-3D10-0B43-B58C-4A07F8D9C7A1}"/>
              </a:ext>
            </a:extLst>
          </p:cNvPr>
          <p:cNvSpPr txBox="1">
            <a:spLocks noChangeArrowheads="1"/>
          </p:cNvSpPr>
          <p:nvPr/>
        </p:nvSpPr>
        <p:spPr bwMode="auto">
          <a:xfrm>
            <a:off x="6670675" y="4500563"/>
            <a:ext cx="1804988"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800">
                <a:solidFill>
                  <a:schemeClr val="tx1"/>
                </a:solidFill>
                <a:ea typeface="宋体" panose="02010600030101010101" pitchFamily="2" charset="-122"/>
              </a:rPr>
              <a:t>SaveLoan (Loan l) makeQuery()</a:t>
            </a:r>
          </a:p>
          <a:p>
            <a:r>
              <a:rPr lang="en-US" altLang="zh-CN" sz="1800">
                <a:solidFill>
                  <a:schemeClr val="tx1"/>
                </a:solidFill>
                <a:ea typeface="宋体" panose="02010600030101010101" pitchFamily="2" charset="-122"/>
              </a:rPr>
              <a:t>processResult()</a:t>
            </a:r>
          </a:p>
        </p:txBody>
      </p:sp>
      <p:sp>
        <p:nvSpPr>
          <p:cNvPr id="19" name="Rectangle 16">
            <a:extLst>
              <a:ext uri="{FF2B5EF4-FFF2-40B4-BE49-F238E27FC236}">
                <a16:creationId xmlns:a16="http://schemas.microsoft.com/office/drawing/2014/main" id="{6F277256-33EE-3F42-AD71-DCDA12A113F5}"/>
              </a:ext>
            </a:extLst>
          </p:cNvPr>
          <p:cNvSpPr>
            <a:spLocks noChangeArrowheads="1"/>
          </p:cNvSpPr>
          <p:nvPr/>
        </p:nvSpPr>
        <p:spPr bwMode="auto">
          <a:xfrm>
            <a:off x="3643313" y="1160463"/>
            <a:ext cx="1766887" cy="2227262"/>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0" name="Text Box 17">
            <a:extLst>
              <a:ext uri="{FF2B5EF4-FFF2-40B4-BE49-F238E27FC236}">
                <a16:creationId xmlns:a16="http://schemas.microsoft.com/office/drawing/2014/main" id="{5422568F-FA9A-C540-919D-942F0C735D16}"/>
              </a:ext>
            </a:extLst>
          </p:cNvPr>
          <p:cNvSpPr txBox="1">
            <a:spLocks noChangeArrowheads="1"/>
          </p:cNvSpPr>
          <p:nvPr/>
        </p:nvSpPr>
        <p:spPr bwMode="auto">
          <a:xfrm>
            <a:off x="4732338" y="1552575"/>
            <a:ext cx="15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endParaRPr lang="zh-CN" altLang="en-US" sz="1800">
              <a:solidFill>
                <a:schemeClr val="tx1"/>
              </a:solidFill>
              <a:ea typeface="宋体" panose="02010600030101010101" pitchFamily="2" charset="-122"/>
            </a:endParaRPr>
          </a:p>
        </p:txBody>
      </p:sp>
      <p:sp>
        <p:nvSpPr>
          <p:cNvPr id="21" name="Text Box 18">
            <a:extLst>
              <a:ext uri="{FF2B5EF4-FFF2-40B4-BE49-F238E27FC236}">
                <a16:creationId xmlns:a16="http://schemas.microsoft.com/office/drawing/2014/main" id="{22CC03C0-B4A9-C844-B1B7-EB0E89B9A6E0}"/>
              </a:ext>
            </a:extLst>
          </p:cNvPr>
          <p:cNvSpPr txBox="1">
            <a:spLocks noChangeArrowheads="1"/>
          </p:cNvSpPr>
          <p:nvPr/>
        </p:nvSpPr>
        <p:spPr bwMode="auto">
          <a:xfrm>
            <a:off x="4027488" y="1204913"/>
            <a:ext cx="895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i="1">
                <a:solidFill>
                  <a:schemeClr val="tx1"/>
                </a:solidFill>
                <a:ea typeface="宋体" panose="02010600030101010101" pitchFamily="2" charset="-122"/>
              </a:rPr>
              <a:t>SQL Cmd</a:t>
            </a:r>
          </a:p>
        </p:txBody>
      </p:sp>
      <p:sp>
        <p:nvSpPr>
          <p:cNvPr id="22" name="Line 19">
            <a:extLst>
              <a:ext uri="{FF2B5EF4-FFF2-40B4-BE49-F238E27FC236}">
                <a16:creationId xmlns:a16="http://schemas.microsoft.com/office/drawing/2014/main" id="{D4743A85-35DB-A140-A338-8C44E56D72A2}"/>
              </a:ext>
            </a:extLst>
          </p:cNvPr>
          <p:cNvSpPr>
            <a:spLocks noChangeShapeType="1"/>
          </p:cNvSpPr>
          <p:nvPr/>
        </p:nvSpPr>
        <p:spPr bwMode="auto">
          <a:xfrm>
            <a:off x="3633788" y="1600200"/>
            <a:ext cx="1778000" cy="4763"/>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3" name="Text Box 20">
            <a:extLst>
              <a:ext uri="{FF2B5EF4-FFF2-40B4-BE49-F238E27FC236}">
                <a16:creationId xmlns:a16="http://schemas.microsoft.com/office/drawing/2014/main" id="{5BD85A5A-52FC-9742-B5DC-314986C2398F}"/>
              </a:ext>
            </a:extLst>
          </p:cNvPr>
          <p:cNvSpPr txBox="1">
            <a:spLocks noChangeArrowheads="1"/>
          </p:cNvSpPr>
          <p:nvPr/>
        </p:nvSpPr>
        <p:spPr bwMode="auto">
          <a:xfrm>
            <a:off x="3703638" y="1712913"/>
            <a:ext cx="164782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800">
                <a:solidFill>
                  <a:schemeClr val="tx1"/>
                </a:solidFill>
                <a:ea typeface="宋体" panose="02010600030101010101" pitchFamily="2" charset="-122"/>
              </a:rPr>
              <a:t>execute(): Object</a:t>
            </a:r>
          </a:p>
          <a:p>
            <a:pPr eaLnBrk="0" hangingPunct="0"/>
            <a:r>
              <a:rPr lang="en-US" altLang="zh-CN" sz="1800" i="1">
                <a:solidFill>
                  <a:schemeClr val="tx1"/>
                </a:solidFill>
                <a:ea typeface="宋体" panose="02010600030101010101" pitchFamily="2" charset="-122"/>
              </a:rPr>
              <a:t>makeQuery()</a:t>
            </a:r>
          </a:p>
          <a:p>
            <a:pPr eaLnBrk="0" hangingPunct="0"/>
            <a:r>
              <a:rPr lang="en-US" altLang="zh-CN" sz="1800" i="1">
                <a:solidFill>
                  <a:schemeClr val="tx1"/>
                </a:solidFill>
                <a:ea typeface="宋体" panose="02010600030101010101" pitchFamily="2" charset="-122"/>
              </a:rPr>
              <a:t>processResult()</a:t>
            </a:r>
          </a:p>
          <a:p>
            <a:pPr eaLnBrk="0" hangingPunct="0"/>
            <a:r>
              <a:rPr lang="en-US" altLang="zh-CN" sz="1800">
                <a:solidFill>
                  <a:schemeClr val="tx1"/>
                </a:solidFill>
                <a:ea typeface="宋体" panose="02010600030101010101" pitchFamily="2" charset="-122"/>
              </a:rPr>
              <a:t>connectDB()</a:t>
            </a:r>
          </a:p>
          <a:p>
            <a:pPr eaLnBrk="0" hangingPunct="0"/>
            <a:r>
              <a:rPr lang="en-US" altLang="zh-CN" sz="1800">
                <a:solidFill>
                  <a:schemeClr val="tx1"/>
                </a:solidFill>
                <a:ea typeface="宋体" panose="02010600030101010101" pitchFamily="2" charset="-122"/>
              </a:rPr>
              <a:t>executeQuery()</a:t>
            </a:r>
          </a:p>
          <a:p>
            <a:pPr eaLnBrk="0" hangingPunct="0"/>
            <a:r>
              <a:rPr lang="en-US" altLang="zh-CN" sz="1800">
                <a:solidFill>
                  <a:schemeClr val="tx1"/>
                </a:solidFill>
                <a:ea typeface="宋体" panose="02010600030101010101" pitchFamily="2" charset="-122"/>
              </a:rPr>
              <a:t>disconnectDB()</a:t>
            </a:r>
          </a:p>
        </p:txBody>
      </p:sp>
      <p:sp>
        <p:nvSpPr>
          <p:cNvPr id="24" name="Line 21">
            <a:extLst>
              <a:ext uri="{FF2B5EF4-FFF2-40B4-BE49-F238E27FC236}">
                <a16:creationId xmlns:a16="http://schemas.microsoft.com/office/drawing/2014/main" id="{58BE011D-9742-B641-95C8-C32BE2242F9E}"/>
              </a:ext>
            </a:extLst>
          </p:cNvPr>
          <p:cNvSpPr>
            <a:spLocks noChangeShapeType="1"/>
          </p:cNvSpPr>
          <p:nvPr/>
        </p:nvSpPr>
        <p:spPr bwMode="auto">
          <a:xfrm>
            <a:off x="3649663" y="1712913"/>
            <a:ext cx="1746250" cy="4762"/>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5" name="AutoShape 22">
            <a:extLst>
              <a:ext uri="{FF2B5EF4-FFF2-40B4-BE49-F238E27FC236}">
                <a16:creationId xmlns:a16="http://schemas.microsoft.com/office/drawing/2014/main" id="{1D72571C-42AD-6C4F-B2E0-5DACA03661BA}"/>
              </a:ext>
            </a:extLst>
          </p:cNvPr>
          <p:cNvSpPr>
            <a:spLocks noChangeArrowheads="1"/>
          </p:cNvSpPr>
          <p:nvPr/>
        </p:nvSpPr>
        <p:spPr bwMode="auto">
          <a:xfrm>
            <a:off x="4360863" y="3384550"/>
            <a:ext cx="209550" cy="165100"/>
          </a:xfrm>
          <a:prstGeom prst="triangle">
            <a:avLst>
              <a:gd name="adj" fmla="val 50000"/>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nvGrpSpPr>
          <p:cNvPr id="26" name="Group 23">
            <a:extLst>
              <a:ext uri="{FF2B5EF4-FFF2-40B4-BE49-F238E27FC236}">
                <a16:creationId xmlns:a16="http://schemas.microsoft.com/office/drawing/2014/main" id="{298620A6-D9D7-6B4E-9577-3A315B3D0038}"/>
              </a:ext>
            </a:extLst>
          </p:cNvPr>
          <p:cNvGrpSpPr>
            <a:grpSpLocks/>
          </p:cNvGrpSpPr>
          <p:nvPr/>
        </p:nvGrpSpPr>
        <p:grpSpPr bwMode="auto">
          <a:xfrm>
            <a:off x="3343275" y="3557588"/>
            <a:ext cx="6264275" cy="811212"/>
            <a:chOff x="1010" y="1970"/>
            <a:chExt cx="3946" cy="635"/>
          </a:xfrm>
        </p:grpSpPr>
        <p:sp>
          <p:nvSpPr>
            <p:cNvPr id="27" name="Text Box 24">
              <a:extLst>
                <a:ext uri="{FF2B5EF4-FFF2-40B4-BE49-F238E27FC236}">
                  <a16:creationId xmlns:a16="http://schemas.microsoft.com/office/drawing/2014/main" id="{ED481FAA-68F7-7F40-9451-20CC3C6D5503}"/>
                </a:ext>
              </a:extLst>
            </p:cNvPr>
            <p:cNvSpPr txBox="1">
              <a:spLocks noChangeArrowheads="1"/>
            </p:cNvSpPr>
            <p:nvPr/>
          </p:nvSpPr>
          <p:spPr bwMode="auto">
            <a:xfrm>
              <a:off x="2083" y="2390"/>
              <a:ext cx="520"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GetBook</a:t>
              </a:r>
            </a:p>
          </p:txBody>
        </p:sp>
        <p:sp>
          <p:nvSpPr>
            <p:cNvPr id="28" name="Text Box 25">
              <a:extLst>
                <a:ext uri="{FF2B5EF4-FFF2-40B4-BE49-F238E27FC236}">
                  <a16:creationId xmlns:a16="http://schemas.microsoft.com/office/drawing/2014/main" id="{E67EDEB4-9954-8C47-96DC-4BE61F898F2A}"/>
                </a:ext>
              </a:extLst>
            </p:cNvPr>
            <p:cNvSpPr txBox="1">
              <a:spLocks noChangeArrowheads="1"/>
            </p:cNvSpPr>
            <p:nvPr/>
          </p:nvSpPr>
          <p:spPr bwMode="auto">
            <a:xfrm>
              <a:off x="3387" y="2390"/>
              <a:ext cx="57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SaveLoan</a:t>
              </a:r>
            </a:p>
          </p:txBody>
        </p:sp>
        <p:grpSp>
          <p:nvGrpSpPr>
            <p:cNvPr id="29" name="Group 26">
              <a:extLst>
                <a:ext uri="{FF2B5EF4-FFF2-40B4-BE49-F238E27FC236}">
                  <a16:creationId xmlns:a16="http://schemas.microsoft.com/office/drawing/2014/main" id="{45E191B8-574E-8741-B2E3-B8FD7CA9114B}"/>
                </a:ext>
              </a:extLst>
            </p:cNvPr>
            <p:cNvGrpSpPr>
              <a:grpSpLocks/>
            </p:cNvGrpSpPr>
            <p:nvPr/>
          </p:nvGrpSpPr>
          <p:grpSpPr bwMode="auto">
            <a:xfrm>
              <a:off x="1010" y="2133"/>
              <a:ext cx="3946" cy="239"/>
              <a:chOff x="976" y="1866"/>
              <a:chExt cx="3946" cy="239"/>
            </a:xfrm>
          </p:grpSpPr>
          <p:sp>
            <p:nvSpPr>
              <p:cNvPr id="31" name="Line 27">
                <a:extLst>
                  <a:ext uri="{FF2B5EF4-FFF2-40B4-BE49-F238E27FC236}">
                    <a16:creationId xmlns:a16="http://schemas.microsoft.com/office/drawing/2014/main" id="{98A71E03-0698-994D-9A70-FDA4CD39C636}"/>
                  </a:ext>
                </a:extLst>
              </p:cNvPr>
              <p:cNvSpPr>
                <a:spLocks noChangeShapeType="1"/>
              </p:cNvSpPr>
              <p:nvPr/>
            </p:nvSpPr>
            <p:spPr bwMode="auto">
              <a:xfrm rot="5400000">
                <a:off x="2949" y="-107"/>
                <a:ext cx="0" cy="39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8">
                <a:extLst>
                  <a:ext uri="{FF2B5EF4-FFF2-40B4-BE49-F238E27FC236}">
                    <a16:creationId xmlns:a16="http://schemas.microsoft.com/office/drawing/2014/main" id="{BAC1448B-BBEA-5D45-91E0-0B88547D70C3}"/>
                  </a:ext>
                </a:extLst>
              </p:cNvPr>
              <p:cNvSpPr>
                <a:spLocks noChangeShapeType="1"/>
              </p:cNvSpPr>
              <p:nvPr/>
            </p:nvSpPr>
            <p:spPr bwMode="auto">
              <a:xfrm rot="5400000">
                <a:off x="4802" y="1986"/>
                <a:ext cx="23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 name="Line 29">
                <a:extLst>
                  <a:ext uri="{FF2B5EF4-FFF2-40B4-BE49-F238E27FC236}">
                    <a16:creationId xmlns:a16="http://schemas.microsoft.com/office/drawing/2014/main" id="{525A0B38-63CD-EB45-8F5B-145283736F2E}"/>
                  </a:ext>
                </a:extLst>
              </p:cNvPr>
              <p:cNvSpPr>
                <a:spLocks noChangeShapeType="1"/>
              </p:cNvSpPr>
              <p:nvPr/>
            </p:nvSpPr>
            <p:spPr bwMode="auto">
              <a:xfrm rot="5400000">
                <a:off x="856" y="1986"/>
                <a:ext cx="23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 name="Line 30">
                <a:extLst>
                  <a:ext uri="{FF2B5EF4-FFF2-40B4-BE49-F238E27FC236}">
                    <a16:creationId xmlns:a16="http://schemas.microsoft.com/office/drawing/2014/main" id="{639B9BFA-1ACE-9345-A077-25A5EA1E362A}"/>
                  </a:ext>
                </a:extLst>
              </p:cNvPr>
              <p:cNvSpPr>
                <a:spLocks noChangeShapeType="1"/>
              </p:cNvSpPr>
              <p:nvPr/>
            </p:nvSpPr>
            <p:spPr bwMode="auto">
              <a:xfrm rot="5400000">
                <a:off x="3486" y="1986"/>
                <a:ext cx="23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 name="Line 31">
                <a:extLst>
                  <a:ext uri="{FF2B5EF4-FFF2-40B4-BE49-F238E27FC236}">
                    <a16:creationId xmlns:a16="http://schemas.microsoft.com/office/drawing/2014/main" id="{B86DABBA-0CAB-C148-B57D-EBB779CEE6C4}"/>
                  </a:ext>
                </a:extLst>
              </p:cNvPr>
              <p:cNvSpPr>
                <a:spLocks noChangeShapeType="1"/>
              </p:cNvSpPr>
              <p:nvPr/>
            </p:nvSpPr>
            <p:spPr bwMode="auto">
              <a:xfrm rot="5400000">
                <a:off x="2171" y="1986"/>
                <a:ext cx="23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0" name="Line 32">
              <a:extLst>
                <a:ext uri="{FF2B5EF4-FFF2-40B4-BE49-F238E27FC236}">
                  <a16:creationId xmlns:a16="http://schemas.microsoft.com/office/drawing/2014/main" id="{5C58A163-4B90-EA45-A2EC-53F67DD8B466}"/>
                </a:ext>
              </a:extLst>
            </p:cNvPr>
            <p:cNvSpPr>
              <a:spLocks noChangeShapeType="1"/>
            </p:cNvSpPr>
            <p:nvPr/>
          </p:nvSpPr>
          <p:spPr bwMode="auto">
            <a:xfrm>
              <a:off x="1718" y="197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6" name="Rectangle 33">
            <a:extLst>
              <a:ext uri="{FF2B5EF4-FFF2-40B4-BE49-F238E27FC236}">
                <a16:creationId xmlns:a16="http://schemas.microsoft.com/office/drawing/2014/main" id="{76D4EDE2-C580-7749-ABBB-0B35CD482377}"/>
              </a:ext>
            </a:extLst>
          </p:cNvPr>
          <p:cNvSpPr>
            <a:spLocks noChangeArrowheads="1"/>
          </p:cNvSpPr>
          <p:nvPr/>
        </p:nvSpPr>
        <p:spPr bwMode="auto">
          <a:xfrm>
            <a:off x="3662363" y="1966913"/>
            <a:ext cx="1635125" cy="620712"/>
          </a:xfrm>
          <a:prstGeom prst="rect">
            <a:avLst/>
          </a:prstGeom>
          <a:solidFill>
            <a:srgbClr val="F91E07">
              <a:alpha val="21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37" name="Group 34">
            <a:extLst>
              <a:ext uri="{FF2B5EF4-FFF2-40B4-BE49-F238E27FC236}">
                <a16:creationId xmlns:a16="http://schemas.microsoft.com/office/drawing/2014/main" id="{8B4B1190-65CD-FF47-B3B3-34C274EAB2E9}"/>
              </a:ext>
            </a:extLst>
          </p:cNvPr>
          <p:cNvGrpSpPr>
            <a:grpSpLocks/>
          </p:cNvGrpSpPr>
          <p:nvPr/>
        </p:nvGrpSpPr>
        <p:grpSpPr bwMode="auto">
          <a:xfrm>
            <a:off x="2311400" y="4729163"/>
            <a:ext cx="8023225" cy="658812"/>
            <a:chOff x="326" y="2740"/>
            <a:chExt cx="5054" cy="415"/>
          </a:xfrm>
        </p:grpSpPr>
        <p:sp>
          <p:nvSpPr>
            <p:cNvPr id="38" name="Rectangle 35">
              <a:extLst>
                <a:ext uri="{FF2B5EF4-FFF2-40B4-BE49-F238E27FC236}">
                  <a16:creationId xmlns:a16="http://schemas.microsoft.com/office/drawing/2014/main" id="{EB062B90-C01A-4047-89EE-8847D21FFA9D}"/>
                </a:ext>
              </a:extLst>
            </p:cNvPr>
            <p:cNvSpPr>
              <a:spLocks noChangeArrowheads="1"/>
            </p:cNvSpPr>
            <p:nvPr/>
          </p:nvSpPr>
          <p:spPr bwMode="auto">
            <a:xfrm>
              <a:off x="326" y="2764"/>
              <a:ext cx="1030" cy="391"/>
            </a:xfrm>
            <a:prstGeom prst="rect">
              <a:avLst/>
            </a:prstGeom>
            <a:solidFill>
              <a:srgbClr val="F91E07">
                <a:alpha val="21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9" name="Rectangle 36">
              <a:extLst>
                <a:ext uri="{FF2B5EF4-FFF2-40B4-BE49-F238E27FC236}">
                  <a16:creationId xmlns:a16="http://schemas.microsoft.com/office/drawing/2014/main" id="{4901795E-EB67-1F4D-8458-275D3EBAD929}"/>
                </a:ext>
              </a:extLst>
            </p:cNvPr>
            <p:cNvSpPr>
              <a:spLocks noChangeArrowheads="1"/>
            </p:cNvSpPr>
            <p:nvPr/>
          </p:nvSpPr>
          <p:spPr bwMode="auto">
            <a:xfrm>
              <a:off x="1667" y="2764"/>
              <a:ext cx="1030" cy="391"/>
            </a:xfrm>
            <a:prstGeom prst="rect">
              <a:avLst/>
            </a:prstGeom>
            <a:solidFill>
              <a:srgbClr val="F91E07">
                <a:alpha val="21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 name="Rectangle 37">
              <a:extLst>
                <a:ext uri="{FF2B5EF4-FFF2-40B4-BE49-F238E27FC236}">
                  <a16:creationId xmlns:a16="http://schemas.microsoft.com/office/drawing/2014/main" id="{6FF67D1A-5F00-D842-92F4-5B5AE67E0872}"/>
                </a:ext>
              </a:extLst>
            </p:cNvPr>
            <p:cNvSpPr>
              <a:spLocks noChangeArrowheads="1"/>
            </p:cNvSpPr>
            <p:nvPr/>
          </p:nvSpPr>
          <p:spPr bwMode="auto">
            <a:xfrm>
              <a:off x="3008" y="2764"/>
              <a:ext cx="1030" cy="391"/>
            </a:xfrm>
            <a:prstGeom prst="rect">
              <a:avLst/>
            </a:prstGeom>
            <a:solidFill>
              <a:srgbClr val="F91E07">
                <a:alpha val="21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 name="Rectangle 38">
              <a:extLst>
                <a:ext uri="{FF2B5EF4-FFF2-40B4-BE49-F238E27FC236}">
                  <a16:creationId xmlns:a16="http://schemas.microsoft.com/office/drawing/2014/main" id="{B5A8222F-F534-034E-A7AB-00F101471AD9}"/>
                </a:ext>
              </a:extLst>
            </p:cNvPr>
            <p:cNvSpPr>
              <a:spLocks noChangeArrowheads="1"/>
            </p:cNvSpPr>
            <p:nvPr/>
          </p:nvSpPr>
          <p:spPr bwMode="auto">
            <a:xfrm>
              <a:off x="4350" y="2740"/>
              <a:ext cx="1030" cy="415"/>
            </a:xfrm>
            <a:prstGeom prst="rect">
              <a:avLst/>
            </a:prstGeom>
            <a:solidFill>
              <a:srgbClr val="F91E07">
                <a:alpha val="21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42" name="Group 39">
            <a:extLst>
              <a:ext uri="{FF2B5EF4-FFF2-40B4-BE49-F238E27FC236}">
                <a16:creationId xmlns:a16="http://schemas.microsoft.com/office/drawing/2014/main" id="{9AABAA8C-9919-6A4C-B3EC-3FB00C6669F3}"/>
              </a:ext>
            </a:extLst>
          </p:cNvPr>
          <p:cNvGrpSpPr>
            <a:grpSpLocks/>
          </p:cNvGrpSpPr>
          <p:nvPr/>
        </p:nvGrpSpPr>
        <p:grpSpPr bwMode="auto">
          <a:xfrm>
            <a:off x="2011363" y="1198563"/>
            <a:ext cx="1689100" cy="758825"/>
            <a:chOff x="137" y="659"/>
            <a:chExt cx="1064" cy="478"/>
          </a:xfrm>
        </p:grpSpPr>
        <p:sp>
          <p:nvSpPr>
            <p:cNvPr id="43" name="AutoShape 40">
              <a:extLst>
                <a:ext uri="{FF2B5EF4-FFF2-40B4-BE49-F238E27FC236}">
                  <a16:creationId xmlns:a16="http://schemas.microsoft.com/office/drawing/2014/main" id="{51909C60-75F7-654A-8033-497AA79B00FF}"/>
                </a:ext>
              </a:extLst>
            </p:cNvPr>
            <p:cNvSpPr>
              <a:spLocks noChangeArrowheads="1"/>
            </p:cNvSpPr>
            <p:nvPr/>
          </p:nvSpPr>
          <p:spPr bwMode="auto">
            <a:xfrm>
              <a:off x="137" y="659"/>
              <a:ext cx="761" cy="478"/>
            </a:xfrm>
            <a:prstGeom prst="foldedCorner">
              <a:avLst>
                <a:gd name="adj" fmla="val 12500"/>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4" name="Text Box 41">
              <a:extLst>
                <a:ext uri="{FF2B5EF4-FFF2-40B4-BE49-F238E27FC236}">
                  <a16:creationId xmlns:a16="http://schemas.microsoft.com/office/drawing/2014/main" id="{D8E213B0-D0FB-E04B-AF81-54BE90A37D0D}"/>
                </a:ext>
              </a:extLst>
            </p:cNvPr>
            <p:cNvSpPr txBox="1">
              <a:spLocks noChangeArrowheads="1"/>
            </p:cNvSpPr>
            <p:nvPr/>
          </p:nvSpPr>
          <p:spPr bwMode="auto">
            <a:xfrm>
              <a:off x="182" y="685"/>
              <a:ext cx="6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a:solidFill>
                    <a:schemeClr val="tx1"/>
                  </a:solidFill>
                </a:rPr>
                <a:t>template method</a:t>
              </a:r>
            </a:p>
          </p:txBody>
        </p:sp>
        <p:sp>
          <p:nvSpPr>
            <p:cNvPr id="45" name="Line 42">
              <a:extLst>
                <a:ext uri="{FF2B5EF4-FFF2-40B4-BE49-F238E27FC236}">
                  <a16:creationId xmlns:a16="http://schemas.microsoft.com/office/drawing/2014/main" id="{1279D928-CE07-D443-ABD0-E74F56B9A3D0}"/>
                </a:ext>
              </a:extLst>
            </p:cNvPr>
            <p:cNvSpPr>
              <a:spLocks noChangeShapeType="1"/>
            </p:cNvSpPr>
            <p:nvPr/>
          </p:nvSpPr>
          <p:spPr bwMode="auto">
            <a:xfrm>
              <a:off x="898" y="893"/>
              <a:ext cx="303" cy="1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6" name="Group 43">
            <a:extLst>
              <a:ext uri="{FF2B5EF4-FFF2-40B4-BE49-F238E27FC236}">
                <a16:creationId xmlns:a16="http://schemas.microsoft.com/office/drawing/2014/main" id="{003BDFF6-CDD1-9A42-896F-5BFDEBC83CB1}"/>
              </a:ext>
            </a:extLst>
          </p:cNvPr>
          <p:cNvGrpSpPr>
            <a:grpSpLocks/>
          </p:cNvGrpSpPr>
          <p:nvPr/>
        </p:nvGrpSpPr>
        <p:grpSpPr bwMode="auto">
          <a:xfrm>
            <a:off x="1971675" y="2044700"/>
            <a:ext cx="1736725" cy="758825"/>
            <a:chOff x="112" y="1209"/>
            <a:chExt cx="1094" cy="478"/>
          </a:xfrm>
        </p:grpSpPr>
        <p:sp>
          <p:nvSpPr>
            <p:cNvPr id="47" name="AutoShape 44">
              <a:extLst>
                <a:ext uri="{FF2B5EF4-FFF2-40B4-BE49-F238E27FC236}">
                  <a16:creationId xmlns:a16="http://schemas.microsoft.com/office/drawing/2014/main" id="{4CF4C574-1FE6-944D-A14F-04ED9B9AEC33}"/>
                </a:ext>
              </a:extLst>
            </p:cNvPr>
            <p:cNvSpPr>
              <a:spLocks noChangeArrowheads="1"/>
            </p:cNvSpPr>
            <p:nvPr/>
          </p:nvSpPr>
          <p:spPr bwMode="auto">
            <a:xfrm>
              <a:off x="112" y="1209"/>
              <a:ext cx="761" cy="478"/>
            </a:xfrm>
            <a:prstGeom prst="foldedCorner">
              <a:avLst>
                <a:gd name="adj" fmla="val 12500"/>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 name="Text Box 45">
              <a:extLst>
                <a:ext uri="{FF2B5EF4-FFF2-40B4-BE49-F238E27FC236}">
                  <a16:creationId xmlns:a16="http://schemas.microsoft.com/office/drawing/2014/main" id="{6C4A2F1B-4FB2-264B-A5D3-4DC248F8E870}"/>
                </a:ext>
              </a:extLst>
            </p:cNvPr>
            <p:cNvSpPr txBox="1">
              <a:spLocks noChangeArrowheads="1"/>
            </p:cNvSpPr>
            <p:nvPr/>
          </p:nvSpPr>
          <p:spPr bwMode="auto">
            <a:xfrm>
              <a:off x="157" y="1235"/>
              <a:ext cx="6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a:solidFill>
                    <a:schemeClr val="tx1"/>
                  </a:solidFill>
                </a:rPr>
                <a:t>hook methods</a:t>
              </a:r>
            </a:p>
          </p:txBody>
        </p:sp>
        <p:sp>
          <p:nvSpPr>
            <p:cNvPr id="49" name="Line 46">
              <a:extLst>
                <a:ext uri="{FF2B5EF4-FFF2-40B4-BE49-F238E27FC236}">
                  <a16:creationId xmlns:a16="http://schemas.microsoft.com/office/drawing/2014/main" id="{50C4D3F5-3EC4-BE47-9BB6-76797DB83538}"/>
                </a:ext>
              </a:extLst>
            </p:cNvPr>
            <p:cNvSpPr>
              <a:spLocks noChangeShapeType="1"/>
            </p:cNvSpPr>
            <p:nvPr/>
          </p:nvSpPr>
          <p:spPr bwMode="auto">
            <a:xfrm flipV="1">
              <a:off x="873" y="1351"/>
              <a:ext cx="333" cy="10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0" name="Group 47">
            <a:extLst>
              <a:ext uri="{FF2B5EF4-FFF2-40B4-BE49-F238E27FC236}">
                <a16:creationId xmlns:a16="http://schemas.microsoft.com/office/drawing/2014/main" id="{3815DA41-65EE-314E-AC62-EFBF5EFC452E}"/>
              </a:ext>
            </a:extLst>
          </p:cNvPr>
          <p:cNvGrpSpPr>
            <a:grpSpLocks/>
          </p:cNvGrpSpPr>
          <p:nvPr/>
        </p:nvGrpSpPr>
        <p:grpSpPr bwMode="auto">
          <a:xfrm>
            <a:off x="1895475" y="4921250"/>
            <a:ext cx="3571875" cy="1420813"/>
            <a:chOff x="98" y="2910"/>
            <a:chExt cx="2250" cy="895"/>
          </a:xfrm>
        </p:grpSpPr>
        <p:sp>
          <p:nvSpPr>
            <p:cNvPr id="51" name="AutoShape 48">
              <a:extLst>
                <a:ext uri="{FF2B5EF4-FFF2-40B4-BE49-F238E27FC236}">
                  <a16:creationId xmlns:a16="http://schemas.microsoft.com/office/drawing/2014/main" id="{B3CD81CB-DFEE-DD47-BB09-07CF46206439}"/>
                </a:ext>
              </a:extLst>
            </p:cNvPr>
            <p:cNvSpPr>
              <a:spLocks noChangeArrowheads="1"/>
            </p:cNvSpPr>
            <p:nvPr/>
          </p:nvSpPr>
          <p:spPr bwMode="auto">
            <a:xfrm>
              <a:off x="98" y="3321"/>
              <a:ext cx="2250" cy="484"/>
            </a:xfrm>
            <a:prstGeom prst="foldedCorner">
              <a:avLst>
                <a:gd name="adj" fmla="val 12500"/>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2" name="Text Box 49">
              <a:extLst>
                <a:ext uri="{FF2B5EF4-FFF2-40B4-BE49-F238E27FC236}">
                  <a16:creationId xmlns:a16="http://schemas.microsoft.com/office/drawing/2014/main" id="{BD1EECAA-FDC6-AF46-81F6-F4989F3496F8}"/>
                </a:ext>
              </a:extLst>
            </p:cNvPr>
            <p:cNvSpPr txBox="1">
              <a:spLocks noChangeArrowheads="1"/>
            </p:cNvSpPr>
            <p:nvPr/>
          </p:nvSpPr>
          <p:spPr bwMode="auto">
            <a:xfrm>
              <a:off x="98" y="3321"/>
              <a:ext cx="221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query=“select * from UserTable where UserTable.uid=\””+uid+”\””;</a:t>
              </a:r>
            </a:p>
          </p:txBody>
        </p:sp>
        <p:sp>
          <p:nvSpPr>
            <p:cNvPr id="53" name="Line 50">
              <a:extLst>
                <a:ext uri="{FF2B5EF4-FFF2-40B4-BE49-F238E27FC236}">
                  <a16:creationId xmlns:a16="http://schemas.microsoft.com/office/drawing/2014/main" id="{10C83AE9-4FB3-F948-8B28-80FA2FEBFC04}"/>
                </a:ext>
              </a:extLst>
            </p:cNvPr>
            <p:cNvSpPr>
              <a:spLocks noChangeShapeType="1"/>
            </p:cNvSpPr>
            <p:nvPr/>
          </p:nvSpPr>
          <p:spPr bwMode="auto">
            <a:xfrm flipH="1">
              <a:off x="170" y="2910"/>
              <a:ext cx="242" cy="4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54" name="Group 51">
            <a:extLst>
              <a:ext uri="{FF2B5EF4-FFF2-40B4-BE49-F238E27FC236}">
                <a16:creationId xmlns:a16="http://schemas.microsoft.com/office/drawing/2014/main" id="{94DC6E32-9ACA-4648-987A-1EBA5013FA6D}"/>
              </a:ext>
            </a:extLst>
          </p:cNvPr>
          <p:cNvGrpSpPr>
            <a:grpSpLocks/>
          </p:cNvGrpSpPr>
          <p:nvPr/>
        </p:nvGrpSpPr>
        <p:grpSpPr bwMode="auto">
          <a:xfrm>
            <a:off x="5851525" y="4921250"/>
            <a:ext cx="3571875" cy="1114425"/>
            <a:chOff x="2590" y="2910"/>
            <a:chExt cx="2250" cy="702"/>
          </a:xfrm>
        </p:grpSpPr>
        <p:sp>
          <p:nvSpPr>
            <p:cNvPr id="55" name="AutoShape 52">
              <a:extLst>
                <a:ext uri="{FF2B5EF4-FFF2-40B4-BE49-F238E27FC236}">
                  <a16:creationId xmlns:a16="http://schemas.microsoft.com/office/drawing/2014/main" id="{FE402048-A6A1-0540-9499-DEF5B2F56328}"/>
                </a:ext>
              </a:extLst>
            </p:cNvPr>
            <p:cNvSpPr>
              <a:spLocks noChangeArrowheads="1"/>
            </p:cNvSpPr>
            <p:nvPr/>
          </p:nvSpPr>
          <p:spPr bwMode="auto">
            <a:xfrm>
              <a:off x="2590" y="3321"/>
              <a:ext cx="2250" cy="291"/>
            </a:xfrm>
            <a:prstGeom prst="foldedCorner">
              <a:avLst>
                <a:gd name="adj" fmla="val 12500"/>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6" name="Text Box 53">
              <a:extLst>
                <a:ext uri="{FF2B5EF4-FFF2-40B4-BE49-F238E27FC236}">
                  <a16:creationId xmlns:a16="http://schemas.microsoft.com/office/drawing/2014/main" id="{56079CF6-25F2-484A-825D-6C1475BA20A4}"/>
                </a:ext>
              </a:extLst>
            </p:cNvPr>
            <p:cNvSpPr txBox="1">
              <a:spLocks noChangeArrowheads="1"/>
            </p:cNvSpPr>
            <p:nvPr/>
          </p:nvSpPr>
          <p:spPr bwMode="auto">
            <a:xfrm>
              <a:off x="2590" y="3321"/>
              <a:ext cx="22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query= “insert into LoanTable (...)”;</a:t>
              </a:r>
            </a:p>
          </p:txBody>
        </p:sp>
        <p:sp>
          <p:nvSpPr>
            <p:cNvPr id="57" name="Line 54">
              <a:extLst>
                <a:ext uri="{FF2B5EF4-FFF2-40B4-BE49-F238E27FC236}">
                  <a16:creationId xmlns:a16="http://schemas.microsoft.com/office/drawing/2014/main" id="{3809EACF-20F1-B543-AB71-1E0FFE309A4A}"/>
                </a:ext>
              </a:extLst>
            </p:cNvPr>
            <p:cNvSpPr>
              <a:spLocks noChangeShapeType="1"/>
            </p:cNvSpPr>
            <p:nvPr/>
          </p:nvSpPr>
          <p:spPr bwMode="auto">
            <a:xfrm flipH="1">
              <a:off x="2855" y="2910"/>
              <a:ext cx="242" cy="4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58" name="Group 55">
            <a:extLst>
              <a:ext uri="{FF2B5EF4-FFF2-40B4-BE49-F238E27FC236}">
                <a16:creationId xmlns:a16="http://schemas.microsoft.com/office/drawing/2014/main" id="{3ACA5822-708D-284F-85F2-DA92BAD71575}"/>
              </a:ext>
            </a:extLst>
          </p:cNvPr>
          <p:cNvGrpSpPr>
            <a:grpSpLocks/>
          </p:cNvGrpSpPr>
          <p:nvPr/>
        </p:nvGrpSpPr>
        <p:grpSpPr bwMode="auto">
          <a:xfrm>
            <a:off x="5243513" y="1198563"/>
            <a:ext cx="3054350" cy="1906587"/>
            <a:chOff x="2207" y="563"/>
            <a:chExt cx="1924" cy="1201"/>
          </a:xfrm>
        </p:grpSpPr>
        <p:sp>
          <p:nvSpPr>
            <p:cNvPr id="59" name="AutoShape 56">
              <a:extLst>
                <a:ext uri="{FF2B5EF4-FFF2-40B4-BE49-F238E27FC236}">
                  <a16:creationId xmlns:a16="http://schemas.microsoft.com/office/drawing/2014/main" id="{1DE82F90-FF8B-FE40-AA9E-493D82034981}"/>
                </a:ext>
              </a:extLst>
            </p:cNvPr>
            <p:cNvSpPr>
              <a:spLocks noChangeArrowheads="1"/>
            </p:cNvSpPr>
            <p:nvPr/>
          </p:nvSpPr>
          <p:spPr bwMode="auto">
            <a:xfrm>
              <a:off x="2738" y="563"/>
              <a:ext cx="1393" cy="1201"/>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57">
              <a:extLst>
                <a:ext uri="{FF2B5EF4-FFF2-40B4-BE49-F238E27FC236}">
                  <a16:creationId xmlns:a16="http://schemas.microsoft.com/office/drawing/2014/main" id="{86074DCB-1BBC-AE4B-976B-221281C2EF7D}"/>
                </a:ext>
              </a:extLst>
            </p:cNvPr>
            <p:cNvSpPr txBox="1">
              <a:spLocks noChangeArrowheads="1"/>
            </p:cNvSpPr>
            <p:nvPr/>
          </p:nvSpPr>
          <p:spPr bwMode="auto">
            <a:xfrm>
              <a:off x="2754" y="567"/>
              <a:ext cx="1309"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eaLnBrk="0" hangingPunct="0">
                <a:defRPr sz="2400">
                  <a:solidFill>
                    <a:schemeClr val="tx1"/>
                  </a:solidFill>
                  <a:latin typeface="Times New Roman" pitchFamily="2" charset="0"/>
                  <a:ea typeface="ＭＳ Ｐゴシック" panose="020B0600070205080204" pitchFamily="34" charset="-128"/>
                </a:defRPr>
              </a:lvl1pPr>
              <a:lvl2pPr marL="800100" indent="-342900" algn="ctr" eaLnBrk="0" hangingPunct="0">
                <a:defRPr sz="2400">
                  <a:solidFill>
                    <a:schemeClr val="tx1"/>
                  </a:solidFill>
                  <a:latin typeface="Times New Roman" pitchFamily="2" charset="0"/>
                  <a:ea typeface="ＭＳ Ｐゴシック" panose="020B0600070205080204" pitchFamily="34" charset="-128"/>
                </a:defRPr>
              </a:lvl2pPr>
              <a:lvl3pPr marL="1257300" indent="-342900" algn="ctr" eaLnBrk="0" hangingPunct="0">
                <a:defRPr sz="2400">
                  <a:solidFill>
                    <a:schemeClr val="tx1"/>
                  </a:solidFill>
                  <a:latin typeface="Times New Roman" pitchFamily="2" charset="0"/>
                  <a:ea typeface="ＭＳ Ｐゴシック" panose="020B0600070205080204" pitchFamily="34" charset="-128"/>
                </a:defRPr>
              </a:lvl3pPr>
              <a:lvl4pPr marL="1714500" indent="-342900" algn="ctr" eaLnBrk="0" hangingPunct="0">
                <a:defRPr sz="2400">
                  <a:solidFill>
                    <a:schemeClr val="tx1"/>
                  </a:solidFill>
                  <a:latin typeface="Times New Roman" pitchFamily="2" charset="0"/>
                  <a:ea typeface="ＭＳ Ｐゴシック" panose="020B0600070205080204" pitchFamily="34" charset="-128"/>
                </a:defRPr>
              </a:lvl4pPr>
              <a:lvl5pPr marL="2171700" indent="-342900" algn="ctr" eaLnBrk="0" hangingPunct="0">
                <a:defRPr sz="2400">
                  <a:solidFill>
                    <a:schemeClr val="tx1"/>
                  </a:solidFill>
                  <a:latin typeface="Times New Roman" pitchFamily="2" charset="0"/>
                  <a:ea typeface="ＭＳ Ｐゴシック" panose="020B0600070205080204" pitchFamily="34" charset="-128"/>
                </a:defRPr>
              </a:lvl5pPr>
              <a:lvl6pPr marL="2628900" indent="-3429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3086100" indent="-3429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543300" indent="-3429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4000500" indent="-3429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algn="l" eaLnBrk="1" hangingPunct="1"/>
              <a:r>
                <a:rPr lang="en-US" altLang="zh-CN" sz="1800">
                  <a:ea typeface="宋体" panose="02010600030101010101" pitchFamily="2" charset="-122"/>
                </a:rPr>
                <a:t>connectDB();</a:t>
              </a:r>
            </a:p>
            <a:p>
              <a:pPr algn="l" eaLnBrk="1" hangingPunct="1"/>
              <a:r>
                <a:rPr lang="en-US" altLang="zh-CN" sz="1800" i="1">
                  <a:ea typeface="宋体" panose="02010600030101010101" pitchFamily="2" charset="-122"/>
                </a:rPr>
                <a:t>makeQuery();</a:t>
              </a:r>
            </a:p>
            <a:p>
              <a:pPr algn="l" eaLnBrk="1" hangingPunct="1"/>
              <a:r>
                <a:rPr lang="en-US" altLang="zh-CN" sz="1800">
                  <a:ea typeface="宋体" panose="02010600030101010101" pitchFamily="2" charset="-122"/>
                </a:rPr>
                <a:t>executeQuery();</a:t>
              </a:r>
            </a:p>
            <a:p>
              <a:pPr algn="l" eaLnBrk="1" hangingPunct="1"/>
              <a:r>
                <a:rPr lang="en-US" altLang="zh-CN" sz="1800">
                  <a:ea typeface="宋体" panose="02010600030101010101" pitchFamily="2" charset="-122"/>
                </a:rPr>
                <a:t>disconnectDB();</a:t>
              </a:r>
              <a:endParaRPr lang="en-US" altLang="en-US" sz="1800"/>
            </a:p>
            <a:p>
              <a:pPr algn="l" eaLnBrk="1" hangingPunct="1"/>
              <a:r>
                <a:rPr lang="en-US" altLang="zh-CN" sz="1800" i="1">
                  <a:ea typeface="宋体" panose="02010600030101010101" pitchFamily="2" charset="-122"/>
                </a:rPr>
                <a:t>processResult();</a:t>
              </a:r>
            </a:p>
            <a:p>
              <a:pPr algn="l" eaLnBrk="1" hangingPunct="1"/>
              <a:r>
                <a:rPr lang="en-US" altLang="zh-CN" sz="1800">
                  <a:ea typeface="宋体" panose="02010600030101010101" pitchFamily="2" charset="-122"/>
                </a:rPr>
                <a:t>return result;</a:t>
              </a:r>
            </a:p>
          </p:txBody>
        </p:sp>
        <p:sp>
          <p:nvSpPr>
            <p:cNvPr id="61" name="Line 58">
              <a:extLst>
                <a:ext uri="{FF2B5EF4-FFF2-40B4-BE49-F238E27FC236}">
                  <a16:creationId xmlns:a16="http://schemas.microsoft.com/office/drawing/2014/main" id="{A62F629C-A7B9-2945-9FE0-87D8E7EB94CA}"/>
                </a:ext>
              </a:extLst>
            </p:cNvPr>
            <p:cNvSpPr>
              <a:spLocks noChangeShapeType="1"/>
            </p:cNvSpPr>
            <p:nvPr/>
          </p:nvSpPr>
          <p:spPr bwMode="auto">
            <a:xfrm>
              <a:off x="2207" y="975"/>
              <a:ext cx="532"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62" name="Rectangle 59">
            <a:extLst>
              <a:ext uri="{FF2B5EF4-FFF2-40B4-BE49-F238E27FC236}">
                <a16:creationId xmlns:a16="http://schemas.microsoft.com/office/drawing/2014/main" id="{00ED0825-F300-D645-997F-70139900E44D}"/>
              </a:ext>
            </a:extLst>
          </p:cNvPr>
          <p:cNvSpPr>
            <a:spLocks noChangeArrowheads="1"/>
          </p:cNvSpPr>
          <p:nvPr/>
        </p:nvSpPr>
        <p:spPr bwMode="auto">
          <a:xfrm>
            <a:off x="3624263" y="2581275"/>
            <a:ext cx="1651000" cy="768350"/>
          </a:xfrm>
          <a:prstGeom prst="rect">
            <a:avLst/>
          </a:prstGeom>
          <a:solidFill>
            <a:srgbClr val="22C008">
              <a:alpha val="28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63" name="Group 60">
            <a:extLst>
              <a:ext uri="{FF2B5EF4-FFF2-40B4-BE49-F238E27FC236}">
                <a16:creationId xmlns:a16="http://schemas.microsoft.com/office/drawing/2014/main" id="{EC1ABAE4-CFEA-2042-BED5-4030B38886F2}"/>
              </a:ext>
            </a:extLst>
          </p:cNvPr>
          <p:cNvGrpSpPr>
            <a:grpSpLocks/>
          </p:cNvGrpSpPr>
          <p:nvPr/>
        </p:nvGrpSpPr>
        <p:grpSpPr bwMode="auto">
          <a:xfrm>
            <a:off x="6196013" y="1268413"/>
            <a:ext cx="3838575" cy="1695450"/>
            <a:chOff x="2807" y="607"/>
            <a:chExt cx="2418" cy="1068"/>
          </a:xfrm>
        </p:grpSpPr>
        <p:sp>
          <p:nvSpPr>
            <p:cNvPr id="64" name="Text Box 61">
              <a:extLst>
                <a:ext uri="{FF2B5EF4-FFF2-40B4-BE49-F238E27FC236}">
                  <a16:creationId xmlns:a16="http://schemas.microsoft.com/office/drawing/2014/main" id="{30B410C4-A83E-7A42-A2AD-DF40BF1B9A0A}"/>
                </a:ext>
              </a:extLst>
            </p:cNvPr>
            <p:cNvSpPr txBox="1">
              <a:spLocks noChangeArrowheads="1"/>
            </p:cNvSpPr>
            <p:nvPr/>
          </p:nvSpPr>
          <p:spPr bwMode="auto">
            <a:xfrm>
              <a:off x="4235" y="607"/>
              <a:ext cx="943" cy="404"/>
            </a:xfrm>
            <a:prstGeom prst="rect">
              <a:avLst/>
            </a:prstGeom>
            <a:noFill/>
            <a:ln>
              <a:noFill/>
            </a:ln>
            <a:effectLst/>
            <a:extLst>
              <a:ext uri="{909E8E84-426E-40DD-AFC4-6F175D3DCCD1}">
                <a14:hiddenFill xmlns:a14="http://schemas.microsoft.com/office/drawing/2010/main">
                  <a:solidFill>
                    <a:srgbClr val="22C008">
                      <a:alpha val="25000"/>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Steps that are common.</a:t>
              </a:r>
            </a:p>
          </p:txBody>
        </p:sp>
        <p:sp>
          <p:nvSpPr>
            <p:cNvPr id="65" name="Rectangle 62">
              <a:extLst>
                <a:ext uri="{FF2B5EF4-FFF2-40B4-BE49-F238E27FC236}">
                  <a16:creationId xmlns:a16="http://schemas.microsoft.com/office/drawing/2014/main" id="{B0B754E6-66B7-3D42-BA85-E0BEB4D1E3E4}"/>
                </a:ext>
              </a:extLst>
            </p:cNvPr>
            <p:cNvSpPr>
              <a:spLocks noChangeArrowheads="1"/>
            </p:cNvSpPr>
            <p:nvPr/>
          </p:nvSpPr>
          <p:spPr bwMode="auto">
            <a:xfrm>
              <a:off x="2807" y="612"/>
              <a:ext cx="1030" cy="181"/>
            </a:xfrm>
            <a:prstGeom prst="rect">
              <a:avLst/>
            </a:prstGeom>
            <a:solidFill>
              <a:srgbClr val="22C008">
                <a:alpha val="17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 name="Rectangle 63">
              <a:extLst>
                <a:ext uri="{FF2B5EF4-FFF2-40B4-BE49-F238E27FC236}">
                  <a16:creationId xmlns:a16="http://schemas.microsoft.com/office/drawing/2014/main" id="{2D174B81-1820-5E42-A683-D9A0F0E0325B}"/>
                </a:ext>
              </a:extLst>
            </p:cNvPr>
            <p:cNvSpPr>
              <a:spLocks noChangeArrowheads="1"/>
            </p:cNvSpPr>
            <p:nvPr/>
          </p:nvSpPr>
          <p:spPr bwMode="auto">
            <a:xfrm>
              <a:off x="2807" y="957"/>
              <a:ext cx="1040" cy="367"/>
            </a:xfrm>
            <a:prstGeom prst="rect">
              <a:avLst/>
            </a:prstGeom>
            <a:solidFill>
              <a:srgbClr val="22C008">
                <a:alpha val="28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 name="Rectangle 64">
              <a:extLst>
                <a:ext uri="{FF2B5EF4-FFF2-40B4-BE49-F238E27FC236}">
                  <a16:creationId xmlns:a16="http://schemas.microsoft.com/office/drawing/2014/main" id="{A7CB85FB-DDB6-204C-8C67-D2FB5C367509}"/>
                </a:ext>
              </a:extLst>
            </p:cNvPr>
            <p:cNvSpPr>
              <a:spLocks noChangeArrowheads="1"/>
            </p:cNvSpPr>
            <p:nvPr/>
          </p:nvSpPr>
          <p:spPr bwMode="auto">
            <a:xfrm>
              <a:off x="2811" y="1494"/>
              <a:ext cx="1030" cy="181"/>
            </a:xfrm>
            <a:prstGeom prst="rect">
              <a:avLst/>
            </a:prstGeom>
            <a:solidFill>
              <a:srgbClr val="22C008">
                <a:alpha val="17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8" name="Rectangle 65">
              <a:extLst>
                <a:ext uri="{FF2B5EF4-FFF2-40B4-BE49-F238E27FC236}">
                  <a16:creationId xmlns:a16="http://schemas.microsoft.com/office/drawing/2014/main" id="{8EC29990-1860-DB47-B4C2-A6EC9EAF8B7B}"/>
                </a:ext>
              </a:extLst>
            </p:cNvPr>
            <p:cNvSpPr>
              <a:spLocks noChangeArrowheads="1"/>
            </p:cNvSpPr>
            <p:nvPr/>
          </p:nvSpPr>
          <p:spPr bwMode="auto">
            <a:xfrm>
              <a:off x="4185" y="645"/>
              <a:ext cx="1040" cy="367"/>
            </a:xfrm>
            <a:prstGeom prst="rect">
              <a:avLst/>
            </a:prstGeom>
            <a:solidFill>
              <a:srgbClr val="22C008">
                <a:alpha val="28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69" name="Group 66">
            <a:extLst>
              <a:ext uri="{FF2B5EF4-FFF2-40B4-BE49-F238E27FC236}">
                <a16:creationId xmlns:a16="http://schemas.microsoft.com/office/drawing/2014/main" id="{F17DD25C-D4E9-F74E-9DB6-52F9BBA4338B}"/>
              </a:ext>
            </a:extLst>
          </p:cNvPr>
          <p:cNvGrpSpPr>
            <a:grpSpLocks/>
          </p:cNvGrpSpPr>
          <p:nvPr/>
        </p:nvGrpSpPr>
        <p:grpSpPr bwMode="auto">
          <a:xfrm>
            <a:off x="6196013" y="1568450"/>
            <a:ext cx="3822700" cy="1114425"/>
            <a:chOff x="2807" y="796"/>
            <a:chExt cx="2408" cy="702"/>
          </a:xfrm>
        </p:grpSpPr>
        <p:sp>
          <p:nvSpPr>
            <p:cNvPr id="70" name="Text Box 67">
              <a:extLst>
                <a:ext uri="{FF2B5EF4-FFF2-40B4-BE49-F238E27FC236}">
                  <a16:creationId xmlns:a16="http://schemas.microsoft.com/office/drawing/2014/main" id="{BF62CE65-3393-1C4F-BB79-F34E4C1001E8}"/>
                </a:ext>
              </a:extLst>
            </p:cNvPr>
            <p:cNvSpPr txBox="1">
              <a:spLocks noChangeArrowheads="1"/>
            </p:cNvSpPr>
            <p:nvPr/>
          </p:nvSpPr>
          <p:spPr bwMode="auto">
            <a:xfrm>
              <a:off x="4235" y="1047"/>
              <a:ext cx="938" cy="404"/>
            </a:xfrm>
            <a:prstGeom prst="rect">
              <a:avLst/>
            </a:prstGeom>
            <a:noFill/>
            <a:ln>
              <a:noFill/>
            </a:ln>
            <a:effectLst/>
            <a:extLst>
              <a:ext uri="{909E8E84-426E-40DD-AFC4-6F175D3DCCD1}">
                <a14:hiddenFill xmlns:a14="http://schemas.microsoft.com/office/drawing/2010/main">
                  <a:solidFill>
                    <a:srgbClr val="F91E07">
                      <a:alpha val="25000"/>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Steps that are different.</a:t>
              </a:r>
            </a:p>
          </p:txBody>
        </p:sp>
        <p:grpSp>
          <p:nvGrpSpPr>
            <p:cNvPr id="71" name="Group 68">
              <a:extLst>
                <a:ext uri="{FF2B5EF4-FFF2-40B4-BE49-F238E27FC236}">
                  <a16:creationId xmlns:a16="http://schemas.microsoft.com/office/drawing/2014/main" id="{B0152EE8-FF5E-2046-B7B8-C79C0AA92B31}"/>
                </a:ext>
              </a:extLst>
            </p:cNvPr>
            <p:cNvGrpSpPr>
              <a:grpSpLocks/>
            </p:cNvGrpSpPr>
            <p:nvPr/>
          </p:nvGrpSpPr>
          <p:grpSpPr bwMode="auto">
            <a:xfrm>
              <a:off x="2807" y="796"/>
              <a:ext cx="2408" cy="702"/>
              <a:chOff x="2807" y="796"/>
              <a:chExt cx="2408" cy="702"/>
            </a:xfrm>
          </p:grpSpPr>
          <p:sp>
            <p:nvSpPr>
              <p:cNvPr id="72" name="Rectangle 69">
                <a:extLst>
                  <a:ext uri="{FF2B5EF4-FFF2-40B4-BE49-F238E27FC236}">
                    <a16:creationId xmlns:a16="http://schemas.microsoft.com/office/drawing/2014/main" id="{75E9127D-EC48-3546-9CB4-D6CAE31F6422}"/>
                  </a:ext>
                </a:extLst>
              </p:cNvPr>
              <p:cNvSpPr>
                <a:spLocks noChangeArrowheads="1"/>
              </p:cNvSpPr>
              <p:nvPr/>
            </p:nvSpPr>
            <p:spPr bwMode="auto">
              <a:xfrm>
                <a:off x="2807" y="1317"/>
                <a:ext cx="1040" cy="181"/>
              </a:xfrm>
              <a:prstGeom prst="rect">
                <a:avLst/>
              </a:prstGeom>
              <a:solidFill>
                <a:srgbClr val="F91E07">
                  <a:alpha val="21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 name="Rectangle 70">
                <a:extLst>
                  <a:ext uri="{FF2B5EF4-FFF2-40B4-BE49-F238E27FC236}">
                    <a16:creationId xmlns:a16="http://schemas.microsoft.com/office/drawing/2014/main" id="{CB42E5E1-A190-1F45-8F4A-341485120881}"/>
                  </a:ext>
                </a:extLst>
              </p:cNvPr>
              <p:cNvSpPr>
                <a:spLocks noChangeArrowheads="1"/>
              </p:cNvSpPr>
              <p:nvPr/>
            </p:nvSpPr>
            <p:spPr bwMode="auto">
              <a:xfrm>
                <a:off x="2807" y="796"/>
                <a:ext cx="1030" cy="181"/>
              </a:xfrm>
              <a:prstGeom prst="rect">
                <a:avLst/>
              </a:prstGeom>
              <a:solidFill>
                <a:srgbClr val="F91E07">
                  <a:alpha val="21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 name="Rectangle 71">
                <a:extLst>
                  <a:ext uri="{FF2B5EF4-FFF2-40B4-BE49-F238E27FC236}">
                    <a16:creationId xmlns:a16="http://schemas.microsoft.com/office/drawing/2014/main" id="{C8D46BAA-0481-CF41-B19F-278C9E4FE82E}"/>
                  </a:ext>
                </a:extLst>
              </p:cNvPr>
              <p:cNvSpPr>
                <a:spLocks noChangeArrowheads="1"/>
              </p:cNvSpPr>
              <p:nvPr/>
            </p:nvSpPr>
            <p:spPr bwMode="auto">
              <a:xfrm>
                <a:off x="4185" y="1056"/>
                <a:ext cx="1030" cy="391"/>
              </a:xfrm>
              <a:prstGeom prst="rect">
                <a:avLst/>
              </a:prstGeom>
              <a:solidFill>
                <a:srgbClr val="F91E07">
                  <a:alpha val="21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75" name="Group 72">
            <a:extLst>
              <a:ext uri="{FF2B5EF4-FFF2-40B4-BE49-F238E27FC236}">
                <a16:creationId xmlns:a16="http://schemas.microsoft.com/office/drawing/2014/main" id="{50D15850-CBB3-8448-AE32-0E64DFF46B80}"/>
              </a:ext>
            </a:extLst>
          </p:cNvPr>
          <p:cNvGrpSpPr>
            <a:grpSpLocks/>
          </p:cNvGrpSpPr>
          <p:nvPr/>
        </p:nvGrpSpPr>
        <p:grpSpPr bwMode="auto">
          <a:xfrm>
            <a:off x="3575050" y="1646238"/>
            <a:ext cx="4608513" cy="1979612"/>
            <a:chOff x="1156" y="845"/>
            <a:chExt cx="2903" cy="1247"/>
          </a:xfrm>
        </p:grpSpPr>
        <p:sp>
          <p:nvSpPr>
            <p:cNvPr id="76" name="AutoShape 73">
              <a:extLst>
                <a:ext uri="{FF2B5EF4-FFF2-40B4-BE49-F238E27FC236}">
                  <a16:creationId xmlns:a16="http://schemas.microsoft.com/office/drawing/2014/main" id="{A34D4351-4323-704C-A129-9B8DE3650726}"/>
                </a:ext>
              </a:extLst>
            </p:cNvPr>
            <p:cNvSpPr>
              <a:spLocks noChangeArrowheads="1"/>
            </p:cNvSpPr>
            <p:nvPr/>
          </p:nvSpPr>
          <p:spPr bwMode="auto">
            <a:xfrm>
              <a:off x="1156" y="845"/>
              <a:ext cx="1157" cy="226"/>
            </a:xfrm>
            <a:prstGeom prst="roundRect">
              <a:avLst>
                <a:gd name="adj" fmla="val 16667"/>
              </a:avLst>
            </a:prstGeom>
            <a:noFill/>
            <a:ln w="2857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7" name="Text Box 74">
              <a:extLst>
                <a:ext uri="{FF2B5EF4-FFF2-40B4-BE49-F238E27FC236}">
                  <a16:creationId xmlns:a16="http://schemas.microsoft.com/office/drawing/2014/main" id="{46368EED-D843-0F4E-BEDF-0136FF1909CE}"/>
                </a:ext>
              </a:extLst>
            </p:cNvPr>
            <p:cNvSpPr txBox="1">
              <a:spLocks noChangeArrowheads="1"/>
            </p:cNvSpPr>
            <p:nvPr/>
          </p:nvSpPr>
          <p:spPr bwMode="auto">
            <a:xfrm>
              <a:off x="2494" y="1820"/>
              <a:ext cx="15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FF0000"/>
                  </a:solidFill>
                </a:rPr>
                <a:t>reused by the subclasses</a:t>
              </a:r>
            </a:p>
          </p:txBody>
        </p:sp>
        <p:sp>
          <p:nvSpPr>
            <p:cNvPr id="78" name="AutoShape 75">
              <a:extLst>
                <a:ext uri="{FF2B5EF4-FFF2-40B4-BE49-F238E27FC236}">
                  <a16:creationId xmlns:a16="http://schemas.microsoft.com/office/drawing/2014/main" id="{7748BACA-9DFA-5B48-8D7C-B30549D677DF}"/>
                </a:ext>
              </a:extLst>
            </p:cNvPr>
            <p:cNvSpPr>
              <a:spLocks noChangeArrowheads="1"/>
            </p:cNvSpPr>
            <p:nvPr/>
          </p:nvSpPr>
          <p:spPr bwMode="auto">
            <a:xfrm>
              <a:off x="2472" y="1797"/>
              <a:ext cx="1587" cy="295"/>
            </a:xfrm>
            <a:prstGeom prst="foldedCorner">
              <a:avLst>
                <a:gd name="adj" fmla="val 125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9" name="Line 76">
              <a:extLst>
                <a:ext uri="{FF2B5EF4-FFF2-40B4-BE49-F238E27FC236}">
                  <a16:creationId xmlns:a16="http://schemas.microsoft.com/office/drawing/2014/main" id="{5EA9A1BC-8CBD-6A4E-96DA-F39429768A2D}"/>
                </a:ext>
              </a:extLst>
            </p:cNvPr>
            <p:cNvSpPr>
              <a:spLocks noChangeShapeType="1"/>
            </p:cNvSpPr>
            <p:nvPr/>
          </p:nvSpPr>
          <p:spPr bwMode="auto">
            <a:xfrm>
              <a:off x="2290" y="1071"/>
              <a:ext cx="295" cy="726"/>
            </a:xfrm>
            <a:prstGeom prst="line">
              <a:avLst/>
            </a:prstGeom>
            <a:noFill/>
            <a:ln w="9525">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80" name="Rectangle 77">
            <a:extLst>
              <a:ext uri="{FF2B5EF4-FFF2-40B4-BE49-F238E27FC236}">
                <a16:creationId xmlns:a16="http://schemas.microsoft.com/office/drawing/2014/main" id="{0378AEF8-4DCD-5A47-BC4E-CA0E98765812}"/>
              </a:ext>
            </a:extLst>
          </p:cNvPr>
          <p:cNvSpPr txBox="1">
            <a:spLocks noChangeArrowheads="1"/>
          </p:cNvSpPr>
          <p:nvPr/>
        </p:nvSpPr>
        <p:spPr>
          <a:xfrm>
            <a:off x="990600" y="393700"/>
            <a:ext cx="8229600" cy="685800"/>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dirty="0"/>
              <a:t>Applying Template Method</a:t>
            </a:r>
          </a:p>
        </p:txBody>
      </p:sp>
    </p:spTree>
    <p:extLst>
      <p:ext uri="{BB962C8B-B14F-4D97-AF65-F5344CB8AC3E}">
        <p14:creationId xmlns:p14="http://schemas.microsoft.com/office/powerpoint/2010/main" val="415989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649B-03D2-AF4C-BA0C-3DD45ACCAE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4B7039-9237-0643-BCEC-3C8394101F2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562085F-D691-9646-AD58-FB59F90F153C}"/>
              </a:ext>
            </a:extLst>
          </p:cNvPr>
          <p:cNvSpPr>
            <a:spLocks noGrp="1"/>
          </p:cNvSpPr>
          <p:nvPr>
            <p:ph type="sldNum" sz="quarter" idx="12"/>
          </p:nvPr>
        </p:nvSpPr>
        <p:spPr/>
        <p:txBody>
          <a:bodyPr/>
          <a:lstStyle/>
          <a:p>
            <a:fld id="{4CE482DC-2269-4F26-9D2A-7E44B1A4CD85}" type="slidenum">
              <a:rPr lang="en-US" smtClean="0"/>
              <a:t>21</a:t>
            </a:fld>
            <a:endParaRPr lang="en-US" dirty="0"/>
          </a:p>
        </p:txBody>
      </p:sp>
      <p:sp>
        <p:nvSpPr>
          <p:cNvPr id="5" name="Rectangle 2">
            <a:extLst>
              <a:ext uri="{FF2B5EF4-FFF2-40B4-BE49-F238E27FC236}">
                <a16:creationId xmlns:a16="http://schemas.microsoft.com/office/drawing/2014/main" id="{3858F2D7-80CD-1B4D-A83E-0AB66DAFFA4E}"/>
              </a:ext>
            </a:extLst>
          </p:cNvPr>
          <p:cNvSpPr txBox="1">
            <a:spLocks noChangeArrowheads="1"/>
          </p:cNvSpPr>
          <p:nvPr/>
        </p:nvSpPr>
        <p:spPr>
          <a:xfrm>
            <a:off x="1524000" y="152400"/>
            <a:ext cx="8229600" cy="685800"/>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a:t>Template Method Pattern</a:t>
            </a:r>
          </a:p>
        </p:txBody>
      </p:sp>
      <p:sp>
        <p:nvSpPr>
          <p:cNvPr id="6" name="Rectangle 3">
            <a:extLst>
              <a:ext uri="{FF2B5EF4-FFF2-40B4-BE49-F238E27FC236}">
                <a16:creationId xmlns:a16="http://schemas.microsoft.com/office/drawing/2014/main" id="{0BAC06A9-E61D-0D43-B4EB-E45483DE1F44}"/>
              </a:ext>
            </a:extLst>
          </p:cNvPr>
          <p:cNvSpPr>
            <a:spLocks noChangeArrowheads="1"/>
          </p:cNvSpPr>
          <p:nvPr/>
        </p:nvSpPr>
        <p:spPr bwMode="auto">
          <a:xfrm>
            <a:off x="4843463" y="1193800"/>
            <a:ext cx="2249487" cy="1241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BB598BC2-CCD8-D741-876E-2810480D224E}"/>
              </a:ext>
            </a:extLst>
          </p:cNvPr>
          <p:cNvSpPr>
            <a:spLocks noChangeShapeType="1"/>
          </p:cNvSpPr>
          <p:nvPr/>
        </p:nvSpPr>
        <p:spPr bwMode="auto">
          <a:xfrm>
            <a:off x="4845050" y="1558925"/>
            <a:ext cx="22494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5">
            <a:extLst>
              <a:ext uri="{FF2B5EF4-FFF2-40B4-BE49-F238E27FC236}">
                <a16:creationId xmlns:a16="http://schemas.microsoft.com/office/drawing/2014/main" id="{64061444-69BC-7D41-A366-8BD63E5D039B}"/>
              </a:ext>
            </a:extLst>
          </p:cNvPr>
          <p:cNvSpPr>
            <a:spLocks noChangeShapeType="1"/>
          </p:cNvSpPr>
          <p:nvPr/>
        </p:nvSpPr>
        <p:spPr bwMode="auto">
          <a:xfrm>
            <a:off x="5984875" y="2663825"/>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AutoShape 6">
            <a:extLst>
              <a:ext uri="{FF2B5EF4-FFF2-40B4-BE49-F238E27FC236}">
                <a16:creationId xmlns:a16="http://schemas.microsoft.com/office/drawing/2014/main" id="{E891160F-FD24-3742-9A48-6E9535C3A6C2}"/>
              </a:ext>
            </a:extLst>
          </p:cNvPr>
          <p:cNvSpPr>
            <a:spLocks noChangeArrowheads="1"/>
          </p:cNvSpPr>
          <p:nvPr/>
        </p:nvSpPr>
        <p:spPr bwMode="auto">
          <a:xfrm>
            <a:off x="5822950" y="2435225"/>
            <a:ext cx="32385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7">
            <a:extLst>
              <a:ext uri="{FF2B5EF4-FFF2-40B4-BE49-F238E27FC236}">
                <a16:creationId xmlns:a16="http://schemas.microsoft.com/office/drawing/2014/main" id="{B5EE4CEE-F266-F544-A168-35A104A549A4}"/>
              </a:ext>
            </a:extLst>
          </p:cNvPr>
          <p:cNvSpPr txBox="1">
            <a:spLocks noChangeArrowheads="1"/>
          </p:cNvSpPr>
          <p:nvPr/>
        </p:nvSpPr>
        <p:spPr bwMode="auto">
          <a:xfrm>
            <a:off x="4965700" y="1166813"/>
            <a:ext cx="2008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tx1"/>
                </a:solidFill>
              </a:rPr>
              <a:t>AbstractClass</a:t>
            </a:r>
          </a:p>
        </p:txBody>
      </p:sp>
      <p:sp>
        <p:nvSpPr>
          <p:cNvPr id="11" name="Text Box 8">
            <a:extLst>
              <a:ext uri="{FF2B5EF4-FFF2-40B4-BE49-F238E27FC236}">
                <a16:creationId xmlns:a16="http://schemas.microsoft.com/office/drawing/2014/main" id="{D18B0206-3D30-F241-9376-D3BCF44CEAC7}"/>
              </a:ext>
            </a:extLst>
          </p:cNvPr>
          <p:cNvSpPr txBox="1">
            <a:spLocks noChangeArrowheads="1"/>
          </p:cNvSpPr>
          <p:nvPr/>
        </p:nvSpPr>
        <p:spPr bwMode="auto">
          <a:xfrm>
            <a:off x="4886325" y="1482725"/>
            <a:ext cx="21653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templateMethod()</a:t>
            </a:r>
          </a:p>
          <a:p>
            <a:r>
              <a:rPr lang="en-US" altLang="en-US" sz="2000" i="1">
                <a:solidFill>
                  <a:schemeClr val="tx1"/>
                </a:solidFill>
              </a:rPr>
              <a:t>hookMethod1()</a:t>
            </a:r>
          </a:p>
          <a:p>
            <a:r>
              <a:rPr lang="en-US" altLang="en-US" sz="2000" i="1">
                <a:solidFill>
                  <a:schemeClr val="tx1"/>
                </a:solidFill>
              </a:rPr>
              <a:t>hookMethod2()</a:t>
            </a:r>
          </a:p>
        </p:txBody>
      </p:sp>
      <p:grpSp>
        <p:nvGrpSpPr>
          <p:cNvPr id="12" name="Group 9">
            <a:extLst>
              <a:ext uri="{FF2B5EF4-FFF2-40B4-BE49-F238E27FC236}">
                <a16:creationId xmlns:a16="http://schemas.microsoft.com/office/drawing/2014/main" id="{25412AD4-F5DD-5043-9991-5E26A1EAD54B}"/>
              </a:ext>
            </a:extLst>
          </p:cNvPr>
          <p:cNvGrpSpPr>
            <a:grpSpLocks/>
          </p:cNvGrpSpPr>
          <p:nvPr/>
        </p:nvGrpSpPr>
        <p:grpSpPr bwMode="auto">
          <a:xfrm>
            <a:off x="1874838" y="947738"/>
            <a:ext cx="3052762" cy="1100137"/>
            <a:chOff x="509" y="597"/>
            <a:chExt cx="1923" cy="693"/>
          </a:xfrm>
        </p:grpSpPr>
        <p:sp>
          <p:nvSpPr>
            <p:cNvPr id="13" name="AutoShape 10">
              <a:extLst>
                <a:ext uri="{FF2B5EF4-FFF2-40B4-BE49-F238E27FC236}">
                  <a16:creationId xmlns:a16="http://schemas.microsoft.com/office/drawing/2014/main" id="{664DA9A1-FC69-0049-93F5-4B6A0B8EFAD3}"/>
                </a:ext>
              </a:extLst>
            </p:cNvPr>
            <p:cNvSpPr>
              <a:spLocks noChangeArrowheads="1"/>
            </p:cNvSpPr>
            <p:nvPr/>
          </p:nvSpPr>
          <p:spPr bwMode="auto">
            <a:xfrm>
              <a:off x="509" y="597"/>
              <a:ext cx="1562" cy="693"/>
            </a:xfrm>
            <a:prstGeom prst="foldedCorner">
              <a:avLst>
                <a:gd name="adj" fmla="val 12500"/>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 name="Line 11">
              <a:extLst>
                <a:ext uri="{FF2B5EF4-FFF2-40B4-BE49-F238E27FC236}">
                  <a16:creationId xmlns:a16="http://schemas.microsoft.com/office/drawing/2014/main" id="{09FE76DC-C24A-9C40-A761-86030EA73159}"/>
                </a:ext>
              </a:extLst>
            </p:cNvPr>
            <p:cNvSpPr>
              <a:spLocks noChangeShapeType="1"/>
            </p:cNvSpPr>
            <p:nvPr/>
          </p:nvSpPr>
          <p:spPr bwMode="auto">
            <a:xfrm>
              <a:off x="2060" y="790"/>
              <a:ext cx="372" cy="278"/>
            </a:xfrm>
            <a:prstGeom prst="line">
              <a:avLst/>
            </a:prstGeom>
            <a:noFill/>
            <a:ln w="9525">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12">
              <a:extLst>
                <a:ext uri="{FF2B5EF4-FFF2-40B4-BE49-F238E27FC236}">
                  <a16:creationId xmlns:a16="http://schemas.microsoft.com/office/drawing/2014/main" id="{589B28B3-20ED-F74A-96C6-4DBA8DD8E2B6}"/>
                </a:ext>
              </a:extLst>
            </p:cNvPr>
            <p:cNvSpPr txBox="1">
              <a:spLocks noChangeArrowheads="1"/>
            </p:cNvSpPr>
            <p:nvPr/>
          </p:nvSpPr>
          <p:spPr bwMode="auto">
            <a:xfrm>
              <a:off x="558" y="661"/>
              <a:ext cx="14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tx1"/>
                  </a:solidFill>
                </a:rPr>
                <a:t>Skeleton code in which the abstract hook methods are invoked.</a:t>
              </a:r>
            </a:p>
          </p:txBody>
        </p:sp>
      </p:grpSp>
      <p:grpSp>
        <p:nvGrpSpPr>
          <p:cNvPr id="16" name="Group 13">
            <a:extLst>
              <a:ext uri="{FF2B5EF4-FFF2-40B4-BE49-F238E27FC236}">
                <a16:creationId xmlns:a16="http://schemas.microsoft.com/office/drawing/2014/main" id="{0DCF8E42-439F-B049-BACB-BE46E5DFDBF7}"/>
              </a:ext>
            </a:extLst>
          </p:cNvPr>
          <p:cNvGrpSpPr>
            <a:grpSpLocks/>
          </p:cNvGrpSpPr>
          <p:nvPr/>
        </p:nvGrpSpPr>
        <p:grpSpPr bwMode="auto">
          <a:xfrm>
            <a:off x="3333750" y="3046413"/>
            <a:ext cx="2073275" cy="1462087"/>
            <a:chOff x="1155" y="2727"/>
            <a:chExt cx="1306" cy="921"/>
          </a:xfrm>
        </p:grpSpPr>
        <p:sp>
          <p:nvSpPr>
            <p:cNvPr id="17" name="Rectangle 14">
              <a:extLst>
                <a:ext uri="{FF2B5EF4-FFF2-40B4-BE49-F238E27FC236}">
                  <a16:creationId xmlns:a16="http://schemas.microsoft.com/office/drawing/2014/main" id="{1D62FDC2-F954-0C42-AA3E-7B3C6C162E56}"/>
                </a:ext>
              </a:extLst>
            </p:cNvPr>
            <p:cNvSpPr>
              <a:spLocks noChangeArrowheads="1"/>
            </p:cNvSpPr>
            <p:nvPr/>
          </p:nvSpPr>
          <p:spPr bwMode="auto">
            <a:xfrm>
              <a:off x="1155" y="2976"/>
              <a:ext cx="1306" cy="6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5">
              <a:extLst>
                <a:ext uri="{FF2B5EF4-FFF2-40B4-BE49-F238E27FC236}">
                  <a16:creationId xmlns:a16="http://schemas.microsoft.com/office/drawing/2014/main" id="{2C8B92A9-12A6-5B4B-8440-4849A2142A5C}"/>
                </a:ext>
              </a:extLst>
            </p:cNvPr>
            <p:cNvSpPr>
              <a:spLocks noChangeShapeType="1"/>
            </p:cNvSpPr>
            <p:nvPr/>
          </p:nvSpPr>
          <p:spPr bwMode="auto">
            <a:xfrm>
              <a:off x="1155" y="3158"/>
              <a:ext cx="130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16">
              <a:extLst>
                <a:ext uri="{FF2B5EF4-FFF2-40B4-BE49-F238E27FC236}">
                  <a16:creationId xmlns:a16="http://schemas.microsoft.com/office/drawing/2014/main" id="{195F6FF6-346E-914A-854D-6CA5A0DF9FEA}"/>
                </a:ext>
              </a:extLst>
            </p:cNvPr>
            <p:cNvSpPr txBox="1">
              <a:spLocks noChangeArrowheads="1"/>
            </p:cNvSpPr>
            <p:nvPr/>
          </p:nvSpPr>
          <p:spPr bwMode="auto">
            <a:xfrm>
              <a:off x="1356" y="2939"/>
              <a:ext cx="7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tx1"/>
                  </a:solidFill>
                </a:rPr>
                <a:t>Concrete1</a:t>
              </a:r>
            </a:p>
          </p:txBody>
        </p:sp>
        <p:sp>
          <p:nvSpPr>
            <p:cNvPr id="20" name="Text Box 17">
              <a:extLst>
                <a:ext uri="{FF2B5EF4-FFF2-40B4-BE49-F238E27FC236}">
                  <a16:creationId xmlns:a16="http://schemas.microsoft.com/office/drawing/2014/main" id="{8F2D8BF0-E8D3-9146-AF56-6CA149D13F98}"/>
                </a:ext>
              </a:extLst>
            </p:cNvPr>
            <p:cNvSpPr txBox="1">
              <a:spLocks noChangeArrowheads="1"/>
            </p:cNvSpPr>
            <p:nvPr/>
          </p:nvSpPr>
          <p:spPr bwMode="auto">
            <a:xfrm>
              <a:off x="1155" y="3170"/>
              <a:ext cx="111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1"/>
                  </a:solidFill>
                </a:rPr>
                <a:t>hookMethod1()</a:t>
              </a:r>
            </a:p>
            <a:p>
              <a:pPr algn="ctr"/>
              <a:r>
                <a:rPr lang="en-US" altLang="en-US" sz="2000">
                  <a:solidFill>
                    <a:schemeClr val="tx1"/>
                  </a:solidFill>
                </a:rPr>
                <a:t>hookMethod2()</a:t>
              </a:r>
            </a:p>
          </p:txBody>
        </p:sp>
        <p:sp>
          <p:nvSpPr>
            <p:cNvPr id="21" name="Line 18">
              <a:extLst>
                <a:ext uri="{FF2B5EF4-FFF2-40B4-BE49-F238E27FC236}">
                  <a16:creationId xmlns:a16="http://schemas.microsoft.com/office/drawing/2014/main" id="{BCE12A44-D998-C642-99D2-7B6B59FEA238}"/>
                </a:ext>
              </a:extLst>
            </p:cNvPr>
            <p:cNvSpPr>
              <a:spLocks noChangeShapeType="1"/>
            </p:cNvSpPr>
            <p:nvPr/>
          </p:nvSpPr>
          <p:spPr bwMode="auto">
            <a:xfrm>
              <a:off x="1774" y="2727"/>
              <a:ext cx="0" cy="2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 name="Group 19">
            <a:extLst>
              <a:ext uri="{FF2B5EF4-FFF2-40B4-BE49-F238E27FC236}">
                <a16:creationId xmlns:a16="http://schemas.microsoft.com/office/drawing/2014/main" id="{D67B8494-9337-524F-9AB4-3F826A875CA2}"/>
              </a:ext>
            </a:extLst>
          </p:cNvPr>
          <p:cNvGrpSpPr>
            <a:grpSpLocks/>
          </p:cNvGrpSpPr>
          <p:nvPr/>
        </p:nvGrpSpPr>
        <p:grpSpPr bwMode="auto">
          <a:xfrm>
            <a:off x="6704013" y="3046413"/>
            <a:ext cx="1930400" cy="1465262"/>
            <a:chOff x="3256" y="2725"/>
            <a:chExt cx="1216" cy="923"/>
          </a:xfrm>
        </p:grpSpPr>
        <p:sp>
          <p:nvSpPr>
            <p:cNvPr id="23" name="Rectangle 20">
              <a:extLst>
                <a:ext uri="{FF2B5EF4-FFF2-40B4-BE49-F238E27FC236}">
                  <a16:creationId xmlns:a16="http://schemas.microsoft.com/office/drawing/2014/main" id="{BE95C791-4F00-5F4B-AE27-D9B7C68563B3}"/>
                </a:ext>
              </a:extLst>
            </p:cNvPr>
            <p:cNvSpPr>
              <a:spLocks noChangeArrowheads="1"/>
            </p:cNvSpPr>
            <p:nvPr/>
          </p:nvSpPr>
          <p:spPr bwMode="auto">
            <a:xfrm>
              <a:off x="3264" y="2976"/>
              <a:ext cx="1208" cy="6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1">
              <a:extLst>
                <a:ext uri="{FF2B5EF4-FFF2-40B4-BE49-F238E27FC236}">
                  <a16:creationId xmlns:a16="http://schemas.microsoft.com/office/drawing/2014/main" id="{E2FAE9B5-9AE8-9E46-9DA7-8C0694FD9647}"/>
                </a:ext>
              </a:extLst>
            </p:cNvPr>
            <p:cNvSpPr>
              <a:spLocks noChangeShapeType="1"/>
            </p:cNvSpPr>
            <p:nvPr/>
          </p:nvSpPr>
          <p:spPr bwMode="auto">
            <a:xfrm>
              <a:off x="3264" y="3158"/>
              <a:ext cx="1208"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Text Box 22">
              <a:extLst>
                <a:ext uri="{FF2B5EF4-FFF2-40B4-BE49-F238E27FC236}">
                  <a16:creationId xmlns:a16="http://schemas.microsoft.com/office/drawing/2014/main" id="{2BFCA179-E0AD-D447-BF94-A0327D7ADDE6}"/>
                </a:ext>
              </a:extLst>
            </p:cNvPr>
            <p:cNvSpPr txBox="1">
              <a:spLocks noChangeArrowheads="1"/>
            </p:cNvSpPr>
            <p:nvPr/>
          </p:nvSpPr>
          <p:spPr bwMode="auto">
            <a:xfrm>
              <a:off x="3477" y="2953"/>
              <a:ext cx="7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tx1"/>
                  </a:solidFill>
                </a:rPr>
                <a:t>Concrete2</a:t>
              </a:r>
            </a:p>
          </p:txBody>
        </p:sp>
        <p:sp>
          <p:nvSpPr>
            <p:cNvPr id="26" name="Text Box 23">
              <a:extLst>
                <a:ext uri="{FF2B5EF4-FFF2-40B4-BE49-F238E27FC236}">
                  <a16:creationId xmlns:a16="http://schemas.microsoft.com/office/drawing/2014/main" id="{D0E78498-D13D-9B4D-B2A1-9DC5225BF311}"/>
                </a:ext>
              </a:extLst>
            </p:cNvPr>
            <p:cNvSpPr txBox="1">
              <a:spLocks noChangeArrowheads="1"/>
            </p:cNvSpPr>
            <p:nvPr/>
          </p:nvSpPr>
          <p:spPr bwMode="auto">
            <a:xfrm>
              <a:off x="3256" y="3170"/>
              <a:ext cx="111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1"/>
                  </a:solidFill>
                </a:rPr>
                <a:t>hookMethod1()</a:t>
              </a:r>
            </a:p>
            <a:p>
              <a:pPr algn="ctr"/>
              <a:r>
                <a:rPr lang="en-US" altLang="en-US" sz="2000">
                  <a:solidFill>
                    <a:schemeClr val="tx1"/>
                  </a:solidFill>
                </a:rPr>
                <a:t>hookMethod2()</a:t>
              </a:r>
            </a:p>
          </p:txBody>
        </p:sp>
        <p:sp>
          <p:nvSpPr>
            <p:cNvPr id="27" name="Line 24">
              <a:extLst>
                <a:ext uri="{FF2B5EF4-FFF2-40B4-BE49-F238E27FC236}">
                  <a16:creationId xmlns:a16="http://schemas.microsoft.com/office/drawing/2014/main" id="{A9E63761-CE83-B54B-B247-4F9D42CB35BF}"/>
                </a:ext>
              </a:extLst>
            </p:cNvPr>
            <p:cNvSpPr>
              <a:spLocks noChangeShapeType="1"/>
            </p:cNvSpPr>
            <p:nvPr/>
          </p:nvSpPr>
          <p:spPr bwMode="auto">
            <a:xfrm>
              <a:off x="3847" y="2725"/>
              <a:ext cx="0" cy="2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 name="Line 25">
            <a:extLst>
              <a:ext uri="{FF2B5EF4-FFF2-40B4-BE49-F238E27FC236}">
                <a16:creationId xmlns:a16="http://schemas.microsoft.com/office/drawing/2014/main" id="{43FF4017-DA70-D348-9BB6-E21CD75B3D8E}"/>
              </a:ext>
            </a:extLst>
          </p:cNvPr>
          <p:cNvSpPr>
            <a:spLocks noChangeShapeType="1"/>
          </p:cNvSpPr>
          <p:nvPr/>
        </p:nvSpPr>
        <p:spPr bwMode="auto">
          <a:xfrm>
            <a:off x="4332288" y="3046413"/>
            <a:ext cx="33035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29" name="Group 26">
            <a:extLst>
              <a:ext uri="{FF2B5EF4-FFF2-40B4-BE49-F238E27FC236}">
                <a16:creationId xmlns:a16="http://schemas.microsoft.com/office/drawing/2014/main" id="{8CD2DBF1-3F00-0D43-B179-07C849EFB784}"/>
              </a:ext>
            </a:extLst>
          </p:cNvPr>
          <p:cNvGrpSpPr>
            <a:grpSpLocks/>
          </p:cNvGrpSpPr>
          <p:nvPr/>
        </p:nvGrpSpPr>
        <p:grpSpPr bwMode="auto">
          <a:xfrm>
            <a:off x="4024313" y="4505325"/>
            <a:ext cx="3841750" cy="1458913"/>
            <a:chOff x="1863" y="2838"/>
            <a:chExt cx="2420" cy="919"/>
          </a:xfrm>
        </p:grpSpPr>
        <p:sp>
          <p:nvSpPr>
            <p:cNvPr id="30" name="AutoShape 27">
              <a:extLst>
                <a:ext uri="{FF2B5EF4-FFF2-40B4-BE49-F238E27FC236}">
                  <a16:creationId xmlns:a16="http://schemas.microsoft.com/office/drawing/2014/main" id="{65D1BD23-476B-4846-9C93-3DC921DA0D94}"/>
                </a:ext>
              </a:extLst>
            </p:cNvPr>
            <p:cNvSpPr>
              <a:spLocks noChangeArrowheads="1"/>
            </p:cNvSpPr>
            <p:nvPr/>
          </p:nvSpPr>
          <p:spPr bwMode="auto">
            <a:xfrm>
              <a:off x="2323" y="2895"/>
              <a:ext cx="1562" cy="862"/>
            </a:xfrm>
            <a:prstGeom prst="foldedCorner">
              <a:avLst>
                <a:gd name="adj" fmla="val 12500"/>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1" name="Line 28">
              <a:extLst>
                <a:ext uri="{FF2B5EF4-FFF2-40B4-BE49-F238E27FC236}">
                  <a16:creationId xmlns:a16="http://schemas.microsoft.com/office/drawing/2014/main" id="{B8BB19CF-74BA-3944-9D1F-932B1D5FE032}"/>
                </a:ext>
              </a:extLst>
            </p:cNvPr>
            <p:cNvSpPr>
              <a:spLocks noChangeShapeType="1"/>
            </p:cNvSpPr>
            <p:nvPr/>
          </p:nvSpPr>
          <p:spPr bwMode="auto">
            <a:xfrm flipV="1">
              <a:off x="3872" y="2838"/>
              <a:ext cx="411" cy="532"/>
            </a:xfrm>
            <a:prstGeom prst="line">
              <a:avLst/>
            </a:prstGeom>
            <a:noFill/>
            <a:ln w="9525">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Text Box 29">
              <a:extLst>
                <a:ext uri="{FF2B5EF4-FFF2-40B4-BE49-F238E27FC236}">
                  <a16:creationId xmlns:a16="http://schemas.microsoft.com/office/drawing/2014/main" id="{2E992FD2-1AAC-254D-A58B-1589A270A115}"/>
                </a:ext>
              </a:extLst>
            </p:cNvPr>
            <p:cNvSpPr txBox="1">
              <a:spLocks noChangeArrowheads="1"/>
            </p:cNvSpPr>
            <p:nvPr/>
          </p:nvSpPr>
          <p:spPr bwMode="auto">
            <a:xfrm>
              <a:off x="2372" y="2959"/>
              <a:ext cx="1499"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tx1"/>
                  </a:solidFill>
                </a:rPr>
                <a:t>Concrete subclasses implement the hook methods to provide varying behaviors.</a:t>
              </a:r>
            </a:p>
          </p:txBody>
        </p:sp>
        <p:sp>
          <p:nvSpPr>
            <p:cNvPr id="33" name="Line 30">
              <a:extLst>
                <a:ext uri="{FF2B5EF4-FFF2-40B4-BE49-F238E27FC236}">
                  <a16:creationId xmlns:a16="http://schemas.microsoft.com/office/drawing/2014/main" id="{165927F4-FE9E-0845-AE7E-F5746512BF53}"/>
                </a:ext>
              </a:extLst>
            </p:cNvPr>
            <p:cNvSpPr>
              <a:spLocks noChangeShapeType="1"/>
            </p:cNvSpPr>
            <p:nvPr/>
          </p:nvSpPr>
          <p:spPr bwMode="auto">
            <a:xfrm flipH="1" flipV="1">
              <a:off x="1863" y="2838"/>
              <a:ext cx="461" cy="484"/>
            </a:xfrm>
            <a:prstGeom prst="line">
              <a:avLst/>
            </a:prstGeom>
            <a:noFill/>
            <a:ln w="9525">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21368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F372-7B60-1E49-A3B5-DBD5A8AE7FE6}"/>
              </a:ext>
            </a:extLst>
          </p:cNvPr>
          <p:cNvSpPr>
            <a:spLocks noGrp="1"/>
          </p:cNvSpPr>
          <p:nvPr>
            <p:ph type="title"/>
          </p:nvPr>
        </p:nvSpPr>
        <p:spPr>
          <a:xfrm>
            <a:off x="1097280" y="286603"/>
            <a:ext cx="10058400" cy="1450757"/>
          </a:xfrm>
        </p:spPr>
        <p:txBody>
          <a:bodyPr/>
          <a:lstStyle/>
          <a:p>
            <a:r>
              <a:rPr lang="en-US" altLang="en-US" dirty="0"/>
              <a:t>Benefits of Template Method</a:t>
            </a:r>
            <a:endParaRPr lang="en-US" dirty="0"/>
          </a:p>
        </p:txBody>
      </p:sp>
      <p:sp>
        <p:nvSpPr>
          <p:cNvPr id="3" name="Content Placeholder 2">
            <a:extLst>
              <a:ext uri="{FF2B5EF4-FFF2-40B4-BE49-F238E27FC236}">
                <a16:creationId xmlns:a16="http://schemas.microsoft.com/office/drawing/2014/main" id="{E6A29214-3E6F-434D-8699-10D686E9B9E9}"/>
              </a:ext>
            </a:extLst>
          </p:cNvPr>
          <p:cNvSpPr>
            <a:spLocks noGrp="1"/>
          </p:cNvSpPr>
          <p:nvPr>
            <p:ph idx="1"/>
          </p:nvPr>
        </p:nvSpPr>
        <p:spPr/>
        <p:txBody>
          <a:bodyPr/>
          <a:lstStyle/>
          <a:p>
            <a:pPr marL="296863" indent="-296863">
              <a:buFont typeface="Wingdings" pitchFamily="2" charset="2"/>
              <a:buChar char="§"/>
              <a:tabLst>
                <a:tab pos="336550" algn="l"/>
                <a:tab pos="504825" algn="l"/>
              </a:tabLst>
            </a:pPr>
            <a:r>
              <a:rPr lang="en-US" altLang="en-US" dirty="0"/>
              <a:t>It defines the code skeleton with hook methods to provide varying behaviors implemented by subclasses.</a:t>
            </a:r>
          </a:p>
          <a:p>
            <a:pPr marL="296863" indent="-296863">
              <a:buFont typeface="Wingdings" pitchFamily="2" charset="2"/>
              <a:buChar char="§"/>
              <a:tabLst>
                <a:tab pos="336550" algn="l"/>
                <a:tab pos="504825" algn="l"/>
              </a:tabLst>
            </a:pPr>
            <a:r>
              <a:rPr lang="en-US" altLang="en-US" dirty="0"/>
              <a:t>It can be used to extract common code from the subclasses into a template method of the parent class to facilitate maintenance.</a:t>
            </a:r>
          </a:p>
          <a:p>
            <a:pPr marL="296863" indent="-296863">
              <a:buFont typeface="Wingdings" pitchFamily="2" charset="2"/>
              <a:buChar char="§"/>
              <a:tabLst>
                <a:tab pos="336550" algn="l"/>
                <a:tab pos="504825" algn="l"/>
              </a:tabLst>
            </a:pPr>
            <a:r>
              <a:rPr lang="en-US" altLang="en-US" dirty="0"/>
              <a:t>It reduces the effort required to implement the subclasses.</a:t>
            </a:r>
          </a:p>
          <a:p>
            <a:pPr marL="296863" indent="-296863">
              <a:buFont typeface="Wingdings" pitchFamily="2" charset="2"/>
              <a:buChar char="§"/>
              <a:tabLst>
                <a:tab pos="336550" algn="l"/>
                <a:tab pos="504825" algn="l"/>
              </a:tabLst>
            </a:pPr>
            <a:r>
              <a:rPr lang="en-US" altLang="en-US" dirty="0"/>
              <a:t>Variation: The parent class may provide default implementations for the hook methods.</a:t>
            </a:r>
          </a:p>
          <a:p>
            <a:endParaRPr lang="en-US" dirty="0"/>
          </a:p>
        </p:txBody>
      </p:sp>
      <p:sp>
        <p:nvSpPr>
          <p:cNvPr id="4" name="Slide Number Placeholder 3">
            <a:extLst>
              <a:ext uri="{FF2B5EF4-FFF2-40B4-BE49-F238E27FC236}">
                <a16:creationId xmlns:a16="http://schemas.microsoft.com/office/drawing/2014/main" id="{8136365F-1F8C-8E4E-AB6B-9CA8D6CE6F83}"/>
              </a:ext>
            </a:extLst>
          </p:cNvPr>
          <p:cNvSpPr>
            <a:spLocks noGrp="1"/>
          </p:cNvSpPr>
          <p:nvPr>
            <p:ph type="sldNum" sz="quarter" idx="12"/>
          </p:nvPr>
        </p:nvSpPr>
        <p:spPr/>
        <p:txBody>
          <a:bodyPr/>
          <a:lstStyle/>
          <a:p>
            <a:fld id="{4CE482DC-2269-4F26-9D2A-7E44B1A4CD85}" type="slidenum">
              <a:rPr lang="en-US" smtClean="0"/>
              <a:t>22</a:t>
            </a:fld>
            <a:endParaRPr lang="en-US" dirty="0"/>
          </a:p>
        </p:txBody>
      </p:sp>
      <p:sp>
        <p:nvSpPr>
          <p:cNvPr id="5" name="Rectangle 2">
            <a:extLst>
              <a:ext uri="{FF2B5EF4-FFF2-40B4-BE49-F238E27FC236}">
                <a16:creationId xmlns:a16="http://schemas.microsoft.com/office/drawing/2014/main" id="{69CBBDF3-C9A1-8741-B972-5A74740079B6}"/>
              </a:ext>
            </a:extLst>
          </p:cNvPr>
          <p:cNvSpPr txBox="1">
            <a:spLocks noChangeArrowheads="1"/>
          </p:cNvSpPr>
          <p:nvPr/>
        </p:nvSpPr>
        <p:spPr>
          <a:xfrm>
            <a:off x="1193800" y="274951"/>
            <a:ext cx="9961880" cy="529422"/>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en-US" dirty="0"/>
          </a:p>
        </p:txBody>
      </p:sp>
    </p:spTree>
    <p:extLst>
      <p:ext uri="{BB962C8B-B14F-4D97-AF65-F5344CB8AC3E}">
        <p14:creationId xmlns:p14="http://schemas.microsoft.com/office/powerpoint/2010/main" val="2686452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07B0-C8D8-0F47-B1A1-069A5E15BBA2}"/>
              </a:ext>
            </a:extLst>
          </p:cNvPr>
          <p:cNvSpPr>
            <a:spLocks noGrp="1"/>
          </p:cNvSpPr>
          <p:nvPr>
            <p:ph type="title"/>
          </p:nvPr>
        </p:nvSpPr>
        <p:spPr/>
        <p:txBody>
          <a:bodyPr/>
          <a:lstStyle/>
          <a:p>
            <a:r>
              <a:rPr lang="en-US" dirty="0"/>
              <a:t>Rules of thumb</a:t>
            </a:r>
          </a:p>
        </p:txBody>
      </p:sp>
      <p:sp>
        <p:nvSpPr>
          <p:cNvPr id="3" name="Content Placeholder 2">
            <a:extLst>
              <a:ext uri="{FF2B5EF4-FFF2-40B4-BE49-F238E27FC236}">
                <a16:creationId xmlns:a16="http://schemas.microsoft.com/office/drawing/2014/main" id="{692A2E53-0DDC-654B-85BB-AED7E2FE759C}"/>
              </a:ext>
            </a:extLst>
          </p:cNvPr>
          <p:cNvSpPr>
            <a:spLocks noGrp="1"/>
          </p:cNvSpPr>
          <p:nvPr>
            <p:ph idx="1"/>
          </p:nvPr>
        </p:nvSpPr>
        <p:spPr/>
        <p:txBody>
          <a:bodyPr/>
          <a:lstStyle/>
          <a:p>
            <a:pPr marL="296863" indent="-296863">
              <a:buFont typeface="Wingdings" pitchFamily="2" charset="2"/>
              <a:buChar char="§"/>
              <a:tabLst>
                <a:tab pos="336550" algn="l"/>
                <a:tab pos="504825" algn="l"/>
              </a:tabLst>
            </a:pPr>
            <a:r>
              <a:rPr lang="en-US" dirty="0"/>
              <a:t>Strategy is like Template Method except in its granularity.</a:t>
            </a:r>
          </a:p>
          <a:p>
            <a:pPr marL="296863" indent="-296863">
              <a:buFont typeface="Wingdings" pitchFamily="2" charset="2"/>
              <a:buChar char="§"/>
              <a:tabLst>
                <a:tab pos="336550" algn="l"/>
                <a:tab pos="504825" algn="l"/>
              </a:tabLst>
            </a:pPr>
            <a:r>
              <a:rPr lang="en-US" dirty="0"/>
              <a:t>Template Method uses inheritance to vary part of an algorithm. Strategy uses delegation to vary the entire algorithm.</a:t>
            </a:r>
          </a:p>
          <a:p>
            <a:pPr marL="296863" indent="-296863">
              <a:buFont typeface="Wingdings" pitchFamily="2" charset="2"/>
              <a:buChar char="§"/>
              <a:tabLst>
                <a:tab pos="336550" algn="l"/>
                <a:tab pos="504825" algn="l"/>
              </a:tabLst>
            </a:pPr>
            <a:r>
              <a:rPr lang="en-US" dirty="0"/>
              <a:t>Strategy modifies the logic of individual objects. Template Method modifies the logic of an entire class.</a:t>
            </a:r>
          </a:p>
          <a:p>
            <a:pPr marL="296863" indent="-296863">
              <a:buFont typeface="Wingdings" pitchFamily="2" charset="2"/>
              <a:buChar char="§"/>
              <a:tabLst>
                <a:tab pos="336550" algn="l"/>
                <a:tab pos="504825" algn="l"/>
              </a:tabLst>
            </a:pPr>
            <a:r>
              <a:rPr lang="en-US" dirty="0"/>
              <a:t>Factory Method is a specialization of Template Method.</a:t>
            </a:r>
          </a:p>
          <a:p>
            <a:pPr>
              <a:buFont typeface="Wingdings" pitchFamily="2" charset="2"/>
              <a:buChar char="§"/>
            </a:pPr>
            <a:endParaRPr lang="en-US" dirty="0"/>
          </a:p>
        </p:txBody>
      </p:sp>
      <p:sp>
        <p:nvSpPr>
          <p:cNvPr id="4" name="Slide Number Placeholder 3">
            <a:extLst>
              <a:ext uri="{FF2B5EF4-FFF2-40B4-BE49-F238E27FC236}">
                <a16:creationId xmlns:a16="http://schemas.microsoft.com/office/drawing/2014/main" id="{208303B5-2B21-444A-813C-659826479FEB}"/>
              </a:ext>
            </a:extLst>
          </p:cNvPr>
          <p:cNvSpPr>
            <a:spLocks noGrp="1"/>
          </p:cNvSpPr>
          <p:nvPr>
            <p:ph type="sldNum" sz="quarter" idx="12"/>
          </p:nvPr>
        </p:nvSpPr>
        <p:spPr/>
        <p:txBody>
          <a:bodyPr/>
          <a:lstStyle/>
          <a:p>
            <a:fld id="{4CE482DC-2269-4F26-9D2A-7E44B1A4CD85}" type="slidenum">
              <a:rPr lang="en-US" smtClean="0"/>
              <a:t>23</a:t>
            </a:fld>
            <a:endParaRPr lang="en-US" dirty="0"/>
          </a:p>
        </p:txBody>
      </p:sp>
    </p:spTree>
    <p:extLst>
      <p:ext uri="{BB962C8B-B14F-4D97-AF65-F5344CB8AC3E}">
        <p14:creationId xmlns:p14="http://schemas.microsoft.com/office/powerpoint/2010/main" val="57278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7CA420-06C4-F245-85EF-CDBA835C9839}"/>
              </a:ext>
            </a:extLst>
          </p:cNvPr>
          <p:cNvSpPr>
            <a:spLocks noGrp="1"/>
          </p:cNvSpPr>
          <p:nvPr>
            <p:ph type="sldNum" sz="quarter" idx="12"/>
          </p:nvPr>
        </p:nvSpPr>
        <p:spPr/>
        <p:txBody>
          <a:bodyPr/>
          <a:lstStyle/>
          <a:p>
            <a:fld id="{4CE482DC-2269-4F26-9D2A-7E44B1A4CD85}" type="slidenum">
              <a:rPr lang="en-US" smtClean="0"/>
              <a:t>24</a:t>
            </a:fld>
            <a:endParaRPr lang="en-US" dirty="0"/>
          </a:p>
        </p:txBody>
      </p:sp>
      <p:grpSp>
        <p:nvGrpSpPr>
          <p:cNvPr id="6" name="Group 2">
            <a:extLst>
              <a:ext uri="{FF2B5EF4-FFF2-40B4-BE49-F238E27FC236}">
                <a16:creationId xmlns:a16="http://schemas.microsoft.com/office/drawing/2014/main" id="{4A2E35E9-E8CB-704C-A28B-C2C4310F063A}"/>
              </a:ext>
            </a:extLst>
          </p:cNvPr>
          <p:cNvGrpSpPr>
            <a:grpSpLocks/>
          </p:cNvGrpSpPr>
          <p:nvPr/>
        </p:nvGrpSpPr>
        <p:grpSpPr bwMode="auto">
          <a:xfrm>
            <a:off x="1968564" y="4239216"/>
            <a:ext cx="2457450" cy="1419225"/>
            <a:chOff x="195" y="2621"/>
            <a:chExt cx="1548" cy="894"/>
          </a:xfrm>
        </p:grpSpPr>
        <p:sp>
          <p:nvSpPr>
            <p:cNvPr id="7" name="Text Box 3">
              <a:extLst>
                <a:ext uri="{FF2B5EF4-FFF2-40B4-BE49-F238E27FC236}">
                  <a16:creationId xmlns:a16="http://schemas.microsoft.com/office/drawing/2014/main" id="{23F05518-FA27-E747-9BB8-05D0BDCFE6A6}"/>
                </a:ext>
              </a:extLst>
            </p:cNvPr>
            <p:cNvSpPr txBox="1">
              <a:spLocks noChangeArrowheads="1"/>
            </p:cNvSpPr>
            <p:nvPr/>
          </p:nvSpPr>
          <p:spPr bwMode="auto">
            <a:xfrm>
              <a:off x="1079" y="2621"/>
              <a:ext cx="664" cy="231"/>
            </a:xfrm>
            <a:prstGeom prst="rect">
              <a:avLst/>
            </a:prstGeom>
            <a:solidFill>
              <a:srgbClr val="B0FBA3"/>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1"/>
                  </a:solidFill>
                </a:rPr>
                <a:t>: Product</a:t>
              </a:r>
            </a:p>
          </p:txBody>
        </p:sp>
        <p:grpSp>
          <p:nvGrpSpPr>
            <p:cNvPr id="8" name="Group 4">
              <a:extLst>
                <a:ext uri="{FF2B5EF4-FFF2-40B4-BE49-F238E27FC236}">
                  <a16:creationId xmlns:a16="http://schemas.microsoft.com/office/drawing/2014/main" id="{2DFD6B89-E3C9-0F4D-AA13-C9839DAC2F19}"/>
                </a:ext>
              </a:extLst>
            </p:cNvPr>
            <p:cNvGrpSpPr>
              <a:grpSpLocks/>
            </p:cNvGrpSpPr>
            <p:nvPr/>
          </p:nvGrpSpPr>
          <p:grpSpPr bwMode="auto">
            <a:xfrm>
              <a:off x="195" y="2789"/>
              <a:ext cx="1524" cy="726"/>
              <a:chOff x="195" y="2789"/>
              <a:chExt cx="1524" cy="726"/>
            </a:xfrm>
          </p:grpSpPr>
          <p:sp>
            <p:nvSpPr>
              <p:cNvPr id="9" name="Text Box 5">
                <a:extLst>
                  <a:ext uri="{FF2B5EF4-FFF2-40B4-BE49-F238E27FC236}">
                    <a16:creationId xmlns:a16="http://schemas.microsoft.com/office/drawing/2014/main" id="{7C638F21-5B01-F742-9A6F-A94ED332F1F9}"/>
                  </a:ext>
                </a:extLst>
              </p:cNvPr>
              <p:cNvSpPr txBox="1">
                <a:spLocks noChangeArrowheads="1"/>
              </p:cNvSpPr>
              <p:nvPr/>
            </p:nvSpPr>
            <p:spPr bwMode="auto">
              <a:xfrm>
                <a:off x="243" y="3224"/>
                <a:ext cx="1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return new Product1();</a:t>
                </a:r>
              </a:p>
            </p:txBody>
          </p:sp>
          <p:sp>
            <p:nvSpPr>
              <p:cNvPr id="10" name="AutoShape 6">
                <a:extLst>
                  <a:ext uri="{FF2B5EF4-FFF2-40B4-BE49-F238E27FC236}">
                    <a16:creationId xmlns:a16="http://schemas.microsoft.com/office/drawing/2014/main" id="{14FAB615-E778-1C44-972F-04FFBBEB2D84}"/>
                  </a:ext>
                </a:extLst>
              </p:cNvPr>
              <p:cNvSpPr>
                <a:spLocks noChangeArrowheads="1"/>
              </p:cNvSpPr>
              <p:nvPr/>
            </p:nvSpPr>
            <p:spPr bwMode="auto">
              <a:xfrm>
                <a:off x="195" y="3176"/>
                <a:ext cx="1524" cy="339"/>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 name="Line 7">
                <a:extLst>
                  <a:ext uri="{FF2B5EF4-FFF2-40B4-BE49-F238E27FC236}">
                    <a16:creationId xmlns:a16="http://schemas.microsoft.com/office/drawing/2014/main" id="{53C19CC6-9AB9-4948-B335-E0E991580F6E}"/>
                  </a:ext>
                </a:extLst>
              </p:cNvPr>
              <p:cNvSpPr>
                <a:spLocks noChangeShapeType="1"/>
              </p:cNvSpPr>
              <p:nvPr/>
            </p:nvSpPr>
            <p:spPr bwMode="auto">
              <a:xfrm flipV="1">
                <a:off x="461" y="2789"/>
                <a:ext cx="193" cy="38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grpSp>
        <p:nvGrpSpPr>
          <p:cNvPr id="12" name="Group 8">
            <a:extLst>
              <a:ext uri="{FF2B5EF4-FFF2-40B4-BE49-F238E27FC236}">
                <a16:creationId xmlns:a16="http://schemas.microsoft.com/office/drawing/2014/main" id="{CE803E00-7CA8-544D-BB03-5B935B54D7BE}"/>
              </a:ext>
            </a:extLst>
          </p:cNvPr>
          <p:cNvGrpSpPr>
            <a:grpSpLocks/>
          </p:cNvGrpSpPr>
          <p:nvPr/>
        </p:nvGrpSpPr>
        <p:grpSpPr bwMode="auto">
          <a:xfrm>
            <a:off x="4656201" y="4239216"/>
            <a:ext cx="2457450" cy="1457325"/>
            <a:chOff x="1888" y="2621"/>
            <a:chExt cx="1548" cy="918"/>
          </a:xfrm>
        </p:grpSpPr>
        <p:sp>
          <p:nvSpPr>
            <p:cNvPr id="13" name="Text Box 9">
              <a:extLst>
                <a:ext uri="{FF2B5EF4-FFF2-40B4-BE49-F238E27FC236}">
                  <a16:creationId xmlns:a16="http://schemas.microsoft.com/office/drawing/2014/main" id="{BF9D1ACE-060F-6B47-98F1-B8F219AA95A0}"/>
                </a:ext>
              </a:extLst>
            </p:cNvPr>
            <p:cNvSpPr txBox="1">
              <a:spLocks noChangeArrowheads="1"/>
            </p:cNvSpPr>
            <p:nvPr/>
          </p:nvSpPr>
          <p:spPr bwMode="auto">
            <a:xfrm>
              <a:off x="2772" y="2621"/>
              <a:ext cx="664" cy="231"/>
            </a:xfrm>
            <a:prstGeom prst="rect">
              <a:avLst/>
            </a:prstGeom>
            <a:solidFill>
              <a:srgbClr val="B0FBA3"/>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1"/>
                  </a:solidFill>
                </a:rPr>
                <a:t>: Product</a:t>
              </a:r>
            </a:p>
          </p:txBody>
        </p:sp>
        <p:grpSp>
          <p:nvGrpSpPr>
            <p:cNvPr id="14" name="Group 10">
              <a:extLst>
                <a:ext uri="{FF2B5EF4-FFF2-40B4-BE49-F238E27FC236}">
                  <a16:creationId xmlns:a16="http://schemas.microsoft.com/office/drawing/2014/main" id="{4271DFBE-0126-1244-AC3B-A8F6BC45D8A4}"/>
                </a:ext>
              </a:extLst>
            </p:cNvPr>
            <p:cNvGrpSpPr>
              <a:grpSpLocks/>
            </p:cNvGrpSpPr>
            <p:nvPr/>
          </p:nvGrpSpPr>
          <p:grpSpPr bwMode="auto">
            <a:xfrm>
              <a:off x="1888" y="2813"/>
              <a:ext cx="1524" cy="726"/>
              <a:chOff x="195" y="2789"/>
              <a:chExt cx="1524" cy="726"/>
            </a:xfrm>
          </p:grpSpPr>
          <p:sp>
            <p:nvSpPr>
              <p:cNvPr id="15" name="Text Box 11">
                <a:extLst>
                  <a:ext uri="{FF2B5EF4-FFF2-40B4-BE49-F238E27FC236}">
                    <a16:creationId xmlns:a16="http://schemas.microsoft.com/office/drawing/2014/main" id="{6C550C50-7D96-934F-957B-02C223326BC1}"/>
                  </a:ext>
                </a:extLst>
              </p:cNvPr>
              <p:cNvSpPr txBox="1">
                <a:spLocks noChangeArrowheads="1"/>
              </p:cNvSpPr>
              <p:nvPr/>
            </p:nvSpPr>
            <p:spPr bwMode="auto">
              <a:xfrm>
                <a:off x="243" y="3224"/>
                <a:ext cx="1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return new Product2();</a:t>
                </a:r>
              </a:p>
            </p:txBody>
          </p:sp>
          <p:sp>
            <p:nvSpPr>
              <p:cNvPr id="16" name="AutoShape 12">
                <a:extLst>
                  <a:ext uri="{FF2B5EF4-FFF2-40B4-BE49-F238E27FC236}">
                    <a16:creationId xmlns:a16="http://schemas.microsoft.com/office/drawing/2014/main" id="{8E7CE0E4-B364-FF48-BF83-5E330F04F457}"/>
                  </a:ext>
                </a:extLst>
              </p:cNvPr>
              <p:cNvSpPr>
                <a:spLocks noChangeArrowheads="1"/>
              </p:cNvSpPr>
              <p:nvPr/>
            </p:nvSpPr>
            <p:spPr bwMode="auto">
              <a:xfrm>
                <a:off x="195" y="3176"/>
                <a:ext cx="1524" cy="339"/>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 name="Line 13">
                <a:extLst>
                  <a:ext uri="{FF2B5EF4-FFF2-40B4-BE49-F238E27FC236}">
                    <a16:creationId xmlns:a16="http://schemas.microsoft.com/office/drawing/2014/main" id="{9C6CD51E-0A7A-6146-B481-D383881AF14F}"/>
                  </a:ext>
                </a:extLst>
              </p:cNvPr>
              <p:cNvSpPr>
                <a:spLocks noChangeShapeType="1"/>
              </p:cNvSpPr>
              <p:nvPr/>
            </p:nvSpPr>
            <p:spPr bwMode="auto">
              <a:xfrm flipV="1">
                <a:off x="461" y="2789"/>
                <a:ext cx="193" cy="38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grpSp>
        <p:nvGrpSpPr>
          <p:cNvPr id="19" name="Group 15">
            <a:extLst>
              <a:ext uri="{FF2B5EF4-FFF2-40B4-BE49-F238E27FC236}">
                <a16:creationId xmlns:a16="http://schemas.microsoft.com/office/drawing/2014/main" id="{2F0A5D4D-C8BE-8D4B-A651-0B35ACE44FF4}"/>
              </a:ext>
            </a:extLst>
          </p:cNvPr>
          <p:cNvGrpSpPr>
            <a:grpSpLocks/>
          </p:cNvGrpSpPr>
          <p:nvPr/>
        </p:nvGrpSpPr>
        <p:grpSpPr bwMode="auto">
          <a:xfrm>
            <a:off x="4873689" y="1088028"/>
            <a:ext cx="4314825" cy="1497013"/>
            <a:chOff x="2025" y="636"/>
            <a:chExt cx="2718" cy="943"/>
          </a:xfrm>
        </p:grpSpPr>
        <p:sp>
          <p:nvSpPr>
            <p:cNvPr id="20" name="Text Box 16">
              <a:extLst>
                <a:ext uri="{FF2B5EF4-FFF2-40B4-BE49-F238E27FC236}">
                  <a16:creationId xmlns:a16="http://schemas.microsoft.com/office/drawing/2014/main" id="{3B38EEAB-6264-8F4F-9FCA-22FE424C7C32}"/>
                </a:ext>
              </a:extLst>
            </p:cNvPr>
            <p:cNvSpPr txBox="1">
              <a:spLocks noChangeArrowheads="1"/>
            </p:cNvSpPr>
            <p:nvPr/>
          </p:nvSpPr>
          <p:spPr bwMode="auto">
            <a:xfrm>
              <a:off x="2025" y="1348"/>
              <a:ext cx="664" cy="231"/>
            </a:xfrm>
            <a:prstGeom prst="rect">
              <a:avLst/>
            </a:prstGeom>
            <a:solidFill>
              <a:srgbClr val="B0FBA3"/>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1"/>
                  </a:solidFill>
                </a:rPr>
                <a:t>: Product</a:t>
              </a:r>
            </a:p>
          </p:txBody>
        </p:sp>
        <p:grpSp>
          <p:nvGrpSpPr>
            <p:cNvPr id="21" name="Group 17">
              <a:extLst>
                <a:ext uri="{FF2B5EF4-FFF2-40B4-BE49-F238E27FC236}">
                  <a16:creationId xmlns:a16="http://schemas.microsoft.com/office/drawing/2014/main" id="{F2D98E51-40BC-CD4A-9B22-A100A7F11335}"/>
                </a:ext>
              </a:extLst>
            </p:cNvPr>
            <p:cNvGrpSpPr>
              <a:grpSpLocks/>
            </p:cNvGrpSpPr>
            <p:nvPr/>
          </p:nvGrpSpPr>
          <p:grpSpPr bwMode="auto">
            <a:xfrm>
              <a:off x="2267" y="636"/>
              <a:ext cx="2476" cy="580"/>
              <a:chOff x="1912" y="636"/>
              <a:chExt cx="2476" cy="580"/>
            </a:xfrm>
          </p:grpSpPr>
          <p:sp>
            <p:nvSpPr>
              <p:cNvPr id="22" name="AutoShape 18">
                <a:extLst>
                  <a:ext uri="{FF2B5EF4-FFF2-40B4-BE49-F238E27FC236}">
                    <a16:creationId xmlns:a16="http://schemas.microsoft.com/office/drawing/2014/main" id="{5BB1A5DF-F326-774C-BD4C-CBE9F0FD560A}"/>
                  </a:ext>
                </a:extLst>
              </p:cNvPr>
              <p:cNvSpPr>
                <a:spLocks noChangeArrowheads="1"/>
              </p:cNvSpPr>
              <p:nvPr/>
            </p:nvSpPr>
            <p:spPr bwMode="auto">
              <a:xfrm>
                <a:off x="2541" y="636"/>
                <a:ext cx="1847" cy="580"/>
              </a:xfrm>
              <a:prstGeom prst="foldedCorner">
                <a:avLst>
                  <a:gd name="adj" fmla="val 12500"/>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 name="Line 19">
                <a:extLst>
                  <a:ext uri="{FF2B5EF4-FFF2-40B4-BE49-F238E27FC236}">
                    <a16:creationId xmlns:a16="http://schemas.microsoft.com/office/drawing/2014/main" id="{13140A3C-AC96-E840-86B7-CDB5F0A57272}"/>
                  </a:ext>
                </a:extLst>
              </p:cNvPr>
              <p:cNvSpPr>
                <a:spLocks noChangeShapeType="1"/>
              </p:cNvSpPr>
              <p:nvPr/>
            </p:nvSpPr>
            <p:spPr bwMode="auto">
              <a:xfrm flipV="1">
                <a:off x="1912" y="926"/>
                <a:ext cx="629" cy="218"/>
              </a:xfrm>
              <a:prstGeom prst="line">
                <a:avLst/>
              </a:prstGeom>
              <a:noFill/>
              <a:ln w="9525">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0">
                <a:extLst>
                  <a:ext uri="{FF2B5EF4-FFF2-40B4-BE49-F238E27FC236}">
                    <a16:creationId xmlns:a16="http://schemas.microsoft.com/office/drawing/2014/main" id="{3223DE42-EB70-8942-9E88-853F1791D0AE}"/>
                  </a:ext>
                </a:extLst>
              </p:cNvPr>
              <p:cNvSpPr txBox="1">
                <a:spLocks noChangeArrowheads="1"/>
              </p:cNvSpPr>
              <p:nvPr/>
            </p:nvSpPr>
            <p:spPr bwMode="auto">
              <a:xfrm>
                <a:off x="2599" y="700"/>
                <a:ext cx="1773"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40000"/>
                  </a:lnSpc>
                  <a:spcBef>
                    <a:spcPct val="50000"/>
                  </a:spcBef>
                </a:pPr>
                <a:r>
                  <a:rPr lang="en-US" altLang="en-US" sz="1800">
                    <a:solidFill>
                      <a:schemeClr val="tx1"/>
                    </a:solidFill>
                  </a:rPr>
                  <a:t>...</a:t>
                </a:r>
              </a:p>
              <a:p>
                <a:pPr>
                  <a:lnSpc>
                    <a:spcPct val="40000"/>
                  </a:lnSpc>
                  <a:spcBef>
                    <a:spcPct val="50000"/>
                  </a:spcBef>
                </a:pPr>
                <a:r>
                  <a:rPr lang="en-US" altLang="en-US" sz="1800">
                    <a:solidFill>
                      <a:schemeClr val="tx1"/>
                    </a:solidFill>
                  </a:rPr>
                  <a:t>Product p=hookMethod2();</a:t>
                </a:r>
              </a:p>
              <a:p>
                <a:pPr>
                  <a:lnSpc>
                    <a:spcPct val="40000"/>
                  </a:lnSpc>
                  <a:spcBef>
                    <a:spcPct val="50000"/>
                  </a:spcBef>
                </a:pPr>
                <a:r>
                  <a:rPr lang="en-US" altLang="en-US" sz="1800">
                    <a:solidFill>
                      <a:schemeClr val="tx1"/>
                    </a:solidFill>
                  </a:rPr>
                  <a:t>...</a:t>
                </a:r>
              </a:p>
            </p:txBody>
          </p:sp>
        </p:grpSp>
      </p:grpSp>
      <p:sp>
        <p:nvSpPr>
          <p:cNvPr id="25" name="Rectangle 21">
            <a:extLst>
              <a:ext uri="{FF2B5EF4-FFF2-40B4-BE49-F238E27FC236}">
                <a16:creationId xmlns:a16="http://schemas.microsoft.com/office/drawing/2014/main" id="{044D8EE6-A7B6-B545-ACF0-65919BF37E04}"/>
              </a:ext>
            </a:extLst>
          </p:cNvPr>
          <p:cNvSpPr>
            <a:spLocks noChangeArrowheads="1"/>
          </p:cNvSpPr>
          <p:nvPr/>
        </p:nvSpPr>
        <p:spPr bwMode="auto">
          <a:xfrm>
            <a:off x="3416364" y="1383303"/>
            <a:ext cx="2587625" cy="1241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2">
            <a:extLst>
              <a:ext uri="{FF2B5EF4-FFF2-40B4-BE49-F238E27FC236}">
                <a16:creationId xmlns:a16="http://schemas.microsoft.com/office/drawing/2014/main" id="{3C362A01-9B2D-074C-9E8E-B5B738D21121}"/>
              </a:ext>
            </a:extLst>
          </p:cNvPr>
          <p:cNvSpPr>
            <a:spLocks noChangeShapeType="1"/>
          </p:cNvSpPr>
          <p:nvPr/>
        </p:nvSpPr>
        <p:spPr bwMode="auto">
          <a:xfrm>
            <a:off x="3417951" y="1748428"/>
            <a:ext cx="25876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3">
            <a:extLst>
              <a:ext uri="{FF2B5EF4-FFF2-40B4-BE49-F238E27FC236}">
                <a16:creationId xmlns:a16="http://schemas.microsoft.com/office/drawing/2014/main" id="{2B352D72-B61C-114C-9A5E-C90262BC519D}"/>
              </a:ext>
            </a:extLst>
          </p:cNvPr>
          <p:cNvSpPr>
            <a:spLocks noChangeShapeType="1"/>
          </p:cNvSpPr>
          <p:nvPr/>
        </p:nvSpPr>
        <p:spPr bwMode="auto">
          <a:xfrm>
            <a:off x="4551426" y="2853328"/>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AutoShape 24">
            <a:extLst>
              <a:ext uri="{FF2B5EF4-FFF2-40B4-BE49-F238E27FC236}">
                <a16:creationId xmlns:a16="http://schemas.microsoft.com/office/drawing/2014/main" id="{056E9700-D696-1C4D-A93B-5C650CA3899F}"/>
              </a:ext>
            </a:extLst>
          </p:cNvPr>
          <p:cNvSpPr>
            <a:spLocks noChangeArrowheads="1"/>
          </p:cNvSpPr>
          <p:nvPr/>
        </p:nvSpPr>
        <p:spPr bwMode="auto">
          <a:xfrm>
            <a:off x="4389501" y="2624728"/>
            <a:ext cx="32385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25">
            <a:extLst>
              <a:ext uri="{FF2B5EF4-FFF2-40B4-BE49-F238E27FC236}">
                <a16:creationId xmlns:a16="http://schemas.microsoft.com/office/drawing/2014/main" id="{4C3D644F-241C-2448-B0F9-3CA03F0ED034}"/>
              </a:ext>
            </a:extLst>
          </p:cNvPr>
          <p:cNvSpPr txBox="1">
            <a:spLocks noChangeArrowheads="1"/>
          </p:cNvSpPr>
          <p:nvPr/>
        </p:nvSpPr>
        <p:spPr bwMode="auto">
          <a:xfrm>
            <a:off x="3538601" y="1356316"/>
            <a:ext cx="2309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a:solidFill>
                  <a:schemeClr val="tx1"/>
                </a:solidFill>
              </a:rPr>
              <a:t>AbstractClass</a:t>
            </a:r>
          </a:p>
        </p:txBody>
      </p:sp>
      <p:sp>
        <p:nvSpPr>
          <p:cNvPr id="30" name="Text Box 26">
            <a:extLst>
              <a:ext uri="{FF2B5EF4-FFF2-40B4-BE49-F238E27FC236}">
                <a16:creationId xmlns:a16="http://schemas.microsoft.com/office/drawing/2014/main" id="{7A727CBC-068C-064C-8BFC-6F3B96F6742A}"/>
              </a:ext>
            </a:extLst>
          </p:cNvPr>
          <p:cNvSpPr txBox="1">
            <a:spLocks noChangeArrowheads="1"/>
          </p:cNvSpPr>
          <p:nvPr/>
        </p:nvSpPr>
        <p:spPr bwMode="auto">
          <a:xfrm>
            <a:off x="3459226" y="1672228"/>
            <a:ext cx="24907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templateMethod()</a:t>
            </a:r>
          </a:p>
          <a:p>
            <a:r>
              <a:rPr lang="en-US" altLang="en-US" sz="1800" i="1">
                <a:solidFill>
                  <a:schemeClr val="tx1"/>
                </a:solidFill>
              </a:rPr>
              <a:t>hookMethod1()</a:t>
            </a:r>
          </a:p>
          <a:p>
            <a:r>
              <a:rPr lang="en-US" altLang="en-US" sz="1800" i="1">
                <a:solidFill>
                  <a:schemeClr val="tx1"/>
                </a:solidFill>
              </a:rPr>
              <a:t>hookMethod2()</a:t>
            </a:r>
          </a:p>
        </p:txBody>
      </p:sp>
      <p:sp>
        <p:nvSpPr>
          <p:cNvPr id="31" name="Rectangle 27">
            <a:extLst>
              <a:ext uri="{FF2B5EF4-FFF2-40B4-BE49-F238E27FC236}">
                <a16:creationId xmlns:a16="http://schemas.microsoft.com/office/drawing/2014/main" id="{1B192497-F147-1748-A0F8-244CA3149E2C}"/>
              </a:ext>
            </a:extLst>
          </p:cNvPr>
          <p:cNvSpPr>
            <a:spLocks noChangeArrowheads="1"/>
          </p:cNvSpPr>
          <p:nvPr/>
        </p:nvSpPr>
        <p:spPr bwMode="auto">
          <a:xfrm>
            <a:off x="1968564" y="3631203"/>
            <a:ext cx="2419350" cy="106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8">
            <a:extLst>
              <a:ext uri="{FF2B5EF4-FFF2-40B4-BE49-F238E27FC236}">
                <a16:creationId xmlns:a16="http://schemas.microsoft.com/office/drawing/2014/main" id="{0FCBA2AD-8718-2C4A-8588-DF26A0DF6FC3}"/>
              </a:ext>
            </a:extLst>
          </p:cNvPr>
          <p:cNvSpPr>
            <a:spLocks noChangeShapeType="1"/>
          </p:cNvSpPr>
          <p:nvPr/>
        </p:nvSpPr>
        <p:spPr bwMode="auto">
          <a:xfrm>
            <a:off x="1968564" y="3920128"/>
            <a:ext cx="241935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Text Box 29">
            <a:extLst>
              <a:ext uri="{FF2B5EF4-FFF2-40B4-BE49-F238E27FC236}">
                <a16:creationId xmlns:a16="http://schemas.microsoft.com/office/drawing/2014/main" id="{38BD5685-14DB-D64E-9BA8-4F61824F5F45}"/>
              </a:ext>
            </a:extLst>
          </p:cNvPr>
          <p:cNvSpPr txBox="1">
            <a:spLocks noChangeArrowheads="1"/>
          </p:cNvSpPr>
          <p:nvPr/>
        </p:nvSpPr>
        <p:spPr bwMode="auto">
          <a:xfrm>
            <a:off x="2627376" y="3608978"/>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solidFill>
                  <a:schemeClr val="tx1"/>
                </a:solidFill>
              </a:rPr>
              <a:t>Concrete1</a:t>
            </a:r>
          </a:p>
        </p:txBody>
      </p:sp>
      <p:sp>
        <p:nvSpPr>
          <p:cNvPr id="34" name="Text Box 30">
            <a:extLst>
              <a:ext uri="{FF2B5EF4-FFF2-40B4-BE49-F238E27FC236}">
                <a16:creationId xmlns:a16="http://schemas.microsoft.com/office/drawing/2014/main" id="{F443ED74-B2E4-A14B-8446-EEBBDB0015F2}"/>
              </a:ext>
            </a:extLst>
          </p:cNvPr>
          <p:cNvSpPr txBox="1">
            <a:spLocks noChangeArrowheads="1"/>
          </p:cNvSpPr>
          <p:nvPr/>
        </p:nvSpPr>
        <p:spPr bwMode="auto">
          <a:xfrm>
            <a:off x="1928876" y="3962991"/>
            <a:ext cx="1619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tx1"/>
                </a:solidFill>
              </a:rPr>
              <a:t>hookMethod1()</a:t>
            </a:r>
          </a:p>
          <a:p>
            <a:pPr algn="ctr"/>
            <a:r>
              <a:rPr lang="en-US" altLang="en-US" sz="1800">
                <a:solidFill>
                  <a:schemeClr val="tx1"/>
                </a:solidFill>
              </a:rPr>
              <a:t>hookMethod2()</a:t>
            </a:r>
          </a:p>
        </p:txBody>
      </p:sp>
      <p:sp>
        <p:nvSpPr>
          <p:cNvPr id="35" name="Rectangle 31">
            <a:extLst>
              <a:ext uri="{FF2B5EF4-FFF2-40B4-BE49-F238E27FC236}">
                <a16:creationId xmlns:a16="http://schemas.microsoft.com/office/drawing/2014/main" id="{210078EC-4412-5043-979E-D7F01FA33C0F}"/>
              </a:ext>
            </a:extLst>
          </p:cNvPr>
          <p:cNvSpPr>
            <a:spLocks noChangeArrowheads="1"/>
          </p:cNvSpPr>
          <p:nvPr/>
        </p:nvSpPr>
        <p:spPr bwMode="auto">
          <a:xfrm>
            <a:off x="4659376" y="3640728"/>
            <a:ext cx="2493963" cy="106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2">
            <a:extLst>
              <a:ext uri="{FF2B5EF4-FFF2-40B4-BE49-F238E27FC236}">
                <a16:creationId xmlns:a16="http://schemas.microsoft.com/office/drawing/2014/main" id="{D90ABFEB-D5F7-0246-9DFF-79667A618B8E}"/>
              </a:ext>
            </a:extLst>
          </p:cNvPr>
          <p:cNvSpPr>
            <a:spLocks noChangeShapeType="1"/>
          </p:cNvSpPr>
          <p:nvPr/>
        </p:nvSpPr>
        <p:spPr bwMode="auto">
          <a:xfrm>
            <a:off x="4656201" y="3929653"/>
            <a:ext cx="249396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Text Box 33">
            <a:extLst>
              <a:ext uri="{FF2B5EF4-FFF2-40B4-BE49-F238E27FC236}">
                <a16:creationId xmlns:a16="http://schemas.microsoft.com/office/drawing/2014/main" id="{6C4B13B3-7301-1449-8BA9-FE893F1360D1}"/>
              </a:ext>
            </a:extLst>
          </p:cNvPr>
          <p:cNvSpPr txBox="1">
            <a:spLocks noChangeArrowheads="1"/>
          </p:cNvSpPr>
          <p:nvPr/>
        </p:nvSpPr>
        <p:spPr bwMode="auto">
          <a:xfrm>
            <a:off x="5337239" y="3608978"/>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Concrete2</a:t>
            </a:r>
          </a:p>
        </p:txBody>
      </p:sp>
      <p:sp>
        <p:nvSpPr>
          <p:cNvPr id="38" name="Text Box 34">
            <a:extLst>
              <a:ext uri="{FF2B5EF4-FFF2-40B4-BE49-F238E27FC236}">
                <a16:creationId xmlns:a16="http://schemas.microsoft.com/office/drawing/2014/main" id="{49BBE854-3219-1E41-AF67-CF61C86ED8D8}"/>
              </a:ext>
            </a:extLst>
          </p:cNvPr>
          <p:cNvSpPr txBox="1">
            <a:spLocks noChangeArrowheads="1"/>
          </p:cNvSpPr>
          <p:nvPr/>
        </p:nvSpPr>
        <p:spPr bwMode="auto">
          <a:xfrm>
            <a:off x="4618101" y="3966166"/>
            <a:ext cx="1619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tx1"/>
                </a:solidFill>
              </a:rPr>
              <a:t>hookMethod1()</a:t>
            </a:r>
          </a:p>
          <a:p>
            <a:pPr algn="ctr"/>
            <a:r>
              <a:rPr lang="en-US" altLang="en-US" sz="1800">
                <a:solidFill>
                  <a:schemeClr val="tx1"/>
                </a:solidFill>
              </a:rPr>
              <a:t>hookMethod2()</a:t>
            </a:r>
          </a:p>
        </p:txBody>
      </p:sp>
      <p:grpSp>
        <p:nvGrpSpPr>
          <p:cNvPr id="39" name="Group 35">
            <a:extLst>
              <a:ext uri="{FF2B5EF4-FFF2-40B4-BE49-F238E27FC236}">
                <a16:creationId xmlns:a16="http://schemas.microsoft.com/office/drawing/2014/main" id="{D808AEAA-94B9-0847-8989-A27E542A41D8}"/>
              </a:ext>
            </a:extLst>
          </p:cNvPr>
          <p:cNvGrpSpPr>
            <a:grpSpLocks/>
          </p:cNvGrpSpPr>
          <p:nvPr/>
        </p:nvGrpSpPr>
        <p:grpSpPr bwMode="auto">
          <a:xfrm>
            <a:off x="3454464" y="3235916"/>
            <a:ext cx="2195512" cy="384175"/>
            <a:chOff x="2009" y="1919"/>
            <a:chExt cx="1383" cy="242"/>
          </a:xfrm>
        </p:grpSpPr>
        <p:sp>
          <p:nvSpPr>
            <p:cNvPr id="40" name="Line 36">
              <a:extLst>
                <a:ext uri="{FF2B5EF4-FFF2-40B4-BE49-F238E27FC236}">
                  <a16:creationId xmlns:a16="http://schemas.microsoft.com/office/drawing/2014/main" id="{F7C21653-77F7-3742-8C04-9ABBAAEB0E37}"/>
                </a:ext>
              </a:extLst>
            </p:cNvPr>
            <p:cNvSpPr>
              <a:spLocks noChangeShapeType="1"/>
            </p:cNvSpPr>
            <p:nvPr/>
          </p:nvSpPr>
          <p:spPr bwMode="auto">
            <a:xfrm>
              <a:off x="2009" y="1919"/>
              <a:ext cx="0" cy="2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37">
              <a:extLst>
                <a:ext uri="{FF2B5EF4-FFF2-40B4-BE49-F238E27FC236}">
                  <a16:creationId xmlns:a16="http://schemas.microsoft.com/office/drawing/2014/main" id="{9C6BB0DD-2D36-0347-B47D-6C7103A144F5}"/>
                </a:ext>
              </a:extLst>
            </p:cNvPr>
            <p:cNvSpPr>
              <a:spLocks noChangeShapeType="1"/>
            </p:cNvSpPr>
            <p:nvPr/>
          </p:nvSpPr>
          <p:spPr bwMode="auto">
            <a:xfrm>
              <a:off x="3392" y="1919"/>
              <a:ext cx="0" cy="2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38">
              <a:extLst>
                <a:ext uri="{FF2B5EF4-FFF2-40B4-BE49-F238E27FC236}">
                  <a16:creationId xmlns:a16="http://schemas.microsoft.com/office/drawing/2014/main" id="{19D6FCE2-ED6B-A946-9383-AF89C1F3081A}"/>
                </a:ext>
              </a:extLst>
            </p:cNvPr>
            <p:cNvSpPr>
              <a:spLocks noChangeShapeType="1"/>
            </p:cNvSpPr>
            <p:nvPr/>
          </p:nvSpPr>
          <p:spPr bwMode="auto">
            <a:xfrm>
              <a:off x="2016" y="1919"/>
              <a:ext cx="137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3" name="Group 39">
            <a:extLst>
              <a:ext uri="{FF2B5EF4-FFF2-40B4-BE49-F238E27FC236}">
                <a16:creationId xmlns:a16="http://schemas.microsoft.com/office/drawing/2014/main" id="{A3F0B068-870D-F148-B05E-6295608041AE}"/>
              </a:ext>
            </a:extLst>
          </p:cNvPr>
          <p:cNvGrpSpPr>
            <a:grpSpLocks/>
          </p:cNvGrpSpPr>
          <p:nvPr/>
        </p:nvGrpSpPr>
        <p:grpSpPr bwMode="auto">
          <a:xfrm>
            <a:off x="6015101" y="2124666"/>
            <a:ext cx="4240213" cy="1536700"/>
            <a:chOff x="2744" y="1289"/>
            <a:chExt cx="2671" cy="968"/>
          </a:xfrm>
        </p:grpSpPr>
        <p:sp>
          <p:nvSpPr>
            <p:cNvPr id="44" name="Text Box 40">
              <a:extLst>
                <a:ext uri="{FF2B5EF4-FFF2-40B4-BE49-F238E27FC236}">
                  <a16:creationId xmlns:a16="http://schemas.microsoft.com/office/drawing/2014/main" id="{2F2623B9-1C66-8E47-A0F3-C64118F3AEA5}"/>
                </a:ext>
              </a:extLst>
            </p:cNvPr>
            <p:cNvSpPr txBox="1">
              <a:spLocks noChangeArrowheads="1"/>
            </p:cNvSpPr>
            <p:nvPr/>
          </p:nvSpPr>
          <p:spPr bwMode="auto">
            <a:xfrm>
              <a:off x="4343" y="1289"/>
              <a:ext cx="570" cy="23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tx1"/>
                  </a:solidFill>
                </a:rPr>
                <a:t>Product</a:t>
              </a:r>
            </a:p>
          </p:txBody>
        </p:sp>
        <p:grpSp>
          <p:nvGrpSpPr>
            <p:cNvPr id="45" name="Group 41">
              <a:extLst>
                <a:ext uri="{FF2B5EF4-FFF2-40B4-BE49-F238E27FC236}">
                  <a16:creationId xmlns:a16="http://schemas.microsoft.com/office/drawing/2014/main" id="{010D024C-0046-534D-815D-234E46653840}"/>
                </a:ext>
              </a:extLst>
            </p:cNvPr>
            <p:cNvGrpSpPr>
              <a:grpSpLocks/>
            </p:cNvGrpSpPr>
            <p:nvPr/>
          </p:nvGrpSpPr>
          <p:grpSpPr bwMode="auto">
            <a:xfrm>
              <a:off x="3842" y="2020"/>
              <a:ext cx="1573" cy="237"/>
              <a:chOff x="3842" y="1918"/>
              <a:chExt cx="1573" cy="237"/>
            </a:xfrm>
          </p:grpSpPr>
          <p:sp>
            <p:nvSpPr>
              <p:cNvPr id="54" name="Text Box 42">
                <a:extLst>
                  <a:ext uri="{FF2B5EF4-FFF2-40B4-BE49-F238E27FC236}">
                    <a16:creationId xmlns:a16="http://schemas.microsoft.com/office/drawing/2014/main" id="{4F83AF46-1C6D-794A-A4E7-0649221A6F03}"/>
                  </a:ext>
                </a:extLst>
              </p:cNvPr>
              <p:cNvSpPr txBox="1">
                <a:spLocks noChangeArrowheads="1"/>
              </p:cNvSpPr>
              <p:nvPr/>
            </p:nvSpPr>
            <p:spPr bwMode="auto">
              <a:xfrm>
                <a:off x="3842" y="1918"/>
                <a:ext cx="678" cy="23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tx1"/>
                    </a:solidFill>
                  </a:rPr>
                  <a:t>Product 1</a:t>
                </a:r>
              </a:p>
            </p:txBody>
          </p:sp>
          <p:sp>
            <p:nvSpPr>
              <p:cNvPr id="55" name="Text Box 43">
                <a:extLst>
                  <a:ext uri="{FF2B5EF4-FFF2-40B4-BE49-F238E27FC236}">
                    <a16:creationId xmlns:a16="http://schemas.microsoft.com/office/drawing/2014/main" id="{C0A58507-C305-7044-B977-4DC0BC2CEB59}"/>
                  </a:ext>
                </a:extLst>
              </p:cNvPr>
              <p:cNvSpPr txBox="1">
                <a:spLocks noChangeArrowheads="1"/>
              </p:cNvSpPr>
              <p:nvPr/>
            </p:nvSpPr>
            <p:spPr bwMode="auto">
              <a:xfrm>
                <a:off x="4737" y="1918"/>
                <a:ext cx="678" cy="23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tx1"/>
                    </a:solidFill>
                  </a:rPr>
                  <a:t>Product 2</a:t>
                </a:r>
              </a:p>
            </p:txBody>
          </p:sp>
        </p:grpSp>
        <p:grpSp>
          <p:nvGrpSpPr>
            <p:cNvPr id="46" name="Group 44">
              <a:extLst>
                <a:ext uri="{FF2B5EF4-FFF2-40B4-BE49-F238E27FC236}">
                  <a16:creationId xmlns:a16="http://schemas.microsoft.com/office/drawing/2014/main" id="{F30B348F-5D29-A844-AAF8-E477A829E7E9}"/>
                </a:ext>
              </a:extLst>
            </p:cNvPr>
            <p:cNvGrpSpPr>
              <a:grpSpLocks/>
            </p:cNvGrpSpPr>
            <p:nvPr/>
          </p:nvGrpSpPr>
          <p:grpSpPr bwMode="auto">
            <a:xfrm>
              <a:off x="4133" y="1827"/>
              <a:ext cx="992" cy="193"/>
              <a:chOff x="4133" y="1827"/>
              <a:chExt cx="992" cy="193"/>
            </a:xfrm>
          </p:grpSpPr>
          <p:sp>
            <p:nvSpPr>
              <p:cNvPr id="50" name="Line 45">
                <a:extLst>
                  <a:ext uri="{FF2B5EF4-FFF2-40B4-BE49-F238E27FC236}">
                    <a16:creationId xmlns:a16="http://schemas.microsoft.com/office/drawing/2014/main" id="{6F8B7676-8C5A-8649-AA02-584CE8A4E8D3}"/>
                  </a:ext>
                </a:extLst>
              </p:cNvPr>
              <p:cNvSpPr>
                <a:spLocks noChangeShapeType="1"/>
              </p:cNvSpPr>
              <p:nvPr/>
            </p:nvSpPr>
            <p:spPr bwMode="auto">
              <a:xfrm>
                <a:off x="4138" y="1827"/>
                <a:ext cx="0" cy="1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51" name="Group 46">
                <a:extLst>
                  <a:ext uri="{FF2B5EF4-FFF2-40B4-BE49-F238E27FC236}">
                    <a16:creationId xmlns:a16="http://schemas.microsoft.com/office/drawing/2014/main" id="{0EECB07A-B815-5445-A9EA-BC5C47C862BC}"/>
                  </a:ext>
                </a:extLst>
              </p:cNvPr>
              <p:cNvGrpSpPr>
                <a:grpSpLocks/>
              </p:cNvGrpSpPr>
              <p:nvPr/>
            </p:nvGrpSpPr>
            <p:grpSpPr bwMode="auto">
              <a:xfrm>
                <a:off x="4133" y="1827"/>
                <a:ext cx="992" cy="193"/>
                <a:chOff x="4138" y="1725"/>
                <a:chExt cx="992" cy="193"/>
              </a:xfrm>
            </p:grpSpPr>
            <p:sp>
              <p:nvSpPr>
                <p:cNvPr id="52" name="Line 47">
                  <a:extLst>
                    <a:ext uri="{FF2B5EF4-FFF2-40B4-BE49-F238E27FC236}">
                      <a16:creationId xmlns:a16="http://schemas.microsoft.com/office/drawing/2014/main" id="{CB9B070D-4F1E-DD47-A458-714794B0E5C8}"/>
                    </a:ext>
                  </a:extLst>
                </p:cNvPr>
                <p:cNvSpPr>
                  <a:spLocks noChangeShapeType="1"/>
                </p:cNvSpPr>
                <p:nvPr/>
              </p:nvSpPr>
              <p:spPr bwMode="auto">
                <a:xfrm>
                  <a:off x="4138" y="1725"/>
                  <a:ext cx="9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 name="Line 48">
                  <a:extLst>
                    <a:ext uri="{FF2B5EF4-FFF2-40B4-BE49-F238E27FC236}">
                      <a16:creationId xmlns:a16="http://schemas.microsoft.com/office/drawing/2014/main" id="{3F12460D-0989-874A-AE25-5B0D435F869F}"/>
                    </a:ext>
                  </a:extLst>
                </p:cNvPr>
                <p:cNvSpPr>
                  <a:spLocks noChangeShapeType="1"/>
                </p:cNvSpPr>
                <p:nvPr/>
              </p:nvSpPr>
              <p:spPr bwMode="auto">
                <a:xfrm>
                  <a:off x="5130" y="1725"/>
                  <a:ext cx="0" cy="1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47" name="AutoShape 49">
              <a:extLst>
                <a:ext uri="{FF2B5EF4-FFF2-40B4-BE49-F238E27FC236}">
                  <a16:creationId xmlns:a16="http://schemas.microsoft.com/office/drawing/2014/main" id="{CB6A718D-1F54-A64C-A5BE-300E212B0F7C}"/>
                </a:ext>
              </a:extLst>
            </p:cNvPr>
            <p:cNvSpPr>
              <a:spLocks noChangeArrowheads="1"/>
            </p:cNvSpPr>
            <p:nvPr/>
          </p:nvSpPr>
          <p:spPr bwMode="auto">
            <a:xfrm>
              <a:off x="4548" y="1531"/>
              <a:ext cx="161" cy="115"/>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50">
              <a:extLst>
                <a:ext uri="{FF2B5EF4-FFF2-40B4-BE49-F238E27FC236}">
                  <a16:creationId xmlns:a16="http://schemas.microsoft.com/office/drawing/2014/main" id="{AE0BF385-4B9A-F64F-8369-07E2861CE8BE}"/>
                </a:ext>
              </a:extLst>
            </p:cNvPr>
            <p:cNvSpPr>
              <a:spLocks noChangeShapeType="1"/>
            </p:cNvSpPr>
            <p:nvPr/>
          </p:nvSpPr>
          <p:spPr bwMode="auto">
            <a:xfrm>
              <a:off x="4631" y="1652"/>
              <a:ext cx="0" cy="1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 name="Line 51">
              <a:extLst>
                <a:ext uri="{FF2B5EF4-FFF2-40B4-BE49-F238E27FC236}">
                  <a16:creationId xmlns:a16="http://schemas.microsoft.com/office/drawing/2014/main" id="{D038919A-39D2-D847-940F-F0D0D183F9D7}"/>
                </a:ext>
              </a:extLst>
            </p:cNvPr>
            <p:cNvSpPr>
              <a:spLocks noChangeShapeType="1"/>
            </p:cNvSpPr>
            <p:nvPr/>
          </p:nvSpPr>
          <p:spPr bwMode="auto">
            <a:xfrm>
              <a:off x="2744" y="1410"/>
              <a:ext cx="15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56" name="Group 52">
            <a:extLst>
              <a:ext uri="{FF2B5EF4-FFF2-40B4-BE49-F238E27FC236}">
                <a16:creationId xmlns:a16="http://schemas.microsoft.com/office/drawing/2014/main" id="{D94F0305-1901-FA40-983F-BC8C8F4F004A}"/>
              </a:ext>
            </a:extLst>
          </p:cNvPr>
          <p:cNvGrpSpPr>
            <a:grpSpLocks/>
          </p:cNvGrpSpPr>
          <p:nvPr/>
        </p:nvGrpSpPr>
        <p:grpSpPr bwMode="auto">
          <a:xfrm>
            <a:off x="1928876" y="1318216"/>
            <a:ext cx="1652588" cy="1114425"/>
            <a:chOff x="170" y="781"/>
            <a:chExt cx="1041" cy="702"/>
          </a:xfrm>
        </p:grpSpPr>
        <p:sp>
          <p:nvSpPr>
            <p:cNvPr id="57" name="AutoShape 53">
              <a:extLst>
                <a:ext uri="{FF2B5EF4-FFF2-40B4-BE49-F238E27FC236}">
                  <a16:creationId xmlns:a16="http://schemas.microsoft.com/office/drawing/2014/main" id="{3032114E-EB81-8442-AB4A-8C1B9287B141}"/>
                </a:ext>
              </a:extLst>
            </p:cNvPr>
            <p:cNvSpPr>
              <a:spLocks noChangeArrowheads="1"/>
            </p:cNvSpPr>
            <p:nvPr/>
          </p:nvSpPr>
          <p:spPr bwMode="auto">
            <a:xfrm>
              <a:off x="170" y="781"/>
              <a:ext cx="654" cy="581"/>
            </a:xfrm>
            <a:prstGeom prst="foldedCorner">
              <a:avLst>
                <a:gd name="adj" fmla="val 12500"/>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8" name="Text Box 54">
              <a:extLst>
                <a:ext uri="{FF2B5EF4-FFF2-40B4-BE49-F238E27FC236}">
                  <a16:creationId xmlns:a16="http://schemas.microsoft.com/office/drawing/2014/main" id="{34064E43-9EBF-BA44-9B58-5542E26C9292}"/>
                </a:ext>
              </a:extLst>
            </p:cNvPr>
            <p:cNvSpPr txBox="1">
              <a:spLocks noChangeArrowheads="1"/>
            </p:cNvSpPr>
            <p:nvPr/>
          </p:nvSpPr>
          <p:spPr bwMode="auto">
            <a:xfrm>
              <a:off x="233" y="879"/>
              <a:ext cx="5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Factory</a:t>
              </a:r>
            </a:p>
            <a:p>
              <a:r>
                <a:rPr lang="en-US" altLang="en-US" sz="1800">
                  <a:solidFill>
                    <a:schemeClr val="tx1"/>
                  </a:solidFill>
                </a:rPr>
                <a:t>method</a:t>
              </a:r>
            </a:p>
          </p:txBody>
        </p:sp>
        <p:sp>
          <p:nvSpPr>
            <p:cNvPr id="59" name="Line 55">
              <a:extLst>
                <a:ext uri="{FF2B5EF4-FFF2-40B4-BE49-F238E27FC236}">
                  <a16:creationId xmlns:a16="http://schemas.microsoft.com/office/drawing/2014/main" id="{FDC7CEC7-743A-A148-817F-91DBD805700C}"/>
                </a:ext>
              </a:extLst>
            </p:cNvPr>
            <p:cNvSpPr>
              <a:spLocks noChangeShapeType="1"/>
            </p:cNvSpPr>
            <p:nvPr/>
          </p:nvSpPr>
          <p:spPr bwMode="auto">
            <a:xfrm>
              <a:off x="824" y="1071"/>
              <a:ext cx="387" cy="41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60" name="Text Box 56">
            <a:extLst>
              <a:ext uri="{FF2B5EF4-FFF2-40B4-BE49-F238E27FC236}">
                <a16:creationId xmlns:a16="http://schemas.microsoft.com/office/drawing/2014/main" id="{E1379035-3190-B340-A9D6-84167149BA70}"/>
              </a:ext>
            </a:extLst>
          </p:cNvPr>
          <p:cNvSpPr txBox="1">
            <a:spLocks noChangeArrowheads="1"/>
          </p:cNvSpPr>
          <p:nvPr/>
        </p:nvSpPr>
        <p:spPr bwMode="auto">
          <a:xfrm>
            <a:off x="7459726" y="4390028"/>
            <a:ext cx="3149600" cy="1190625"/>
          </a:xfrm>
          <a:prstGeom prst="rect">
            <a:avLst/>
          </a:prstGeom>
          <a:solidFill>
            <a:srgbClr val="FFFF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en-US" sz="2000">
                <a:solidFill>
                  <a:schemeClr val="tx1"/>
                </a:solidFill>
              </a:rPr>
              <a:t>Factory method is a special case of template method –template method applied to object creation.</a:t>
            </a:r>
          </a:p>
        </p:txBody>
      </p:sp>
      <p:sp>
        <p:nvSpPr>
          <p:cNvPr id="61" name="Text Box 57">
            <a:extLst>
              <a:ext uri="{FF2B5EF4-FFF2-40B4-BE49-F238E27FC236}">
                <a16:creationId xmlns:a16="http://schemas.microsoft.com/office/drawing/2014/main" id="{B0034B78-CB88-6742-AE3B-6C2A0B6FC202}"/>
              </a:ext>
            </a:extLst>
          </p:cNvPr>
          <p:cNvSpPr txBox="1">
            <a:spLocks noChangeArrowheads="1"/>
          </p:cNvSpPr>
          <p:nvPr/>
        </p:nvSpPr>
        <p:spPr bwMode="auto">
          <a:xfrm>
            <a:off x="2544826" y="241300"/>
            <a:ext cx="7373938" cy="51911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solidFill>
                  <a:schemeClr val="tx1"/>
                </a:solidFill>
              </a:rPr>
              <a:t>The Result Is the Factory Method Pattern</a:t>
            </a:r>
          </a:p>
        </p:txBody>
      </p:sp>
    </p:spTree>
    <p:extLst>
      <p:ext uri="{BB962C8B-B14F-4D97-AF65-F5344CB8AC3E}">
        <p14:creationId xmlns:p14="http://schemas.microsoft.com/office/powerpoint/2010/main" val="345402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67CE-55D0-EA4E-B927-74960266EAD8}"/>
              </a:ext>
            </a:extLst>
          </p:cNvPr>
          <p:cNvSpPr>
            <a:spLocks noGrp="1"/>
          </p:cNvSpPr>
          <p:nvPr>
            <p:ph type="title"/>
          </p:nvPr>
        </p:nvSpPr>
        <p:spPr>
          <a:xfrm>
            <a:off x="1097280" y="286604"/>
            <a:ext cx="10058400" cy="615146"/>
          </a:xfrm>
        </p:spPr>
        <p:txBody>
          <a:bodyPr>
            <a:normAutofit fontScale="90000"/>
          </a:bodyPr>
          <a:lstStyle/>
          <a:p>
            <a:r>
              <a:rPr lang="en-US" altLang="zh-CN" dirty="0" err="1"/>
              <a:t>DBMgr</a:t>
            </a:r>
            <a:r>
              <a:rPr lang="en-US" altLang="zh-CN" dirty="0"/>
              <a:t> Design: </a:t>
            </a:r>
            <a:r>
              <a:rPr lang="en-US" altLang="zh-CN" sz="4000" dirty="0"/>
              <a:t>Accessing a Remote Database</a:t>
            </a:r>
            <a:endParaRPr lang="en-US" dirty="0"/>
          </a:p>
        </p:txBody>
      </p:sp>
      <p:sp>
        <p:nvSpPr>
          <p:cNvPr id="4" name="Slide Number Placeholder 3">
            <a:extLst>
              <a:ext uri="{FF2B5EF4-FFF2-40B4-BE49-F238E27FC236}">
                <a16:creationId xmlns:a16="http://schemas.microsoft.com/office/drawing/2014/main" id="{E0EB6AC6-B5C1-0445-8843-0464E4B71D83}"/>
              </a:ext>
            </a:extLst>
          </p:cNvPr>
          <p:cNvSpPr>
            <a:spLocks noGrp="1"/>
          </p:cNvSpPr>
          <p:nvPr>
            <p:ph type="sldNum" sz="quarter" idx="12"/>
          </p:nvPr>
        </p:nvSpPr>
        <p:spPr/>
        <p:txBody>
          <a:bodyPr/>
          <a:lstStyle/>
          <a:p>
            <a:fld id="{4CE482DC-2269-4F26-9D2A-7E44B1A4CD85}" type="slidenum">
              <a:rPr lang="en-US" smtClean="0"/>
              <a:t>25</a:t>
            </a:fld>
            <a:endParaRPr lang="en-US" dirty="0"/>
          </a:p>
        </p:txBody>
      </p:sp>
      <p:sp>
        <p:nvSpPr>
          <p:cNvPr id="5" name="AutoShape 2">
            <a:extLst>
              <a:ext uri="{FF2B5EF4-FFF2-40B4-BE49-F238E27FC236}">
                <a16:creationId xmlns:a16="http://schemas.microsoft.com/office/drawing/2014/main" id="{941209FF-BBE5-CD4F-9DE6-94F20480CB0F}"/>
              </a:ext>
            </a:extLst>
          </p:cNvPr>
          <p:cNvSpPr>
            <a:spLocks noChangeArrowheads="1"/>
          </p:cNvSpPr>
          <p:nvPr/>
        </p:nvSpPr>
        <p:spPr bwMode="auto">
          <a:xfrm>
            <a:off x="5252201" y="2065386"/>
            <a:ext cx="280988" cy="217488"/>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4">
            <a:extLst>
              <a:ext uri="{FF2B5EF4-FFF2-40B4-BE49-F238E27FC236}">
                <a16:creationId xmlns:a16="http://schemas.microsoft.com/office/drawing/2014/main" id="{5043D7E9-1529-E34C-8F01-D415D0A67417}"/>
              </a:ext>
            </a:extLst>
          </p:cNvPr>
          <p:cNvSpPr>
            <a:spLocks noChangeShapeType="1"/>
          </p:cNvSpPr>
          <p:nvPr/>
        </p:nvSpPr>
        <p:spPr bwMode="auto">
          <a:xfrm>
            <a:off x="4972801" y="4033886"/>
            <a:ext cx="5181600" cy="1588"/>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5">
            <a:extLst>
              <a:ext uri="{FF2B5EF4-FFF2-40B4-BE49-F238E27FC236}">
                <a16:creationId xmlns:a16="http://schemas.microsoft.com/office/drawing/2014/main" id="{9089CB0D-06AE-AA40-A4D4-7BCA28BA1E88}"/>
              </a:ext>
            </a:extLst>
          </p:cNvPr>
          <p:cNvSpPr>
            <a:spLocks noChangeShapeType="1"/>
          </p:cNvSpPr>
          <p:nvPr/>
        </p:nvSpPr>
        <p:spPr bwMode="auto">
          <a:xfrm>
            <a:off x="7335001" y="4033886"/>
            <a:ext cx="1588" cy="3810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a:extLst>
              <a:ext uri="{FF2B5EF4-FFF2-40B4-BE49-F238E27FC236}">
                <a16:creationId xmlns:a16="http://schemas.microsoft.com/office/drawing/2014/main" id="{92E315DC-C4BF-044E-8BAA-19BC8E0E69C4}"/>
              </a:ext>
            </a:extLst>
          </p:cNvPr>
          <p:cNvSpPr>
            <a:spLocks noChangeShapeType="1"/>
          </p:cNvSpPr>
          <p:nvPr/>
        </p:nvSpPr>
        <p:spPr bwMode="auto">
          <a:xfrm>
            <a:off x="10154401" y="4033886"/>
            <a:ext cx="1588" cy="3810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a:extLst>
              <a:ext uri="{FF2B5EF4-FFF2-40B4-BE49-F238E27FC236}">
                <a16:creationId xmlns:a16="http://schemas.microsoft.com/office/drawing/2014/main" id="{94C2BA08-F14B-3148-BFB6-0E96999AFDDB}"/>
              </a:ext>
            </a:extLst>
          </p:cNvPr>
          <p:cNvSpPr>
            <a:spLocks noChangeShapeType="1"/>
          </p:cNvSpPr>
          <p:nvPr/>
        </p:nvSpPr>
        <p:spPr bwMode="auto">
          <a:xfrm>
            <a:off x="8576426" y="3805286"/>
            <a:ext cx="1588" cy="2286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8">
            <a:extLst>
              <a:ext uri="{FF2B5EF4-FFF2-40B4-BE49-F238E27FC236}">
                <a16:creationId xmlns:a16="http://schemas.microsoft.com/office/drawing/2014/main" id="{325EEC64-F413-004F-B4E4-49FE6B2569E3}"/>
              </a:ext>
            </a:extLst>
          </p:cNvPr>
          <p:cNvSpPr txBox="1">
            <a:spLocks noChangeArrowheads="1"/>
          </p:cNvSpPr>
          <p:nvPr/>
        </p:nvSpPr>
        <p:spPr bwMode="auto">
          <a:xfrm>
            <a:off x="7335001" y="1697086"/>
            <a:ext cx="25908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2000" i="1">
                <a:solidFill>
                  <a:schemeClr val="tx1"/>
                </a:solidFill>
                <a:ea typeface="宋体" panose="02010600030101010101" pitchFamily="2" charset="-122"/>
              </a:rPr>
              <a:t>getUser(uid):User</a:t>
            </a:r>
          </a:p>
          <a:p>
            <a:pPr eaLnBrk="0" hangingPunct="0">
              <a:lnSpc>
                <a:spcPct val="60000"/>
              </a:lnSpc>
              <a:spcBef>
                <a:spcPct val="50000"/>
              </a:spcBef>
            </a:pPr>
            <a:r>
              <a:rPr lang="en-US" altLang="zh-CN" sz="2000" i="1">
                <a:solidFill>
                  <a:schemeClr val="tx1"/>
                </a:solidFill>
                <a:ea typeface="宋体" panose="02010600030101010101" pitchFamily="2" charset="-122"/>
              </a:rPr>
              <a:t>getBook(callNo):Book</a:t>
            </a:r>
          </a:p>
          <a:p>
            <a:pPr eaLnBrk="0" hangingPunct="0">
              <a:lnSpc>
                <a:spcPct val="60000"/>
              </a:lnSpc>
              <a:spcBef>
                <a:spcPct val="50000"/>
              </a:spcBef>
            </a:pPr>
            <a:r>
              <a:rPr lang="en-US" altLang="zh-CN" sz="2000" i="1">
                <a:solidFill>
                  <a:schemeClr val="tx1"/>
                </a:solidFill>
                <a:ea typeface="宋体" panose="02010600030101010101" pitchFamily="2" charset="-122"/>
              </a:rPr>
              <a:t>saveLoan(loan)</a:t>
            </a:r>
          </a:p>
          <a:p>
            <a:pPr eaLnBrk="0" hangingPunct="0">
              <a:lnSpc>
                <a:spcPct val="60000"/>
              </a:lnSpc>
              <a:spcBef>
                <a:spcPct val="50000"/>
              </a:spcBef>
            </a:pPr>
            <a:r>
              <a:rPr lang="en-US" altLang="zh-CN" sz="2000" i="1">
                <a:solidFill>
                  <a:schemeClr val="tx1"/>
                </a:solidFill>
                <a:ea typeface="宋体" panose="02010600030101010101" pitchFamily="2" charset="-122"/>
              </a:rPr>
              <a:t>saveBook(book)</a:t>
            </a:r>
          </a:p>
          <a:p>
            <a:pPr eaLnBrk="0" hangingPunct="0">
              <a:lnSpc>
                <a:spcPct val="60000"/>
              </a:lnSpc>
              <a:spcBef>
                <a:spcPct val="50000"/>
              </a:spcBef>
            </a:pPr>
            <a:r>
              <a:rPr lang="en-US" altLang="zh-CN" sz="2000" i="1">
                <a:solidFill>
                  <a:schemeClr val="tx1"/>
                </a:solidFill>
                <a:ea typeface="宋体" panose="02010600030101010101" pitchFamily="2" charset="-122"/>
              </a:rPr>
              <a:t>...</a:t>
            </a:r>
          </a:p>
        </p:txBody>
      </p:sp>
      <p:sp>
        <p:nvSpPr>
          <p:cNvPr id="11" name="Rectangle 9">
            <a:extLst>
              <a:ext uri="{FF2B5EF4-FFF2-40B4-BE49-F238E27FC236}">
                <a16:creationId xmlns:a16="http://schemas.microsoft.com/office/drawing/2014/main" id="{CB457BA5-E45C-D747-BE75-185BD1A45021}"/>
              </a:ext>
            </a:extLst>
          </p:cNvPr>
          <p:cNvSpPr>
            <a:spLocks noChangeArrowheads="1"/>
          </p:cNvSpPr>
          <p:nvPr/>
        </p:nvSpPr>
        <p:spPr bwMode="auto">
          <a:xfrm>
            <a:off x="7374689" y="1284336"/>
            <a:ext cx="2489200" cy="2343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0">
            <a:extLst>
              <a:ext uri="{FF2B5EF4-FFF2-40B4-BE49-F238E27FC236}">
                <a16:creationId xmlns:a16="http://schemas.microsoft.com/office/drawing/2014/main" id="{2DFA060E-CB54-D44F-BEF6-58D78622B5D1}"/>
              </a:ext>
            </a:extLst>
          </p:cNvPr>
          <p:cNvSpPr txBox="1">
            <a:spLocks noChangeArrowheads="1"/>
          </p:cNvSpPr>
          <p:nvPr/>
        </p:nvSpPr>
        <p:spPr bwMode="auto">
          <a:xfrm>
            <a:off x="7568364" y="1241474"/>
            <a:ext cx="180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i="1">
                <a:solidFill>
                  <a:schemeClr val="tx1"/>
                </a:solidFill>
                <a:ea typeface="宋体" panose="02010600030101010101" pitchFamily="2" charset="-122"/>
              </a:rPr>
              <a:t>DB Access Impl</a:t>
            </a:r>
          </a:p>
        </p:txBody>
      </p:sp>
      <p:sp>
        <p:nvSpPr>
          <p:cNvPr id="13" name="Line 11">
            <a:extLst>
              <a:ext uri="{FF2B5EF4-FFF2-40B4-BE49-F238E27FC236}">
                <a16:creationId xmlns:a16="http://schemas.microsoft.com/office/drawing/2014/main" id="{4D082530-DCE3-2F40-83B1-CC44824ACEC5}"/>
              </a:ext>
            </a:extLst>
          </p:cNvPr>
          <p:cNvSpPr>
            <a:spLocks noChangeShapeType="1"/>
          </p:cNvSpPr>
          <p:nvPr/>
        </p:nvSpPr>
        <p:spPr bwMode="auto">
          <a:xfrm>
            <a:off x="7374689" y="1589136"/>
            <a:ext cx="2489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a:extLst>
              <a:ext uri="{FF2B5EF4-FFF2-40B4-BE49-F238E27FC236}">
                <a16:creationId xmlns:a16="http://schemas.microsoft.com/office/drawing/2014/main" id="{00A748FD-9738-0149-8E6C-6AA16FB63614}"/>
              </a:ext>
            </a:extLst>
          </p:cNvPr>
          <p:cNvSpPr>
            <a:spLocks noChangeShapeType="1"/>
          </p:cNvSpPr>
          <p:nvPr/>
        </p:nvSpPr>
        <p:spPr bwMode="auto">
          <a:xfrm>
            <a:off x="7374689" y="1693911"/>
            <a:ext cx="2489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3">
            <a:extLst>
              <a:ext uri="{FF2B5EF4-FFF2-40B4-BE49-F238E27FC236}">
                <a16:creationId xmlns:a16="http://schemas.microsoft.com/office/drawing/2014/main" id="{03D149FB-94CA-0B40-B033-702674B06C7F}"/>
              </a:ext>
            </a:extLst>
          </p:cNvPr>
          <p:cNvSpPr txBox="1">
            <a:spLocks noChangeArrowheads="1"/>
          </p:cNvSpPr>
          <p:nvPr/>
        </p:nvSpPr>
        <p:spPr bwMode="auto">
          <a:xfrm>
            <a:off x="6103101" y="4983211"/>
            <a:ext cx="25908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2000">
                <a:solidFill>
                  <a:schemeClr val="tx1"/>
                </a:solidFill>
                <a:ea typeface="宋体" panose="02010600030101010101" pitchFamily="2" charset="-122"/>
              </a:rPr>
              <a:t>getUser(uid):User</a:t>
            </a:r>
          </a:p>
          <a:p>
            <a:pPr eaLnBrk="0" hangingPunct="0">
              <a:lnSpc>
                <a:spcPct val="60000"/>
              </a:lnSpc>
              <a:spcBef>
                <a:spcPct val="50000"/>
              </a:spcBef>
            </a:pPr>
            <a:r>
              <a:rPr lang="en-US" altLang="zh-CN" sz="2000">
                <a:solidFill>
                  <a:schemeClr val="tx1"/>
                </a:solidFill>
                <a:ea typeface="宋体" panose="02010600030101010101" pitchFamily="2" charset="-122"/>
              </a:rPr>
              <a:t>getBook(callNo):Book</a:t>
            </a:r>
          </a:p>
          <a:p>
            <a:pPr eaLnBrk="0" hangingPunct="0">
              <a:lnSpc>
                <a:spcPct val="60000"/>
              </a:lnSpc>
              <a:spcBef>
                <a:spcPct val="50000"/>
              </a:spcBef>
            </a:pPr>
            <a:r>
              <a:rPr lang="en-US" altLang="zh-CN" sz="2000">
                <a:solidFill>
                  <a:schemeClr val="tx1"/>
                </a:solidFill>
                <a:ea typeface="宋体" panose="02010600030101010101" pitchFamily="2" charset="-122"/>
              </a:rPr>
              <a:t>saveLoan(loan)</a:t>
            </a:r>
          </a:p>
          <a:p>
            <a:pPr eaLnBrk="0" hangingPunct="0">
              <a:lnSpc>
                <a:spcPct val="60000"/>
              </a:lnSpc>
              <a:spcBef>
                <a:spcPct val="50000"/>
              </a:spcBef>
            </a:pPr>
            <a:r>
              <a:rPr lang="en-US" altLang="zh-CN" sz="2000">
                <a:solidFill>
                  <a:schemeClr val="tx1"/>
                </a:solidFill>
                <a:ea typeface="宋体" panose="02010600030101010101" pitchFamily="2" charset="-122"/>
              </a:rPr>
              <a:t>saveBook(book)</a:t>
            </a:r>
          </a:p>
          <a:p>
            <a:pPr eaLnBrk="0" hangingPunct="0">
              <a:lnSpc>
                <a:spcPct val="60000"/>
              </a:lnSpc>
              <a:spcBef>
                <a:spcPct val="50000"/>
              </a:spcBef>
            </a:pPr>
            <a:r>
              <a:rPr lang="en-US" altLang="zh-CN" sz="2000">
                <a:solidFill>
                  <a:schemeClr val="tx1"/>
                </a:solidFill>
                <a:ea typeface="宋体" panose="02010600030101010101" pitchFamily="2" charset="-122"/>
              </a:rPr>
              <a:t>...</a:t>
            </a:r>
          </a:p>
        </p:txBody>
      </p:sp>
      <p:sp>
        <p:nvSpPr>
          <p:cNvPr id="16" name="Rectangle 14">
            <a:extLst>
              <a:ext uri="{FF2B5EF4-FFF2-40B4-BE49-F238E27FC236}">
                <a16:creationId xmlns:a16="http://schemas.microsoft.com/office/drawing/2014/main" id="{F641BA08-7113-D944-9BBE-286D0F07FE67}"/>
              </a:ext>
            </a:extLst>
          </p:cNvPr>
          <p:cNvSpPr>
            <a:spLocks noChangeArrowheads="1"/>
          </p:cNvSpPr>
          <p:nvPr/>
        </p:nvSpPr>
        <p:spPr bwMode="auto">
          <a:xfrm>
            <a:off x="6142789" y="4414886"/>
            <a:ext cx="2401887" cy="2117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5">
            <a:extLst>
              <a:ext uri="{FF2B5EF4-FFF2-40B4-BE49-F238E27FC236}">
                <a16:creationId xmlns:a16="http://schemas.microsoft.com/office/drawing/2014/main" id="{BDB38243-482C-5043-AE25-B90F8F4DF187}"/>
              </a:ext>
            </a:extLst>
          </p:cNvPr>
          <p:cNvSpPr txBox="1">
            <a:spLocks noChangeArrowheads="1"/>
          </p:cNvSpPr>
          <p:nvPr/>
        </p:nvSpPr>
        <p:spPr bwMode="auto">
          <a:xfrm>
            <a:off x="6369801" y="4387899"/>
            <a:ext cx="164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ea typeface="宋体" panose="02010600030101010101" pitchFamily="2" charset="-122"/>
              </a:rPr>
              <a:t>Oracle Access</a:t>
            </a:r>
          </a:p>
        </p:txBody>
      </p:sp>
      <p:sp>
        <p:nvSpPr>
          <p:cNvPr id="18" name="Line 16">
            <a:extLst>
              <a:ext uri="{FF2B5EF4-FFF2-40B4-BE49-F238E27FC236}">
                <a16:creationId xmlns:a16="http://schemas.microsoft.com/office/drawing/2014/main" id="{A4983734-55A9-5841-8B0F-7A191A152BD5}"/>
              </a:ext>
            </a:extLst>
          </p:cNvPr>
          <p:cNvSpPr>
            <a:spLocks noChangeShapeType="1"/>
          </p:cNvSpPr>
          <p:nvPr/>
        </p:nvSpPr>
        <p:spPr bwMode="auto">
          <a:xfrm>
            <a:off x="6142789" y="4719686"/>
            <a:ext cx="2401887"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7">
            <a:extLst>
              <a:ext uri="{FF2B5EF4-FFF2-40B4-BE49-F238E27FC236}">
                <a16:creationId xmlns:a16="http://schemas.microsoft.com/office/drawing/2014/main" id="{8CC5E327-85BE-BC42-8E4C-E8B1BE390AD5}"/>
              </a:ext>
            </a:extLst>
          </p:cNvPr>
          <p:cNvSpPr>
            <a:spLocks noChangeShapeType="1"/>
          </p:cNvSpPr>
          <p:nvPr/>
        </p:nvSpPr>
        <p:spPr bwMode="auto">
          <a:xfrm>
            <a:off x="6142789" y="4872086"/>
            <a:ext cx="2401887"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8">
            <a:extLst>
              <a:ext uri="{FF2B5EF4-FFF2-40B4-BE49-F238E27FC236}">
                <a16:creationId xmlns:a16="http://schemas.microsoft.com/office/drawing/2014/main" id="{4B0D459F-537C-4B43-B624-CBCBD46BAD3F}"/>
              </a:ext>
            </a:extLst>
          </p:cNvPr>
          <p:cNvSpPr txBox="1">
            <a:spLocks noChangeArrowheads="1"/>
          </p:cNvSpPr>
          <p:nvPr/>
        </p:nvSpPr>
        <p:spPr bwMode="auto">
          <a:xfrm>
            <a:off x="8649451" y="4983211"/>
            <a:ext cx="25908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2000">
                <a:solidFill>
                  <a:schemeClr val="tx1"/>
                </a:solidFill>
                <a:ea typeface="宋体" panose="02010600030101010101" pitchFamily="2" charset="-122"/>
              </a:rPr>
              <a:t>getUser(uid):User</a:t>
            </a:r>
          </a:p>
          <a:p>
            <a:pPr eaLnBrk="0" hangingPunct="0">
              <a:lnSpc>
                <a:spcPct val="60000"/>
              </a:lnSpc>
              <a:spcBef>
                <a:spcPct val="50000"/>
              </a:spcBef>
            </a:pPr>
            <a:r>
              <a:rPr lang="en-US" altLang="zh-CN" sz="2000">
                <a:solidFill>
                  <a:schemeClr val="tx1"/>
                </a:solidFill>
                <a:ea typeface="宋体" panose="02010600030101010101" pitchFamily="2" charset="-122"/>
              </a:rPr>
              <a:t>getBook(callNo):Book</a:t>
            </a:r>
          </a:p>
          <a:p>
            <a:pPr eaLnBrk="0" hangingPunct="0">
              <a:lnSpc>
                <a:spcPct val="60000"/>
              </a:lnSpc>
              <a:spcBef>
                <a:spcPct val="50000"/>
              </a:spcBef>
            </a:pPr>
            <a:r>
              <a:rPr lang="en-US" altLang="zh-CN" sz="2000">
                <a:solidFill>
                  <a:schemeClr val="tx1"/>
                </a:solidFill>
                <a:ea typeface="宋体" panose="02010600030101010101" pitchFamily="2" charset="-122"/>
              </a:rPr>
              <a:t>saveLoan(loan)</a:t>
            </a:r>
          </a:p>
          <a:p>
            <a:pPr eaLnBrk="0" hangingPunct="0">
              <a:lnSpc>
                <a:spcPct val="60000"/>
              </a:lnSpc>
              <a:spcBef>
                <a:spcPct val="50000"/>
              </a:spcBef>
            </a:pPr>
            <a:r>
              <a:rPr lang="en-US" altLang="zh-CN" sz="2000">
                <a:solidFill>
                  <a:schemeClr val="tx1"/>
                </a:solidFill>
                <a:ea typeface="宋体" panose="02010600030101010101" pitchFamily="2" charset="-122"/>
              </a:rPr>
              <a:t>saveBook(book)</a:t>
            </a:r>
          </a:p>
          <a:p>
            <a:pPr eaLnBrk="0" hangingPunct="0">
              <a:lnSpc>
                <a:spcPct val="60000"/>
              </a:lnSpc>
              <a:spcBef>
                <a:spcPct val="50000"/>
              </a:spcBef>
            </a:pPr>
            <a:r>
              <a:rPr lang="en-US" altLang="zh-CN" sz="2000">
                <a:solidFill>
                  <a:schemeClr val="tx1"/>
                </a:solidFill>
                <a:ea typeface="宋体" panose="02010600030101010101" pitchFamily="2" charset="-122"/>
              </a:rPr>
              <a:t>...</a:t>
            </a:r>
          </a:p>
        </p:txBody>
      </p:sp>
      <p:sp>
        <p:nvSpPr>
          <p:cNvPr id="21" name="Rectangle 19">
            <a:extLst>
              <a:ext uri="{FF2B5EF4-FFF2-40B4-BE49-F238E27FC236}">
                <a16:creationId xmlns:a16="http://schemas.microsoft.com/office/drawing/2014/main" id="{A15AD355-2193-FC4D-BE2C-BB9A90B03762}"/>
              </a:ext>
            </a:extLst>
          </p:cNvPr>
          <p:cNvSpPr>
            <a:spLocks noChangeArrowheads="1"/>
          </p:cNvSpPr>
          <p:nvPr/>
        </p:nvSpPr>
        <p:spPr bwMode="auto">
          <a:xfrm>
            <a:off x="8689139" y="4414886"/>
            <a:ext cx="2489200" cy="21224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20">
            <a:extLst>
              <a:ext uri="{FF2B5EF4-FFF2-40B4-BE49-F238E27FC236}">
                <a16:creationId xmlns:a16="http://schemas.microsoft.com/office/drawing/2014/main" id="{AB3FE7F3-54BF-7A41-A113-3F7FA487C4CB}"/>
              </a:ext>
            </a:extLst>
          </p:cNvPr>
          <p:cNvSpPr txBox="1">
            <a:spLocks noChangeArrowheads="1"/>
          </p:cNvSpPr>
          <p:nvPr/>
        </p:nvSpPr>
        <p:spPr bwMode="auto">
          <a:xfrm>
            <a:off x="9073314" y="4379961"/>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ea typeface="宋体" panose="02010600030101010101" pitchFamily="2" charset="-122"/>
              </a:rPr>
              <a:t>SQL Access</a:t>
            </a:r>
          </a:p>
        </p:txBody>
      </p:sp>
      <p:sp>
        <p:nvSpPr>
          <p:cNvPr id="23" name="Line 21">
            <a:extLst>
              <a:ext uri="{FF2B5EF4-FFF2-40B4-BE49-F238E27FC236}">
                <a16:creationId xmlns:a16="http://schemas.microsoft.com/office/drawing/2014/main" id="{0124EDB7-DD65-6341-945F-2245923258B8}"/>
              </a:ext>
            </a:extLst>
          </p:cNvPr>
          <p:cNvSpPr>
            <a:spLocks noChangeShapeType="1"/>
          </p:cNvSpPr>
          <p:nvPr/>
        </p:nvSpPr>
        <p:spPr bwMode="auto">
          <a:xfrm>
            <a:off x="8689139" y="4719686"/>
            <a:ext cx="2489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a:extLst>
              <a:ext uri="{FF2B5EF4-FFF2-40B4-BE49-F238E27FC236}">
                <a16:creationId xmlns:a16="http://schemas.microsoft.com/office/drawing/2014/main" id="{C3B2DCEA-4EA7-4644-8B4C-5EAA9C2E8FF6}"/>
              </a:ext>
            </a:extLst>
          </p:cNvPr>
          <p:cNvSpPr>
            <a:spLocks noChangeShapeType="1"/>
          </p:cNvSpPr>
          <p:nvPr/>
        </p:nvSpPr>
        <p:spPr bwMode="auto">
          <a:xfrm>
            <a:off x="8689139" y="4868911"/>
            <a:ext cx="2489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3">
            <a:extLst>
              <a:ext uri="{FF2B5EF4-FFF2-40B4-BE49-F238E27FC236}">
                <a16:creationId xmlns:a16="http://schemas.microsoft.com/office/drawing/2014/main" id="{3B34D259-4476-9E41-BBF1-CFC5815BC1E4}"/>
              </a:ext>
            </a:extLst>
          </p:cNvPr>
          <p:cNvSpPr txBox="1">
            <a:spLocks noChangeArrowheads="1"/>
          </p:cNvSpPr>
          <p:nvPr/>
        </p:nvSpPr>
        <p:spPr bwMode="auto">
          <a:xfrm>
            <a:off x="2772526" y="1592311"/>
            <a:ext cx="25908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2000">
                <a:solidFill>
                  <a:schemeClr val="tx1"/>
                </a:solidFill>
                <a:ea typeface="宋体" panose="02010600030101010101" pitchFamily="2" charset="-122"/>
              </a:rPr>
              <a:t>getUser(uid):User</a:t>
            </a:r>
          </a:p>
          <a:p>
            <a:pPr eaLnBrk="0" hangingPunct="0">
              <a:lnSpc>
                <a:spcPct val="60000"/>
              </a:lnSpc>
              <a:spcBef>
                <a:spcPct val="50000"/>
              </a:spcBef>
            </a:pPr>
            <a:r>
              <a:rPr lang="en-US" altLang="zh-CN" sz="2000">
                <a:solidFill>
                  <a:schemeClr val="tx1"/>
                </a:solidFill>
                <a:ea typeface="宋体" panose="02010600030101010101" pitchFamily="2" charset="-122"/>
              </a:rPr>
              <a:t>getBook(callNo):Book</a:t>
            </a:r>
          </a:p>
          <a:p>
            <a:pPr eaLnBrk="0" hangingPunct="0">
              <a:lnSpc>
                <a:spcPct val="60000"/>
              </a:lnSpc>
              <a:spcBef>
                <a:spcPct val="50000"/>
              </a:spcBef>
            </a:pPr>
            <a:r>
              <a:rPr lang="en-US" altLang="zh-CN" sz="2000">
                <a:solidFill>
                  <a:schemeClr val="tx1"/>
                </a:solidFill>
                <a:ea typeface="宋体" panose="02010600030101010101" pitchFamily="2" charset="-122"/>
              </a:rPr>
              <a:t>saveLoan(loan)</a:t>
            </a:r>
          </a:p>
          <a:p>
            <a:pPr eaLnBrk="0" hangingPunct="0">
              <a:lnSpc>
                <a:spcPct val="60000"/>
              </a:lnSpc>
              <a:spcBef>
                <a:spcPct val="50000"/>
              </a:spcBef>
            </a:pPr>
            <a:r>
              <a:rPr lang="en-US" altLang="zh-CN" sz="2000">
                <a:solidFill>
                  <a:schemeClr val="tx1"/>
                </a:solidFill>
                <a:ea typeface="宋体" panose="02010600030101010101" pitchFamily="2" charset="-122"/>
              </a:rPr>
              <a:t>saveBook(book)</a:t>
            </a:r>
          </a:p>
          <a:p>
            <a:pPr eaLnBrk="0" hangingPunct="0">
              <a:lnSpc>
                <a:spcPct val="60000"/>
              </a:lnSpc>
              <a:spcBef>
                <a:spcPct val="50000"/>
              </a:spcBef>
            </a:pPr>
            <a:endParaRPr lang="zh-CN" altLang="en-US" sz="2000">
              <a:solidFill>
                <a:schemeClr val="tx1"/>
              </a:solidFill>
              <a:ea typeface="宋体" panose="02010600030101010101" pitchFamily="2" charset="-122"/>
            </a:endParaRPr>
          </a:p>
        </p:txBody>
      </p:sp>
      <p:sp>
        <p:nvSpPr>
          <p:cNvPr id="26" name="Rectangle 24">
            <a:extLst>
              <a:ext uri="{FF2B5EF4-FFF2-40B4-BE49-F238E27FC236}">
                <a16:creationId xmlns:a16="http://schemas.microsoft.com/office/drawing/2014/main" id="{EB6DD074-960A-1C44-A809-66B9A6CC147D}"/>
              </a:ext>
            </a:extLst>
          </p:cNvPr>
          <p:cNvSpPr>
            <a:spLocks noChangeArrowheads="1"/>
          </p:cNvSpPr>
          <p:nvPr/>
        </p:nvSpPr>
        <p:spPr bwMode="auto">
          <a:xfrm>
            <a:off x="2751889" y="1135111"/>
            <a:ext cx="2503487" cy="175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5">
            <a:extLst>
              <a:ext uri="{FF2B5EF4-FFF2-40B4-BE49-F238E27FC236}">
                <a16:creationId xmlns:a16="http://schemas.microsoft.com/office/drawing/2014/main" id="{03BD2A0E-6E0E-F644-9524-C2D141AC5760}"/>
              </a:ext>
            </a:extLst>
          </p:cNvPr>
          <p:cNvSpPr txBox="1">
            <a:spLocks noChangeArrowheads="1"/>
          </p:cNvSpPr>
          <p:nvPr/>
        </p:nvSpPr>
        <p:spPr bwMode="auto">
          <a:xfrm>
            <a:off x="3475789" y="1079549"/>
            <a:ext cx="97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ea typeface="宋体" panose="02010600030101010101" pitchFamily="2" charset="-122"/>
              </a:rPr>
              <a:t>DBMgr</a:t>
            </a:r>
          </a:p>
        </p:txBody>
      </p:sp>
      <p:sp>
        <p:nvSpPr>
          <p:cNvPr id="28" name="Line 26">
            <a:extLst>
              <a:ext uri="{FF2B5EF4-FFF2-40B4-BE49-F238E27FC236}">
                <a16:creationId xmlns:a16="http://schemas.microsoft.com/office/drawing/2014/main" id="{B1133BDD-F6FE-5446-B9DE-7E22996768D7}"/>
              </a:ext>
            </a:extLst>
          </p:cNvPr>
          <p:cNvSpPr>
            <a:spLocks noChangeShapeType="1"/>
          </p:cNvSpPr>
          <p:nvPr/>
        </p:nvSpPr>
        <p:spPr bwMode="auto">
          <a:xfrm>
            <a:off x="2751889" y="1439911"/>
            <a:ext cx="2503487"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48289867-D3C1-8B4B-B884-DAC9327F4DAC}"/>
              </a:ext>
            </a:extLst>
          </p:cNvPr>
          <p:cNvSpPr>
            <a:spLocks noChangeShapeType="1"/>
          </p:cNvSpPr>
          <p:nvPr/>
        </p:nvSpPr>
        <p:spPr bwMode="auto">
          <a:xfrm>
            <a:off x="3251951" y="1592311"/>
            <a:ext cx="20034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FDC2DDA8-34BE-244A-B863-4CFE8B932BD6}"/>
              </a:ext>
            </a:extLst>
          </p:cNvPr>
          <p:cNvSpPr>
            <a:spLocks noChangeShapeType="1"/>
          </p:cNvSpPr>
          <p:nvPr/>
        </p:nvSpPr>
        <p:spPr bwMode="auto">
          <a:xfrm>
            <a:off x="2751889" y="1592311"/>
            <a:ext cx="2503487"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29">
            <a:extLst>
              <a:ext uri="{FF2B5EF4-FFF2-40B4-BE49-F238E27FC236}">
                <a16:creationId xmlns:a16="http://schemas.microsoft.com/office/drawing/2014/main" id="{D7E72B10-44A3-214E-A9CA-E844ABF1DB82}"/>
              </a:ext>
            </a:extLst>
          </p:cNvPr>
          <p:cNvSpPr txBox="1">
            <a:spLocks noChangeArrowheads="1"/>
          </p:cNvSpPr>
          <p:nvPr/>
        </p:nvSpPr>
        <p:spPr bwMode="auto">
          <a:xfrm>
            <a:off x="3391651" y="4983211"/>
            <a:ext cx="25908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2000">
                <a:solidFill>
                  <a:schemeClr val="tx1"/>
                </a:solidFill>
                <a:ea typeface="宋体" panose="02010600030101010101" pitchFamily="2" charset="-122"/>
              </a:rPr>
              <a:t>getUser(uid):User</a:t>
            </a:r>
          </a:p>
          <a:p>
            <a:pPr eaLnBrk="0" hangingPunct="0">
              <a:lnSpc>
                <a:spcPct val="60000"/>
              </a:lnSpc>
              <a:spcBef>
                <a:spcPct val="50000"/>
              </a:spcBef>
            </a:pPr>
            <a:r>
              <a:rPr lang="en-US" altLang="zh-CN" sz="2000">
                <a:solidFill>
                  <a:schemeClr val="tx1"/>
                </a:solidFill>
                <a:ea typeface="宋体" panose="02010600030101010101" pitchFamily="2" charset="-122"/>
              </a:rPr>
              <a:t>getBook(callNo):Book</a:t>
            </a:r>
          </a:p>
          <a:p>
            <a:pPr eaLnBrk="0" hangingPunct="0">
              <a:lnSpc>
                <a:spcPct val="60000"/>
              </a:lnSpc>
              <a:spcBef>
                <a:spcPct val="50000"/>
              </a:spcBef>
            </a:pPr>
            <a:r>
              <a:rPr lang="en-US" altLang="zh-CN" sz="2000">
                <a:solidFill>
                  <a:schemeClr val="tx1"/>
                </a:solidFill>
                <a:ea typeface="宋体" panose="02010600030101010101" pitchFamily="2" charset="-122"/>
              </a:rPr>
              <a:t>saveLoan(loan)</a:t>
            </a:r>
          </a:p>
          <a:p>
            <a:pPr eaLnBrk="0" hangingPunct="0">
              <a:lnSpc>
                <a:spcPct val="60000"/>
              </a:lnSpc>
              <a:spcBef>
                <a:spcPct val="50000"/>
              </a:spcBef>
            </a:pPr>
            <a:r>
              <a:rPr lang="en-US" altLang="zh-CN" sz="2000">
                <a:solidFill>
                  <a:schemeClr val="tx1"/>
                </a:solidFill>
                <a:ea typeface="宋体" panose="02010600030101010101" pitchFamily="2" charset="-122"/>
              </a:rPr>
              <a:t>saveBook(book)</a:t>
            </a:r>
          </a:p>
          <a:p>
            <a:pPr eaLnBrk="0" hangingPunct="0">
              <a:lnSpc>
                <a:spcPct val="60000"/>
              </a:lnSpc>
              <a:spcBef>
                <a:spcPct val="50000"/>
              </a:spcBef>
            </a:pPr>
            <a:r>
              <a:rPr lang="en-US" altLang="zh-CN" sz="2000">
                <a:solidFill>
                  <a:schemeClr val="tx1"/>
                </a:solidFill>
                <a:ea typeface="宋体" panose="02010600030101010101" pitchFamily="2" charset="-122"/>
              </a:rPr>
              <a:t>...</a:t>
            </a:r>
          </a:p>
        </p:txBody>
      </p:sp>
      <p:sp>
        <p:nvSpPr>
          <p:cNvPr id="32" name="Rectangle 30">
            <a:extLst>
              <a:ext uri="{FF2B5EF4-FFF2-40B4-BE49-F238E27FC236}">
                <a16:creationId xmlns:a16="http://schemas.microsoft.com/office/drawing/2014/main" id="{E84661F9-669C-A44A-8779-6D8523FA3FD4}"/>
              </a:ext>
            </a:extLst>
          </p:cNvPr>
          <p:cNvSpPr>
            <a:spLocks noChangeArrowheads="1"/>
          </p:cNvSpPr>
          <p:nvPr/>
        </p:nvSpPr>
        <p:spPr bwMode="auto">
          <a:xfrm>
            <a:off x="3431339" y="4414886"/>
            <a:ext cx="2446337" cy="2160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31">
            <a:extLst>
              <a:ext uri="{FF2B5EF4-FFF2-40B4-BE49-F238E27FC236}">
                <a16:creationId xmlns:a16="http://schemas.microsoft.com/office/drawing/2014/main" id="{BC5BAA88-4C12-264B-A659-DE160BCAF56F}"/>
              </a:ext>
            </a:extLst>
          </p:cNvPr>
          <p:cNvSpPr txBox="1">
            <a:spLocks noChangeArrowheads="1"/>
          </p:cNvSpPr>
          <p:nvPr/>
        </p:nvSpPr>
        <p:spPr bwMode="auto">
          <a:xfrm>
            <a:off x="3736139" y="4387899"/>
            <a:ext cx="1631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ea typeface="宋体" panose="02010600030101010101" pitchFamily="2" charset="-122"/>
              </a:rPr>
              <a:t>LDAP Access</a:t>
            </a:r>
          </a:p>
        </p:txBody>
      </p:sp>
      <p:sp>
        <p:nvSpPr>
          <p:cNvPr id="34" name="Line 32">
            <a:extLst>
              <a:ext uri="{FF2B5EF4-FFF2-40B4-BE49-F238E27FC236}">
                <a16:creationId xmlns:a16="http://schemas.microsoft.com/office/drawing/2014/main" id="{A795E1BF-DB3F-4947-88E5-F561FCDCF7AB}"/>
              </a:ext>
            </a:extLst>
          </p:cNvPr>
          <p:cNvSpPr>
            <a:spLocks noChangeShapeType="1"/>
          </p:cNvSpPr>
          <p:nvPr/>
        </p:nvSpPr>
        <p:spPr bwMode="auto">
          <a:xfrm>
            <a:off x="3431339" y="4719686"/>
            <a:ext cx="2446337"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3">
            <a:extLst>
              <a:ext uri="{FF2B5EF4-FFF2-40B4-BE49-F238E27FC236}">
                <a16:creationId xmlns:a16="http://schemas.microsoft.com/office/drawing/2014/main" id="{20C0B3D0-8285-EA41-BD36-B244616B4B32}"/>
              </a:ext>
            </a:extLst>
          </p:cNvPr>
          <p:cNvSpPr>
            <a:spLocks noChangeShapeType="1"/>
          </p:cNvSpPr>
          <p:nvPr/>
        </p:nvSpPr>
        <p:spPr bwMode="auto">
          <a:xfrm>
            <a:off x="3431339" y="4872086"/>
            <a:ext cx="2446337"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4">
            <a:extLst>
              <a:ext uri="{FF2B5EF4-FFF2-40B4-BE49-F238E27FC236}">
                <a16:creationId xmlns:a16="http://schemas.microsoft.com/office/drawing/2014/main" id="{DCC69DFB-EDA2-FC4B-A29E-BEF3E935D5AA}"/>
              </a:ext>
            </a:extLst>
          </p:cNvPr>
          <p:cNvSpPr>
            <a:spLocks noChangeShapeType="1"/>
          </p:cNvSpPr>
          <p:nvPr/>
        </p:nvSpPr>
        <p:spPr bwMode="auto">
          <a:xfrm>
            <a:off x="4972801" y="4033886"/>
            <a:ext cx="1588" cy="3810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AutoShape 35">
            <a:extLst>
              <a:ext uri="{FF2B5EF4-FFF2-40B4-BE49-F238E27FC236}">
                <a16:creationId xmlns:a16="http://schemas.microsoft.com/office/drawing/2014/main" id="{2F46E0A4-6191-E746-98E4-43661464BE3E}"/>
              </a:ext>
            </a:extLst>
          </p:cNvPr>
          <p:cNvSpPr>
            <a:spLocks noChangeArrowheads="1"/>
          </p:cNvSpPr>
          <p:nvPr/>
        </p:nvSpPr>
        <p:spPr bwMode="auto">
          <a:xfrm>
            <a:off x="8441489" y="3616374"/>
            <a:ext cx="274637" cy="188912"/>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6">
            <a:extLst>
              <a:ext uri="{FF2B5EF4-FFF2-40B4-BE49-F238E27FC236}">
                <a16:creationId xmlns:a16="http://schemas.microsoft.com/office/drawing/2014/main" id="{5D0AA323-48BB-C34F-A6FD-20B094F13137}"/>
              </a:ext>
            </a:extLst>
          </p:cNvPr>
          <p:cNvSpPr>
            <a:spLocks noChangeShapeType="1"/>
          </p:cNvSpPr>
          <p:nvPr/>
        </p:nvSpPr>
        <p:spPr bwMode="auto">
          <a:xfrm>
            <a:off x="5544301" y="2186036"/>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Text Box 37">
            <a:extLst>
              <a:ext uri="{FF2B5EF4-FFF2-40B4-BE49-F238E27FC236}">
                <a16:creationId xmlns:a16="http://schemas.microsoft.com/office/drawing/2014/main" id="{6E2E3BE0-D922-794D-ADF2-B49D642BDE13}"/>
              </a:ext>
            </a:extLst>
          </p:cNvPr>
          <p:cNvSpPr txBox="1">
            <a:spLocks noChangeArrowheads="1"/>
          </p:cNvSpPr>
          <p:nvPr/>
        </p:nvSpPr>
        <p:spPr bwMode="auto">
          <a:xfrm>
            <a:off x="6553951" y="2165399"/>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ea typeface="宋体" panose="02010600030101010101" pitchFamily="2" charset="-122"/>
              </a:rPr>
              <a:t>impl</a:t>
            </a:r>
          </a:p>
        </p:txBody>
      </p:sp>
      <p:grpSp>
        <p:nvGrpSpPr>
          <p:cNvPr id="40" name="Group 38">
            <a:extLst>
              <a:ext uri="{FF2B5EF4-FFF2-40B4-BE49-F238E27FC236}">
                <a16:creationId xmlns:a16="http://schemas.microsoft.com/office/drawing/2014/main" id="{E85D9A6F-2890-F846-B5CB-621E974E3156}"/>
              </a:ext>
            </a:extLst>
          </p:cNvPr>
          <p:cNvGrpSpPr>
            <a:grpSpLocks/>
          </p:cNvGrpSpPr>
          <p:nvPr/>
        </p:nvGrpSpPr>
        <p:grpSpPr bwMode="auto">
          <a:xfrm>
            <a:off x="800851" y="2944366"/>
            <a:ext cx="3881437" cy="1330325"/>
            <a:chOff x="255" y="1184"/>
            <a:chExt cx="2395" cy="1133"/>
          </a:xfrm>
        </p:grpSpPr>
        <p:sp>
          <p:nvSpPr>
            <p:cNvPr id="41" name="AutoShape 39">
              <a:extLst>
                <a:ext uri="{FF2B5EF4-FFF2-40B4-BE49-F238E27FC236}">
                  <a16:creationId xmlns:a16="http://schemas.microsoft.com/office/drawing/2014/main" id="{06E6FCE4-5764-794E-8C94-6A8604471454}"/>
                </a:ext>
              </a:extLst>
            </p:cNvPr>
            <p:cNvSpPr>
              <a:spLocks noChangeArrowheads="1"/>
            </p:cNvSpPr>
            <p:nvPr/>
          </p:nvSpPr>
          <p:spPr bwMode="auto">
            <a:xfrm>
              <a:off x="255" y="1184"/>
              <a:ext cx="2395" cy="1133"/>
            </a:xfrm>
            <a:prstGeom prst="foldedCorner">
              <a:avLst>
                <a:gd name="adj" fmla="val 12500"/>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40">
              <a:extLst>
                <a:ext uri="{FF2B5EF4-FFF2-40B4-BE49-F238E27FC236}">
                  <a16:creationId xmlns:a16="http://schemas.microsoft.com/office/drawing/2014/main" id="{205C792C-19C0-174A-8CF4-E0B052DD2FD1}"/>
                </a:ext>
              </a:extLst>
            </p:cNvPr>
            <p:cNvSpPr txBox="1">
              <a:spLocks noChangeArrowheads="1"/>
            </p:cNvSpPr>
            <p:nvPr/>
          </p:nvSpPr>
          <p:spPr bwMode="auto">
            <a:xfrm>
              <a:off x="287" y="1199"/>
              <a:ext cx="2268" cy="1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dirty="0">
                  <a:solidFill>
                    <a:schemeClr val="tx1"/>
                  </a:solidFill>
                  <a:ea typeface="宋体" panose="02010600030101010101" pitchFamily="2" charset="-122"/>
                </a:rPr>
                <a:t>One or more databases may be at a remote location. The concrete DB access implementations may need to implement network communication.</a:t>
              </a:r>
            </a:p>
          </p:txBody>
        </p:sp>
      </p:grpSp>
    </p:spTree>
    <p:extLst>
      <p:ext uri="{BB962C8B-B14F-4D97-AF65-F5344CB8AC3E}">
        <p14:creationId xmlns:p14="http://schemas.microsoft.com/office/powerpoint/2010/main" val="134645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5136D9-09DB-324F-9561-4488E6307C93}"/>
              </a:ext>
            </a:extLst>
          </p:cNvPr>
          <p:cNvSpPr>
            <a:spLocks noGrp="1"/>
          </p:cNvSpPr>
          <p:nvPr>
            <p:ph type="sldNum" sz="quarter" idx="12"/>
          </p:nvPr>
        </p:nvSpPr>
        <p:spPr/>
        <p:txBody>
          <a:bodyPr/>
          <a:lstStyle/>
          <a:p>
            <a:fld id="{4CE482DC-2269-4F26-9D2A-7E44B1A4CD85}" type="slidenum">
              <a:rPr lang="en-US" smtClean="0"/>
              <a:t>26</a:t>
            </a:fld>
            <a:endParaRPr lang="en-US" dirty="0"/>
          </a:p>
        </p:txBody>
      </p:sp>
      <p:sp>
        <p:nvSpPr>
          <p:cNvPr id="6" name="Text Box 2">
            <a:extLst>
              <a:ext uri="{FF2B5EF4-FFF2-40B4-BE49-F238E27FC236}">
                <a16:creationId xmlns:a16="http://schemas.microsoft.com/office/drawing/2014/main" id="{F69BAEB2-E86E-864E-A42D-D508FC4744E0}"/>
              </a:ext>
            </a:extLst>
          </p:cNvPr>
          <p:cNvSpPr txBox="1">
            <a:spLocks noChangeArrowheads="1"/>
          </p:cNvSpPr>
          <p:nvPr/>
        </p:nvSpPr>
        <p:spPr bwMode="auto">
          <a:xfrm>
            <a:off x="8088604" y="6430963"/>
            <a:ext cx="2222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sz="1800" dirty="0">
                <a:solidFill>
                  <a:schemeClr val="tx1"/>
                </a:solidFill>
                <a:ea typeface="宋体" panose="02010600030101010101" pitchFamily="2" charset="-122"/>
              </a:rPr>
              <a:t>Remote SQL DB</a:t>
            </a:r>
          </a:p>
        </p:txBody>
      </p:sp>
      <p:sp>
        <p:nvSpPr>
          <p:cNvPr id="7" name="Rectangle 3">
            <a:extLst>
              <a:ext uri="{FF2B5EF4-FFF2-40B4-BE49-F238E27FC236}">
                <a16:creationId xmlns:a16="http://schemas.microsoft.com/office/drawing/2014/main" id="{057CC616-4488-A94C-ABFB-AC6D9D146406}"/>
              </a:ext>
            </a:extLst>
          </p:cNvPr>
          <p:cNvSpPr>
            <a:spLocks noChangeArrowheads="1"/>
          </p:cNvSpPr>
          <p:nvPr/>
        </p:nvSpPr>
        <p:spPr bwMode="auto">
          <a:xfrm>
            <a:off x="1348079" y="32276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3200">
                <a:solidFill>
                  <a:schemeClr val="tx2"/>
                </a:solidFill>
                <a:latin typeface="Times New Roman" pitchFamily="2" charset="0"/>
              </a:defRPr>
            </a:lvl1pPr>
            <a:lvl2pPr algn="ctr">
              <a:defRPr sz="3200">
                <a:solidFill>
                  <a:schemeClr val="tx2"/>
                </a:solidFill>
                <a:latin typeface="Times New Roman" pitchFamily="2" charset="0"/>
              </a:defRPr>
            </a:lvl2pPr>
            <a:lvl3pPr algn="ctr">
              <a:defRPr sz="3200">
                <a:solidFill>
                  <a:schemeClr val="tx2"/>
                </a:solidFill>
                <a:latin typeface="Times New Roman" pitchFamily="2" charset="0"/>
              </a:defRPr>
            </a:lvl3pPr>
            <a:lvl4pPr algn="ctr">
              <a:defRPr sz="3200">
                <a:solidFill>
                  <a:schemeClr val="tx2"/>
                </a:solidFill>
                <a:latin typeface="Times New Roman" pitchFamily="2" charset="0"/>
              </a:defRPr>
            </a:lvl4pPr>
            <a:lvl5pPr algn="ctr">
              <a:defRPr sz="3200">
                <a:solidFill>
                  <a:schemeClr val="tx2"/>
                </a:solidFill>
                <a:latin typeface="Times New Roman" pitchFamily="2" charset="0"/>
              </a:defRPr>
            </a:lvl5pPr>
            <a:lvl6pPr marL="457200" algn="ctr" fontAlgn="base">
              <a:spcBef>
                <a:spcPct val="0"/>
              </a:spcBef>
              <a:spcAft>
                <a:spcPct val="0"/>
              </a:spcAft>
              <a:defRPr sz="3200">
                <a:solidFill>
                  <a:schemeClr val="tx2"/>
                </a:solidFill>
                <a:latin typeface="Times New Roman" pitchFamily="2" charset="0"/>
              </a:defRPr>
            </a:lvl6pPr>
            <a:lvl7pPr marL="914400" algn="ctr" fontAlgn="base">
              <a:spcBef>
                <a:spcPct val="0"/>
              </a:spcBef>
              <a:spcAft>
                <a:spcPct val="0"/>
              </a:spcAft>
              <a:defRPr sz="3200">
                <a:solidFill>
                  <a:schemeClr val="tx2"/>
                </a:solidFill>
                <a:latin typeface="Times New Roman" pitchFamily="2" charset="0"/>
              </a:defRPr>
            </a:lvl7pPr>
            <a:lvl8pPr marL="1371600" algn="ctr" fontAlgn="base">
              <a:spcBef>
                <a:spcPct val="0"/>
              </a:spcBef>
              <a:spcAft>
                <a:spcPct val="0"/>
              </a:spcAft>
              <a:defRPr sz="3200">
                <a:solidFill>
                  <a:schemeClr val="tx2"/>
                </a:solidFill>
                <a:latin typeface="Times New Roman" pitchFamily="2" charset="0"/>
              </a:defRPr>
            </a:lvl8pPr>
            <a:lvl9pPr marL="1828800" algn="ctr" fontAlgn="base">
              <a:spcBef>
                <a:spcPct val="0"/>
              </a:spcBef>
              <a:spcAft>
                <a:spcPct val="0"/>
              </a:spcAft>
              <a:defRPr sz="3200">
                <a:solidFill>
                  <a:schemeClr val="tx2"/>
                </a:solidFill>
                <a:latin typeface="Times New Roman" pitchFamily="2" charset="0"/>
              </a:defRPr>
            </a:lvl9pPr>
          </a:lstStyle>
          <a:p>
            <a:r>
              <a:rPr lang="en-US" altLang="zh-CN" sz="4300" spc="-50" dirty="0">
                <a:solidFill>
                  <a:schemeClr val="tx1">
                    <a:lumMod val="75000"/>
                    <a:lumOff val="25000"/>
                  </a:schemeClr>
                </a:solidFill>
                <a:latin typeface="+mj-lt"/>
                <a:ea typeface="+mj-ea"/>
                <a:cs typeface="+mj-cs"/>
              </a:rPr>
              <a:t>Applying Remote Proxy Pattern</a:t>
            </a:r>
          </a:p>
        </p:txBody>
      </p:sp>
      <p:sp>
        <p:nvSpPr>
          <p:cNvPr id="8" name="Text Box 4">
            <a:extLst>
              <a:ext uri="{FF2B5EF4-FFF2-40B4-BE49-F238E27FC236}">
                <a16:creationId xmlns:a16="http://schemas.microsoft.com/office/drawing/2014/main" id="{8E0F31D7-0BEB-4E45-A08D-A3D44FD3DFE5}"/>
              </a:ext>
            </a:extLst>
          </p:cNvPr>
          <p:cNvSpPr txBox="1">
            <a:spLocks noChangeArrowheads="1"/>
          </p:cNvSpPr>
          <p:nvPr/>
        </p:nvSpPr>
        <p:spPr bwMode="auto">
          <a:xfrm>
            <a:off x="5245391" y="1352550"/>
            <a:ext cx="2590800"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800" i="1">
                <a:solidFill>
                  <a:schemeClr val="tx1"/>
                </a:solidFill>
                <a:ea typeface="宋体" panose="02010600030101010101" pitchFamily="2" charset="-122"/>
              </a:rPr>
              <a:t>getUser(uid):User</a:t>
            </a:r>
          </a:p>
          <a:p>
            <a:pPr eaLnBrk="0" hangingPunct="0">
              <a:lnSpc>
                <a:spcPct val="60000"/>
              </a:lnSpc>
              <a:spcBef>
                <a:spcPct val="50000"/>
              </a:spcBef>
            </a:pPr>
            <a:r>
              <a:rPr lang="en-US" altLang="zh-CN" sz="1800" i="1">
                <a:solidFill>
                  <a:schemeClr val="tx1"/>
                </a:solidFill>
                <a:ea typeface="宋体" panose="02010600030101010101" pitchFamily="2" charset="-122"/>
              </a:rPr>
              <a:t>getBook(callNo):Book</a:t>
            </a:r>
          </a:p>
          <a:p>
            <a:pPr eaLnBrk="0" hangingPunct="0">
              <a:lnSpc>
                <a:spcPct val="60000"/>
              </a:lnSpc>
              <a:spcBef>
                <a:spcPct val="50000"/>
              </a:spcBef>
            </a:pPr>
            <a:r>
              <a:rPr lang="en-US" altLang="zh-CN" sz="1800" i="1">
                <a:solidFill>
                  <a:schemeClr val="tx1"/>
                </a:solidFill>
                <a:ea typeface="宋体" panose="02010600030101010101" pitchFamily="2" charset="-122"/>
              </a:rPr>
              <a:t>saveLoan(loan)</a:t>
            </a:r>
          </a:p>
          <a:p>
            <a:pPr eaLnBrk="0" hangingPunct="0">
              <a:lnSpc>
                <a:spcPct val="60000"/>
              </a:lnSpc>
              <a:spcBef>
                <a:spcPct val="50000"/>
              </a:spcBef>
            </a:pPr>
            <a:r>
              <a:rPr lang="en-US" altLang="zh-CN" sz="1800" i="1">
                <a:solidFill>
                  <a:schemeClr val="tx1"/>
                </a:solidFill>
                <a:ea typeface="宋体" panose="02010600030101010101" pitchFamily="2" charset="-122"/>
              </a:rPr>
              <a:t>saveBook(book)</a:t>
            </a:r>
          </a:p>
        </p:txBody>
      </p:sp>
      <p:sp>
        <p:nvSpPr>
          <p:cNvPr id="9" name="Rectangle 5">
            <a:extLst>
              <a:ext uri="{FF2B5EF4-FFF2-40B4-BE49-F238E27FC236}">
                <a16:creationId xmlns:a16="http://schemas.microsoft.com/office/drawing/2014/main" id="{8E26EC50-2F0C-BB42-A674-C16AF1026756}"/>
              </a:ext>
            </a:extLst>
          </p:cNvPr>
          <p:cNvSpPr>
            <a:spLocks noChangeArrowheads="1"/>
          </p:cNvSpPr>
          <p:nvPr/>
        </p:nvSpPr>
        <p:spPr bwMode="auto">
          <a:xfrm>
            <a:off x="5302541" y="939800"/>
            <a:ext cx="2489200" cy="1728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6">
            <a:extLst>
              <a:ext uri="{FF2B5EF4-FFF2-40B4-BE49-F238E27FC236}">
                <a16:creationId xmlns:a16="http://schemas.microsoft.com/office/drawing/2014/main" id="{98801AEE-587A-7940-BE11-D64232802F6E}"/>
              </a:ext>
            </a:extLst>
          </p:cNvPr>
          <p:cNvSpPr txBox="1">
            <a:spLocks noChangeArrowheads="1"/>
          </p:cNvSpPr>
          <p:nvPr/>
        </p:nvSpPr>
        <p:spPr bwMode="auto">
          <a:xfrm>
            <a:off x="5645441" y="911225"/>
            <a:ext cx="22304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800" i="1">
                <a:solidFill>
                  <a:schemeClr val="tx1"/>
                </a:solidFill>
                <a:ea typeface="宋体" panose="02010600030101010101" pitchFamily="2" charset="-122"/>
              </a:rPr>
              <a:t>DB Access Impl</a:t>
            </a:r>
          </a:p>
        </p:txBody>
      </p:sp>
      <p:sp>
        <p:nvSpPr>
          <p:cNvPr id="11" name="Line 7">
            <a:extLst>
              <a:ext uri="{FF2B5EF4-FFF2-40B4-BE49-F238E27FC236}">
                <a16:creationId xmlns:a16="http://schemas.microsoft.com/office/drawing/2014/main" id="{A4893A3C-B7CE-944D-A6E5-6BCD0E2E8F28}"/>
              </a:ext>
            </a:extLst>
          </p:cNvPr>
          <p:cNvSpPr>
            <a:spLocks noChangeShapeType="1"/>
          </p:cNvSpPr>
          <p:nvPr/>
        </p:nvSpPr>
        <p:spPr bwMode="auto">
          <a:xfrm>
            <a:off x="5302541" y="1244600"/>
            <a:ext cx="2489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8">
            <a:extLst>
              <a:ext uri="{FF2B5EF4-FFF2-40B4-BE49-F238E27FC236}">
                <a16:creationId xmlns:a16="http://schemas.microsoft.com/office/drawing/2014/main" id="{52D5E3F0-80D8-9544-8E6B-E0E44141F735}"/>
              </a:ext>
            </a:extLst>
          </p:cNvPr>
          <p:cNvSpPr>
            <a:spLocks noChangeShapeType="1"/>
          </p:cNvSpPr>
          <p:nvPr/>
        </p:nvSpPr>
        <p:spPr bwMode="auto">
          <a:xfrm>
            <a:off x="5302541" y="1349375"/>
            <a:ext cx="2489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9">
            <a:extLst>
              <a:ext uri="{FF2B5EF4-FFF2-40B4-BE49-F238E27FC236}">
                <a16:creationId xmlns:a16="http://schemas.microsoft.com/office/drawing/2014/main" id="{B5EE2052-B69A-CC49-910E-DA8B47D749A7}"/>
              </a:ext>
            </a:extLst>
          </p:cNvPr>
          <p:cNvSpPr txBox="1">
            <a:spLocks noChangeArrowheads="1"/>
          </p:cNvSpPr>
          <p:nvPr/>
        </p:nvSpPr>
        <p:spPr bwMode="auto">
          <a:xfrm>
            <a:off x="2513304" y="3711575"/>
            <a:ext cx="25908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800">
                <a:solidFill>
                  <a:schemeClr val="tx1"/>
                </a:solidFill>
                <a:ea typeface="宋体" panose="02010600030101010101" pitchFamily="2" charset="-122"/>
              </a:rPr>
              <a:t>getUser(uid):User</a:t>
            </a:r>
          </a:p>
          <a:p>
            <a:pPr eaLnBrk="0" hangingPunct="0">
              <a:lnSpc>
                <a:spcPct val="60000"/>
              </a:lnSpc>
              <a:spcBef>
                <a:spcPct val="50000"/>
              </a:spcBef>
            </a:pPr>
            <a:r>
              <a:rPr lang="en-US" altLang="zh-CN" sz="1800">
                <a:solidFill>
                  <a:schemeClr val="tx1"/>
                </a:solidFill>
                <a:ea typeface="宋体" panose="02010600030101010101" pitchFamily="2" charset="-122"/>
              </a:rPr>
              <a:t>getBook(callNo): Book</a:t>
            </a:r>
          </a:p>
          <a:p>
            <a:pPr eaLnBrk="0" hangingPunct="0">
              <a:lnSpc>
                <a:spcPct val="60000"/>
              </a:lnSpc>
              <a:spcBef>
                <a:spcPct val="50000"/>
              </a:spcBef>
            </a:pPr>
            <a:r>
              <a:rPr lang="en-US" altLang="zh-CN" sz="1800">
                <a:solidFill>
                  <a:schemeClr val="tx1"/>
                </a:solidFill>
                <a:ea typeface="宋体" panose="02010600030101010101" pitchFamily="2" charset="-122"/>
              </a:rPr>
              <a:t>saveLoan(loan)</a:t>
            </a:r>
          </a:p>
          <a:p>
            <a:pPr eaLnBrk="0" hangingPunct="0">
              <a:lnSpc>
                <a:spcPct val="60000"/>
              </a:lnSpc>
              <a:spcBef>
                <a:spcPct val="50000"/>
              </a:spcBef>
            </a:pPr>
            <a:r>
              <a:rPr lang="en-US" altLang="zh-CN" sz="1800">
                <a:solidFill>
                  <a:schemeClr val="tx1"/>
                </a:solidFill>
                <a:ea typeface="宋体" panose="02010600030101010101" pitchFamily="2" charset="-122"/>
              </a:rPr>
              <a:t>saveBook(book)</a:t>
            </a:r>
          </a:p>
          <a:p>
            <a:pPr eaLnBrk="0" hangingPunct="0">
              <a:lnSpc>
                <a:spcPct val="60000"/>
              </a:lnSpc>
              <a:spcBef>
                <a:spcPct val="50000"/>
              </a:spcBef>
            </a:pPr>
            <a:r>
              <a:rPr lang="en-US" altLang="zh-CN" sz="1800">
                <a:solidFill>
                  <a:schemeClr val="tx1"/>
                </a:solidFill>
                <a:ea typeface="宋体" panose="02010600030101010101" pitchFamily="2" charset="-122"/>
              </a:rPr>
              <a:t>openSocket(...)</a:t>
            </a:r>
          </a:p>
          <a:p>
            <a:pPr eaLnBrk="0" hangingPunct="0">
              <a:lnSpc>
                <a:spcPct val="60000"/>
              </a:lnSpc>
              <a:spcBef>
                <a:spcPct val="50000"/>
              </a:spcBef>
            </a:pPr>
            <a:r>
              <a:rPr lang="en-US" altLang="zh-CN" sz="1800">
                <a:solidFill>
                  <a:schemeClr val="tx1"/>
                </a:solidFill>
                <a:ea typeface="宋体" panose="02010600030101010101" pitchFamily="2" charset="-122"/>
              </a:rPr>
              <a:t>closeSocket(...)</a:t>
            </a:r>
          </a:p>
          <a:p>
            <a:pPr eaLnBrk="0" hangingPunct="0">
              <a:lnSpc>
                <a:spcPct val="60000"/>
              </a:lnSpc>
              <a:spcBef>
                <a:spcPct val="50000"/>
              </a:spcBef>
            </a:pPr>
            <a:r>
              <a:rPr lang="en-US" altLang="zh-CN" sz="1800">
                <a:solidFill>
                  <a:schemeClr val="tx1"/>
                </a:solidFill>
                <a:ea typeface="宋体" panose="02010600030101010101" pitchFamily="2" charset="-122"/>
              </a:rPr>
              <a:t>...</a:t>
            </a:r>
          </a:p>
        </p:txBody>
      </p:sp>
      <p:sp>
        <p:nvSpPr>
          <p:cNvPr id="14" name="Rectangle 10">
            <a:extLst>
              <a:ext uri="{FF2B5EF4-FFF2-40B4-BE49-F238E27FC236}">
                <a16:creationId xmlns:a16="http://schemas.microsoft.com/office/drawing/2014/main" id="{1241535F-4706-E94F-A150-741A9FF56CC3}"/>
              </a:ext>
            </a:extLst>
          </p:cNvPr>
          <p:cNvSpPr>
            <a:spLocks noChangeArrowheads="1"/>
          </p:cNvSpPr>
          <p:nvPr/>
        </p:nvSpPr>
        <p:spPr bwMode="auto">
          <a:xfrm>
            <a:off x="2570454" y="3254375"/>
            <a:ext cx="2489200" cy="254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1">
            <a:extLst>
              <a:ext uri="{FF2B5EF4-FFF2-40B4-BE49-F238E27FC236}">
                <a16:creationId xmlns:a16="http://schemas.microsoft.com/office/drawing/2014/main" id="{5D12BF4F-6676-EC46-9899-14946AC079A6}"/>
              </a:ext>
            </a:extLst>
          </p:cNvPr>
          <p:cNvSpPr txBox="1">
            <a:spLocks noChangeArrowheads="1"/>
          </p:cNvSpPr>
          <p:nvPr/>
        </p:nvSpPr>
        <p:spPr bwMode="auto">
          <a:xfrm>
            <a:off x="2845091" y="3259138"/>
            <a:ext cx="192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a:solidFill>
                  <a:schemeClr val="tx1"/>
                </a:solidFill>
                <a:ea typeface="宋体" panose="02010600030101010101" pitchFamily="2" charset="-122"/>
              </a:rPr>
              <a:t>SQL Access Proxy</a:t>
            </a:r>
          </a:p>
        </p:txBody>
      </p:sp>
      <p:sp>
        <p:nvSpPr>
          <p:cNvPr id="16" name="Line 12">
            <a:extLst>
              <a:ext uri="{FF2B5EF4-FFF2-40B4-BE49-F238E27FC236}">
                <a16:creationId xmlns:a16="http://schemas.microsoft.com/office/drawing/2014/main" id="{AD004F0E-2D42-4F44-86D7-B3CAF11DF774}"/>
              </a:ext>
            </a:extLst>
          </p:cNvPr>
          <p:cNvSpPr>
            <a:spLocks noChangeShapeType="1"/>
          </p:cNvSpPr>
          <p:nvPr/>
        </p:nvSpPr>
        <p:spPr bwMode="auto">
          <a:xfrm>
            <a:off x="2570454" y="3559175"/>
            <a:ext cx="2489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3">
            <a:extLst>
              <a:ext uri="{FF2B5EF4-FFF2-40B4-BE49-F238E27FC236}">
                <a16:creationId xmlns:a16="http://schemas.microsoft.com/office/drawing/2014/main" id="{33C44C3B-1A86-D445-BCCC-355E409BE92C}"/>
              </a:ext>
            </a:extLst>
          </p:cNvPr>
          <p:cNvSpPr>
            <a:spLocks noChangeShapeType="1"/>
          </p:cNvSpPr>
          <p:nvPr/>
        </p:nvSpPr>
        <p:spPr bwMode="auto">
          <a:xfrm>
            <a:off x="2570454" y="3711575"/>
            <a:ext cx="2489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4">
            <a:extLst>
              <a:ext uri="{FF2B5EF4-FFF2-40B4-BE49-F238E27FC236}">
                <a16:creationId xmlns:a16="http://schemas.microsoft.com/office/drawing/2014/main" id="{14C8A1FE-A394-BB4B-A9C4-B5D4C6219D12}"/>
              </a:ext>
            </a:extLst>
          </p:cNvPr>
          <p:cNvSpPr txBox="1">
            <a:spLocks noChangeArrowheads="1"/>
          </p:cNvSpPr>
          <p:nvPr/>
        </p:nvSpPr>
        <p:spPr bwMode="auto">
          <a:xfrm>
            <a:off x="1805279" y="1430338"/>
            <a:ext cx="2590800"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800">
                <a:solidFill>
                  <a:schemeClr val="tx1"/>
                </a:solidFill>
                <a:ea typeface="宋体" panose="02010600030101010101" pitchFamily="2" charset="-122"/>
              </a:rPr>
              <a:t>getUser(uid):User</a:t>
            </a:r>
          </a:p>
          <a:p>
            <a:pPr eaLnBrk="0" hangingPunct="0">
              <a:lnSpc>
                <a:spcPct val="60000"/>
              </a:lnSpc>
              <a:spcBef>
                <a:spcPct val="50000"/>
              </a:spcBef>
            </a:pPr>
            <a:r>
              <a:rPr lang="en-US" altLang="zh-CN" sz="1800">
                <a:solidFill>
                  <a:schemeClr val="tx1"/>
                </a:solidFill>
                <a:ea typeface="宋体" panose="02010600030101010101" pitchFamily="2" charset="-122"/>
              </a:rPr>
              <a:t>getBook(callNo):Book</a:t>
            </a:r>
          </a:p>
          <a:p>
            <a:pPr eaLnBrk="0" hangingPunct="0">
              <a:lnSpc>
                <a:spcPct val="60000"/>
              </a:lnSpc>
              <a:spcBef>
                <a:spcPct val="50000"/>
              </a:spcBef>
            </a:pPr>
            <a:r>
              <a:rPr lang="en-US" altLang="zh-CN" sz="1800">
                <a:solidFill>
                  <a:schemeClr val="tx1"/>
                </a:solidFill>
                <a:ea typeface="宋体" panose="02010600030101010101" pitchFamily="2" charset="-122"/>
              </a:rPr>
              <a:t>saveLoan(loan)</a:t>
            </a:r>
          </a:p>
          <a:p>
            <a:pPr eaLnBrk="0" hangingPunct="0">
              <a:lnSpc>
                <a:spcPct val="60000"/>
              </a:lnSpc>
              <a:spcBef>
                <a:spcPct val="50000"/>
              </a:spcBef>
            </a:pPr>
            <a:r>
              <a:rPr lang="en-US" altLang="zh-CN" sz="1800">
                <a:solidFill>
                  <a:schemeClr val="tx1"/>
                </a:solidFill>
                <a:ea typeface="宋体" panose="02010600030101010101" pitchFamily="2" charset="-122"/>
              </a:rPr>
              <a:t>saveBook(book)</a:t>
            </a:r>
          </a:p>
        </p:txBody>
      </p:sp>
      <p:sp>
        <p:nvSpPr>
          <p:cNvPr id="19" name="Rectangle 15">
            <a:extLst>
              <a:ext uri="{FF2B5EF4-FFF2-40B4-BE49-F238E27FC236}">
                <a16:creationId xmlns:a16="http://schemas.microsoft.com/office/drawing/2014/main" id="{9EB1A3CF-4DD0-A642-92CE-5C59441FA4C2}"/>
              </a:ext>
            </a:extLst>
          </p:cNvPr>
          <p:cNvSpPr>
            <a:spLocks noChangeArrowheads="1"/>
          </p:cNvSpPr>
          <p:nvPr/>
        </p:nvSpPr>
        <p:spPr bwMode="auto">
          <a:xfrm>
            <a:off x="1802104" y="973138"/>
            <a:ext cx="2503487" cy="175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6">
            <a:extLst>
              <a:ext uri="{FF2B5EF4-FFF2-40B4-BE49-F238E27FC236}">
                <a16:creationId xmlns:a16="http://schemas.microsoft.com/office/drawing/2014/main" id="{CF5CC38E-C383-414A-A763-250310D86BF4}"/>
              </a:ext>
            </a:extLst>
          </p:cNvPr>
          <p:cNvSpPr txBox="1">
            <a:spLocks noChangeArrowheads="1"/>
          </p:cNvSpPr>
          <p:nvPr/>
        </p:nvSpPr>
        <p:spPr bwMode="auto">
          <a:xfrm>
            <a:off x="2508541" y="941388"/>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a:solidFill>
                  <a:schemeClr val="tx1"/>
                </a:solidFill>
                <a:ea typeface="宋体" panose="02010600030101010101" pitchFamily="2" charset="-122"/>
              </a:rPr>
              <a:t>DBMgr</a:t>
            </a:r>
          </a:p>
        </p:txBody>
      </p:sp>
      <p:sp>
        <p:nvSpPr>
          <p:cNvPr id="21" name="Line 17">
            <a:extLst>
              <a:ext uri="{FF2B5EF4-FFF2-40B4-BE49-F238E27FC236}">
                <a16:creationId xmlns:a16="http://schemas.microsoft.com/office/drawing/2014/main" id="{166A98FD-C338-1C40-8730-D9048B852589}"/>
              </a:ext>
            </a:extLst>
          </p:cNvPr>
          <p:cNvSpPr>
            <a:spLocks noChangeShapeType="1"/>
          </p:cNvSpPr>
          <p:nvPr/>
        </p:nvSpPr>
        <p:spPr bwMode="auto">
          <a:xfrm>
            <a:off x="1802104" y="1277938"/>
            <a:ext cx="2503487"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8">
            <a:extLst>
              <a:ext uri="{FF2B5EF4-FFF2-40B4-BE49-F238E27FC236}">
                <a16:creationId xmlns:a16="http://schemas.microsoft.com/office/drawing/2014/main" id="{0AFDCBDB-4E5A-284E-916D-55C651DFEE67}"/>
              </a:ext>
            </a:extLst>
          </p:cNvPr>
          <p:cNvSpPr>
            <a:spLocks noChangeShapeType="1"/>
          </p:cNvSpPr>
          <p:nvPr/>
        </p:nvSpPr>
        <p:spPr bwMode="auto">
          <a:xfrm>
            <a:off x="1802104" y="1430338"/>
            <a:ext cx="2503487"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9">
            <a:extLst>
              <a:ext uri="{FF2B5EF4-FFF2-40B4-BE49-F238E27FC236}">
                <a16:creationId xmlns:a16="http://schemas.microsoft.com/office/drawing/2014/main" id="{DE7D9165-4C7F-2E4D-B061-7CC36520175A}"/>
              </a:ext>
            </a:extLst>
          </p:cNvPr>
          <p:cNvSpPr>
            <a:spLocks noChangeShapeType="1"/>
          </p:cNvSpPr>
          <p:nvPr/>
        </p:nvSpPr>
        <p:spPr bwMode="auto">
          <a:xfrm>
            <a:off x="4565941" y="1658938"/>
            <a:ext cx="7270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20">
            <a:extLst>
              <a:ext uri="{FF2B5EF4-FFF2-40B4-BE49-F238E27FC236}">
                <a16:creationId xmlns:a16="http://schemas.microsoft.com/office/drawing/2014/main" id="{B50155EC-3FF5-7B40-B5C2-B6A84A874DD4}"/>
              </a:ext>
            </a:extLst>
          </p:cNvPr>
          <p:cNvSpPr>
            <a:spLocks noChangeArrowheads="1"/>
          </p:cNvSpPr>
          <p:nvPr/>
        </p:nvSpPr>
        <p:spPr bwMode="auto">
          <a:xfrm>
            <a:off x="8741066" y="6116638"/>
            <a:ext cx="836613" cy="3175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5" name="AutoShape 21">
            <a:extLst>
              <a:ext uri="{FF2B5EF4-FFF2-40B4-BE49-F238E27FC236}">
                <a16:creationId xmlns:a16="http://schemas.microsoft.com/office/drawing/2014/main" id="{A3B3D846-AA50-DA43-9285-5396D6F0973A}"/>
              </a:ext>
            </a:extLst>
          </p:cNvPr>
          <p:cNvSpPr>
            <a:spLocks noChangeArrowheads="1"/>
          </p:cNvSpPr>
          <p:nvPr/>
        </p:nvSpPr>
        <p:spPr bwMode="auto">
          <a:xfrm>
            <a:off x="4296066" y="1539875"/>
            <a:ext cx="280988" cy="219075"/>
          </a:xfrm>
          <a:prstGeom prst="diamond">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22">
            <a:extLst>
              <a:ext uri="{FF2B5EF4-FFF2-40B4-BE49-F238E27FC236}">
                <a16:creationId xmlns:a16="http://schemas.microsoft.com/office/drawing/2014/main" id="{5621F166-75FE-1847-93C4-1F10E5E4FC2C}"/>
              </a:ext>
            </a:extLst>
          </p:cNvPr>
          <p:cNvSpPr txBox="1">
            <a:spLocks noChangeArrowheads="1"/>
          </p:cNvSpPr>
          <p:nvPr/>
        </p:nvSpPr>
        <p:spPr bwMode="auto">
          <a:xfrm>
            <a:off x="4773904" y="1325563"/>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a:solidFill>
                  <a:schemeClr val="tx1"/>
                </a:solidFill>
                <a:ea typeface="宋体" panose="02010600030101010101" pitchFamily="2" charset="-122"/>
              </a:rPr>
              <a:t>imp</a:t>
            </a:r>
          </a:p>
        </p:txBody>
      </p:sp>
      <p:sp>
        <p:nvSpPr>
          <p:cNvPr id="27" name="Text Box 23">
            <a:extLst>
              <a:ext uri="{FF2B5EF4-FFF2-40B4-BE49-F238E27FC236}">
                <a16:creationId xmlns:a16="http://schemas.microsoft.com/office/drawing/2014/main" id="{45A29675-6DB6-0747-AA50-DBCA9688E248}"/>
              </a:ext>
            </a:extLst>
          </p:cNvPr>
          <p:cNvSpPr txBox="1">
            <a:spLocks noChangeArrowheads="1"/>
          </p:cNvSpPr>
          <p:nvPr/>
        </p:nvSpPr>
        <p:spPr bwMode="auto">
          <a:xfrm>
            <a:off x="7896516" y="3703638"/>
            <a:ext cx="25908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1800">
                <a:solidFill>
                  <a:schemeClr val="tx1"/>
                </a:solidFill>
                <a:ea typeface="宋体" panose="02010600030101010101" pitchFamily="2" charset="-122"/>
              </a:rPr>
              <a:t>getUser(uid):User</a:t>
            </a:r>
          </a:p>
          <a:p>
            <a:pPr eaLnBrk="0" hangingPunct="0">
              <a:lnSpc>
                <a:spcPct val="60000"/>
              </a:lnSpc>
              <a:spcBef>
                <a:spcPct val="50000"/>
              </a:spcBef>
            </a:pPr>
            <a:r>
              <a:rPr lang="en-US" altLang="zh-CN" sz="1800">
                <a:solidFill>
                  <a:schemeClr val="tx1"/>
                </a:solidFill>
                <a:ea typeface="宋体" panose="02010600030101010101" pitchFamily="2" charset="-122"/>
              </a:rPr>
              <a:t>getBook(callNo):Book</a:t>
            </a:r>
          </a:p>
          <a:p>
            <a:pPr eaLnBrk="0" hangingPunct="0">
              <a:lnSpc>
                <a:spcPct val="60000"/>
              </a:lnSpc>
              <a:spcBef>
                <a:spcPct val="50000"/>
              </a:spcBef>
            </a:pPr>
            <a:r>
              <a:rPr lang="en-US" altLang="zh-CN" sz="1800">
                <a:solidFill>
                  <a:schemeClr val="tx1"/>
                </a:solidFill>
                <a:ea typeface="宋体" panose="02010600030101010101" pitchFamily="2" charset="-122"/>
              </a:rPr>
              <a:t>saveLoan(loan)</a:t>
            </a:r>
          </a:p>
          <a:p>
            <a:pPr eaLnBrk="0" hangingPunct="0">
              <a:lnSpc>
                <a:spcPct val="60000"/>
              </a:lnSpc>
              <a:spcBef>
                <a:spcPct val="50000"/>
              </a:spcBef>
            </a:pPr>
            <a:r>
              <a:rPr lang="en-US" altLang="zh-CN" sz="1800">
                <a:solidFill>
                  <a:schemeClr val="tx1"/>
                </a:solidFill>
                <a:ea typeface="宋体" panose="02010600030101010101" pitchFamily="2" charset="-122"/>
              </a:rPr>
              <a:t>saveBook(book)</a:t>
            </a:r>
          </a:p>
          <a:p>
            <a:pPr eaLnBrk="0" hangingPunct="0">
              <a:lnSpc>
                <a:spcPct val="60000"/>
              </a:lnSpc>
              <a:spcBef>
                <a:spcPct val="50000"/>
              </a:spcBef>
            </a:pPr>
            <a:r>
              <a:rPr lang="en-US" altLang="zh-CN" sz="1800">
                <a:solidFill>
                  <a:schemeClr val="tx1"/>
                </a:solidFill>
                <a:ea typeface="宋体" panose="02010600030101010101" pitchFamily="2" charset="-122"/>
              </a:rPr>
              <a:t>openSocket(...)</a:t>
            </a:r>
          </a:p>
          <a:p>
            <a:pPr eaLnBrk="0" hangingPunct="0">
              <a:lnSpc>
                <a:spcPct val="60000"/>
              </a:lnSpc>
              <a:spcBef>
                <a:spcPct val="50000"/>
              </a:spcBef>
            </a:pPr>
            <a:r>
              <a:rPr lang="en-US" altLang="zh-CN" sz="1800">
                <a:solidFill>
                  <a:schemeClr val="tx1"/>
                </a:solidFill>
                <a:ea typeface="宋体" panose="02010600030101010101" pitchFamily="2" charset="-122"/>
              </a:rPr>
              <a:t>closeSocket(...)</a:t>
            </a:r>
          </a:p>
          <a:p>
            <a:pPr eaLnBrk="0" hangingPunct="0">
              <a:lnSpc>
                <a:spcPct val="60000"/>
              </a:lnSpc>
              <a:spcBef>
                <a:spcPct val="50000"/>
              </a:spcBef>
            </a:pPr>
            <a:r>
              <a:rPr lang="en-US" altLang="zh-CN" sz="1800">
                <a:solidFill>
                  <a:schemeClr val="tx1"/>
                </a:solidFill>
                <a:ea typeface="宋体" panose="02010600030101010101" pitchFamily="2" charset="-122"/>
              </a:rPr>
              <a:t>...</a:t>
            </a:r>
          </a:p>
        </p:txBody>
      </p:sp>
      <p:sp>
        <p:nvSpPr>
          <p:cNvPr id="28" name="Rectangle 24">
            <a:extLst>
              <a:ext uri="{FF2B5EF4-FFF2-40B4-BE49-F238E27FC236}">
                <a16:creationId xmlns:a16="http://schemas.microsoft.com/office/drawing/2014/main" id="{6AC3981D-0950-134D-A59F-EF45D4027041}"/>
              </a:ext>
            </a:extLst>
          </p:cNvPr>
          <p:cNvSpPr>
            <a:spLocks noChangeArrowheads="1"/>
          </p:cNvSpPr>
          <p:nvPr/>
        </p:nvSpPr>
        <p:spPr bwMode="auto">
          <a:xfrm>
            <a:off x="7953666" y="3246438"/>
            <a:ext cx="2489200" cy="254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25">
            <a:extLst>
              <a:ext uri="{FF2B5EF4-FFF2-40B4-BE49-F238E27FC236}">
                <a16:creationId xmlns:a16="http://schemas.microsoft.com/office/drawing/2014/main" id="{481EF9FF-E2CB-0D48-A4F9-B2880004CCF5}"/>
              </a:ext>
            </a:extLst>
          </p:cNvPr>
          <p:cNvSpPr txBox="1">
            <a:spLocks noChangeArrowheads="1"/>
          </p:cNvSpPr>
          <p:nvPr/>
        </p:nvSpPr>
        <p:spPr bwMode="auto">
          <a:xfrm>
            <a:off x="8202904" y="3238500"/>
            <a:ext cx="208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800">
                <a:solidFill>
                  <a:schemeClr val="tx1"/>
                </a:solidFill>
                <a:ea typeface="宋体" panose="02010600030101010101" pitchFamily="2" charset="-122"/>
              </a:rPr>
              <a:t>Remote SQL Access</a:t>
            </a:r>
          </a:p>
        </p:txBody>
      </p:sp>
      <p:sp>
        <p:nvSpPr>
          <p:cNvPr id="30" name="Line 26">
            <a:extLst>
              <a:ext uri="{FF2B5EF4-FFF2-40B4-BE49-F238E27FC236}">
                <a16:creationId xmlns:a16="http://schemas.microsoft.com/office/drawing/2014/main" id="{04BD7038-4F45-8D4B-8588-6EA24184F0E3}"/>
              </a:ext>
            </a:extLst>
          </p:cNvPr>
          <p:cNvSpPr>
            <a:spLocks noChangeShapeType="1"/>
          </p:cNvSpPr>
          <p:nvPr/>
        </p:nvSpPr>
        <p:spPr bwMode="auto">
          <a:xfrm>
            <a:off x="7953666" y="3551238"/>
            <a:ext cx="24892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7">
            <a:extLst>
              <a:ext uri="{FF2B5EF4-FFF2-40B4-BE49-F238E27FC236}">
                <a16:creationId xmlns:a16="http://schemas.microsoft.com/office/drawing/2014/main" id="{411922C3-229E-0647-B20F-02F54C5F89F4}"/>
              </a:ext>
            </a:extLst>
          </p:cNvPr>
          <p:cNvSpPr>
            <a:spLocks noChangeShapeType="1"/>
          </p:cNvSpPr>
          <p:nvPr/>
        </p:nvSpPr>
        <p:spPr bwMode="auto">
          <a:xfrm>
            <a:off x="7953666" y="3703638"/>
            <a:ext cx="24892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8">
            <a:extLst>
              <a:ext uri="{FF2B5EF4-FFF2-40B4-BE49-F238E27FC236}">
                <a16:creationId xmlns:a16="http://schemas.microsoft.com/office/drawing/2014/main" id="{AE9CCCAF-0090-0948-B3DA-F5F8CD2F5F98}"/>
              </a:ext>
            </a:extLst>
          </p:cNvPr>
          <p:cNvSpPr txBox="1">
            <a:spLocks noChangeArrowheads="1"/>
          </p:cNvSpPr>
          <p:nvPr/>
        </p:nvSpPr>
        <p:spPr bwMode="auto">
          <a:xfrm>
            <a:off x="8429916" y="1239838"/>
            <a:ext cx="172561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i="1" dirty="0">
                <a:solidFill>
                  <a:schemeClr val="tx1"/>
                </a:solidFill>
                <a:ea typeface="宋体" panose="02010600030101010101" pitchFamily="2" charset="-122"/>
              </a:rPr>
              <a:t>Net Interface</a:t>
            </a:r>
          </a:p>
          <a:p>
            <a:r>
              <a:rPr lang="en-US" altLang="zh-CN" sz="1800" i="1" dirty="0" err="1">
                <a:solidFill>
                  <a:schemeClr val="tx1"/>
                </a:solidFill>
                <a:ea typeface="宋体" panose="02010600030101010101" pitchFamily="2" charset="-122"/>
              </a:rPr>
              <a:t>openSocket</a:t>
            </a:r>
            <a:r>
              <a:rPr lang="en-US" altLang="zh-CN" sz="1800" i="1" dirty="0">
                <a:solidFill>
                  <a:schemeClr val="tx1"/>
                </a:solidFill>
                <a:ea typeface="宋体" panose="02010600030101010101" pitchFamily="2" charset="-122"/>
              </a:rPr>
              <a:t>(...)</a:t>
            </a:r>
          </a:p>
          <a:p>
            <a:r>
              <a:rPr lang="en-US" altLang="zh-CN" sz="1800" i="1" dirty="0" err="1">
                <a:solidFill>
                  <a:schemeClr val="tx1"/>
                </a:solidFill>
                <a:ea typeface="宋体" panose="02010600030101010101" pitchFamily="2" charset="-122"/>
              </a:rPr>
              <a:t>closeSocket</a:t>
            </a:r>
            <a:r>
              <a:rPr lang="en-US" altLang="zh-CN" sz="1800" i="1" dirty="0">
                <a:solidFill>
                  <a:schemeClr val="tx1"/>
                </a:solidFill>
                <a:ea typeface="宋体" panose="02010600030101010101" pitchFamily="2" charset="-122"/>
              </a:rPr>
              <a:t>(...)</a:t>
            </a:r>
          </a:p>
          <a:p>
            <a:r>
              <a:rPr lang="en-US" altLang="zh-CN" sz="1800" i="1" dirty="0">
                <a:solidFill>
                  <a:schemeClr val="tx1"/>
                </a:solidFill>
                <a:ea typeface="宋体" panose="02010600030101010101" pitchFamily="2" charset="-122"/>
              </a:rPr>
              <a:t>...</a:t>
            </a:r>
          </a:p>
        </p:txBody>
      </p:sp>
      <p:sp>
        <p:nvSpPr>
          <p:cNvPr id="33" name="Rectangle 29">
            <a:extLst>
              <a:ext uri="{FF2B5EF4-FFF2-40B4-BE49-F238E27FC236}">
                <a16:creationId xmlns:a16="http://schemas.microsoft.com/office/drawing/2014/main" id="{02B0DD84-7EF8-EC48-B334-EDD00227FC2E}"/>
              </a:ext>
            </a:extLst>
          </p:cNvPr>
          <p:cNvSpPr>
            <a:spLocks noChangeArrowheads="1"/>
          </p:cNvSpPr>
          <p:nvPr/>
        </p:nvSpPr>
        <p:spPr bwMode="auto">
          <a:xfrm>
            <a:off x="8409279" y="1249363"/>
            <a:ext cx="1766887" cy="1231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0">
            <a:extLst>
              <a:ext uri="{FF2B5EF4-FFF2-40B4-BE49-F238E27FC236}">
                <a16:creationId xmlns:a16="http://schemas.microsoft.com/office/drawing/2014/main" id="{04237917-F941-6449-B2FD-0323A4874D21}"/>
              </a:ext>
            </a:extLst>
          </p:cNvPr>
          <p:cNvSpPr>
            <a:spLocks noChangeShapeType="1"/>
          </p:cNvSpPr>
          <p:nvPr/>
        </p:nvSpPr>
        <p:spPr bwMode="auto">
          <a:xfrm>
            <a:off x="8388641" y="1581150"/>
            <a:ext cx="1787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31">
            <a:extLst>
              <a:ext uri="{FF2B5EF4-FFF2-40B4-BE49-F238E27FC236}">
                <a16:creationId xmlns:a16="http://schemas.microsoft.com/office/drawing/2014/main" id="{5F578D15-A413-7448-9985-2E10CFB4F3F3}"/>
              </a:ext>
            </a:extLst>
          </p:cNvPr>
          <p:cNvGrpSpPr>
            <a:grpSpLocks/>
          </p:cNvGrpSpPr>
          <p:nvPr/>
        </p:nvGrpSpPr>
        <p:grpSpPr bwMode="auto">
          <a:xfrm rot="5400000">
            <a:off x="8507703" y="2643188"/>
            <a:ext cx="576263" cy="274638"/>
            <a:chOff x="3925" y="1009"/>
            <a:chExt cx="388" cy="173"/>
          </a:xfrm>
        </p:grpSpPr>
        <p:sp>
          <p:nvSpPr>
            <p:cNvPr id="36" name="AutoShape 32">
              <a:extLst>
                <a:ext uri="{FF2B5EF4-FFF2-40B4-BE49-F238E27FC236}">
                  <a16:creationId xmlns:a16="http://schemas.microsoft.com/office/drawing/2014/main" id="{85B94A08-3245-4F4B-B225-E676C8C4EA22}"/>
                </a:ext>
              </a:extLst>
            </p:cNvPr>
            <p:cNvSpPr>
              <a:spLocks noChangeArrowheads="1"/>
            </p:cNvSpPr>
            <p:nvPr/>
          </p:nvSpPr>
          <p:spPr bwMode="auto">
            <a:xfrm rot="-5400000">
              <a:off x="3898" y="1036"/>
              <a:ext cx="173" cy="119"/>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3">
              <a:extLst>
                <a:ext uri="{FF2B5EF4-FFF2-40B4-BE49-F238E27FC236}">
                  <a16:creationId xmlns:a16="http://schemas.microsoft.com/office/drawing/2014/main" id="{201E6337-FF81-1142-87CD-87DFA5EDC399}"/>
                </a:ext>
              </a:extLst>
            </p:cNvPr>
            <p:cNvSpPr>
              <a:spLocks noChangeShapeType="1"/>
            </p:cNvSpPr>
            <p:nvPr/>
          </p:nvSpPr>
          <p:spPr bwMode="auto">
            <a:xfrm>
              <a:off x="4039" y="1093"/>
              <a:ext cx="27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 name="Line 34">
            <a:extLst>
              <a:ext uri="{FF2B5EF4-FFF2-40B4-BE49-F238E27FC236}">
                <a16:creationId xmlns:a16="http://schemas.microsoft.com/office/drawing/2014/main" id="{06A185D8-148C-5D46-A1A8-792DB3B962FC}"/>
              </a:ext>
            </a:extLst>
          </p:cNvPr>
          <p:cNvSpPr>
            <a:spLocks noChangeShapeType="1"/>
          </p:cNvSpPr>
          <p:nvPr/>
        </p:nvSpPr>
        <p:spPr bwMode="auto">
          <a:xfrm flipH="1">
            <a:off x="6469354" y="2838450"/>
            <a:ext cx="4762" cy="2159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5">
            <a:extLst>
              <a:ext uri="{FF2B5EF4-FFF2-40B4-BE49-F238E27FC236}">
                <a16:creationId xmlns:a16="http://schemas.microsoft.com/office/drawing/2014/main" id="{69FCA1C4-C013-5143-84A7-50E453BE2E7E}"/>
              </a:ext>
            </a:extLst>
          </p:cNvPr>
          <p:cNvSpPr>
            <a:spLocks noChangeShapeType="1"/>
          </p:cNvSpPr>
          <p:nvPr/>
        </p:nvSpPr>
        <p:spPr bwMode="auto">
          <a:xfrm>
            <a:off x="3818229" y="3060700"/>
            <a:ext cx="5402262"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6">
            <a:extLst>
              <a:ext uri="{FF2B5EF4-FFF2-40B4-BE49-F238E27FC236}">
                <a16:creationId xmlns:a16="http://schemas.microsoft.com/office/drawing/2014/main" id="{34E9FF10-4268-094A-BFD5-641D039606AF}"/>
              </a:ext>
            </a:extLst>
          </p:cNvPr>
          <p:cNvSpPr>
            <a:spLocks noChangeShapeType="1"/>
          </p:cNvSpPr>
          <p:nvPr/>
        </p:nvSpPr>
        <p:spPr bwMode="auto">
          <a:xfrm>
            <a:off x="3818229" y="3057525"/>
            <a:ext cx="0" cy="19685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37">
            <a:extLst>
              <a:ext uri="{FF2B5EF4-FFF2-40B4-BE49-F238E27FC236}">
                <a16:creationId xmlns:a16="http://schemas.microsoft.com/office/drawing/2014/main" id="{4FBCBD0B-32CE-9648-94FC-845C66665E62}"/>
              </a:ext>
            </a:extLst>
          </p:cNvPr>
          <p:cNvSpPr>
            <a:spLocks noChangeShapeType="1"/>
          </p:cNvSpPr>
          <p:nvPr/>
        </p:nvSpPr>
        <p:spPr bwMode="auto">
          <a:xfrm>
            <a:off x="9126829" y="5794375"/>
            <a:ext cx="0" cy="3952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AutoShape 38">
            <a:extLst>
              <a:ext uri="{FF2B5EF4-FFF2-40B4-BE49-F238E27FC236}">
                <a16:creationId xmlns:a16="http://schemas.microsoft.com/office/drawing/2014/main" id="{B3A34CF4-631A-E042-A0DD-2EE766CD2DFD}"/>
              </a:ext>
            </a:extLst>
          </p:cNvPr>
          <p:cNvSpPr>
            <a:spLocks noChangeArrowheads="1"/>
          </p:cNvSpPr>
          <p:nvPr/>
        </p:nvSpPr>
        <p:spPr bwMode="auto">
          <a:xfrm>
            <a:off x="5816891" y="3298825"/>
            <a:ext cx="1420813" cy="884238"/>
          </a:xfrm>
          <a:prstGeom prst="cloudCallout">
            <a:avLst>
              <a:gd name="adj1" fmla="val -27097"/>
              <a:gd name="adj2" fmla="val 7423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800">
                <a:solidFill>
                  <a:schemeClr val="tx1"/>
                </a:solidFill>
              </a:rPr>
              <a:t>network</a:t>
            </a:r>
          </a:p>
        </p:txBody>
      </p:sp>
      <p:sp>
        <p:nvSpPr>
          <p:cNvPr id="43" name="Line 39">
            <a:extLst>
              <a:ext uri="{FF2B5EF4-FFF2-40B4-BE49-F238E27FC236}">
                <a16:creationId xmlns:a16="http://schemas.microsoft.com/office/drawing/2014/main" id="{C2ACC7F0-37C5-3F4E-837A-36D7273AD2B9}"/>
              </a:ext>
            </a:extLst>
          </p:cNvPr>
          <p:cNvSpPr>
            <a:spLocks noChangeShapeType="1"/>
          </p:cNvSpPr>
          <p:nvPr/>
        </p:nvSpPr>
        <p:spPr bwMode="auto">
          <a:xfrm>
            <a:off x="5048541" y="3760788"/>
            <a:ext cx="76676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4" name="Line 40">
            <a:extLst>
              <a:ext uri="{FF2B5EF4-FFF2-40B4-BE49-F238E27FC236}">
                <a16:creationId xmlns:a16="http://schemas.microsoft.com/office/drawing/2014/main" id="{6386D430-57A9-CD40-9500-8DC47FCAF29D}"/>
              </a:ext>
            </a:extLst>
          </p:cNvPr>
          <p:cNvSpPr>
            <a:spLocks noChangeShapeType="1"/>
          </p:cNvSpPr>
          <p:nvPr/>
        </p:nvSpPr>
        <p:spPr bwMode="auto">
          <a:xfrm>
            <a:off x="7198016" y="3760788"/>
            <a:ext cx="76676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45" name="Group 41">
            <a:extLst>
              <a:ext uri="{FF2B5EF4-FFF2-40B4-BE49-F238E27FC236}">
                <a16:creationId xmlns:a16="http://schemas.microsoft.com/office/drawing/2014/main" id="{B835D822-5DCD-1844-B1D5-FEB4D96C95BE}"/>
              </a:ext>
            </a:extLst>
          </p:cNvPr>
          <p:cNvGrpSpPr>
            <a:grpSpLocks/>
          </p:cNvGrpSpPr>
          <p:nvPr/>
        </p:nvGrpSpPr>
        <p:grpSpPr bwMode="auto">
          <a:xfrm>
            <a:off x="4356391" y="4489450"/>
            <a:ext cx="3495675" cy="1114425"/>
            <a:chOff x="1767" y="2813"/>
            <a:chExt cx="2202" cy="702"/>
          </a:xfrm>
        </p:grpSpPr>
        <p:sp>
          <p:nvSpPr>
            <p:cNvPr id="46" name="AutoShape 42">
              <a:extLst>
                <a:ext uri="{FF2B5EF4-FFF2-40B4-BE49-F238E27FC236}">
                  <a16:creationId xmlns:a16="http://schemas.microsoft.com/office/drawing/2014/main" id="{EE57DD02-6823-184D-A2CF-2C5BCD9B40BC}"/>
                </a:ext>
              </a:extLst>
            </p:cNvPr>
            <p:cNvSpPr>
              <a:spLocks noChangeArrowheads="1"/>
            </p:cNvSpPr>
            <p:nvPr/>
          </p:nvSpPr>
          <p:spPr bwMode="auto">
            <a:xfrm>
              <a:off x="2324" y="2813"/>
              <a:ext cx="1645" cy="702"/>
            </a:xfrm>
            <a:prstGeom prst="foldedCorner">
              <a:avLst>
                <a:gd name="adj" fmla="val 12500"/>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 name="Text Box 43">
              <a:extLst>
                <a:ext uri="{FF2B5EF4-FFF2-40B4-BE49-F238E27FC236}">
                  <a16:creationId xmlns:a16="http://schemas.microsoft.com/office/drawing/2014/main" id="{A8025201-F5E7-5E48-8256-2C072577944D}"/>
                </a:ext>
              </a:extLst>
            </p:cNvPr>
            <p:cNvSpPr txBox="1">
              <a:spLocks noChangeArrowheads="1"/>
            </p:cNvSpPr>
            <p:nvPr/>
          </p:nvSpPr>
          <p:spPr bwMode="auto">
            <a:xfrm>
              <a:off x="2362" y="2863"/>
              <a:ext cx="1607"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Use TCP/IP, Java RMI, or CORBA to call the remote object.</a:t>
              </a:r>
            </a:p>
          </p:txBody>
        </p:sp>
        <p:sp>
          <p:nvSpPr>
            <p:cNvPr id="48" name="Line 44">
              <a:extLst>
                <a:ext uri="{FF2B5EF4-FFF2-40B4-BE49-F238E27FC236}">
                  <a16:creationId xmlns:a16="http://schemas.microsoft.com/office/drawing/2014/main" id="{9FC9D8AC-4788-1A4F-AFFB-67641E77416F}"/>
                </a:ext>
              </a:extLst>
            </p:cNvPr>
            <p:cNvSpPr>
              <a:spLocks noChangeShapeType="1"/>
            </p:cNvSpPr>
            <p:nvPr/>
          </p:nvSpPr>
          <p:spPr bwMode="auto">
            <a:xfrm>
              <a:off x="1767" y="2813"/>
              <a:ext cx="557" cy="194"/>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9" name="AutoShape 45">
            <a:extLst>
              <a:ext uri="{FF2B5EF4-FFF2-40B4-BE49-F238E27FC236}">
                <a16:creationId xmlns:a16="http://schemas.microsoft.com/office/drawing/2014/main" id="{40463C0D-8B47-234D-8298-3470C591F710}"/>
              </a:ext>
            </a:extLst>
          </p:cNvPr>
          <p:cNvSpPr>
            <a:spLocks noChangeArrowheads="1"/>
          </p:cNvSpPr>
          <p:nvPr/>
        </p:nvSpPr>
        <p:spPr bwMode="auto">
          <a:xfrm>
            <a:off x="6339179" y="2660650"/>
            <a:ext cx="274637" cy="18891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6">
            <a:extLst>
              <a:ext uri="{FF2B5EF4-FFF2-40B4-BE49-F238E27FC236}">
                <a16:creationId xmlns:a16="http://schemas.microsoft.com/office/drawing/2014/main" id="{2CBD1F37-A13F-0E49-B8DC-FB466A4FAD7C}"/>
              </a:ext>
            </a:extLst>
          </p:cNvPr>
          <p:cNvSpPr>
            <a:spLocks noChangeShapeType="1"/>
          </p:cNvSpPr>
          <p:nvPr/>
        </p:nvSpPr>
        <p:spPr bwMode="auto">
          <a:xfrm>
            <a:off x="9220491" y="3060700"/>
            <a:ext cx="0" cy="19685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8604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5BDF8D-0DA4-2A47-A84D-B2E0B6A7BF36}"/>
              </a:ext>
            </a:extLst>
          </p:cNvPr>
          <p:cNvSpPr>
            <a:spLocks noGrp="1"/>
          </p:cNvSpPr>
          <p:nvPr>
            <p:ph type="sldNum" sz="quarter" idx="12"/>
          </p:nvPr>
        </p:nvSpPr>
        <p:spPr/>
        <p:txBody>
          <a:bodyPr/>
          <a:lstStyle/>
          <a:p>
            <a:fld id="{4CE482DC-2269-4F26-9D2A-7E44B1A4CD85}" type="slidenum">
              <a:rPr lang="en-US" smtClean="0"/>
              <a:t>27</a:t>
            </a:fld>
            <a:endParaRPr lang="en-US" dirty="0"/>
          </a:p>
        </p:txBody>
      </p:sp>
      <p:sp>
        <p:nvSpPr>
          <p:cNvPr id="5" name="Rectangle 2">
            <a:extLst>
              <a:ext uri="{FF2B5EF4-FFF2-40B4-BE49-F238E27FC236}">
                <a16:creationId xmlns:a16="http://schemas.microsoft.com/office/drawing/2014/main" id="{5D15B1E6-22CA-B044-85A4-722F06C0986A}"/>
              </a:ext>
            </a:extLst>
          </p:cNvPr>
          <p:cNvSpPr txBox="1">
            <a:spLocks noChangeArrowheads="1"/>
          </p:cNvSpPr>
          <p:nvPr/>
        </p:nvSpPr>
        <p:spPr>
          <a:xfrm>
            <a:off x="1089214" y="1028928"/>
            <a:ext cx="8229600" cy="685800"/>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dirty="0"/>
              <a:t>Proxy Pattern</a:t>
            </a:r>
          </a:p>
        </p:txBody>
      </p:sp>
      <p:sp>
        <p:nvSpPr>
          <p:cNvPr id="6" name="Rectangle 3">
            <a:extLst>
              <a:ext uri="{FF2B5EF4-FFF2-40B4-BE49-F238E27FC236}">
                <a16:creationId xmlns:a16="http://schemas.microsoft.com/office/drawing/2014/main" id="{62B41580-FA1D-B244-8E28-4126EADBCBC7}"/>
              </a:ext>
            </a:extLst>
          </p:cNvPr>
          <p:cNvSpPr txBox="1">
            <a:spLocks noChangeArrowheads="1"/>
          </p:cNvSpPr>
          <p:nvPr/>
        </p:nvSpPr>
        <p:spPr>
          <a:xfrm>
            <a:off x="914400" y="1769927"/>
            <a:ext cx="7261734" cy="435623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2400" b="1" dirty="0"/>
              <a:t>Problems</a:t>
            </a:r>
            <a:r>
              <a:rPr lang="en-US" altLang="en-US" sz="2400" dirty="0"/>
              <a:t>:</a:t>
            </a:r>
          </a:p>
          <a:p>
            <a:pPr lvl="1"/>
            <a:r>
              <a:rPr lang="en-US" altLang="en-US" sz="2000" dirty="0"/>
              <a:t>Accessing a remote object is not desired or not possible.</a:t>
            </a:r>
          </a:p>
          <a:p>
            <a:pPr lvl="1"/>
            <a:r>
              <a:rPr lang="en-US" altLang="en-US" sz="2000" dirty="0"/>
              <a:t>Providing a placeholder for an expensive object.</a:t>
            </a:r>
          </a:p>
          <a:p>
            <a:pPr lvl="1"/>
            <a:r>
              <a:rPr lang="en-US" altLang="en-US" sz="2000" dirty="0"/>
              <a:t>Controlling access to an object to implement access rights.</a:t>
            </a:r>
          </a:p>
          <a:p>
            <a:r>
              <a:rPr lang="en-US" altLang="en-US" sz="2400" b="1" dirty="0"/>
              <a:t>Solution</a:t>
            </a:r>
            <a:r>
              <a:rPr lang="en-US" altLang="en-US" sz="2400" dirty="0"/>
              <a:t>:</a:t>
            </a:r>
          </a:p>
          <a:p>
            <a:pPr lvl="1"/>
            <a:r>
              <a:rPr lang="en-US" altLang="en-US" sz="2000" dirty="0"/>
              <a:t>Add a level of indirection with a proxy that implements the same interface as the real object.</a:t>
            </a:r>
          </a:p>
          <a:p>
            <a:pPr lvl="1"/>
            <a:r>
              <a:rPr lang="en-US" altLang="en-US" sz="2000" dirty="0"/>
              <a:t>The proxy controls and enhances the access to the real object.</a:t>
            </a:r>
          </a:p>
        </p:txBody>
      </p:sp>
      <p:sp>
        <p:nvSpPr>
          <p:cNvPr id="7" name="Rectangle 4">
            <a:extLst>
              <a:ext uri="{FF2B5EF4-FFF2-40B4-BE49-F238E27FC236}">
                <a16:creationId xmlns:a16="http://schemas.microsoft.com/office/drawing/2014/main" id="{D6772E4D-B104-3441-93A2-41A8C748B9D2}"/>
              </a:ext>
            </a:extLst>
          </p:cNvPr>
          <p:cNvSpPr>
            <a:spLocks noChangeArrowheads="1"/>
          </p:cNvSpPr>
          <p:nvPr/>
        </p:nvSpPr>
        <p:spPr bwMode="auto">
          <a:xfrm>
            <a:off x="1939842" y="457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eaLnBrk="0" hangingPunct="0">
              <a:defRPr sz="2400">
                <a:solidFill>
                  <a:schemeClr val="tx1"/>
                </a:solidFill>
                <a:latin typeface="Times New Roman" pitchFamily="2" charset="0"/>
                <a:ea typeface="ＭＳ Ｐゴシック" panose="020B0600070205080204" pitchFamily="34" charset="-128"/>
              </a:defRPr>
            </a:lvl1pPr>
            <a:lvl2pPr algn="ctr" eaLnBrk="0" hangingPunct="0">
              <a:defRPr sz="2400">
                <a:solidFill>
                  <a:schemeClr val="tx1"/>
                </a:solidFill>
                <a:latin typeface="Times New Roman" pitchFamily="2" charset="0"/>
                <a:ea typeface="ＭＳ Ｐゴシック" panose="020B0600070205080204" pitchFamily="34" charset="-128"/>
              </a:defRPr>
            </a:lvl2pPr>
            <a:lvl3pPr algn="ctr" eaLnBrk="0" hangingPunct="0">
              <a:defRPr sz="2400">
                <a:solidFill>
                  <a:schemeClr val="tx1"/>
                </a:solidFill>
                <a:latin typeface="Times New Roman" pitchFamily="2" charset="0"/>
                <a:ea typeface="ＭＳ Ｐゴシック" panose="020B0600070205080204" pitchFamily="34" charset="-128"/>
              </a:defRPr>
            </a:lvl3pPr>
            <a:lvl4pPr algn="ctr" eaLnBrk="0" hangingPunct="0">
              <a:defRPr sz="2400">
                <a:solidFill>
                  <a:schemeClr val="tx1"/>
                </a:solidFill>
                <a:latin typeface="Times New Roman" pitchFamily="2" charset="0"/>
                <a:ea typeface="ＭＳ Ｐゴシック" panose="020B0600070205080204" pitchFamily="34" charset="-128"/>
              </a:defRPr>
            </a:lvl4pPr>
            <a:lvl5pPr algn="ctr" eaLnBrk="0" hangingPunct="0">
              <a:defRPr sz="2400">
                <a:solidFill>
                  <a:schemeClr val="tx1"/>
                </a:solidFill>
                <a:latin typeface="Times New Roman" pitchFamily="2" charset="0"/>
                <a:ea typeface="ＭＳ Ｐゴシック" panose="020B0600070205080204" pitchFamily="34" charset="-128"/>
              </a:defRPr>
            </a:lvl5pPr>
            <a:lvl6pPr marL="4572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9144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1371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18288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endParaRPr lang="en-US" altLang="zh-CN" sz="4400">
              <a:solidFill>
                <a:schemeClr val="tx2"/>
              </a:solidFill>
              <a:ea typeface="宋体" panose="02010600030101010101" pitchFamily="2" charset="-122"/>
            </a:endParaRPr>
          </a:p>
        </p:txBody>
      </p:sp>
      <p:sp>
        <p:nvSpPr>
          <p:cNvPr id="8" name="Rectangle 5">
            <a:extLst>
              <a:ext uri="{FF2B5EF4-FFF2-40B4-BE49-F238E27FC236}">
                <a16:creationId xmlns:a16="http://schemas.microsoft.com/office/drawing/2014/main" id="{AE17345C-2669-3043-9BB1-E16F3698B07B}"/>
              </a:ext>
            </a:extLst>
          </p:cNvPr>
          <p:cNvSpPr>
            <a:spLocks noChangeArrowheads="1"/>
          </p:cNvSpPr>
          <p:nvPr/>
        </p:nvSpPr>
        <p:spPr bwMode="auto">
          <a:xfrm>
            <a:off x="9076246" y="1769927"/>
            <a:ext cx="1552575" cy="8032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1412EAAF-029A-F443-ACA3-41D6AF0C61CC}"/>
              </a:ext>
            </a:extLst>
          </p:cNvPr>
          <p:cNvSpPr>
            <a:spLocks noChangeShapeType="1"/>
          </p:cNvSpPr>
          <p:nvPr/>
        </p:nvSpPr>
        <p:spPr bwMode="auto">
          <a:xfrm>
            <a:off x="9076246" y="2074727"/>
            <a:ext cx="155257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7">
            <a:extLst>
              <a:ext uri="{FF2B5EF4-FFF2-40B4-BE49-F238E27FC236}">
                <a16:creationId xmlns:a16="http://schemas.microsoft.com/office/drawing/2014/main" id="{4D84BCE5-373C-5844-8A7A-F12C3AB76783}"/>
              </a:ext>
            </a:extLst>
          </p:cNvPr>
          <p:cNvSpPr>
            <a:spLocks noChangeShapeType="1"/>
          </p:cNvSpPr>
          <p:nvPr/>
        </p:nvSpPr>
        <p:spPr bwMode="auto">
          <a:xfrm>
            <a:off x="9076246" y="2189027"/>
            <a:ext cx="155257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8">
            <a:extLst>
              <a:ext uri="{FF2B5EF4-FFF2-40B4-BE49-F238E27FC236}">
                <a16:creationId xmlns:a16="http://schemas.microsoft.com/office/drawing/2014/main" id="{73D712B2-A1A8-CF4F-A7E6-672BEDE6487C}"/>
              </a:ext>
            </a:extLst>
          </p:cNvPr>
          <p:cNvSpPr txBox="1">
            <a:spLocks noChangeArrowheads="1"/>
          </p:cNvSpPr>
          <p:nvPr/>
        </p:nvSpPr>
        <p:spPr bwMode="auto">
          <a:xfrm>
            <a:off x="9152446" y="1714365"/>
            <a:ext cx="1438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i="1">
                <a:solidFill>
                  <a:schemeClr val="tx1"/>
                </a:solidFill>
                <a:ea typeface="宋体" panose="02010600030101010101" pitchFamily="2" charset="-122"/>
              </a:rPr>
              <a:t>Interface</a:t>
            </a:r>
          </a:p>
        </p:txBody>
      </p:sp>
      <p:sp>
        <p:nvSpPr>
          <p:cNvPr id="12" name="Text Box 9">
            <a:extLst>
              <a:ext uri="{FF2B5EF4-FFF2-40B4-BE49-F238E27FC236}">
                <a16:creationId xmlns:a16="http://schemas.microsoft.com/office/drawing/2014/main" id="{4129E0BC-4BED-954B-B02E-573665410C9C}"/>
              </a:ext>
            </a:extLst>
          </p:cNvPr>
          <p:cNvSpPr txBox="1">
            <a:spLocks noChangeArrowheads="1"/>
          </p:cNvSpPr>
          <p:nvPr/>
        </p:nvSpPr>
        <p:spPr bwMode="auto">
          <a:xfrm>
            <a:off x="9054021" y="2150927"/>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i="1">
                <a:solidFill>
                  <a:schemeClr val="tx1"/>
                </a:solidFill>
                <a:ea typeface="宋体" panose="02010600030101010101" pitchFamily="2" charset="-122"/>
              </a:rPr>
              <a:t>operation ()</a:t>
            </a:r>
          </a:p>
        </p:txBody>
      </p:sp>
      <p:sp>
        <p:nvSpPr>
          <p:cNvPr id="13" name="Line 10">
            <a:extLst>
              <a:ext uri="{FF2B5EF4-FFF2-40B4-BE49-F238E27FC236}">
                <a16:creationId xmlns:a16="http://schemas.microsoft.com/office/drawing/2014/main" id="{333FDBDF-C577-8141-BE84-13874BB459EB}"/>
              </a:ext>
            </a:extLst>
          </p:cNvPr>
          <p:cNvSpPr>
            <a:spLocks noChangeShapeType="1"/>
          </p:cNvSpPr>
          <p:nvPr/>
        </p:nvSpPr>
        <p:spPr bwMode="auto">
          <a:xfrm>
            <a:off x="9843009" y="2801802"/>
            <a:ext cx="0" cy="192088"/>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AutoShape 11">
            <a:extLst>
              <a:ext uri="{FF2B5EF4-FFF2-40B4-BE49-F238E27FC236}">
                <a16:creationId xmlns:a16="http://schemas.microsoft.com/office/drawing/2014/main" id="{638764AD-45B1-1F4A-A62C-048BBE48C496}"/>
              </a:ext>
            </a:extLst>
          </p:cNvPr>
          <p:cNvSpPr>
            <a:spLocks noChangeArrowheads="1"/>
          </p:cNvSpPr>
          <p:nvPr/>
        </p:nvSpPr>
        <p:spPr bwMode="auto">
          <a:xfrm>
            <a:off x="9690609" y="257320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 name="Group 12">
            <a:extLst>
              <a:ext uri="{FF2B5EF4-FFF2-40B4-BE49-F238E27FC236}">
                <a16:creationId xmlns:a16="http://schemas.microsoft.com/office/drawing/2014/main" id="{817A4472-559F-C24B-BD66-94DEF40F8286}"/>
              </a:ext>
            </a:extLst>
          </p:cNvPr>
          <p:cNvGrpSpPr>
            <a:grpSpLocks/>
          </p:cNvGrpSpPr>
          <p:nvPr/>
        </p:nvGrpSpPr>
        <p:grpSpPr bwMode="auto">
          <a:xfrm>
            <a:off x="8271384" y="3149465"/>
            <a:ext cx="1550987" cy="838200"/>
            <a:chOff x="2097" y="1680"/>
            <a:chExt cx="977" cy="528"/>
          </a:xfrm>
        </p:grpSpPr>
        <p:sp>
          <p:nvSpPr>
            <p:cNvPr id="16" name="Rectangle 13">
              <a:extLst>
                <a:ext uri="{FF2B5EF4-FFF2-40B4-BE49-F238E27FC236}">
                  <a16:creationId xmlns:a16="http://schemas.microsoft.com/office/drawing/2014/main" id="{7314B4DF-EB6D-BB4F-A34E-3684674823AC}"/>
                </a:ext>
              </a:extLst>
            </p:cNvPr>
            <p:cNvSpPr>
              <a:spLocks noChangeArrowheads="1"/>
            </p:cNvSpPr>
            <p:nvPr/>
          </p:nvSpPr>
          <p:spPr bwMode="auto">
            <a:xfrm>
              <a:off x="2118" y="1700"/>
              <a:ext cx="907" cy="50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
              <a:extLst>
                <a:ext uri="{FF2B5EF4-FFF2-40B4-BE49-F238E27FC236}">
                  <a16:creationId xmlns:a16="http://schemas.microsoft.com/office/drawing/2014/main" id="{79199D30-6A7C-C447-85A1-70565DFC9CB7}"/>
                </a:ext>
              </a:extLst>
            </p:cNvPr>
            <p:cNvSpPr>
              <a:spLocks noChangeShapeType="1"/>
            </p:cNvSpPr>
            <p:nvPr/>
          </p:nvSpPr>
          <p:spPr bwMode="auto">
            <a:xfrm>
              <a:off x="2118" y="1892"/>
              <a:ext cx="9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5">
              <a:extLst>
                <a:ext uri="{FF2B5EF4-FFF2-40B4-BE49-F238E27FC236}">
                  <a16:creationId xmlns:a16="http://schemas.microsoft.com/office/drawing/2014/main" id="{8FE8F4DA-A511-5A4F-A20B-417C493AF294}"/>
                </a:ext>
              </a:extLst>
            </p:cNvPr>
            <p:cNvSpPr>
              <a:spLocks noChangeShapeType="1"/>
            </p:cNvSpPr>
            <p:nvPr/>
          </p:nvSpPr>
          <p:spPr bwMode="auto">
            <a:xfrm>
              <a:off x="2118" y="1954"/>
              <a:ext cx="9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16">
              <a:extLst>
                <a:ext uri="{FF2B5EF4-FFF2-40B4-BE49-F238E27FC236}">
                  <a16:creationId xmlns:a16="http://schemas.microsoft.com/office/drawing/2014/main" id="{C36A0EEF-4A51-934F-B2A9-24002F62D194}"/>
                </a:ext>
              </a:extLst>
            </p:cNvPr>
            <p:cNvSpPr txBox="1">
              <a:spLocks noChangeArrowheads="1"/>
            </p:cNvSpPr>
            <p:nvPr/>
          </p:nvSpPr>
          <p:spPr bwMode="auto">
            <a:xfrm>
              <a:off x="2097" y="1930"/>
              <a:ext cx="9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dirty="0">
                  <a:solidFill>
                    <a:schemeClr val="tx1"/>
                  </a:solidFill>
                  <a:ea typeface="宋体" panose="02010600030101010101" pitchFamily="2" charset="-122"/>
                </a:rPr>
                <a:t>operation ()</a:t>
              </a:r>
            </a:p>
          </p:txBody>
        </p:sp>
        <p:sp>
          <p:nvSpPr>
            <p:cNvPr id="20" name="Text Box 17">
              <a:extLst>
                <a:ext uri="{FF2B5EF4-FFF2-40B4-BE49-F238E27FC236}">
                  <a16:creationId xmlns:a16="http://schemas.microsoft.com/office/drawing/2014/main" id="{29A26C44-778B-CB4D-802C-B28BF083DF91}"/>
                </a:ext>
              </a:extLst>
            </p:cNvPr>
            <p:cNvSpPr txBox="1">
              <a:spLocks noChangeArrowheads="1"/>
            </p:cNvSpPr>
            <p:nvPr/>
          </p:nvSpPr>
          <p:spPr bwMode="auto">
            <a:xfrm>
              <a:off x="2106" y="1680"/>
              <a:ext cx="9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a:solidFill>
                    <a:schemeClr val="tx1"/>
                  </a:solidFill>
                  <a:ea typeface="宋体" panose="02010600030101010101" pitchFamily="2" charset="-122"/>
                </a:rPr>
                <a:t>Real Object</a:t>
              </a:r>
            </a:p>
          </p:txBody>
        </p:sp>
      </p:grpSp>
      <p:sp>
        <p:nvSpPr>
          <p:cNvPr id="21" name="Text Box 18">
            <a:extLst>
              <a:ext uri="{FF2B5EF4-FFF2-40B4-BE49-F238E27FC236}">
                <a16:creationId xmlns:a16="http://schemas.microsoft.com/office/drawing/2014/main" id="{D9261BBF-9FEA-584E-BA28-76AA7BF1B567}"/>
              </a:ext>
            </a:extLst>
          </p:cNvPr>
          <p:cNvSpPr txBox="1">
            <a:spLocks noChangeArrowheads="1"/>
          </p:cNvSpPr>
          <p:nvPr/>
        </p:nvSpPr>
        <p:spPr bwMode="auto">
          <a:xfrm>
            <a:off x="9501696" y="4225790"/>
            <a:ext cx="1104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delegate to</a:t>
            </a:r>
          </a:p>
        </p:txBody>
      </p:sp>
      <p:sp>
        <p:nvSpPr>
          <p:cNvPr id="22" name="AutoShape 19">
            <a:extLst>
              <a:ext uri="{FF2B5EF4-FFF2-40B4-BE49-F238E27FC236}">
                <a16:creationId xmlns:a16="http://schemas.microsoft.com/office/drawing/2014/main" id="{16C863A0-CF4F-FB48-BF0C-4AFA73F9AB14}"/>
              </a:ext>
            </a:extLst>
          </p:cNvPr>
          <p:cNvSpPr>
            <a:spLocks noChangeArrowheads="1"/>
          </p:cNvSpPr>
          <p:nvPr/>
        </p:nvSpPr>
        <p:spPr bwMode="auto">
          <a:xfrm rot="16200000">
            <a:off x="9247696" y="4324215"/>
            <a:ext cx="136525" cy="146050"/>
          </a:xfrm>
          <a:prstGeom prst="triangle">
            <a:avLst>
              <a:gd name="adj" fmla="val 50000"/>
            </a:avLst>
          </a:prstGeom>
          <a:solidFill>
            <a:schemeClr val="tx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nvGrpSpPr>
          <p:cNvPr id="23" name="Group 20">
            <a:extLst>
              <a:ext uri="{FF2B5EF4-FFF2-40B4-BE49-F238E27FC236}">
                <a16:creationId xmlns:a16="http://schemas.microsoft.com/office/drawing/2014/main" id="{33E04333-DFF2-9144-90D5-08088FA793A2}"/>
              </a:ext>
            </a:extLst>
          </p:cNvPr>
          <p:cNvGrpSpPr>
            <a:grpSpLocks/>
          </p:cNvGrpSpPr>
          <p:nvPr/>
        </p:nvGrpSpPr>
        <p:grpSpPr bwMode="auto">
          <a:xfrm>
            <a:off x="8977821" y="2995477"/>
            <a:ext cx="1765300" cy="198438"/>
            <a:chOff x="2832" y="1720"/>
            <a:chExt cx="1475" cy="125"/>
          </a:xfrm>
        </p:grpSpPr>
        <p:sp>
          <p:nvSpPr>
            <p:cNvPr id="24" name="Line 21">
              <a:extLst>
                <a:ext uri="{FF2B5EF4-FFF2-40B4-BE49-F238E27FC236}">
                  <a16:creationId xmlns:a16="http://schemas.microsoft.com/office/drawing/2014/main" id="{AD44EA50-B6AD-A348-A7A3-989E80CA19B0}"/>
                </a:ext>
              </a:extLst>
            </p:cNvPr>
            <p:cNvSpPr>
              <a:spLocks noChangeShapeType="1"/>
            </p:cNvSpPr>
            <p:nvPr/>
          </p:nvSpPr>
          <p:spPr bwMode="auto">
            <a:xfrm>
              <a:off x="2832" y="1720"/>
              <a:ext cx="147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 name="Line 22">
              <a:extLst>
                <a:ext uri="{FF2B5EF4-FFF2-40B4-BE49-F238E27FC236}">
                  <a16:creationId xmlns:a16="http://schemas.microsoft.com/office/drawing/2014/main" id="{881FA72C-4E0A-6A4F-A83A-FC53F78E0659}"/>
                </a:ext>
              </a:extLst>
            </p:cNvPr>
            <p:cNvSpPr>
              <a:spLocks noChangeShapeType="1"/>
            </p:cNvSpPr>
            <p:nvPr/>
          </p:nvSpPr>
          <p:spPr bwMode="auto">
            <a:xfrm>
              <a:off x="2832" y="1720"/>
              <a:ext cx="0" cy="12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3">
              <a:extLst>
                <a:ext uri="{FF2B5EF4-FFF2-40B4-BE49-F238E27FC236}">
                  <a16:creationId xmlns:a16="http://schemas.microsoft.com/office/drawing/2014/main" id="{1DBFE41E-34DC-9244-B822-938C756C9C68}"/>
                </a:ext>
              </a:extLst>
            </p:cNvPr>
            <p:cNvSpPr>
              <a:spLocks noChangeShapeType="1"/>
            </p:cNvSpPr>
            <p:nvPr/>
          </p:nvSpPr>
          <p:spPr bwMode="auto">
            <a:xfrm>
              <a:off x="4307" y="1720"/>
              <a:ext cx="0" cy="1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4">
            <a:extLst>
              <a:ext uri="{FF2B5EF4-FFF2-40B4-BE49-F238E27FC236}">
                <a16:creationId xmlns:a16="http://schemas.microsoft.com/office/drawing/2014/main" id="{B297CD96-B2F0-B845-A954-A9CECE1F6226}"/>
              </a:ext>
            </a:extLst>
          </p:cNvPr>
          <p:cNvGrpSpPr>
            <a:grpSpLocks/>
          </p:cNvGrpSpPr>
          <p:nvPr/>
        </p:nvGrpSpPr>
        <p:grpSpPr bwMode="auto">
          <a:xfrm flipV="1">
            <a:off x="8977821" y="3994015"/>
            <a:ext cx="1765300" cy="198437"/>
            <a:chOff x="2856" y="1894"/>
            <a:chExt cx="1475" cy="125"/>
          </a:xfrm>
        </p:grpSpPr>
        <p:sp>
          <p:nvSpPr>
            <p:cNvPr id="28" name="Line 25">
              <a:extLst>
                <a:ext uri="{FF2B5EF4-FFF2-40B4-BE49-F238E27FC236}">
                  <a16:creationId xmlns:a16="http://schemas.microsoft.com/office/drawing/2014/main" id="{8C215279-C820-794E-A399-110E501C0A07}"/>
                </a:ext>
              </a:extLst>
            </p:cNvPr>
            <p:cNvSpPr>
              <a:spLocks noChangeShapeType="1"/>
            </p:cNvSpPr>
            <p:nvPr/>
          </p:nvSpPr>
          <p:spPr bwMode="auto">
            <a:xfrm>
              <a:off x="2856" y="1894"/>
              <a:ext cx="14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 name="Line 26">
              <a:extLst>
                <a:ext uri="{FF2B5EF4-FFF2-40B4-BE49-F238E27FC236}">
                  <a16:creationId xmlns:a16="http://schemas.microsoft.com/office/drawing/2014/main" id="{DCB50597-72A1-874A-9984-BCB2AD408F72}"/>
                </a:ext>
              </a:extLst>
            </p:cNvPr>
            <p:cNvSpPr>
              <a:spLocks noChangeShapeType="1"/>
            </p:cNvSpPr>
            <p:nvPr/>
          </p:nvSpPr>
          <p:spPr bwMode="auto">
            <a:xfrm>
              <a:off x="2856" y="1894"/>
              <a:ext cx="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7">
              <a:extLst>
                <a:ext uri="{FF2B5EF4-FFF2-40B4-BE49-F238E27FC236}">
                  <a16:creationId xmlns:a16="http://schemas.microsoft.com/office/drawing/2014/main" id="{CF9339EF-995A-734F-B750-3909859B8A24}"/>
                </a:ext>
              </a:extLst>
            </p:cNvPr>
            <p:cNvSpPr>
              <a:spLocks noChangeShapeType="1"/>
            </p:cNvSpPr>
            <p:nvPr/>
          </p:nvSpPr>
          <p:spPr bwMode="auto">
            <a:xfrm>
              <a:off x="4331" y="1894"/>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 name="Group 28">
            <a:extLst>
              <a:ext uri="{FF2B5EF4-FFF2-40B4-BE49-F238E27FC236}">
                <a16:creationId xmlns:a16="http://schemas.microsoft.com/office/drawing/2014/main" id="{37B64514-859A-4549-9CA1-B947DE51F264}"/>
              </a:ext>
            </a:extLst>
          </p:cNvPr>
          <p:cNvGrpSpPr>
            <a:grpSpLocks/>
          </p:cNvGrpSpPr>
          <p:nvPr/>
        </p:nvGrpSpPr>
        <p:grpSpPr bwMode="auto">
          <a:xfrm>
            <a:off x="9936671" y="3149465"/>
            <a:ext cx="1550988" cy="838200"/>
            <a:chOff x="2130" y="2660"/>
            <a:chExt cx="977" cy="528"/>
          </a:xfrm>
        </p:grpSpPr>
        <p:sp>
          <p:nvSpPr>
            <p:cNvPr id="32" name="Rectangle 29">
              <a:extLst>
                <a:ext uri="{FF2B5EF4-FFF2-40B4-BE49-F238E27FC236}">
                  <a16:creationId xmlns:a16="http://schemas.microsoft.com/office/drawing/2014/main" id="{35F2A7D6-B084-1E43-BE22-45553151B5F5}"/>
                </a:ext>
              </a:extLst>
            </p:cNvPr>
            <p:cNvSpPr>
              <a:spLocks noChangeArrowheads="1"/>
            </p:cNvSpPr>
            <p:nvPr/>
          </p:nvSpPr>
          <p:spPr bwMode="auto">
            <a:xfrm>
              <a:off x="2151" y="2680"/>
              <a:ext cx="907" cy="50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0">
              <a:extLst>
                <a:ext uri="{FF2B5EF4-FFF2-40B4-BE49-F238E27FC236}">
                  <a16:creationId xmlns:a16="http://schemas.microsoft.com/office/drawing/2014/main" id="{7F253D8D-C3D4-9849-BE0B-BCF156F39DA2}"/>
                </a:ext>
              </a:extLst>
            </p:cNvPr>
            <p:cNvSpPr>
              <a:spLocks noChangeShapeType="1"/>
            </p:cNvSpPr>
            <p:nvPr/>
          </p:nvSpPr>
          <p:spPr bwMode="auto">
            <a:xfrm>
              <a:off x="2151" y="2872"/>
              <a:ext cx="9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31">
              <a:extLst>
                <a:ext uri="{FF2B5EF4-FFF2-40B4-BE49-F238E27FC236}">
                  <a16:creationId xmlns:a16="http://schemas.microsoft.com/office/drawing/2014/main" id="{F9A4E8A3-70FF-FE4C-AC6C-EDE123D91B44}"/>
                </a:ext>
              </a:extLst>
            </p:cNvPr>
            <p:cNvSpPr>
              <a:spLocks noChangeShapeType="1"/>
            </p:cNvSpPr>
            <p:nvPr/>
          </p:nvSpPr>
          <p:spPr bwMode="auto">
            <a:xfrm>
              <a:off x="2151" y="2934"/>
              <a:ext cx="9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Text Box 32">
              <a:extLst>
                <a:ext uri="{FF2B5EF4-FFF2-40B4-BE49-F238E27FC236}">
                  <a16:creationId xmlns:a16="http://schemas.microsoft.com/office/drawing/2014/main" id="{733C7664-A943-3448-8E4D-F9ECC2A9D75A}"/>
                </a:ext>
              </a:extLst>
            </p:cNvPr>
            <p:cNvSpPr txBox="1">
              <a:spLocks noChangeArrowheads="1"/>
            </p:cNvSpPr>
            <p:nvPr/>
          </p:nvSpPr>
          <p:spPr bwMode="auto">
            <a:xfrm>
              <a:off x="2130" y="2910"/>
              <a:ext cx="9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chemeClr val="tx1"/>
                  </a:solidFill>
                  <a:ea typeface="宋体" panose="02010600030101010101" pitchFamily="2" charset="-122"/>
                </a:rPr>
                <a:t>operation ()</a:t>
              </a:r>
            </a:p>
          </p:txBody>
        </p:sp>
        <p:sp>
          <p:nvSpPr>
            <p:cNvPr id="36" name="Text Box 33">
              <a:extLst>
                <a:ext uri="{FF2B5EF4-FFF2-40B4-BE49-F238E27FC236}">
                  <a16:creationId xmlns:a16="http://schemas.microsoft.com/office/drawing/2014/main" id="{3C4B7D84-F3C3-4F48-85DE-57F296D9B895}"/>
                </a:ext>
              </a:extLst>
            </p:cNvPr>
            <p:cNvSpPr txBox="1">
              <a:spLocks noChangeArrowheads="1"/>
            </p:cNvSpPr>
            <p:nvPr/>
          </p:nvSpPr>
          <p:spPr bwMode="auto">
            <a:xfrm>
              <a:off x="2139" y="2660"/>
              <a:ext cx="9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a:solidFill>
                    <a:schemeClr val="tx1"/>
                  </a:solidFill>
                  <a:ea typeface="宋体" panose="02010600030101010101" pitchFamily="2" charset="-122"/>
                </a:rPr>
                <a:t>Proxy</a:t>
              </a:r>
            </a:p>
          </p:txBody>
        </p:sp>
      </p:grpSp>
      <p:sp>
        <p:nvSpPr>
          <p:cNvPr id="37" name="Text Box 34">
            <a:extLst>
              <a:ext uri="{FF2B5EF4-FFF2-40B4-BE49-F238E27FC236}">
                <a16:creationId xmlns:a16="http://schemas.microsoft.com/office/drawing/2014/main" id="{2783EDCA-6A49-184A-8158-92D6AF2C3FA3}"/>
              </a:ext>
            </a:extLst>
          </p:cNvPr>
          <p:cNvSpPr txBox="1">
            <a:spLocks noChangeArrowheads="1"/>
          </p:cNvSpPr>
          <p:nvPr/>
        </p:nvSpPr>
        <p:spPr bwMode="auto">
          <a:xfrm>
            <a:off x="8155496" y="3959090"/>
            <a:ext cx="831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tx1"/>
                </a:solidFill>
              </a:rPr>
              <a:t>subject</a:t>
            </a:r>
          </a:p>
        </p:txBody>
      </p:sp>
      <p:sp>
        <p:nvSpPr>
          <p:cNvPr id="38" name="Text Box 35">
            <a:extLst>
              <a:ext uri="{FF2B5EF4-FFF2-40B4-BE49-F238E27FC236}">
                <a16:creationId xmlns:a16="http://schemas.microsoft.com/office/drawing/2014/main" id="{8C583569-2D90-BF42-946F-C8664A8E43BF}"/>
              </a:ext>
            </a:extLst>
          </p:cNvPr>
          <p:cNvSpPr txBox="1">
            <a:spLocks noChangeArrowheads="1"/>
          </p:cNvSpPr>
          <p:nvPr/>
        </p:nvSpPr>
        <p:spPr bwMode="auto">
          <a:xfrm>
            <a:off x="9039734" y="4865552"/>
            <a:ext cx="272573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Implements additional functionality in addition to calling subject.operation().</a:t>
            </a:r>
          </a:p>
        </p:txBody>
      </p:sp>
      <p:sp>
        <p:nvSpPr>
          <p:cNvPr id="39" name="AutoShape 36">
            <a:extLst>
              <a:ext uri="{FF2B5EF4-FFF2-40B4-BE49-F238E27FC236}">
                <a16:creationId xmlns:a16="http://schemas.microsoft.com/office/drawing/2014/main" id="{1A6922BA-A4E5-3744-82D3-822073FC61B3}"/>
              </a:ext>
            </a:extLst>
          </p:cNvPr>
          <p:cNvSpPr>
            <a:spLocks noChangeArrowheads="1"/>
          </p:cNvSpPr>
          <p:nvPr/>
        </p:nvSpPr>
        <p:spPr bwMode="auto">
          <a:xfrm>
            <a:off x="9000046" y="4748077"/>
            <a:ext cx="2881313" cy="1152525"/>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 name="Line 37">
            <a:extLst>
              <a:ext uri="{FF2B5EF4-FFF2-40B4-BE49-F238E27FC236}">
                <a16:creationId xmlns:a16="http://schemas.microsoft.com/office/drawing/2014/main" id="{28B385DB-0B86-344D-B791-45277DF4D566}"/>
              </a:ext>
            </a:extLst>
          </p:cNvPr>
          <p:cNvSpPr>
            <a:spLocks noChangeShapeType="1"/>
          </p:cNvSpPr>
          <p:nvPr/>
        </p:nvSpPr>
        <p:spPr bwMode="auto">
          <a:xfrm>
            <a:off x="10920921" y="3865427"/>
            <a:ext cx="307975" cy="88265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357525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94C03E-A64D-4C42-8486-1DC77D2F4B65}"/>
              </a:ext>
            </a:extLst>
          </p:cNvPr>
          <p:cNvSpPr>
            <a:spLocks noGrp="1"/>
          </p:cNvSpPr>
          <p:nvPr>
            <p:ph type="sldNum" sz="quarter" idx="12"/>
          </p:nvPr>
        </p:nvSpPr>
        <p:spPr/>
        <p:txBody>
          <a:bodyPr/>
          <a:lstStyle/>
          <a:p>
            <a:fld id="{4CE482DC-2269-4F26-9D2A-7E44B1A4CD85}" type="slidenum">
              <a:rPr lang="en-US" smtClean="0"/>
              <a:t>28</a:t>
            </a:fld>
            <a:endParaRPr lang="en-US" dirty="0"/>
          </a:p>
        </p:txBody>
      </p:sp>
      <p:sp>
        <p:nvSpPr>
          <p:cNvPr id="5" name="Rectangle 2">
            <a:extLst>
              <a:ext uri="{FF2B5EF4-FFF2-40B4-BE49-F238E27FC236}">
                <a16:creationId xmlns:a16="http://schemas.microsoft.com/office/drawing/2014/main" id="{28DF6D7B-47AD-5F4B-97FD-68E69734DE1C}"/>
              </a:ext>
            </a:extLst>
          </p:cNvPr>
          <p:cNvSpPr txBox="1">
            <a:spLocks noChangeArrowheads="1"/>
          </p:cNvSpPr>
          <p:nvPr/>
        </p:nvSpPr>
        <p:spPr>
          <a:xfrm>
            <a:off x="1188720" y="152400"/>
            <a:ext cx="7498080" cy="15849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a:ea typeface="宋体" panose="02010600030101010101" pitchFamily="2" charset="-122"/>
              </a:rPr>
              <a:t>Types of Proxy</a:t>
            </a:r>
          </a:p>
        </p:txBody>
      </p:sp>
      <p:sp>
        <p:nvSpPr>
          <p:cNvPr id="6" name="Rectangle 3">
            <a:extLst>
              <a:ext uri="{FF2B5EF4-FFF2-40B4-BE49-F238E27FC236}">
                <a16:creationId xmlns:a16="http://schemas.microsoft.com/office/drawing/2014/main" id="{B6BD69F1-23F6-D24F-8B3D-6C137496D51F}"/>
              </a:ext>
            </a:extLst>
          </p:cNvPr>
          <p:cNvSpPr txBox="1">
            <a:spLocks noChangeArrowheads="1"/>
          </p:cNvSpPr>
          <p:nvPr/>
        </p:nvSpPr>
        <p:spPr>
          <a:xfrm>
            <a:off x="783770" y="1737360"/>
            <a:ext cx="10371909" cy="438880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2400" dirty="0">
                <a:ea typeface="宋体" panose="02010600030101010101" pitchFamily="2" charset="-122"/>
              </a:rPr>
              <a:t>Remote proxy: providing a local presence for an object in a different address space:</a:t>
            </a:r>
          </a:p>
          <a:p>
            <a:pPr lvl="1"/>
            <a:r>
              <a:rPr lang="en-US" altLang="zh-CN" sz="2000" dirty="0">
                <a:ea typeface="宋体" panose="02010600030101010101" pitchFamily="2" charset="-122"/>
              </a:rPr>
              <a:t>Example: a remote database</a:t>
            </a:r>
          </a:p>
          <a:p>
            <a:pPr lvl="1"/>
            <a:r>
              <a:rPr lang="en-US" altLang="zh-CN" sz="2000" dirty="0">
                <a:ea typeface="宋体" panose="02010600030101010101" pitchFamily="2" charset="-122"/>
              </a:rPr>
              <a:t>Using Java RMI (Remote Method Invocation)</a:t>
            </a:r>
          </a:p>
          <a:p>
            <a:pPr lvl="1"/>
            <a:r>
              <a:rPr lang="en-US" altLang="zh-CN" sz="2000" dirty="0">
                <a:ea typeface="宋体" panose="02010600030101010101" pitchFamily="2" charset="-122"/>
              </a:rPr>
              <a:t>CORBA (Common Object Request Broker Architecture)</a:t>
            </a:r>
          </a:p>
          <a:p>
            <a:r>
              <a:rPr lang="en-US" altLang="zh-CN" sz="2400" dirty="0">
                <a:ea typeface="宋体" panose="02010600030101010101" pitchFamily="2" charset="-122"/>
              </a:rPr>
              <a:t>Virtual proxy: acting as a placeholder for an expensive object to be created later</a:t>
            </a:r>
          </a:p>
          <a:p>
            <a:r>
              <a:rPr lang="en-US" altLang="zh-CN" sz="2400" dirty="0">
                <a:ea typeface="宋体" panose="02010600030101010101" pitchFamily="2" charset="-122"/>
              </a:rPr>
              <a:t>Protection proxy: controlling access to another object according to access rights</a:t>
            </a:r>
          </a:p>
          <a:p>
            <a:r>
              <a:rPr lang="en-US" altLang="zh-CN" sz="2400" dirty="0">
                <a:ea typeface="宋体" panose="02010600030101010101" pitchFamily="2" charset="-122"/>
              </a:rPr>
              <a:t>Smart reference proxy: performing additional actions when the original object is accessed</a:t>
            </a:r>
          </a:p>
        </p:txBody>
      </p:sp>
    </p:spTree>
    <p:extLst>
      <p:ext uri="{BB962C8B-B14F-4D97-AF65-F5344CB8AC3E}">
        <p14:creationId xmlns:p14="http://schemas.microsoft.com/office/powerpoint/2010/main" val="3810739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A611A8-7E6A-2848-93B5-EAB4732E3B8F}"/>
              </a:ext>
            </a:extLst>
          </p:cNvPr>
          <p:cNvSpPr>
            <a:spLocks noGrp="1"/>
          </p:cNvSpPr>
          <p:nvPr>
            <p:ph type="sldNum" sz="quarter" idx="12"/>
          </p:nvPr>
        </p:nvSpPr>
        <p:spPr/>
        <p:txBody>
          <a:bodyPr/>
          <a:lstStyle/>
          <a:p>
            <a:fld id="{4CE482DC-2269-4F26-9D2A-7E44B1A4CD85}" type="slidenum">
              <a:rPr lang="en-US" smtClean="0"/>
              <a:t>29</a:t>
            </a:fld>
            <a:endParaRPr lang="en-US" dirty="0"/>
          </a:p>
        </p:txBody>
      </p:sp>
      <p:sp>
        <p:nvSpPr>
          <p:cNvPr id="5" name="Rectangle 2">
            <a:extLst>
              <a:ext uri="{FF2B5EF4-FFF2-40B4-BE49-F238E27FC236}">
                <a16:creationId xmlns:a16="http://schemas.microsoft.com/office/drawing/2014/main" id="{9762A25F-2B52-2F4C-ABC5-037ADE547FDA}"/>
              </a:ext>
            </a:extLst>
          </p:cNvPr>
          <p:cNvSpPr txBox="1">
            <a:spLocks noChangeArrowheads="1"/>
          </p:cNvSpPr>
          <p:nvPr/>
        </p:nvSpPr>
        <p:spPr>
          <a:xfrm>
            <a:off x="1528357" y="870865"/>
            <a:ext cx="8229600" cy="685800"/>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a:ea typeface="宋体" panose="02010600030101010101" pitchFamily="2" charset="-122"/>
              </a:rPr>
              <a:t>How to Reduce Number of Classes</a:t>
            </a:r>
          </a:p>
        </p:txBody>
      </p:sp>
      <p:sp>
        <p:nvSpPr>
          <p:cNvPr id="6" name="Rectangle 3">
            <a:extLst>
              <a:ext uri="{FF2B5EF4-FFF2-40B4-BE49-F238E27FC236}">
                <a16:creationId xmlns:a16="http://schemas.microsoft.com/office/drawing/2014/main" id="{DF2423A0-4472-924A-9A41-9B577D2A0CE5}"/>
              </a:ext>
            </a:extLst>
          </p:cNvPr>
          <p:cNvSpPr>
            <a:spLocks noChangeArrowheads="1"/>
          </p:cNvSpPr>
          <p:nvPr/>
        </p:nvSpPr>
        <p:spPr bwMode="auto">
          <a:xfrm>
            <a:off x="4745179" y="2044028"/>
            <a:ext cx="2162175" cy="1639887"/>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7" name="Text Box 4">
            <a:extLst>
              <a:ext uri="{FF2B5EF4-FFF2-40B4-BE49-F238E27FC236}">
                <a16:creationId xmlns:a16="http://schemas.microsoft.com/office/drawing/2014/main" id="{8F9877FF-84F7-AB43-B283-E953B76F0177}"/>
              </a:ext>
            </a:extLst>
          </p:cNvPr>
          <p:cNvSpPr txBox="1">
            <a:spLocks noChangeArrowheads="1"/>
          </p:cNvSpPr>
          <p:nvPr/>
        </p:nvSpPr>
        <p:spPr bwMode="auto">
          <a:xfrm>
            <a:off x="5556392" y="1997990"/>
            <a:ext cx="4397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Car</a:t>
            </a:r>
          </a:p>
        </p:txBody>
      </p:sp>
      <p:sp>
        <p:nvSpPr>
          <p:cNvPr id="8" name="Line 5">
            <a:extLst>
              <a:ext uri="{FF2B5EF4-FFF2-40B4-BE49-F238E27FC236}">
                <a16:creationId xmlns:a16="http://schemas.microsoft.com/office/drawing/2014/main" id="{5CA8E71E-F29D-EF4C-BCEC-8E824B5E837B}"/>
              </a:ext>
            </a:extLst>
          </p:cNvPr>
          <p:cNvSpPr>
            <a:spLocks noChangeShapeType="1"/>
          </p:cNvSpPr>
          <p:nvPr/>
        </p:nvSpPr>
        <p:spPr bwMode="auto">
          <a:xfrm>
            <a:off x="4730892" y="2320253"/>
            <a:ext cx="2162175" cy="1587"/>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9" name="Text Box 6">
            <a:extLst>
              <a:ext uri="{FF2B5EF4-FFF2-40B4-BE49-F238E27FC236}">
                <a16:creationId xmlns:a16="http://schemas.microsoft.com/office/drawing/2014/main" id="{EA66DDE4-54B2-714B-AFE1-9417332550F1}"/>
              </a:ext>
            </a:extLst>
          </p:cNvPr>
          <p:cNvSpPr txBox="1">
            <a:spLocks noChangeArrowheads="1"/>
          </p:cNvSpPr>
          <p:nvPr/>
        </p:nvSpPr>
        <p:spPr bwMode="auto">
          <a:xfrm>
            <a:off x="4861067" y="2286915"/>
            <a:ext cx="197008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housepower</a:t>
            </a:r>
          </a:p>
          <a:p>
            <a:pPr eaLnBrk="0" hangingPunct="0"/>
            <a:r>
              <a:rPr lang="en-US" altLang="zh-CN" sz="2400">
                <a:solidFill>
                  <a:schemeClr val="tx1"/>
                </a:solidFill>
                <a:ea typeface="宋体" panose="02010600030101010101" pitchFamily="2" charset="-122"/>
              </a:rPr>
              <a:t>numOfSeats</a:t>
            </a:r>
          </a:p>
          <a:p>
            <a:pPr eaLnBrk="0" hangingPunct="0"/>
            <a:r>
              <a:rPr lang="en-US" altLang="zh-CN" sz="2400">
                <a:solidFill>
                  <a:schemeClr val="tx1"/>
                </a:solidFill>
                <a:ea typeface="宋体" panose="02010600030101010101" pitchFamily="2" charset="-122"/>
              </a:rPr>
              <a:t>milesPerGallon </a:t>
            </a:r>
          </a:p>
        </p:txBody>
      </p:sp>
      <p:sp>
        <p:nvSpPr>
          <p:cNvPr id="10" name="Text Box 7">
            <a:extLst>
              <a:ext uri="{FF2B5EF4-FFF2-40B4-BE49-F238E27FC236}">
                <a16:creationId xmlns:a16="http://schemas.microsoft.com/office/drawing/2014/main" id="{A83D1611-63EF-0D4C-A155-1F35369117ED}"/>
              </a:ext>
            </a:extLst>
          </p:cNvPr>
          <p:cNvSpPr txBox="1">
            <a:spLocks noChangeArrowheads="1"/>
          </p:cNvSpPr>
          <p:nvPr/>
        </p:nvSpPr>
        <p:spPr bwMode="auto">
          <a:xfrm>
            <a:off x="3046554" y="4461790"/>
            <a:ext cx="1349375" cy="374650"/>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zh-CN" altLang="en-US" sz="2400">
                <a:solidFill>
                  <a:schemeClr val="tx1"/>
                </a:solidFill>
                <a:ea typeface="宋体" panose="02010600030101010101" pitchFamily="2" charset="-122"/>
              </a:rPr>
              <a:t>   </a:t>
            </a:r>
            <a:r>
              <a:rPr lang="en-US" altLang="zh-CN" sz="2400">
                <a:solidFill>
                  <a:schemeClr val="tx1"/>
                </a:solidFill>
                <a:ea typeface="宋体" panose="02010600030101010101" pitchFamily="2" charset="-122"/>
              </a:rPr>
              <a:t>Toyota</a:t>
            </a:r>
          </a:p>
        </p:txBody>
      </p:sp>
      <p:sp>
        <p:nvSpPr>
          <p:cNvPr id="11" name="Text Box 8">
            <a:extLst>
              <a:ext uri="{FF2B5EF4-FFF2-40B4-BE49-F238E27FC236}">
                <a16:creationId xmlns:a16="http://schemas.microsoft.com/office/drawing/2014/main" id="{4CBE20FC-4DF3-F942-9CB7-79B0D4EBD3A7}"/>
              </a:ext>
            </a:extLst>
          </p:cNvPr>
          <p:cNvSpPr txBox="1">
            <a:spLocks noChangeArrowheads="1"/>
          </p:cNvSpPr>
          <p:nvPr/>
        </p:nvSpPr>
        <p:spPr bwMode="auto">
          <a:xfrm>
            <a:off x="5259529" y="4461790"/>
            <a:ext cx="1349375" cy="374650"/>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zh-CN" altLang="en-US" sz="2400">
                <a:solidFill>
                  <a:schemeClr val="tx1"/>
                </a:solidFill>
                <a:ea typeface="宋体" panose="02010600030101010101" pitchFamily="2" charset="-122"/>
              </a:rPr>
              <a:t>   </a:t>
            </a:r>
            <a:r>
              <a:rPr lang="en-US" altLang="zh-CN" sz="2400">
                <a:solidFill>
                  <a:schemeClr val="tx1"/>
                </a:solidFill>
                <a:ea typeface="宋体" panose="02010600030101010101" pitchFamily="2" charset="-122"/>
              </a:rPr>
              <a:t>Santana</a:t>
            </a:r>
          </a:p>
        </p:txBody>
      </p:sp>
      <p:sp>
        <p:nvSpPr>
          <p:cNvPr id="12" name="Text Box 9">
            <a:extLst>
              <a:ext uri="{FF2B5EF4-FFF2-40B4-BE49-F238E27FC236}">
                <a16:creationId xmlns:a16="http://schemas.microsoft.com/office/drawing/2014/main" id="{061FE951-B682-C440-9A51-42664D4733C6}"/>
              </a:ext>
            </a:extLst>
          </p:cNvPr>
          <p:cNvSpPr txBox="1">
            <a:spLocks noChangeArrowheads="1"/>
          </p:cNvSpPr>
          <p:nvPr/>
        </p:nvSpPr>
        <p:spPr bwMode="auto">
          <a:xfrm>
            <a:off x="7575692" y="4461790"/>
            <a:ext cx="1116012" cy="374650"/>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zh-CN" altLang="en-US" sz="2400">
                <a:solidFill>
                  <a:schemeClr val="tx1"/>
                </a:solidFill>
                <a:ea typeface="宋体" panose="02010600030101010101" pitchFamily="2" charset="-122"/>
              </a:rPr>
              <a:t>   </a:t>
            </a:r>
            <a:r>
              <a:rPr lang="en-US" altLang="zh-CN" sz="2400">
                <a:solidFill>
                  <a:schemeClr val="tx1"/>
                </a:solidFill>
                <a:ea typeface="宋体" panose="02010600030101010101" pitchFamily="2" charset="-122"/>
              </a:rPr>
              <a:t>Ford</a:t>
            </a:r>
          </a:p>
        </p:txBody>
      </p:sp>
      <p:sp>
        <p:nvSpPr>
          <p:cNvPr id="13" name="Text Box 10">
            <a:extLst>
              <a:ext uri="{FF2B5EF4-FFF2-40B4-BE49-F238E27FC236}">
                <a16:creationId xmlns:a16="http://schemas.microsoft.com/office/drawing/2014/main" id="{C58DE4B1-DC74-9641-9388-C168932DE847}"/>
              </a:ext>
            </a:extLst>
          </p:cNvPr>
          <p:cNvSpPr txBox="1">
            <a:spLocks noChangeArrowheads="1"/>
          </p:cNvSpPr>
          <p:nvPr/>
        </p:nvSpPr>
        <p:spPr bwMode="auto">
          <a:xfrm>
            <a:off x="1894029" y="5863553"/>
            <a:ext cx="1349375" cy="374650"/>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zh-CN" altLang="en-US" sz="2400">
                <a:solidFill>
                  <a:schemeClr val="tx1"/>
                </a:solidFill>
                <a:ea typeface="宋体" panose="02010600030101010101" pitchFamily="2" charset="-122"/>
              </a:rPr>
              <a:t>   </a:t>
            </a:r>
            <a:r>
              <a:rPr lang="en-US" altLang="zh-CN" sz="2400">
                <a:solidFill>
                  <a:schemeClr val="tx1"/>
                </a:solidFill>
                <a:ea typeface="宋体" panose="02010600030101010101" pitchFamily="2" charset="-122"/>
              </a:rPr>
              <a:t>Camry</a:t>
            </a:r>
          </a:p>
        </p:txBody>
      </p:sp>
      <p:sp>
        <p:nvSpPr>
          <p:cNvPr id="14" name="Text Box 11">
            <a:extLst>
              <a:ext uri="{FF2B5EF4-FFF2-40B4-BE49-F238E27FC236}">
                <a16:creationId xmlns:a16="http://schemas.microsoft.com/office/drawing/2014/main" id="{EE62D567-6239-F940-9BA0-104A033AD878}"/>
              </a:ext>
            </a:extLst>
          </p:cNvPr>
          <p:cNvSpPr txBox="1">
            <a:spLocks noChangeArrowheads="1"/>
          </p:cNvSpPr>
          <p:nvPr/>
        </p:nvSpPr>
        <p:spPr bwMode="auto">
          <a:xfrm>
            <a:off x="4107004" y="5863553"/>
            <a:ext cx="1349375" cy="374650"/>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zh-CN" altLang="en-US" sz="2400">
                <a:solidFill>
                  <a:schemeClr val="tx1"/>
                </a:solidFill>
                <a:ea typeface="宋体" panose="02010600030101010101" pitchFamily="2" charset="-122"/>
              </a:rPr>
              <a:t>   </a:t>
            </a:r>
            <a:r>
              <a:rPr lang="en-US" altLang="zh-CN" sz="2400">
                <a:solidFill>
                  <a:schemeClr val="tx1"/>
                </a:solidFill>
                <a:ea typeface="宋体" panose="02010600030101010101" pitchFamily="2" charset="-122"/>
              </a:rPr>
              <a:t>Corolla</a:t>
            </a:r>
          </a:p>
        </p:txBody>
      </p:sp>
      <p:sp>
        <p:nvSpPr>
          <p:cNvPr id="15" name="Text Box 12">
            <a:extLst>
              <a:ext uri="{FF2B5EF4-FFF2-40B4-BE49-F238E27FC236}">
                <a16:creationId xmlns:a16="http://schemas.microsoft.com/office/drawing/2014/main" id="{3594DF0F-5701-A144-BD24-2647A793C137}"/>
              </a:ext>
            </a:extLst>
          </p:cNvPr>
          <p:cNvSpPr txBox="1">
            <a:spLocks noChangeArrowheads="1"/>
          </p:cNvSpPr>
          <p:nvPr/>
        </p:nvSpPr>
        <p:spPr bwMode="auto">
          <a:xfrm>
            <a:off x="6407292" y="5747665"/>
            <a:ext cx="1349375" cy="374650"/>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zh-CN" sz="2400">
                <a:solidFill>
                  <a:schemeClr val="tx1"/>
                </a:solidFill>
                <a:ea typeface="宋体" panose="02010600030101010101" pitchFamily="2" charset="-122"/>
              </a:rPr>
              <a:t>Edge</a:t>
            </a:r>
          </a:p>
        </p:txBody>
      </p:sp>
      <p:sp>
        <p:nvSpPr>
          <p:cNvPr id="16" name="Text Box 13">
            <a:extLst>
              <a:ext uri="{FF2B5EF4-FFF2-40B4-BE49-F238E27FC236}">
                <a16:creationId xmlns:a16="http://schemas.microsoft.com/office/drawing/2014/main" id="{C3DF547C-3AFD-F841-B933-B16C28285F69}"/>
              </a:ext>
            </a:extLst>
          </p:cNvPr>
          <p:cNvSpPr txBox="1">
            <a:spLocks noChangeArrowheads="1"/>
          </p:cNvSpPr>
          <p:nvPr/>
        </p:nvSpPr>
        <p:spPr bwMode="auto">
          <a:xfrm>
            <a:off x="8620267" y="5747665"/>
            <a:ext cx="1349375" cy="374650"/>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zh-CN" altLang="en-US" sz="2400">
                <a:solidFill>
                  <a:schemeClr val="tx1"/>
                </a:solidFill>
                <a:ea typeface="宋体" panose="02010600030101010101" pitchFamily="2" charset="-122"/>
              </a:rPr>
              <a:t>  </a:t>
            </a:r>
            <a:r>
              <a:rPr lang="en-US" altLang="zh-CN" sz="2400">
                <a:solidFill>
                  <a:schemeClr val="tx1"/>
                </a:solidFill>
                <a:ea typeface="宋体" panose="02010600030101010101" pitchFamily="2" charset="-122"/>
              </a:rPr>
              <a:t>Granada</a:t>
            </a:r>
          </a:p>
        </p:txBody>
      </p:sp>
      <p:sp>
        <p:nvSpPr>
          <p:cNvPr id="17" name="AutoShape 14">
            <a:extLst>
              <a:ext uri="{FF2B5EF4-FFF2-40B4-BE49-F238E27FC236}">
                <a16:creationId xmlns:a16="http://schemas.microsoft.com/office/drawing/2014/main" id="{3652870A-E516-F74F-A26F-94F51C024692}"/>
              </a:ext>
            </a:extLst>
          </p:cNvPr>
          <p:cNvSpPr>
            <a:spLocks noChangeArrowheads="1"/>
          </p:cNvSpPr>
          <p:nvPr/>
        </p:nvSpPr>
        <p:spPr bwMode="auto">
          <a:xfrm>
            <a:off x="3625992" y="4828503"/>
            <a:ext cx="160337" cy="203200"/>
          </a:xfrm>
          <a:prstGeom prst="triangle">
            <a:avLst>
              <a:gd name="adj" fmla="val 50000"/>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8" name="AutoShape 15">
            <a:extLst>
              <a:ext uri="{FF2B5EF4-FFF2-40B4-BE49-F238E27FC236}">
                <a16:creationId xmlns:a16="http://schemas.microsoft.com/office/drawing/2014/main" id="{D983238D-71E0-5F48-9278-0677D4E57577}"/>
              </a:ext>
            </a:extLst>
          </p:cNvPr>
          <p:cNvSpPr>
            <a:spLocks noChangeArrowheads="1"/>
          </p:cNvSpPr>
          <p:nvPr/>
        </p:nvSpPr>
        <p:spPr bwMode="auto">
          <a:xfrm>
            <a:off x="7972567" y="4836440"/>
            <a:ext cx="160337" cy="203200"/>
          </a:xfrm>
          <a:prstGeom prst="triangle">
            <a:avLst>
              <a:gd name="adj" fmla="val 50000"/>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9" name="AutoShape 16">
            <a:extLst>
              <a:ext uri="{FF2B5EF4-FFF2-40B4-BE49-F238E27FC236}">
                <a16:creationId xmlns:a16="http://schemas.microsoft.com/office/drawing/2014/main" id="{9DB190AF-2303-8142-B18E-CE62B3F69990}"/>
              </a:ext>
            </a:extLst>
          </p:cNvPr>
          <p:cNvSpPr>
            <a:spLocks noChangeArrowheads="1"/>
          </p:cNvSpPr>
          <p:nvPr/>
        </p:nvSpPr>
        <p:spPr bwMode="auto">
          <a:xfrm>
            <a:off x="5657992" y="3709315"/>
            <a:ext cx="160337" cy="203200"/>
          </a:xfrm>
          <a:prstGeom prst="triangle">
            <a:avLst>
              <a:gd name="adj" fmla="val 50000"/>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cxnSp>
        <p:nvCxnSpPr>
          <p:cNvPr id="20" name="AutoShape 17">
            <a:extLst>
              <a:ext uri="{FF2B5EF4-FFF2-40B4-BE49-F238E27FC236}">
                <a16:creationId xmlns:a16="http://schemas.microsoft.com/office/drawing/2014/main" id="{C64E9FA5-A2F5-3B4D-B038-E0E4427F006C}"/>
              </a:ext>
            </a:extLst>
          </p:cNvPr>
          <p:cNvCxnSpPr>
            <a:cxnSpLocks noChangeShapeType="1"/>
            <a:stCxn id="10" idx="0"/>
            <a:endCxn id="12" idx="0"/>
          </p:cNvCxnSpPr>
          <p:nvPr/>
        </p:nvCxnSpPr>
        <p:spPr bwMode="auto">
          <a:xfrm rot="5400000" flipV="1">
            <a:off x="5927073" y="2255959"/>
            <a:ext cx="1588" cy="4413250"/>
          </a:xfrm>
          <a:prstGeom prst="bentConnector3">
            <a:avLst>
              <a:gd name="adj1" fmla="val -14400000"/>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Line 18">
            <a:extLst>
              <a:ext uri="{FF2B5EF4-FFF2-40B4-BE49-F238E27FC236}">
                <a16:creationId xmlns:a16="http://schemas.microsoft.com/office/drawing/2014/main" id="{C1D2809A-D0FC-B34F-A807-EAAC0A2977CC}"/>
              </a:ext>
            </a:extLst>
          </p:cNvPr>
          <p:cNvSpPr>
            <a:spLocks noChangeShapeType="1"/>
          </p:cNvSpPr>
          <p:nvPr/>
        </p:nvSpPr>
        <p:spPr bwMode="auto">
          <a:xfrm>
            <a:off x="5731017" y="3926803"/>
            <a:ext cx="0" cy="522287"/>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cxnSp>
        <p:nvCxnSpPr>
          <p:cNvPr id="22" name="AutoShape 19">
            <a:extLst>
              <a:ext uri="{FF2B5EF4-FFF2-40B4-BE49-F238E27FC236}">
                <a16:creationId xmlns:a16="http://schemas.microsoft.com/office/drawing/2014/main" id="{86EE4688-515F-B041-9D5F-888F233FF7DA}"/>
              </a:ext>
            </a:extLst>
          </p:cNvPr>
          <p:cNvCxnSpPr>
            <a:cxnSpLocks noChangeShapeType="1"/>
            <a:stCxn id="13" idx="0"/>
            <a:endCxn id="14" idx="0"/>
          </p:cNvCxnSpPr>
          <p:nvPr/>
        </p:nvCxnSpPr>
        <p:spPr bwMode="auto">
          <a:xfrm rot="5400000" flipV="1">
            <a:off x="3674411" y="4757859"/>
            <a:ext cx="1587" cy="2212975"/>
          </a:xfrm>
          <a:prstGeom prst="bentConnector3">
            <a:avLst>
              <a:gd name="adj1" fmla="val -14400000"/>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0">
            <a:extLst>
              <a:ext uri="{FF2B5EF4-FFF2-40B4-BE49-F238E27FC236}">
                <a16:creationId xmlns:a16="http://schemas.microsoft.com/office/drawing/2014/main" id="{BC549D77-8280-D14E-9186-609233691CD0}"/>
              </a:ext>
            </a:extLst>
          </p:cNvPr>
          <p:cNvCxnSpPr>
            <a:cxnSpLocks noChangeShapeType="1"/>
            <a:stCxn id="15" idx="0"/>
            <a:endCxn id="16" idx="0"/>
          </p:cNvCxnSpPr>
          <p:nvPr/>
        </p:nvCxnSpPr>
        <p:spPr bwMode="auto">
          <a:xfrm rot="5400000" flipV="1">
            <a:off x="8187673" y="4641971"/>
            <a:ext cx="1588" cy="2212975"/>
          </a:xfrm>
          <a:prstGeom prst="bentConnector3">
            <a:avLst>
              <a:gd name="adj1" fmla="val -14400000"/>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Line 21">
            <a:extLst>
              <a:ext uri="{FF2B5EF4-FFF2-40B4-BE49-F238E27FC236}">
                <a16:creationId xmlns:a16="http://schemas.microsoft.com/office/drawing/2014/main" id="{3C806050-7CBA-8641-BCAC-EBD8BC450094}"/>
              </a:ext>
            </a:extLst>
          </p:cNvPr>
          <p:cNvSpPr>
            <a:spLocks noChangeShapeType="1"/>
          </p:cNvSpPr>
          <p:nvPr/>
        </p:nvSpPr>
        <p:spPr bwMode="auto">
          <a:xfrm>
            <a:off x="3699017" y="5045990"/>
            <a:ext cx="0" cy="579438"/>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5" name="Line 22">
            <a:extLst>
              <a:ext uri="{FF2B5EF4-FFF2-40B4-BE49-F238E27FC236}">
                <a16:creationId xmlns:a16="http://schemas.microsoft.com/office/drawing/2014/main" id="{46628F98-8452-C24B-94D5-CD078968E547}"/>
              </a:ext>
            </a:extLst>
          </p:cNvPr>
          <p:cNvSpPr>
            <a:spLocks noChangeShapeType="1"/>
          </p:cNvSpPr>
          <p:nvPr/>
        </p:nvSpPr>
        <p:spPr bwMode="auto">
          <a:xfrm>
            <a:off x="8053529" y="5045990"/>
            <a:ext cx="0" cy="46355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6" name="Line 23">
            <a:extLst>
              <a:ext uri="{FF2B5EF4-FFF2-40B4-BE49-F238E27FC236}">
                <a16:creationId xmlns:a16="http://schemas.microsoft.com/office/drawing/2014/main" id="{FC48B819-9D94-4C49-A209-1C34704BA143}"/>
              </a:ext>
            </a:extLst>
          </p:cNvPr>
          <p:cNvSpPr>
            <a:spLocks noChangeShapeType="1"/>
          </p:cNvSpPr>
          <p:nvPr/>
        </p:nvSpPr>
        <p:spPr bwMode="auto">
          <a:xfrm>
            <a:off x="4738829" y="3372765"/>
            <a:ext cx="2162175" cy="1588"/>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7" name="Text Box 24">
            <a:extLst>
              <a:ext uri="{FF2B5EF4-FFF2-40B4-BE49-F238E27FC236}">
                <a16:creationId xmlns:a16="http://schemas.microsoft.com/office/drawing/2014/main" id="{61729551-4AA1-F243-9A87-22DB5DE4FD1C}"/>
              </a:ext>
            </a:extLst>
          </p:cNvPr>
          <p:cNvSpPr txBox="1">
            <a:spLocks noChangeArrowheads="1"/>
          </p:cNvSpPr>
          <p:nvPr/>
        </p:nvSpPr>
        <p:spPr bwMode="auto">
          <a:xfrm>
            <a:off x="4948379" y="3312440"/>
            <a:ext cx="228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a:t>
            </a:r>
          </a:p>
        </p:txBody>
      </p:sp>
      <p:sp>
        <p:nvSpPr>
          <p:cNvPr id="28" name="Text Box 25">
            <a:extLst>
              <a:ext uri="{FF2B5EF4-FFF2-40B4-BE49-F238E27FC236}">
                <a16:creationId xmlns:a16="http://schemas.microsoft.com/office/drawing/2014/main" id="{6EBDE564-FF28-F44A-AF56-B3FC43D5A59D}"/>
              </a:ext>
            </a:extLst>
          </p:cNvPr>
          <p:cNvSpPr txBox="1">
            <a:spLocks noChangeArrowheads="1"/>
          </p:cNvSpPr>
          <p:nvPr/>
        </p:nvSpPr>
        <p:spPr bwMode="auto">
          <a:xfrm>
            <a:off x="1667017" y="2266278"/>
            <a:ext cx="2998787" cy="118745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tx1"/>
                </a:solidFill>
              </a:rPr>
              <a:t>Do different cars have</a:t>
            </a:r>
          </a:p>
          <a:p>
            <a:r>
              <a:rPr lang="en-US" altLang="en-US" sz="2400">
                <a:solidFill>
                  <a:schemeClr val="tx1"/>
                </a:solidFill>
              </a:rPr>
              <a:t>different behavior and</a:t>
            </a:r>
          </a:p>
          <a:p>
            <a:r>
              <a:rPr lang="en-US" altLang="en-US" sz="2400">
                <a:solidFill>
                  <a:schemeClr val="tx1"/>
                </a:solidFill>
              </a:rPr>
              <a:t>different relationships?</a:t>
            </a:r>
          </a:p>
        </p:txBody>
      </p:sp>
      <p:sp>
        <p:nvSpPr>
          <p:cNvPr id="29" name="Text Box 26">
            <a:extLst>
              <a:ext uri="{FF2B5EF4-FFF2-40B4-BE49-F238E27FC236}">
                <a16:creationId xmlns:a16="http://schemas.microsoft.com/office/drawing/2014/main" id="{96EA9ED6-1653-6B45-8ED4-5921B4A8893F}"/>
              </a:ext>
            </a:extLst>
          </p:cNvPr>
          <p:cNvSpPr txBox="1">
            <a:spLocks noChangeArrowheads="1"/>
          </p:cNvSpPr>
          <p:nvPr/>
        </p:nvSpPr>
        <p:spPr bwMode="auto">
          <a:xfrm>
            <a:off x="7197867" y="2458365"/>
            <a:ext cx="2662237" cy="822325"/>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tx1"/>
                </a:solidFill>
              </a:rPr>
              <a:t>If not, then only one</a:t>
            </a:r>
          </a:p>
          <a:p>
            <a:r>
              <a:rPr lang="en-US" altLang="en-US" sz="2400">
                <a:solidFill>
                  <a:schemeClr val="tx1"/>
                </a:solidFill>
              </a:rPr>
              <a:t>class is sufficient.</a:t>
            </a:r>
          </a:p>
        </p:txBody>
      </p:sp>
    </p:spTree>
    <p:extLst>
      <p:ext uri="{BB962C8B-B14F-4D97-AF65-F5344CB8AC3E}">
        <p14:creationId xmlns:p14="http://schemas.microsoft.com/office/powerpoint/2010/main" val="233919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CAA7-F3FE-4A4C-AA9F-BCDE00778822}"/>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A602DD3B-82D5-6F46-8CE4-A0943958B769}"/>
              </a:ext>
            </a:extLst>
          </p:cNvPr>
          <p:cNvSpPr>
            <a:spLocks noGrp="1"/>
          </p:cNvSpPr>
          <p:nvPr>
            <p:ph idx="1"/>
          </p:nvPr>
        </p:nvSpPr>
        <p:spPr/>
        <p:txBody>
          <a:bodyPr>
            <a:normAutofit lnSpcReduction="10000"/>
          </a:bodyPr>
          <a:lstStyle/>
          <a:p>
            <a:r>
              <a:rPr lang="en-US" sz="2400" dirty="0"/>
              <a:t>1- </a:t>
            </a:r>
            <a:r>
              <a:rPr lang="en-US" sz="2400" dirty="0">
                <a:hlinkClick r:id="rId2"/>
              </a:rPr>
              <a:t>Gang of four Book </a:t>
            </a:r>
            <a:endParaRPr lang="en-US" sz="2400" dirty="0"/>
          </a:p>
          <a:p>
            <a:r>
              <a:rPr lang="en-US" sz="2400" dirty="0"/>
              <a:t>2- </a:t>
            </a:r>
            <a:r>
              <a:rPr lang="en-US" sz="2400" dirty="0">
                <a:hlinkClick r:id="rId3"/>
              </a:rPr>
              <a:t>Object-Oriented Software Engineering: An Agile Unified Methodology By David kung</a:t>
            </a:r>
            <a:endParaRPr lang="en-US" sz="2400" dirty="0"/>
          </a:p>
          <a:p>
            <a:r>
              <a:rPr lang="en-US" sz="2400" dirty="0"/>
              <a:t>3- </a:t>
            </a:r>
            <a:r>
              <a:rPr lang="en-US" sz="2400" dirty="0">
                <a:hlinkClick r:id="rId4"/>
              </a:rPr>
              <a:t>Applying UML and Patterns: An Introduction to Object-Oriented Analysis and Design By Craig Larman</a:t>
            </a:r>
            <a:endParaRPr lang="en-US" sz="2400" dirty="0"/>
          </a:p>
          <a:p>
            <a:r>
              <a:rPr lang="en-US" sz="2400" dirty="0"/>
              <a:t>4- </a:t>
            </a:r>
            <a:r>
              <a:rPr lang="en-US" sz="2400" dirty="0">
                <a:hlinkClick r:id="rId5"/>
              </a:rPr>
              <a:t>Head First Design Pattern</a:t>
            </a:r>
            <a:endParaRPr lang="en-US" sz="2400" dirty="0"/>
          </a:p>
          <a:p>
            <a:r>
              <a:rPr lang="en-US" sz="2400" dirty="0"/>
              <a:t>5- </a:t>
            </a:r>
            <a:r>
              <a:rPr lang="en-US" sz="2400" dirty="0">
                <a:hlinkClick r:id="rId6"/>
              </a:rPr>
              <a:t>Design Patterns in Java Tutorial</a:t>
            </a:r>
            <a:endParaRPr lang="en-US" sz="2400" dirty="0"/>
          </a:p>
          <a:p>
            <a:r>
              <a:rPr lang="en-US" sz="2400" dirty="0"/>
              <a:t>6- </a:t>
            </a:r>
            <a:r>
              <a:rPr lang="en-US" sz="2400" dirty="0">
                <a:hlinkClick r:id="rId7"/>
              </a:rPr>
              <a:t>Java World </a:t>
            </a:r>
            <a:endParaRPr lang="en-US" sz="2400" dirty="0"/>
          </a:p>
          <a:p>
            <a:r>
              <a:rPr lang="en-US" sz="2400" dirty="0"/>
              <a:t>7- </a:t>
            </a:r>
            <a:r>
              <a:rPr lang="en-US" sz="2400" dirty="0">
                <a:hlinkClick r:id="rId8"/>
              </a:rPr>
              <a:t>More Design Patterns</a:t>
            </a:r>
            <a:endParaRPr lang="en-US" sz="2400" dirty="0"/>
          </a:p>
        </p:txBody>
      </p:sp>
      <p:sp>
        <p:nvSpPr>
          <p:cNvPr id="4" name="Slide Number Placeholder 3">
            <a:extLst>
              <a:ext uri="{FF2B5EF4-FFF2-40B4-BE49-F238E27FC236}">
                <a16:creationId xmlns:a16="http://schemas.microsoft.com/office/drawing/2014/main" id="{E0413D76-2802-D24F-B2A9-9E16F9786ECA}"/>
              </a:ext>
            </a:extLst>
          </p:cNvPr>
          <p:cNvSpPr>
            <a:spLocks noGrp="1"/>
          </p:cNvSpPr>
          <p:nvPr>
            <p:ph type="sldNum" sz="quarter" idx="12"/>
          </p:nvPr>
        </p:nvSpPr>
        <p:spPr/>
        <p:txBody>
          <a:bodyPr/>
          <a:lstStyle/>
          <a:p>
            <a:fld id="{4CE482DC-2269-4F26-9D2A-7E44B1A4CD85}" type="slidenum">
              <a:rPr lang="en-US" smtClean="0"/>
              <a:t>3</a:t>
            </a:fld>
            <a:endParaRPr lang="en-US" dirty="0"/>
          </a:p>
        </p:txBody>
      </p:sp>
    </p:spTree>
    <p:extLst>
      <p:ext uri="{BB962C8B-B14F-4D97-AF65-F5344CB8AC3E}">
        <p14:creationId xmlns:p14="http://schemas.microsoft.com/office/powerpoint/2010/main" val="614774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C39C39-260D-F64C-A690-55734DBCDF2E}"/>
              </a:ext>
            </a:extLst>
          </p:cNvPr>
          <p:cNvSpPr>
            <a:spLocks noGrp="1"/>
          </p:cNvSpPr>
          <p:nvPr>
            <p:ph type="sldNum" sz="quarter" idx="12"/>
          </p:nvPr>
        </p:nvSpPr>
        <p:spPr/>
        <p:txBody>
          <a:bodyPr/>
          <a:lstStyle/>
          <a:p>
            <a:fld id="{4CE482DC-2269-4F26-9D2A-7E44B1A4CD85}" type="slidenum">
              <a:rPr lang="en-US" smtClean="0"/>
              <a:t>30</a:t>
            </a:fld>
            <a:endParaRPr lang="en-US" dirty="0"/>
          </a:p>
        </p:txBody>
      </p:sp>
      <p:sp>
        <p:nvSpPr>
          <p:cNvPr id="5" name="Rectangle 2">
            <a:extLst>
              <a:ext uri="{FF2B5EF4-FFF2-40B4-BE49-F238E27FC236}">
                <a16:creationId xmlns:a16="http://schemas.microsoft.com/office/drawing/2014/main" id="{8A6BB66F-2730-464A-88E6-F088178A5788}"/>
              </a:ext>
            </a:extLst>
          </p:cNvPr>
          <p:cNvSpPr>
            <a:spLocks noChangeArrowheads="1"/>
          </p:cNvSpPr>
          <p:nvPr/>
        </p:nvSpPr>
        <p:spPr bwMode="auto">
          <a:xfrm>
            <a:off x="7526590" y="2301875"/>
            <a:ext cx="1871663" cy="725488"/>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zh-CN" altLang="en-US" sz="2000" i="1">
              <a:solidFill>
                <a:schemeClr val="tx1"/>
              </a:solidFill>
              <a:ea typeface="宋体" panose="02010600030101010101" pitchFamily="2" charset="-122"/>
            </a:endParaRPr>
          </a:p>
        </p:txBody>
      </p:sp>
      <p:sp>
        <p:nvSpPr>
          <p:cNvPr id="6" name="Text Box 3">
            <a:extLst>
              <a:ext uri="{FF2B5EF4-FFF2-40B4-BE49-F238E27FC236}">
                <a16:creationId xmlns:a16="http://schemas.microsoft.com/office/drawing/2014/main" id="{AC438E5B-B608-BE4A-8154-B08BFC9AABEC}"/>
              </a:ext>
            </a:extLst>
          </p:cNvPr>
          <p:cNvSpPr txBox="1">
            <a:spLocks noChangeArrowheads="1"/>
          </p:cNvSpPr>
          <p:nvPr/>
        </p:nvSpPr>
        <p:spPr bwMode="auto">
          <a:xfrm>
            <a:off x="7953628" y="2332038"/>
            <a:ext cx="1000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a:solidFill>
                  <a:schemeClr val="tx1"/>
                </a:solidFill>
                <a:ea typeface="宋体" panose="02010600030101010101" pitchFamily="2" charset="-122"/>
              </a:rPr>
              <a:t>Prototype</a:t>
            </a:r>
          </a:p>
        </p:txBody>
      </p:sp>
      <p:sp>
        <p:nvSpPr>
          <p:cNvPr id="7" name="Line 4">
            <a:extLst>
              <a:ext uri="{FF2B5EF4-FFF2-40B4-BE49-F238E27FC236}">
                <a16:creationId xmlns:a16="http://schemas.microsoft.com/office/drawing/2014/main" id="{DD2EFF67-D288-2148-8C92-FA2DA0CEC6A2}"/>
              </a:ext>
            </a:extLst>
          </p:cNvPr>
          <p:cNvSpPr>
            <a:spLocks noChangeShapeType="1"/>
          </p:cNvSpPr>
          <p:nvPr/>
        </p:nvSpPr>
        <p:spPr bwMode="auto">
          <a:xfrm>
            <a:off x="7526590" y="2649538"/>
            <a:ext cx="1855788" cy="1587"/>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8" name="Text Box 5">
            <a:extLst>
              <a:ext uri="{FF2B5EF4-FFF2-40B4-BE49-F238E27FC236}">
                <a16:creationId xmlns:a16="http://schemas.microsoft.com/office/drawing/2014/main" id="{D72BAFE2-43A1-614B-B476-8C0FEFDAAB2E}"/>
              </a:ext>
            </a:extLst>
          </p:cNvPr>
          <p:cNvSpPr txBox="1">
            <a:spLocks noChangeArrowheads="1"/>
          </p:cNvSpPr>
          <p:nvPr/>
        </p:nvSpPr>
        <p:spPr bwMode="auto">
          <a:xfrm>
            <a:off x="7558340" y="2681288"/>
            <a:ext cx="1477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a:solidFill>
                  <a:schemeClr val="tx1"/>
                </a:solidFill>
                <a:ea typeface="宋体" panose="02010600030101010101" pitchFamily="2" charset="-122"/>
              </a:rPr>
              <a:t>clone():Object</a:t>
            </a:r>
          </a:p>
        </p:txBody>
      </p:sp>
      <p:sp>
        <p:nvSpPr>
          <p:cNvPr id="9" name="Rectangle 6">
            <a:extLst>
              <a:ext uri="{FF2B5EF4-FFF2-40B4-BE49-F238E27FC236}">
                <a16:creationId xmlns:a16="http://schemas.microsoft.com/office/drawing/2014/main" id="{2C21A398-29FF-A24E-B2C8-71698B49952D}"/>
              </a:ext>
            </a:extLst>
          </p:cNvPr>
          <p:cNvSpPr>
            <a:spLocks noChangeArrowheads="1"/>
          </p:cNvSpPr>
          <p:nvPr/>
        </p:nvSpPr>
        <p:spPr bwMode="auto">
          <a:xfrm>
            <a:off x="8925178" y="3711575"/>
            <a:ext cx="2001837" cy="229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zh-CN" altLang="en-US" sz="2000" i="1">
              <a:solidFill>
                <a:schemeClr val="tx1"/>
              </a:solidFill>
              <a:ea typeface="宋体" panose="02010600030101010101" pitchFamily="2" charset="-122"/>
            </a:endParaRPr>
          </a:p>
        </p:txBody>
      </p:sp>
      <p:sp>
        <p:nvSpPr>
          <p:cNvPr id="10" name="Text Box 7">
            <a:extLst>
              <a:ext uri="{FF2B5EF4-FFF2-40B4-BE49-F238E27FC236}">
                <a16:creationId xmlns:a16="http://schemas.microsoft.com/office/drawing/2014/main" id="{A44689C1-0FC7-2449-A146-6666AD02A054}"/>
              </a:ext>
            </a:extLst>
          </p:cNvPr>
          <p:cNvSpPr txBox="1">
            <a:spLocks noChangeArrowheads="1"/>
          </p:cNvSpPr>
          <p:nvPr/>
        </p:nvSpPr>
        <p:spPr bwMode="auto">
          <a:xfrm>
            <a:off x="9399840" y="3756025"/>
            <a:ext cx="1057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Document</a:t>
            </a:r>
          </a:p>
        </p:txBody>
      </p:sp>
      <p:sp>
        <p:nvSpPr>
          <p:cNvPr id="11" name="Line 8">
            <a:extLst>
              <a:ext uri="{FF2B5EF4-FFF2-40B4-BE49-F238E27FC236}">
                <a16:creationId xmlns:a16="http://schemas.microsoft.com/office/drawing/2014/main" id="{EC8651A6-8F46-0848-876B-BE46FA291C33}"/>
              </a:ext>
            </a:extLst>
          </p:cNvPr>
          <p:cNvSpPr>
            <a:spLocks noChangeShapeType="1"/>
          </p:cNvSpPr>
          <p:nvPr/>
        </p:nvSpPr>
        <p:spPr bwMode="auto">
          <a:xfrm>
            <a:off x="8925178" y="4059238"/>
            <a:ext cx="1984375" cy="1587"/>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2" name="Text Box 9">
            <a:extLst>
              <a:ext uri="{FF2B5EF4-FFF2-40B4-BE49-F238E27FC236}">
                <a16:creationId xmlns:a16="http://schemas.microsoft.com/office/drawing/2014/main" id="{DDB8AE1F-1C76-2847-A19D-050F53287CED}"/>
              </a:ext>
            </a:extLst>
          </p:cNvPr>
          <p:cNvSpPr txBox="1">
            <a:spLocks noChangeArrowheads="1"/>
          </p:cNvSpPr>
          <p:nvPr/>
        </p:nvSpPr>
        <p:spPr bwMode="auto">
          <a:xfrm>
            <a:off x="9031540" y="4090988"/>
            <a:ext cx="14636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type </a:t>
            </a:r>
          </a:p>
          <a:p>
            <a:pPr eaLnBrk="0" hangingPunct="0"/>
            <a:r>
              <a:rPr lang="en-US" altLang="zh-CN" sz="2000">
                <a:solidFill>
                  <a:schemeClr val="tx1"/>
                </a:solidFill>
                <a:ea typeface="宋体" panose="02010600030101010101" pitchFamily="2" charset="-122"/>
              </a:rPr>
              <a:t>callNumber</a:t>
            </a:r>
          </a:p>
          <a:p>
            <a:pPr eaLnBrk="0" hangingPunct="0"/>
            <a:r>
              <a:rPr lang="en-US" altLang="zh-CN" sz="2000">
                <a:solidFill>
                  <a:schemeClr val="tx1"/>
                </a:solidFill>
                <a:ea typeface="宋体" panose="02010600030101010101" pitchFamily="2" charset="-122"/>
              </a:rPr>
              <a:t>author</a:t>
            </a:r>
          </a:p>
          <a:p>
            <a:pPr eaLnBrk="0" hangingPunct="0"/>
            <a:r>
              <a:rPr lang="en-US" altLang="zh-CN" sz="2000">
                <a:solidFill>
                  <a:schemeClr val="tx1"/>
                </a:solidFill>
                <a:ea typeface="宋体" panose="02010600030101010101" pitchFamily="2" charset="-122"/>
              </a:rPr>
              <a:t>title</a:t>
            </a:r>
          </a:p>
          <a:p>
            <a:pPr eaLnBrk="0" hangingPunct="0"/>
            <a:r>
              <a:rPr lang="en-US" altLang="zh-CN" sz="2000">
                <a:solidFill>
                  <a:schemeClr val="tx1"/>
                </a:solidFill>
                <a:ea typeface="宋体" panose="02010600030101010101" pitchFamily="2" charset="-122"/>
              </a:rPr>
              <a:t>clone():Object</a:t>
            </a:r>
          </a:p>
          <a:p>
            <a:pPr eaLnBrk="0" hangingPunct="0"/>
            <a:r>
              <a:rPr lang="en-US" altLang="zh-CN" sz="2000">
                <a:solidFill>
                  <a:schemeClr val="tx1"/>
                </a:solidFill>
                <a:ea typeface="宋体" panose="02010600030101010101" pitchFamily="2" charset="-122"/>
              </a:rPr>
              <a:t> ...</a:t>
            </a:r>
          </a:p>
        </p:txBody>
      </p:sp>
      <p:sp>
        <p:nvSpPr>
          <p:cNvPr id="13" name="Rectangle 10">
            <a:extLst>
              <a:ext uri="{FF2B5EF4-FFF2-40B4-BE49-F238E27FC236}">
                <a16:creationId xmlns:a16="http://schemas.microsoft.com/office/drawing/2014/main" id="{6D380CD9-0066-C543-9569-62C259EF71E4}"/>
              </a:ext>
            </a:extLst>
          </p:cNvPr>
          <p:cNvSpPr>
            <a:spLocks noChangeArrowheads="1"/>
          </p:cNvSpPr>
          <p:nvPr/>
        </p:nvSpPr>
        <p:spPr bwMode="auto">
          <a:xfrm>
            <a:off x="6350253" y="3722688"/>
            <a:ext cx="2162175" cy="2549525"/>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4" name="Text Box 11">
            <a:extLst>
              <a:ext uri="{FF2B5EF4-FFF2-40B4-BE49-F238E27FC236}">
                <a16:creationId xmlns:a16="http://schemas.microsoft.com/office/drawing/2014/main" id="{DC722F0F-12C5-8E4B-B333-C6334D102F97}"/>
              </a:ext>
            </a:extLst>
          </p:cNvPr>
          <p:cNvSpPr txBox="1">
            <a:spLocks noChangeArrowheads="1"/>
          </p:cNvSpPr>
          <p:nvPr/>
        </p:nvSpPr>
        <p:spPr bwMode="auto">
          <a:xfrm>
            <a:off x="7161465" y="3725863"/>
            <a:ext cx="3667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Car</a:t>
            </a:r>
          </a:p>
        </p:txBody>
      </p:sp>
      <p:sp>
        <p:nvSpPr>
          <p:cNvPr id="15" name="Line 12">
            <a:extLst>
              <a:ext uri="{FF2B5EF4-FFF2-40B4-BE49-F238E27FC236}">
                <a16:creationId xmlns:a16="http://schemas.microsoft.com/office/drawing/2014/main" id="{D9D7AE4D-6831-6D43-8739-A57C58F5EE95}"/>
              </a:ext>
            </a:extLst>
          </p:cNvPr>
          <p:cNvSpPr>
            <a:spLocks noChangeShapeType="1"/>
          </p:cNvSpPr>
          <p:nvPr/>
        </p:nvSpPr>
        <p:spPr bwMode="auto">
          <a:xfrm>
            <a:off x="6335965" y="3998913"/>
            <a:ext cx="2162175" cy="1587"/>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6" name="Text Box 13">
            <a:extLst>
              <a:ext uri="{FF2B5EF4-FFF2-40B4-BE49-F238E27FC236}">
                <a16:creationId xmlns:a16="http://schemas.microsoft.com/office/drawing/2014/main" id="{20ADA7F5-4160-DF4D-ABF1-E70FFB066A89}"/>
              </a:ext>
            </a:extLst>
          </p:cNvPr>
          <p:cNvSpPr txBox="1">
            <a:spLocks noChangeArrowheads="1"/>
          </p:cNvSpPr>
          <p:nvPr/>
        </p:nvSpPr>
        <p:spPr bwMode="auto">
          <a:xfrm>
            <a:off x="6466140" y="4017963"/>
            <a:ext cx="163988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make</a:t>
            </a:r>
          </a:p>
          <a:p>
            <a:pPr eaLnBrk="0" hangingPunct="0"/>
            <a:r>
              <a:rPr lang="en-US" altLang="zh-CN" sz="2000">
                <a:solidFill>
                  <a:schemeClr val="tx1"/>
                </a:solidFill>
                <a:ea typeface="宋体" panose="02010600030101010101" pitchFamily="2" charset="-122"/>
              </a:rPr>
              <a:t>model</a:t>
            </a:r>
          </a:p>
          <a:p>
            <a:pPr eaLnBrk="0" hangingPunct="0"/>
            <a:r>
              <a:rPr lang="en-US" altLang="zh-CN" sz="2000">
                <a:solidFill>
                  <a:schemeClr val="tx1"/>
                </a:solidFill>
                <a:ea typeface="宋体" panose="02010600030101010101" pitchFamily="2" charset="-122"/>
              </a:rPr>
              <a:t>housepower</a:t>
            </a:r>
          </a:p>
          <a:p>
            <a:pPr eaLnBrk="0" hangingPunct="0"/>
            <a:r>
              <a:rPr lang="en-US" altLang="zh-CN" sz="2000">
                <a:solidFill>
                  <a:schemeClr val="tx1"/>
                </a:solidFill>
                <a:ea typeface="宋体" panose="02010600030101010101" pitchFamily="2" charset="-122"/>
              </a:rPr>
              <a:t>numOfSeasts</a:t>
            </a:r>
          </a:p>
          <a:p>
            <a:pPr eaLnBrk="0" hangingPunct="0"/>
            <a:r>
              <a:rPr lang="en-US" altLang="zh-CN" sz="2000">
                <a:solidFill>
                  <a:schemeClr val="tx1"/>
                </a:solidFill>
                <a:ea typeface="宋体" panose="02010600030101010101" pitchFamily="2" charset="-122"/>
              </a:rPr>
              <a:t>milesPerGallon </a:t>
            </a:r>
          </a:p>
        </p:txBody>
      </p:sp>
      <p:sp>
        <p:nvSpPr>
          <p:cNvPr id="17" name="Line 14">
            <a:extLst>
              <a:ext uri="{FF2B5EF4-FFF2-40B4-BE49-F238E27FC236}">
                <a16:creationId xmlns:a16="http://schemas.microsoft.com/office/drawing/2014/main" id="{3CAB989F-2908-C046-B9CF-CBEC6DA28A28}"/>
              </a:ext>
            </a:extLst>
          </p:cNvPr>
          <p:cNvSpPr>
            <a:spLocks noChangeShapeType="1"/>
          </p:cNvSpPr>
          <p:nvPr/>
        </p:nvSpPr>
        <p:spPr bwMode="auto">
          <a:xfrm>
            <a:off x="6343903" y="5618163"/>
            <a:ext cx="2162175" cy="1587"/>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8" name="Text Box 15">
            <a:extLst>
              <a:ext uri="{FF2B5EF4-FFF2-40B4-BE49-F238E27FC236}">
                <a16:creationId xmlns:a16="http://schemas.microsoft.com/office/drawing/2014/main" id="{4581510F-0DAC-4947-8EC7-8359D8C0BA4C}"/>
              </a:ext>
            </a:extLst>
          </p:cNvPr>
          <p:cNvSpPr txBox="1">
            <a:spLocks noChangeArrowheads="1"/>
          </p:cNvSpPr>
          <p:nvPr/>
        </p:nvSpPr>
        <p:spPr bwMode="auto">
          <a:xfrm>
            <a:off x="6466140" y="5624513"/>
            <a:ext cx="14636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clone():Object</a:t>
            </a:r>
          </a:p>
          <a:p>
            <a:pPr eaLnBrk="0" hangingPunct="0"/>
            <a:r>
              <a:rPr lang="en-US" altLang="zh-CN" sz="2000">
                <a:solidFill>
                  <a:schemeClr val="tx1"/>
                </a:solidFill>
                <a:ea typeface="宋体" panose="02010600030101010101" pitchFamily="2" charset="-122"/>
              </a:rPr>
              <a:t>...</a:t>
            </a:r>
          </a:p>
        </p:txBody>
      </p:sp>
      <p:sp>
        <p:nvSpPr>
          <p:cNvPr id="19" name="Line 16">
            <a:extLst>
              <a:ext uri="{FF2B5EF4-FFF2-40B4-BE49-F238E27FC236}">
                <a16:creationId xmlns:a16="http://schemas.microsoft.com/office/drawing/2014/main" id="{DE06C8D9-3D03-C546-AC82-F24846EACF66}"/>
              </a:ext>
            </a:extLst>
          </p:cNvPr>
          <p:cNvSpPr>
            <a:spLocks noChangeShapeType="1"/>
          </p:cNvSpPr>
          <p:nvPr/>
        </p:nvSpPr>
        <p:spPr bwMode="auto">
          <a:xfrm flipH="1">
            <a:off x="8931528" y="5311775"/>
            <a:ext cx="1987550"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0" name="Text Box 17">
            <a:extLst>
              <a:ext uri="{FF2B5EF4-FFF2-40B4-BE49-F238E27FC236}">
                <a16:creationId xmlns:a16="http://schemas.microsoft.com/office/drawing/2014/main" id="{5508AAC0-D3CD-8C4A-8B21-19322F3334CB}"/>
              </a:ext>
            </a:extLst>
          </p:cNvPr>
          <p:cNvSpPr txBox="1">
            <a:spLocks noChangeArrowheads="1"/>
          </p:cNvSpPr>
          <p:nvPr/>
        </p:nvSpPr>
        <p:spPr bwMode="auto">
          <a:xfrm>
            <a:off x="8653715" y="4548188"/>
            <a:ext cx="190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a:t>
            </a:r>
          </a:p>
        </p:txBody>
      </p:sp>
      <p:sp>
        <p:nvSpPr>
          <p:cNvPr id="21" name="Text Box 18">
            <a:extLst>
              <a:ext uri="{FF2B5EF4-FFF2-40B4-BE49-F238E27FC236}">
                <a16:creationId xmlns:a16="http://schemas.microsoft.com/office/drawing/2014/main" id="{79128576-A442-9E4B-ACB4-822D8DB507EA}"/>
              </a:ext>
            </a:extLst>
          </p:cNvPr>
          <p:cNvSpPr txBox="1">
            <a:spLocks noChangeArrowheads="1"/>
          </p:cNvSpPr>
          <p:nvPr/>
        </p:nvSpPr>
        <p:spPr bwMode="auto">
          <a:xfrm>
            <a:off x="3251453" y="1941513"/>
            <a:ext cx="13160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2000">
                <a:solidFill>
                  <a:schemeClr val="tx1"/>
                </a:solidFill>
                <a:ea typeface="宋体" panose="02010600030101010101" pitchFamily="2" charset="-122"/>
              </a:rPr>
              <a:t>   </a:t>
            </a:r>
            <a:r>
              <a:rPr lang="en-US" altLang="zh-CN" sz="2000">
                <a:solidFill>
                  <a:schemeClr val="tx1"/>
                </a:solidFill>
                <a:ea typeface="宋体" panose="02010600030101010101" pitchFamily="2" charset="-122"/>
              </a:rPr>
              <a:t>Client</a:t>
            </a:r>
          </a:p>
          <a:p>
            <a:pPr eaLnBrk="0" hangingPunct="0"/>
            <a:r>
              <a:rPr lang="en-US" altLang="zh-CN" sz="2000">
                <a:solidFill>
                  <a:schemeClr val="tx1"/>
                </a:solidFill>
                <a:ea typeface="宋体" panose="02010600030101010101" pitchFamily="2" charset="-122"/>
              </a:rPr>
              <a:t>operation()   </a:t>
            </a:r>
          </a:p>
        </p:txBody>
      </p:sp>
      <p:sp>
        <p:nvSpPr>
          <p:cNvPr id="22" name="Text Box 19">
            <a:extLst>
              <a:ext uri="{FF2B5EF4-FFF2-40B4-BE49-F238E27FC236}">
                <a16:creationId xmlns:a16="http://schemas.microsoft.com/office/drawing/2014/main" id="{56905F11-7430-7942-A89B-B39345EBB24D}"/>
              </a:ext>
            </a:extLst>
          </p:cNvPr>
          <p:cNvSpPr txBox="1">
            <a:spLocks noChangeArrowheads="1"/>
          </p:cNvSpPr>
          <p:nvPr/>
        </p:nvSpPr>
        <p:spPr bwMode="auto">
          <a:xfrm>
            <a:off x="6451853" y="2162175"/>
            <a:ext cx="9715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zh-CN" sz="2000">
                <a:solidFill>
                  <a:schemeClr val="tx1"/>
                </a:solidFill>
                <a:ea typeface="宋体" panose="02010600030101010101" pitchFamily="2" charset="-122"/>
              </a:rPr>
              <a:t>prototype</a:t>
            </a:r>
          </a:p>
          <a:p>
            <a:pPr algn="r" eaLnBrk="0" hangingPunct="0"/>
            <a:r>
              <a:rPr lang="en-US" altLang="zh-CN" sz="2000">
                <a:solidFill>
                  <a:schemeClr val="tx1"/>
                </a:solidFill>
                <a:ea typeface="宋体" panose="02010600030101010101" pitchFamily="2" charset="-122"/>
              </a:rPr>
              <a:t>            *</a:t>
            </a:r>
          </a:p>
        </p:txBody>
      </p:sp>
      <p:sp>
        <p:nvSpPr>
          <p:cNvPr id="23" name="Text Box 20">
            <a:extLst>
              <a:ext uri="{FF2B5EF4-FFF2-40B4-BE49-F238E27FC236}">
                <a16:creationId xmlns:a16="http://schemas.microsoft.com/office/drawing/2014/main" id="{DDC6BC21-6404-CB48-8D6E-B8D14F3C50DF}"/>
              </a:ext>
            </a:extLst>
          </p:cNvPr>
          <p:cNvSpPr txBox="1">
            <a:spLocks noChangeArrowheads="1"/>
          </p:cNvSpPr>
          <p:nvPr/>
        </p:nvSpPr>
        <p:spPr bwMode="auto">
          <a:xfrm>
            <a:off x="6799515" y="892175"/>
            <a:ext cx="132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zh-CN" sz="2000">
                <a:solidFill>
                  <a:schemeClr val="tx1"/>
                </a:solidFill>
                <a:ea typeface="宋体" panose="02010600030101010101" pitchFamily="2" charset="-122"/>
              </a:rPr>
              <a:t>ProtoMgr</a:t>
            </a:r>
          </a:p>
        </p:txBody>
      </p:sp>
      <p:sp>
        <p:nvSpPr>
          <p:cNvPr id="24" name="Text Box 21">
            <a:extLst>
              <a:ext uri="{FF2B5EF4-FFF2-40B4-BE49-F238E27FC236}">
                <a16:creationId xmlns:a16="http://schemas.microsoft.com/office/drawing/2014/main" id="{726B9DFC-2BA3-FC4A-9778-94726A199573}"/>
              </a:ext>
            </a:extLst>
          </p:cNvPr>
          <p:cNvSpPr txBox="1">
            <a:spLocks noChangeArrowheads="1"/>
          </p:cNvSpPr>
          <p:nvPr/>
        </p:nvSpPr>
        <p:spPr bwMode="auto">
          <a:xfrm>
            <a:off x="9726865" y="1739900"/>
            <a:ext cx="885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maintain</a:t>
            </a:r>
          </a:p>
        </p:txBody>
      </p:sp>
      <p:sp>
        <p:nvSpPr>
          <p:cNvPr id="25" name="Text Box 22">
            <a:extLst>
              <a:ext uri="{FF2B5EF4-FFF2-40B4-BE49-F238E27FC236}">
                <a16:creationId xmlns:a16="http://schemas.microsoft.com/office/drawing/2014/main" id="{E56A4130-C330-B744-A6E9-FC41FD42F55E}"/>
              </a:ext>
            </a:extLst>
          </p:cNvPr>
          <p:cNvSpPr txBox="1">
            <a:spLocks noChangeArrowheads="1"/>
          </p:cNvSpPr>
          <p:nvPr/>
        </p:nvSpPr>
        <p:spPr bwMode="auto">
          <a:xfrm>
            <a:off x="4353178" y="703263"/>
            <a:ext cx="1344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get prototype</a:t>
            </a:r>
          </a:p>
        </p:txBody>
      </p:sp>
      <p:sp>
        <p:nvSpPr>
          <p:cNvPr id="26" name="AutoShape 23">
            <a:extLst>
              <a:ext uri="{FF2B5EF4-FFF2-40B4-BE49-F238E27FC236}">
                <a16:creationId xmlns:a16="http://schemas.microsoft.com/office/drawing/2014/main" id="{8FFB7D62-271A-3243-9397-ED557FB3EEBC}"/>
              </a:ext>
            </a:extLst>
          </p:cNvPr>
          <p:cNvSpPr>
            <a:spLocks noChangeArrowheads="1"/>
          </p:cNvSpPr>
          <p:nvPr/>
        </p:nvSpPr>
        <p:spPr bwMode="auto">
          <a:xfrm flipV="1">
            <a:off x="9880853" y="2085975"/>
            <a:ext cx="100012" cy="100013"/>
          </a:xfrm>
          <a:prstGeom prst="triangle">
            <a:avLst>
              <a:gd name="adj" fmla="val 50000"/>
            </a:avLst>
          </a:prstGeom>
          <a:solidFill>
            <a:schemeClr val="tx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7" name="AutoShape 24">
            <a:extLst>
              <a:ext uri="{FF2B5EF4-FFF2-40B4-BE49-F238E27FC236}">
                <a16:creationId xmlns:a16="http://schemas.microsoft.com/office/drawing/2014/main" id="{39EEF852-A6BD-7A40-9AB9-7BEA313CE70D}"/>
              </a:ext>
            </a:extLst>
          </p:cNvPr>
          <p:cNvSpPr>
            <a:spLocks noChangeArrowheads="1"/>
          </p:cNvSpPr>
          <p:nvPr/>
        </p:nvSpPr>
        <p:spPr bwMode="auto">
          <a:xfrm rot="5400000" flipH="1">
            <a:off x="5732716" y="833437"/>
            <a:ext cx="144462" cy="87313"/>
          </a:xfrm>
          <a:prstGeom prst="triangle">
            <a:avLst>
              <a:gd name="adj" fmla="val 50000"/>
            </a:avLst>
          </a:prstGeom>
          <a:solidFill>
            <a:schemeClr val="tx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8" name="Text Box 25">
            <a:extLst>
              <a:ext uri="{FF2B5EF4-FFF2-40B4-BE49-F238E27FC236}">
                <a16:creationId xmlns:a16="http://schemas.microsoft.com/office/drawing/2014/main" id="{F8660A62-30D6-4743-B768-3AC315DA990E}"/>
              </a:ext>
            </a:extLst>
          </p:cNvPr>
          <p:cNvSpPr txBox="1">
            <a:spLocks noChangeArrowheads="1"/>
          </p:cNvSpPr>
          <p:nvPr/>
        </p:nvSpPr>
        <p:spPr bwMode="auto">
          <a:xfrm>
            <a:off x="9499853" y="2738438"/>
            <a:ext cx="12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2000">
                <a:solidFill>
                  <a:schemeClr val="tx1"/>
                </a:solidFill>
                <a:ea typeface="宋体" panose="02010600030101010101" pitchFamily="2" charset="-122"/>
              </a:rPr>
              <a:t>*</a:t>
            </a:r>
          </a:p>
        </p:txBody>
      </p:sp>
      <p:sp>
        <p:nvSpPr>
          <p:cNvPr id="29" name="Rectangle 26">
            <a:extLst>
              <a:ext uri="{FF2B5EF4-FFF2-40B4-BE49-F238E27FC236}">
                <a16:creationId xmlns:a16="http://schemas.microsoft.com/office/drawing/2014/main" id="{CB5F51C2-00CD-B24A-8F25-7EBC4DAA5D15}"/>
              </a:ext>
            </a:extLst>
          </p:cNvPr>
          <p:cNvSpPr>
            <a:spLocks noChangeArrowheads="1"/>
          </p:cNvSpPr>
          <p:nvPr/>
        </p:nvSpPr>
        <p:spPr bwMode="auto">
          <a:xfrm>
            <a:off x="6321678" y="906463"/>
            <a:ext cx="2279650" cy="1220787"/>
          </a:xfrm>
          <a:prstGeom prst="rect">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0" name="Line 27">
            <a:extLst>
              <a:ext uri="{FF2B5EF4-FFF2-40B4-BE49-F238E27FC236}">
                <a16:creationId xmlns:a16="http://schemas.microsoft.com/office/drawing/2014/main" id="{53FA7906-28DC-E447-999A-B0841FF92303}"/>
              </a:ext>
            </a:extLst>
          </p:cNvPr>
          <p:cNvSpPr>
            <a:spLocks noChangeShapeType="1"/>
          </p:cNvSpPr>
          <p:nvPr/>
        </p:nvSpPr>
        <p:spPr bwMode="auto">
          <a:xfrm>
            <a:off x="6320090" y="1241425"/>
            <a:ext cx="2279650" cy="1588"/>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1" name="Text Box 28">
            <a:extLst>
              <a:ext uri="{FF2B5EF4-FFF2-40B4-BE49-F238E27FC236}">
                <a16:creationId xmlns:a16="http://schemas.microsoft.com/office/drawing/2014/main" id="{E613368D-79EE-AC4D-8565-9D5496A50D41}"/>
              </a:ext>
            </a:extLst>
          </p:cNvPr>
          <p:cNvSpPr txBox="1">
            <a:spLocks noChangeArrowheads="1"/>
          </p:cNvSpPr>
          <p:nvPr/>
        </p:nvSpPr>
        <p:spPr bwMode="auto">
          <a:xfrm>
            <a:off x="6375653" y="1331913"/>
            <a:ext cx="17049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lnSpc>
                <a:spcPct val="75000"/>
              </a:lnSpc>
            </a:pPr>
            <a:r>
              <a:rPr lang="en-US" altLang="zh-CN" sz="2000">
                <a:solidFill>
                  <a:schemeClr val="tx1"/>
                </a:solidFill>
                <a:ea typeface="宋体" panose="02010600030101010101" pitchFamily="2" charset="-122"/>
              </a:rPr>
              <a:t>get(key):Object</a:t>
            </a:r>
          </a:p>
          <a:p>
            <a:pPr eaLnBrk="0" hangingPunct="0">
              <a:lnSpc>
                <a:spcPct val="75000"/>
              </a:lnSpc>
            </a:pPr>
            <a:r>
              <a:rPr lang="en-US" altLang="zh-CN" sz="2000">
                <a:solidFill>
                  <a:schemeClr val="tx1"/>
                </a:solidFill>
                <a:ea typeface="宋体" panose="02010600030101010101" pitchFamily="2" charset="-122"/>
              </a:rPr>
              <a:t>add(key, Object)</a:t>
            </a:r>
          </a:p>
          <a:p>
            <a:pPr eaLnBrk="0" hangingPunct="0">
              <a:lnSpc>
                <a:spcPct val="75000"/>
              </a:lnSpc>
            </a:pPr>
            <a:r>
              <a:rPr lang="en-US" altLang="zh-CN" sz="2000">
                <a:solidFill>
                  <a:schemeClr val="tx1"/>
                </a:solidFill>
                <a:ea typeface="宋体" panose="02010600030101010101" pitchFamily="2" charset="-122"/>
              </a:rPr>
              <a:t>remove(key)</a:t>
            </a:r>
          </a:p>
        </p:txBody>
      </p:sp>
      <p:cxnSp>
        <p:nvCxnSpPr>
          <p:cNvPr id="32" name="AutoShape 29">
            <a:extLst>
              <a:ext uri="{FF2B5EF4-FFF2-40B4-BE49-F238E27FC236}">
                <a16:creationId xmlns:a16="http://schemas.microsoft.com/office/drawing/2014/main" id="{D43DA0ED-A40C-DE4E-ADCD-A6A727E56DD8}"/>
              </a:ext>
            </a:extLst>
          </p:cNvPr>
          <p:cNvCxnSpPr>
            <a:cxnSpLocks noChangeShapeType="1"/>
            <a:stCxn id="5" idx="3"/>
            <a:endCxn id="29" idx="3"/>
          </p:cNvCxnSpPr>
          <p:nvPr/>
        </p:nvCxnSpPr>
        <p:spPr bwMode="auto">
          <a:xfrm flipH="1" flipV="1">
            <a:off x="8601328" y="1517650"/>
            <a:ext cx="796925" cy="1147763"/>
          </a:xfrm>
          <a:prstGeom prst="bentConnector3">
            <a:avLst>
              <a:gd name="adj1" fmla="val -28486"/>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 Box 30">
            <a:extLst>
              <a:ext uri="{FF2B5EF4-FFF2-40B4-BE49-F238E27FC236}">
                <a16:creationId xmlns:a16="http://schemas.microsoft.com/office/drawing/2014/main" id="{7F967EE0-98E7-6043-9A7D-1749EF57E9A8}"/>
              </a:ext>
            </a:extLst>
          </p:cNvPr>
          <p:cNvSpPr txBox="1">
            <a:spLocks noChangeArrowheads="1"/>
          </p:cNvSpPr>
          <p:nvPr/>
        </p:nvSpPr>
        <p:spPr bwMode="auto">
          <a:xfrm>
            <a:off x="6689978" y="628650"/>
            <a:ext cx="154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&lt;&lt;Singleton&gt;&gt;</a:t>
            </a:r>
          </a:p>
        </p:txBody>
      </p:sp>
      <p:sp>
        <p:nvSpPr>
          <p:cNvPr id="34" name="Rectangle 31">
            <a:extLst>
              <a:ext uri="{FF2B5EF4-FFF2-40B4-BE49-F238E27FC236}">
                <a16:creationId xmlns:a16="http://schemas.microsoft.com/office/drawing/2014/main" id="{C44C429E-BCF4-574D-9E89-485A1BF36F55}"/>
              </a:ext>
            </a:extLst>
          </p:cNvPr>
          <p:cNvSpPr>
            <a:spLocks noChangeArrowheads="1"/>
          </p:cNvSpPr>
          <p:nvPr/>
        </p:nvSpPr>
        <p:spPr bwMode="auto">
          <a:xfrm>
            <a:off x="3159378" y="1892300"/>
            <a:ext cx="1458912" cy="7302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2">
            <a:extLst>
              <a:ext uri="{FF2B5EF4-FFF2-40B4-BE49-F238E27FC236}">
                <a16:creationId xmlns:a16="http://schemas.microsoft.com/office/drawing/2014/main" id="{04133F66-071B-544F-BB3A-83D1F86F29F2}"/>
              </a:ext>
            </a:extLst>
          </p:cNvPr>
          <p:cNvSpPr>
            <a:spLocks noChangeShapeType="1"/>
          </p:cNvSpPr>
          <p:nvPr/>
        </p:nvSpPr>
        <p:spPr bwMode="auto">
          <a:xfrm>
            <a:off x="3159378" y="2276475"/>
            <a:ext cx="1458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3">
            <a:extLst>
              <a:ext uri="{FF2B5EF4-FFF2-40B4-BE49-F238E27FC236}">
                <a16:creationId xmlns:a16="http://schemas.microsoft.com/office/drawing/2014/main" id="{8C898D8E-1B1A-CF43-AF59-C29238636E04}"/>
              </a:ext>
            </a:extLst>
          </p:cNvPr>
          <p:cNvSpPr>
            <a:spLocks noChangeShapeType="1"/>
          </p:cNvSpPr>
          <p:nvPr/>
        </p:nvSpPr>
        <p:spPr bwMode="auto">
          <a:xfrm>
            <a:off x="4003928" y="1087438"/>
            <a:ext cx="23050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4">
            <a:extLst>
              <a:ext uri="{FF2B5EF4-FFF2-40B4-BE49-F238E27FC236}">
                <a16:creationId xmlns:a16="http://schemas.microsoft.com/office/drawing/2014/main" id="{402BD31C-B520-9C4C-9314-20132E8A2AA9}"/>
              </a:ext>
            </a:extLst>
          </p:cNvPr>
          <p:cNvSpPr>
            <a:spLocks noChangeShapeType="1"/>
          </p:cNvSpPr>
          <p:nvPr/>
        </p:nvSpPr>
        <p:spPr bwMode="auto">
          <a:xfrm>
            <a:off x="4003928" y="1087438"/>
            <a:ext cx="0" cy="806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35">
            <a:extLst>
              <a:ext uri="{FF2B5EF4-FFF2-40B4-BE49-F238E27FC236}">
                <a16:creationId xmlns:a16="http://schemas.microsoft.com/office/drawing/2014/main" id="{57DE8E35-9128-984C-918E-9A73498A3ED9}"/>
              </a:ext>
            </a:extLst>
          </p:cNvPr>
          <p:cNvSpPr>
            <a:spLocks noChangeArrowheads="1"/>
          </p:cNvSpPr>
          <p:nvPr/>
        </p:nvSpPr>
        <p:spPr bwMode="auto">
          <a:xfrm>
            <a:off x="8920415" y="3698875"/>
            <a:ext cx="1997075" cy="23034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AutoShape 36">
            <a:extLst>
              <a:ext uri="{FF2B5EF4-FFF2-40B4-BE49-F238E27FC236}">
                <a16:creationId xmlns:a16="http://schemas.microsoft.com/office/drawing/2014/main" id="{93901F68-F9E6-A149-9408-3E6DCEFB243D}"/>
              </a:ext>
            </a:extLst>
          </p:cNvPr>
          <p:cNvSpPr>
            <a:spLocks noChangeArrowheads="1"/>
          </p:cNvSpPr>
          <p:nvPr/>
        </p:nvSpPr>
        <p:spPr bwMode="auto">
          <a:xfrm>
            <a:off x="8385428" y="3041650"/>
            <a:ext cx="173037" cy="12065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nvGrpSpPr>
          <p:cNvPr id="40" name="Group 37">
            <a:extLst>
              <a:ext uri="{FF2B5EF4-FFF2-40B4-BE49-F238E27FC236}">
                <a16:creationId xmlns:a16="http://schemas.microsoft.com/office/drawing/2014/main" id="{C090F58B-969D-6044-BC7A-3C00E35E0ABE}"/>
              </a:ext>
            </a:extLst>
          </p:cNvPr>
          <p:cNvGrpSpPr>
            <a:grpSpLocks/>
          </p:cNvGrpSpPr>
          <p:nvPr/>
        </p:nvGrpSpPr>
        <p:grpSpPr bwMode="auto">
          <a:xfrm>
            <a:off x="7383715" y="3467100"/>
            <a:ext cx="2497138" cy="231775"/>
            <a:chOff x="3170" y="1807"/>
            <a:chExt cx="1985" cy="146"/>
          </a:xfrm>
        </p:grpSpPr>
        <p:sp>
          <p:nvSpPr>
            <p:cNvPr id="41" name="Line 38">
              <a:extLst>
                <a:ext uri="{FF2B5EF4-FFF2-40B4-BE49-F238E27FC236}">
                  <a16:creationId xmlns:a16="http://schemas.microsoft.com/office/drawing/2014/main" id="{F1BB6926-62BE-654F-A1C9-777806018DDA}"/>
                </a:ext>
              </a:extLst>
            </p:cNvPr>
            <p:cNvSpPr>
              <a:spLocks noChangeShapeType="1"/>
            </p:cNvSpPr>
            <p:nvPr/>
          </p:nvSpPr>
          <p:spPr bwMode="auto">
            <a:xfrm>
              <a:off x="3170" y="1807"/>
              <a:ext cx="0" cy="14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39">
              <a:extLst>
                <a:ext uri="{FF2B5EF4-FFF2-40B4-BE49-F238E27FC236}">
                  <a16:creationId xmlns:a16="http://schemas.microsoft.com/office/drawing/2014/main" id="{626DBC61-4E3B-364B-91DC-94679EDD4A15}"/>
                </a:ext>
              </a:extLst>
            </p:cNvPr>
            <p:cNvGrpSpPr>
              <a:grpSpLocks/>
            </p:cNvGrpSpPr>
            <p:nvPr/>
          </p:nvGrpSpPr>
          <p:grpSpPr bwMode="auto">
            <a:xfrm>
              <a:off x="3170" y="1807"/>
              <a:ext cx="1985" cy="146"/>
              <a:chOff x="2904" y="2329"/>
              <a:chExt cx="2057" cy="146"/>
            </a:xfrm>
          </p:grpSpPr>
          <p:sp>
            <p:nvSpPr>
              <p:cNvPr id="43" name="Line 40">
                <a:extLst>
                  <a:ext uri="{FF2B5EF4-FFF2-40B4-BE49-F238E27FC236}">
                    <a16:creationId xmlns:a16="http://schemas.microsoft.com/office/drawing/2014/main" id="{C41EEABA-03E0-CB46-9423-676D5B4341A2}"/>
                  </a:ext>
                </a:extLst>
              </p:cNvPr>
              <p:cNvSpPr>
                <a:spLocks noChangeShapeType="1"/>
              </p:cNvSpPr>
              <p:nvPr/>
            </p:nvSpPr>
            <p:spPr bwMode="auto">
              <a:xfrm>
                <a:off x="2904" y="2329"/>
                <a:ext cx="2057"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1">
                <a:extLst>
                  <a:ext uri="{FF2B5EF4-FFF2-40B4-BE49-F238E27FC236}">
                    <a16:creationId xmlns:a16="http://schemas.microsoft.com/office/drawing/2014/main" id="{B5E202B7-31C1-594B-BBE6-3119617B52D4}"/>
                  </a:ext>
                </a:extLst>
              </p:cNvPr>
              <p:cNvSpPr>
                <a:spLocks noChangeShapeType="1"/>
              </p:cNvSpPr>
              <p:nvPr/>
            </p:nvSpPr>
            <p:spPr bwMode="auto">
              <a:xfrm>
                <a:off x="4961" y="2329"/>
                <a:ext cx="0" cy="14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5" name="Line 42">
            <a:extLst>
              <a:ext uri="{FF2B5EF4-FFF2-40B4-BE49-F238E27FC236}">
                <a16:creationId xmlns:a16="http://schemas.microsoft.com/office/drawing/2014/main" id="{657AB013-F087-CC4E-9ABB-98BB000CD7EB}"/>
              </a:ext>
            </a:extLst>
          </p:cNvPr>
          <p:cNvSpPr>
            <a:spLocks noChangeShapeType="1"/>
          </p:cNvSpPr>
          <p:nvPr/>
        </p:nvSpPr>
        <p:spPr bwMode="auto">
          <a:xfrm>
            <a:off x="8483853" y="3160713"/>
            <a:ext cx="0" cy="30797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43">
            <a:extLst>
              <a:ext uri="{FF2B5EF4-FFF2-40B4-BE49-F238E27FC236}">
                <a16:creationId xmlns:a16="http://schemas.microsoft.com/office/drawing/2014/main" id="{A2531569-FED6-D241-B74B-DE6512FC4A73}"/>
              </a:ext>
            </a:extLst>
          </p:cNvPr>
          <p:cNvSpPr>
            <a:spLocks noChangeShapeType="1"/>
          </p:cNvSpPr>
          <p:nvPr/>
        </p:nvSpPr>
        <p:spPr bwMode="auto">
          <a:xfrm>
            <a:off x="4618290" y="2501900"/>
            <a:ext cx="2919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 name="Group 44">
            <a:extLst>
              <a:ext uri="{FF2B5EF4-FFF2-40B4-BE49-F238E27FC236}">
                <a16:creationId xmlns:a16="http://schemas.microsoft.com/office/drawing/2014/main" id="{B13F2F8C-B5D6-8E4A-A677-919170D1AC09}"/>
              </a:ext>
            </a:extLst>
          </p:cNvPr>
          <p:cNvGrpSpPr>
            <a:grpSpLocks/>
          </p:cNvGrpSpPr>
          <p:nvPr/>
        </p:nvGrpSpPr>
        <p:grpSpPr bwMode="auto">
          <a:xfrm>
            <a:off x="2699003" y="2508250"/>
            <a:ext cx="3494087" cy="4071938"/>
            <a:chOff x="219" y="1676"/>
            <a:chExt cx="2201" cy="2565"/>
          </a:xfrm>
        </p:grpSpPr>
        <p:sp>
          <p:nvSpPr>
            <p:cNvPr id="48" name="AutoShape 45">
              <a:extLst>
                <a:ext uri="{FF2B5EF4-FFF2-40B4-BE49-F238E27FC236}">
                  <a16:creationId xmlns:a16="http://schemas.microsoft.com/office/drawing/2014/main" id="{3B1B6BAB-3296-3149-8841-57E71F224F68}"/>
                </a:ext>
              </a:extLst>
            </p:cNvPr>
            <p:cNvSpPr>
              <a:spLocks noChangeArrowheads="1"/>
            </p:cNvSpPr>
            <p:nvPr/>
          </p:nvSpPr>
          <p:spPr bwMode="auto">
            <a:xfrm>
              <a:off x="219" y="1918"/>
              <a:ext cx="2201" cy="2323"/>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46">
              <a:extLst>
                <a:ext uri="{FF2B5EF4-FFF2-40B4-BE49-F238E27FC236}">
                  <a16:creationId xmlns:a16="http://schemas.microsoft.com/office/drawing/2014/main" id="{BF087A16-E164-4B4B-8BBF-BA12102AA026}"/>
                </a:ext>
              </a:extLst>
            </p:cNvPr>
            <p:cNvSpPr txBox="1">
              <a:spLocks noChangeArrowheads="1"/>
            </p:cNvSpPr>
            <p:nvPr/>
          </p:nvSpPr>
          <p:spPr bwMode="auto">
            <a:xfrm>
              <a:off x="266" y="1918"/>
              <a:ext cx="2130" cy="2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800" dirty="0" err="1">
                  <a:solidFill>
                    <a:schemeClr val="tx1"/>
                  </a:solidFill>
                  <a:ea typeface="宋体" panose="02010600030101010101" pitchFamily="2" charset="-122"/>
                </a:rPr>
                <a:t>ProtoMgr</a:t>
              </a:r>
              <a:r>
                <a:rPr lang="en-US" altLang="zh-CN" sz="1800" dirty="0">
                  <a:solidFill>
                    <a:schemeClr val="tx1"/>
                  </a:solidFill>
                  <a:ea typeface="宋体" panose="02010600030101010101" pitchFamily="2" charset="-122"/>
                </a:rPr>
                <a:t> pm = </a:t>
              </a:r>
            </a:p>
            <a:p>
              <a:pPr eaLnBrk="0" hangingPunct="0"/>
              <a:r>
                <a:rPr lang="en-US" altLang="zh-CN" sz="1800" dirty="0">
                  <a:solidFill>
                    <a:schemeClr val="tx1"/>
                  </a:solidFill>
                  <a:ea typeface="宋体" panose="02010600030101010101" pitchFamily="2" charset="-122"/>
                </a:rPr>
                <a:t>   </a:t>
              </a:r>
              <a:r>
                <a:rPr lang="en-US" altLang="zh-CN" sz="1800" dirty="0" err="1">
                  <a:solidFill>
                    <a:schemeClr val="tx1"/>
                  </a:solidFill>
                  <a:ea typeface="宋体" panose="02010600030101010101" pitchFamily="2" charset="-122"/>
                </a:rPr>
                <a:t>ProtoMgr.getInstance</a:t>
              </a:r>
              <a:r>
                <a:rPr lang="en-US" altLang="zh-CN" sz="1800" dirty="0">
                  <a:solidFill>
                    <a:schemeClr val="tx1"/>
                  </a:solidFill>
                  <a:ea typeface="宋体" panose="02010600030101010101" pitchFamily="2" charset="-122"/>
                </a:rPr>
                <a:t>();</a:t>
              </a:r>
            </a:p>
            <a:p>
              <a:pPr eaLnBrk="0" hangingPunct="0"/>
              <a:r>
                <a:rPr lang="en-US" altLang="zh-CN" sz="1800" dirty="0">
                  <a:solidFill>
                    <a:schemeClr val="tx1"/>
                  </a:solidFill>
                  <a:ea typeface="宋体" panose="02010600030101010101" pitchFamily="2" charset="-122"/>
                </a:rPr>
                <a:t>Prototype p=</a:t>
              </a:r>
              <a:r>
                <a:rPr lang="en-US" altLang="zh-CN" sz="1800" dirty="0" err="1">
                  <a:solidFill>
                    <a:schemeClr val="tx1"/>
                  </a:solidFill>
                  <a:ea typeface="宋体" panose="02010600030101010101" pitchFamily="2" charset="-122"/>
                </a:rPr>
                <a:t>pm.get</a:t>
              </a:r>
              <a:r>
                <a:rPr lang="en-US" altLang="zh-CN" sz="1800" dirty="0">
                  <a:solidFill>
                    <a:schemeClr val="tx1"/>
                  </a:solidFill>
                  <a:ea typeface="宋体" panose="02010600030101010101" pitchFamily="2" charset="-122"/>
                </a:rPr>
                <a:t>(“Ford Edge”);</a:t>
              </a:r>
            </a:p>
            <a:p>
              <a:pPr eaLnBrk="0" hangingPunct="0"/>
              <a:r>
                <a:rPr lang="en-US" altLang="zh-CN" sz="1800" dirty="0">
                  <a:solidFill>
                    <a:schemeClr val="tx1"/>
                  </a:solidFill>
                  <a:ea typeface="宋体" panose="02010600030101010101" pitchFamily="2" charset="-122"/>
                </a:rPr>
                <a:t>if (p==null) {</a:t>
              </a:r>
            </a:p>
            <a:p>
              <a:pPr eaLnBrk="0" hangingPunct="0"/>
              <a:r>
                <a:rPr lang="en-US" altLang="zh-CN" sz="1800" dirty="0">
                  <a:solidFill>
                    <a:schemeClr val="tx1"/>
                  </a:solidFill>
                  <a:ea typeface="宋体" panose="02010600030101010101" pitchFamily="2" charset="-122"/>
                </a:rPr>
                <a:t>   Car edge=new Car();</a:t>
              </a:r>
            </a:p>
            <a:p>
              <a:pPr eaLnBrk="0" hangingPunct="0"/>
              <a:r>
                <a:rPr lang="en-US" altLang="zh-CN" sz="1800" dirty="0">
                  <a:solidFill>
                    <a:schemeClr val="tx1"/>
                  </a:solidFill>
                  <a:ea typeface="宋体" panose="02010600030101010101" pitchFamily="2" charset="-122"/>
                </a:rPr>
                <a:t>   </a:t>
              </a:r>
              <a:r>
                <a:rPr lang="en-US" altLang="zh-CN" sz="1800" dirty="0" err="1">
                  <a:solidFill>
                    <a:schemeClr val="tx1"/>
                  </a:solidFill>
                  <a:ea typeface="宋体" panose="02010600030101010101" pitchFamily="2" charset="-122"/>
                </a:rPr>
                <a:t>edge.setMake</a:t>
              </a:r>
              <a:r>
                <a:rPr lang="en-US" altLang="zh-CN" sz="1800" dirty="0">
                  <a:solidFill>
                    <a:schemeClr val="tx1"/>
                  </a:solidFill>
                  <a:ea typeface="宋体" panose="02010600030101010101" pitchFamily="2" charset="-122"/>
                </a:rPr>
                <a:t>(“Ford”);</a:t>
              </a:r>
            </a:p>
            <a:p>
              <a:pPr eaLnBrk="0" hangingPunct="0"/>
              <a:r>
                <a:rPr lang="en-US" altLang="zh-CN" sz="1800" dirty="0">
                  <a:solidFill>
                    <a:schemeClr val="tx1"/>
                  </a:solidFill>
                  <a:ea typeface="宋体" panose="02010600030101010101" pitchFamily="2" charset="-122"/>
                </a:rPr>
                <a:t>   </a:t>
              </a:r>
              <a:r>
                <a:rPr lang="en-US" altLang="zh-CN" sz="1800" dirty="0" err="1">
                  <a:solidFill>
                    <a:schemeClr val="tx1"/>
                  </a:solidFill>
                  <a:ea typeface="宋体" panose="02010600030101010101" pitchFamily="2" charset="-122"/>
                </a:rPr>
                <a:t>edge.setModel</a:t>
              </a:r>
              <a:r>
                <a:rPr lang="en-US" altLang="zh-CN" sz="1800" dirty="0">
                  <a:solidFill>
                    <a:schemeClr val="tx1"/>
                  </a:solidFill>
                  <a:ea typeface="宋体" panose="02010600030101010101" pitchFamily="2" charset="-122"/>
                </a:rPr>
                <a:t>(“Edge”);</a:t>
              </a:r>
            </a:p>
            <a:p>
              <a:pPr eaLnBrk="0" hangingPunct="0"/>
              <a:r>
                <a:rPr lang="en-US" altLang="zh-CN" sz="1800" dirty="0">
                  <a:solidFill>
                    <a:schemeClr val="tx1"/>
                  </a:solidFill>
                  <a:ea typeface="宋体" panose="02010600030101010101" pitchFamily="2" charset="-122"/>
                </a:rPr>
                <a:t>   ...</a:t>
              </a:r>
            </a:p>
            <a:p>
              <a:pPr eaLnBrk="0" hangingPunct="0"/>
              <a:r>
                <a:rPr lang="en-US" altLang="zh-CN" sz="1800" dirty="0">
                  <a:solidFill>
                    <a:schemeClr val="tx1"/>
                  </a:solidFill>
                  <a:ea typeface="宋体" panose="02010600030101010101" pitchFamily="2" charset="-122"/>
                </a:rPr>
                <a:t>   </a:t>
              </a:r>
              <a:r>
                <a:rPr lang="en-US" altLang="zh-CN" sz="1800" dirty="0" err="1">
                  <a:solidFill>
                    <a:schemeClr val="tx1"/>
                  </a:solidFill>
                  <a:ea typeface="宋体" panose="02010600030101010101" pitchFamily="2" charset="-122"/>
                </a:rPr>
                <a:t>pm.add</a:t>
              </a:r>
              <a:r>
                <a:rPr lang="en-US" altLang="zh-CN" sz="1800" dirty="0">
                  <a:solidFill>
                    <a:schemeClr val="tx1"/>
                  </a:solidFill>
                  <a:ea typeface="宋体" panose="02010600030101010101" pitchFamily="2" charset="-122"/>
                </a:rPr>
                <a:t>(“Ford Edge”, edge); </a:t>
              </a:r>
            </a:p>
            <a:p>
              <a:pPr eaLnBrk="0" hangingPunct="0"/>
              <a:r>
                <a:rPr lang="en-US" altLang="zh-CN" sz="1800" dirty="0">
                  <a:solidFill>
                    <a:schemeClr val="tx1"/>
                  </a:solidFill>
                  <a:ea typeface="宋体" panose="02010600030101010101" pitchFamily="2" charset="-122"/>
                </a:rPr>
                <a:t>   p=</a:t>
              </a:r>
              <a:r>
                <a:rPr lang="en-US" altLang="zh-CN" sz="1800" dirty="0" err="1">
                  <a:solidFill>
                    <a:schemeClr val="tx1"/>
                  </a:solidFill>
                  <a:ea typeface="宋体" panose="02010600030101010101" pitchFamily="2" charset="-122"/>
                </a:rPr>
                <a:t>pm.get</a:t>
              </a:r>
              <a:r>
                <a:rPr lang="en-US" altLang="zh-CN" sz="1800" dirty="0">
                  <a:solidFill>
                    <a:schemeClr val="tx1"/>
                  </a:solidFill>
                  <a:ea typeface="宋体" panose="02010600030101010101" pitchFamily="2" charset="-122"/>
                </a:rPr>
                <a:t>(“Ford Edge”);</a:t>
              </a:r>
              <a:endParaRPr lang="en-US" altLang="zh-CN" sz="1600" dirty="0">
                <a:solidFill>
                  <a:schemeClr val="tx1"/>
                </a:solidFill>
                <a:ea typeface="宋体" panose="02010600030101010101" pitchFamily="2" charset="-122"/>
              </a:endParaRPr>
            </a:p>
            <a:p>
              <a:pPr eaLnBrk="0" hangingPunct="0"/>
              <a:r>
                <a:rPr lang="en-US" altLang="zh-CN" sz="1800" dirty="0">
                  <a:solidFill>
                    <a:schemeClr val="tx1"/>
                  </a:solidFill>
                  <a:ea typeface="宋体" panose="02010600030101010101" pitchFamily="2" charset="-122"/>
                </a:rPr>
                <a:t>}</a:t>
              </a:r>
            </a:p>
            <a:p>
              <a:pPr eaLnBrk="0" hangingPunct="0"/>
              <a:r>
                <a:rPr lang="en-US" altLang="zh-CN" sz="1800" dirty="0">
                  <a:solidFill>
                    <a:schemeClr val="tx1"/>
                  </a:solidFill>
                  <a:ea typeface="宋体" panose="02010600030101010101" pitchFamily="2" charset="-122"/>
                </a:rPr>
                <a:t>Car c=(Car)</a:t>
              </a:r>
              <a:r>
                <a:rPr lang="en-US" altLang="zh-CN" sz="1800" dirty="0" err="1">
                  <a:solidFill>
                    <a:schemeClr val="tx1"/>
                  </a:solidFill>
                  <a:ea typeface="宋体" panose="02010600030101010101" pitchFamily="2" charset="-122"/>
                </a:rPr>
                <a:t>p.clone</a:t>
              </a:r>
              <a:r>
                <a:rPr lang="en-US" altLang="zh-CN" sz="1800" dirty="0">
                  <a:solidFill>
                    <a:schemeClr val="tx1"/>
                  </a:solidFill>
                  <a:ea typeface="宋体" panose="02010600030101010101" pitchFamily="2" charset="-122"/>
                </a:rPr>
                <a:t>();</a:t>
              </a:r>
            </a:p>
            <a:p>
              <a:pPr eaLnBrk="0" hangingPunct="0"/>
              <a:r>
                <a:rPr lang="en-US" altLang="zh-CN" sz="1800" dirty="0" err="1">
                  <a:solidFill>
                    <a:schemeClr val="tx1"/>
                  </a:solidFill>
                  <a:ea typeface="宋体" panose="02010600030101010101" pitchFamily="2" charset="-122"/>
                </a:rPr>
                <a:t>c.setX</a:t>
              </a:r>
              <a:r>
                <a:rPr lang="en-US" altLang="zh-CN" sz="1800" dirty="0">
                  <a:solidFill>
                    <a:schemeClr val="tx1"/>
                  </a:solidFill>
                  <a:ea typeface="宋体" panose="02010600030101010101" pitchFamily="2" charset="-122"/>
                </a:rPr>
                <a:t>(...); ...</a:t>
              </a:r>
            </a:p>
          </p:txBody>
        </p:sp>
        <p:sp>
          <p:nvSpPr>
            <p:cNvPr id="50" name="Line 47">
              <a:extLst>
                <a:ext uri="{FF2B5EF4-FFF2-40B4-BE49-F238E27FC236}">
                  <a16:creationId xmlns:a16="http://schemas.microsoft.com/office/drawing/2014/main" id="{8CA2F4DE-ADEA-F149-9081-85A7F352721C}"/>
                </a:ext>
              </a:extLst>
            </p:cNvPr>
            <p:cNvSpPr>
              <a:spLocks noChangeShapeType="1"/>
            </p:cNvSpPr>
            <p:nvPr/>
          </p:nvSpPr>
          <p:spPr bwMode="auto">
            <a:xfrm>
              <a:off x="824" y="1676"/>
              <a:ext cx="0" cy="24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 name="Rectangle 48">
            <a:extLst>
              <a:ext uri="{FF2B5EF4-FFF2-40B4-BE49-F238E27FC236}">
                <a16:creationId xmlns:a16="http://schemas.microsoft.com/office/drawing/2014/main" id="{691870B7-B0CD-CF44-887C-2A2F0567DCA3}"/>
              </a:ext>
            </a:extLst>
          </p:cNvPr>
          <p:cNvSpPr>
            <a:spLocks noGrp="1" noChangeArrowheads="1"/>
          </p:cNvSpPr>
          <p:nvPr>
            <p:ph type="title"/>
          </p:nvPr>
        </p:nvSpPr>
        <p:spPr>
          <a:xfrm>
            <a:off x="402684" y="154783"/>
            <a:ext cx="8229600" cy="685800"/>
          </a:xfrm>
        </p:spPr>
        <p:txBody>
          <a:bodyPr/>
          <a:lstStyle/>
          <a:p>
            <a:r>
              <a:rPr lang="en-US" altLang="en-US" sz="2800" dirty="0"/>
              <a:t>Prototype Pattern</a:t>
            </a:r>
          </a:p>
        </p:txBody>
      </p:sp>
    </p:spTree>
    <p:extLst>
      <p:ext uri="{BB962C8B-B14F-4D97-AF65-F5344CB8AC3E}">
        <p14:creationId xmlns:p14="http://schemas.microsoft.com/office/powerpoint/2010/main" val="368217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100F-8128-9A4D-8FBE-59AC4C527846}"/>
              </a:ext>
            </a:extLst>
          </p:cNvPr>
          <p:cNvSpPr>
            <a:spLocks noGrp="1"/>
          </p:cNvSpPr>
          <p:nvPr>
            <p:ph type="title"/>
          </p:nvPr>
        </p:nvSpPr>
        <p:spPr/>
        <p:txBody>
          <a:bodyPr/>
          <a:lstStyle/>
          <a:p>
            <a:r>
              <a:rPr lang="en-US" altLang="zh-CN" dirty="0"/>
              <a:t>Prototype </a:t>
            </a:r>
            <a:r>
              <a:rPr lang="en-US" dirty="0"/>
              <a:t>Pattern</a:t>
            </a:r>
          </a:p>
        </p:txBody>
      </p:sp>
      <p:sp>
        <p:nvSpPr>
          <p:cNvPr id="3" name="Content Placeholder 2">
            <a:extLst>
              <a:ext uri="{FF2B5EF4-FFF2-40B4-BE49-F238E27FC236}">
                <a16:creationId xmlns:a16="http://schemas.microsoft.com/office/drawing/2014/main" id="{8039F8C1-84C6-4E45-A926-8A0A64CBEB58}"/>
              </a:ext>
            </a:extLst>
          </p:cNvPr>
          <p:cNvSpPr>
            <a:spLocks noGrp="1"/>
          </p:cNvSpPr>
          <p:nvPr>
            <p:ph idx="1"/>
          </p:nvPr>
        </p:nvSpPr>
        <p:spPr/>
        <p:txBody>
          <a:bodyPr>
            <a:normAutofit/>
          </a:bodyPr>
          <a:lstStyle/>
          <a:p>
            <a:r>
              <a:rPr lang="en-US" altLang="zh-CN" sz="2800" b="1" dirty="0"/>
              <a:t>Benefits</a:t>
            </a:r>
          </a:p>
          <a:p>
            <a:pPr lvl="1"/>
            <a:r>
              <a:rPr lang="en-US" altLang="zh-CN" sz="2400" dirty="0"/>
              <a:t>Reducing the number of classes</a:t>
            </a:r>
          </a:p>
          <a:p>
            <a:pPr lvl="1"/>
            <a:r>
              <a:rPr lang="en-US" altLang="zh-CN" sz="2400" dirty="0"/>
              <a:t>Easy to add/remove prototypes at run time</a:t>
            </a:r>
          </a:p>
          <a:p>
            <a:pPr lvl="1"/>
            <a:r>
              <a:rPr lang="en-US" altLang="zh-CN" sz="2400" dirty="0"/>
              <a:t>Improving complex object creation efficiency</a:t>
            </a:r>
          </a:p>
          <a:p>
            <a:pPr lvl="1"/>
            <a:r>
              <a:rPr lang="en-US" altLang="zh-CN" sz="2400" dirty="0"/>
              <a:t>Support dynamically loaded classes (DLC)</a:t>
            </a:r>
          </a:p>
          <a:p>
            <a:pPr lvl="2"/>
            <a:r>
              <a:rPr lang="en-US" altLang="zh-CN" sz="1800" dirty="0"/>
              <a:t>DLC cannot be referenced at compile time.</a:t>
            </a:r>
          </a:p>
          <a:p>
            <a:pPr lvl="2"/>
            <a:r>
              <a:rPr lang="en-US" altLang="zh-CN" sz="1800" dirty="0"/>
              <a:t>The class loader creates and registers an instance of the DLC at run time when the DLC is loaded</a:t>
            </a:r>
          </a:p>
          <a:p>
            <a:pPr lvl="1"/>
            <a:r>
              <a:rPr lang="en-US" altLang="zh-CN" sz="2400" dirty="0"/>
              <a:t>As an alternative to abstract factory </a:t>
            </a:r>
            <a:r>
              <a:rPr lang="en-US" altLang="zh-CN" sz="2400" dirty="0">
                <a:latin typeface="Arial" panose="020B0604020202020204" pitchFamily="34" charset="0"/>
              </a:rPr>
              <a:t>–</a:t>
            </a:r>
            <a:r>
              <a:rPr lang="en-US" altLang="zh-CN" sz="2400" dirty="0"/>
              <a:t> avoiding the factory hierarchy parallel to the product hierarchy</a:t>
            </a:r>
          </a:p>
          <a:p>
            <a:endParaRPr lang="en-US" sz="2800" dirty="0"/>
          </a:p>
        </p:txBody>
      </p:sp>
      <p:sp>
        <p:nvSpPr>
          <p:cNvPr id="4" name="Slide Number Placeholder 3">
            <a:extLst>
              <a:ext uri="{FF2B5EF4-FFF2-40B4-BE49-F238E27FC236}">
                <a16:creationId xmlns:a16="http://schemas.microsoft.com/office/drawing/2014/main" id="{B5EA9750-047E-6B40-B42C-B7D0C4014859}"/>
              </a:ext>
            </a:extLst>
          </p:cNvPr>
          <p:cNvSpPr>
            <a:spLocks noGrp="1"/>
          </p:cNvSpPr>
          <p:nvPr>
            <p:ph type="sldNum" sz="quarter" idx="12"/>
          </p:nvPr>
        </p:nvSpPr>
        <p:spPr/>
        <p:txBody>
          <a:bodyPr/>
          <a:lstStyle/>
          <a:p>
            <a:fld id="{4CE482DC-2269-4F26-9D2A-7E44B1A4CD85}" type="slidenum">
              <a:rPr lang="en-US" smtClean="0"/>
              <a:t>31</a:t>
            </a:fld>
            <a:endParaRPr lang="en-US" dirty="0"/>
          </a:p>
        </p:txBody>
      </p:sp>
    </p:spTree>
    <p:extLst>
      <p:ext uri="{BB962C8B-B14F-4D97-AF65-F5344CB8AC3E}">
        <p14:creationId xmlns:p14="http://schemas.microsoft.com/office/powerpoint/2010/main" val="578447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FC6F-B315-B84F-8BBD-CDACAC81B2D6}"/>
              </a:ext>
            </a:extLst>
          </p:cNvPr>
          <p:cNvSpPr>
            <a:spLocks noGrp="1"/>
          </p:cNvSpPr>
          <p:nvPr>
            <p:ph type="title"/>
          </p:nvPr>
        </p:nvSpPr>
        <p:spPr/>
        <p:txBody>
          <a:bodyPr/>
          <a:lstStyle/>
          <a:p>
            <a:r>
              <a:rPr lang="en-US" altLang="zh-CN" dirty="0"/>
              <a:t>Prototype </a:t>
            </a:r>
            <a:r>
              <a:rPr lang="en-US" dirty="0"/>
              <a:t>Pattern</a:t>
            </a:r>
          </a:p>
        </p:txBody>
      </p:sp>
      <p:sp>
        <p:nvSpPr>
          <p:cNvPr id="3" name="Content Placeholder 2">
            <a:extLst>
              <a:ext uri="{FF2B5EF4-FFF2-40B4-BE49-F238E27FC236}">
                <a16:creationId xmlns:a16="http://schemas.microsoft.com/office/drawing/2014/main" id="{E197A5D8-75A1-A144-AA04-6DBC3AB1F700}"/>
              </a:ext>
            </a:extLst>
          </p:cNvPr>
          <p:cNvSpPr>
            <a:spLocks noGrp="1"/>
          </p:cNvSpPr>
          <p:nvPr>
            <p:ph idx="1"/>
          </p:nvPr>
        </p:nvSpPr>
        <p:spPr/>
        <p:txBody>
          <a:bodyPr>
            <a:normAutofit/>
          </a:bodyPr>
          <a:lstStyle/>
          <a:p>
            <a:r>
              <a:rPr lang="en-US" altLang="zh-CN" sz="3200" b="1" dirty="0"/>
              <a:t>Liabilities</a:t>
            </a:r>
          </a:p>
          <a:p>
            <a:pPr lvl="1"/>
            <a:r>
              <a:rPr lang="en-US" altLang="zh-CN" sz="2800" dirty="0"/>
              <a:t>Each subclass of Prototype must implement the clone operation</a:t>
            </a:r>
          </a:p>
          <a:p>
            <a:pPr lvl="2"/>
            <a:r>
              <a:rPr lang="en-US" altLang="zh-CN" sz="2000" dirty="0"/>
              <a:t>deep copy if copy and original must be independent</a:t>
            </a:r>
          </a:p>
          <a:p>
            <a:pPr lvl="2"/>
            <a:r>
              <a:rPr lang="en-US" altLang="zh-CN" sz="2000" dirty="0"/>
              <a:t>shallow copy is sufficient otherwise</a:t>
            </a:r>
          </a:p>
          <a:p>
            <a:pPr lvl="1"/>
            <a:r>
              <a:rPr lang="en-US" altLang="zh-CN" sz="2800" dirty="0"/>
              <a:t>Implementing clone may be difficult if </a:t>
            </a:r>
          </a:p>
          <a:p>
            <a:pPr lvl="2"/>
            <a:r>
              <a:rPr lang="en-US" altLang="zh-CN" sz="2000" dirty="0"/>
              <a:t>the component objects do not support cloning, or</a:t>
            </a:r>
          </a:p>
          <a:p>
            <a:pPr lvl="2"/>
            <a:r>
              <a:rPr lang="en-US" altLang="zh-CN" sz="2000" dirty="0"/>
              <a:t>there are circular references</a:t>
            </a:r>
          </a:p>
          <a:p>
            <a:endParaRPr lang="en-US" sz="3200" dirty="0"/>
          </a:p>
        </p:txBody>
      </p:sp>
      <p:sp>
        <p:nvSpPr>
          <p:cNvPr id="4" name="Slide Number Placeholder 3">
            <a:extLst>
              <a:ext uri="{FF2B5EF4-FFF2-40B4-BE49-F238E27FC236}">
                <a16:creationId xmlns:a16="http://schemas.microsoft.com/office/drawing/2014/main" id="{A027B405-FD24-6F4F-8004-D8EF09970061}"/>
              </a:ext>
            </a:extLst>
          </p:cNvPr>
          <p:cNvSpPr>
            <a:spLocks noGrp="1"/>
          </p:cNvSpPr>
          <p:nvPr>
            <p:ph type="sldNum" sz="quarter" idx="12"/>
          </p:nvPr>
        </p:nvSpPr>
        <p:spPr/>
        <p:txBody>
          <a:bodyPr/>
          <a:lstStyle/>
          <a:p>
            <a:fld id="{4CE482DC-2269-4F26-9D2A-7E44B1A4CD85}" type="slidenum">
              <a:rPr lang="en-US" smtClean="0"/>
              <a:t>32</a:t>
            </a:fld>
            <a:endParaRPr lang="en-US" dirty="0"/>
          </a:p>
        </p:txBody>
      </p:sp>
    </p:spTree>
    <p:extLst>
      <p:ext uri="{BB962C8B-B14F-4D97-AF65-F5344CB8AC3E}">
        <p14:creationId xmlns:p14="http://schemas.microsoft.com/office/powerpoint/2010/main" val="1648854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49C7B0-CFFE-AF4A-941E-60D8926B02C1}"/>
              </a:ext>
            </a:extLst>
          </p:cNvPr>
          <p:cNvSpPr>
            <a:spLocks noGrp="1"/>
          </p:cNvSpPr>
          <p:nvPr>
            <p:ph type="sldNum" sz="quarter" idx="12"/>
          </p:nvPr>
        </p:nvSpPr>
        <p:spPr/>
        <p:txBody>
          <a:bodyPr/>
          <a:lstStyle/>
          <a:p>
            <a:fld id="{4CE482DC-2269-4F26-9D2A-7E44B1A4CD85}" type="slidenum">
              <a:rPr lang="en-US" smtClean="0"/>
              <a:t>33</a:t>
            </a:fld>
            <a:endParaRPr lang="en-US" dirty="0"/>
          </a:p>
        </p:txBody>
      </p:sp>
      <p:sp>
        <p:nvSpPr>
          <p:cNvPr id="88" name="Rectangle 2">
            <a:extLst>
              <a:ext uri="{FF2B5EF4-FFF2-40B4-BE49-F238E27FC236}">
                <a16:creationId xmlns:a16="http://schemas.microsoft.com/office/drawing/2014/main" id="{8AA00C63-E187-0C48-8EBD-3238F0A41E35}"/>
              </a:ext>
            </a:extLst>
          </p:cNvPr>
          <p:cNvSpPr txBox="1">
            <a:spLocks noChangeArrowheads="1"/>
          </p:cNvSpPr>
          <p:nvPr/>
        </p:nvSpPr>
        <p:spPr>
          <a:xfrm>
            <a:off x="1967395" y="193965"/>
            <a:ext cx="8229600" cy="685800"/>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a:ea typeface="宋体" panose="02010600030101010101" pitchFamily="2" charset="-122"/>
              </a:rPr>
              <a:t>Persistence Framework: Putting It Together</a:t>
            </a:r>
          </a:p>
        </p:txBody>
      </p:sp>
      <p:sp>
        <p:nvSpPr>
          <p:cNvPr id="89" name="Text Box 3">
            <a:extLst>
              <a:ext uri="{FF2B5EF4-FFF2-40B4-BE49-F238E27FC236}">
                <a16:creationId xmlns:a16="http://schemas.microsoft.com/office/drawing/2014/main" id="{D3EB63A6-F1EE-2C47-8142-ED7C16359980}"/>
              </a:ext>
            </a:extLst>
          </p:cNvPr>
          <p:cNvSpPr txBox="1">
            <a:spLocks noChangeArrowheads="1"/>
          </p:cNvSpPr>
          <p:nvPr/>
        </p:nvSpPr>
        <p:spPr bwMode="auto">
          <a:xfrm>
            <a:off x="2149958" y="1282990"/>
            <a:ext cx="11334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Controller</a:t>
            </a:r>
          </a:p>
        </p:txBody>
      </p:sp>
      <p:sp>
        <p:nvSpPr>
          <p:cNvPr id="90" name="Text Box 4">
            <a:extLst>
              <a:ext uri="{FF2B5EF4-FFF2-40B4-BE49-F238E27FC236}">
                <a16:creationId xmlns:a16="http://schemas.microsoft.com/office/drawing/2014/main" id="{ACF68FB0-CEAB-6340-9419-C8B49B232EDD}"/>
              </a:ext>
            </a:extLst>
          </p:cNvPr>
          <p:cNvSpPr txBox="1">
            <a:spLocks noChangeArrowheads="1"/>
          </p:cNvSpPr>
          <p:nvPr/>
        </p:nvSpPr>
        <p:spPr bwMode="auto">
          <a:xfrm>
            <a:off x="3931133" y="1281403"/>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DBMgr</a:t>
            </a:r>
          </a:p>
        </p:txBody>
      </p:sp>
      <p:sp>
        <p:nvSpPr>
          <p:cNvPr id="91" name="Text Box 5">
            <a:extLst>
              <a:ext uri="{FF2B5EF4-FFF2-40B4-BE49-F238E27FC236}">
                <a16:creationId xmlns:a16="http://schemas.microsoft.com/office/drawing/2014/main" id="{8C8E7BC2-B0B5-074B-B91B-DB0F9888C854}"/>
              </a:ext>
            </a:extLst>
          </p:cNvPr>
          <p:cNvSpPr txBox="1">
            <a:spLocks noChangeArrowheads="1"/>
          </p:cNvSpPr>
          <p:nvPr/>
        </p:nvSpPr>
        <p:spPr bwMode="auto">
          <a:xfrm>
            <a:off x="5659920" y="1281403"/>
            <a:ext cx="207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i="1">
                <a:solidFill>
                  <a:schemeClr val="tx1"/>
                </a:solidFill>
              </a:rPr>
              <a:t>DB Access Interface</a:t>
            </a:r>
          </a:p>
        </p:txBody>
      </p:sp>
      <p:sp>
        <p:nvSpPr>
          <p:cNvPr id="92" name="Text Box 6">
            <a:extLst>
              <a:ext uri="{FF2B5EF4-FFF2-40B4-BE49-F238E27FC236}">
                <a16:creationId xmlns:a16="http://schemas.microsoft.com/office/drawing/2014/main" id="{8160F487-D1E2-2741-B2BD-23D2D286E25C}"/>
              </a:ext>
            </a:extLst>
          </p:cNvPr>
          <p:cNvSpPr txBox="1">
            <a:spLocks noChangeArrowheads="1"/>
          </p:cNvSpPr>
          <p:nvPr/>
        </p:nvSpPr>
        <p:spPr bwMode="auto">
          <a:xfrm>
            <a:off x="3739045" y="1665578"/>
            <a:ext cx="125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getX(): X</a:t>
            </a:r>
          </a:p>
          <a:p>
            <a:r>
              <a:rPr lang="en-US" altLang="en-US" sz="1800">
                <a:solidFill>
                  <a:schemeClr val="tx1"/>
                </a:solidFill>
              </a:rPr>
              <a:t>saveX(x:X)</a:t>
            </a:r>
          </a:p>
        </p:txBody>
      </p:sp>
      <p:sp>
        <p:nvSpPr>
          <p:cNvPr id="93" name="Rectangle 7">
            <a:extLst>
              <a:ext uri="{FF2B5EF4-FFF2-40B4-BE49-F238E27FC236}">
                <a16:creationId xmlns:a16="http://schemas.microsoft.com/office/drawing/2014/main" id="{BB8CB1D4-B26F-5E4C-B4D2-B1C12E172076}"/>
              </a:ext>
            </a:extLst>
          </p:cNvPr>
          <p:cNvSpPr>
            <a:spLocks noChangeArrowheads="1"/>
          </p:cNvSpPr>
          <p:nvPr/>
        </p:nvSpPr>
        <p:spPr bwMode="auto">
          <a:xfrm>
            <a:off x="3700945" y="1243303"/>
            <a:ext cx="1344613" cy="107473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 name="Line 8">
            <a:extLst>
              <a:ext uri="{FF2B5EF4-FFF2-40B4-BE49-F238E27FC236}">
                <a16:creationId xmlns:a16="http://schemas.microsoft.com/office/drawing/2014/main" id="{12565AB9-659D-954E-BABA-E41571B70278}"/>
              </a:ext>
            </a:extLst>
          </p:cNvPr>
          <p:cNvSpPr>
            <a:spLocks noChangeShapeType="1"/>
          </p:cNvSpPr>
          <p:nvPr/>
        </p:nvSpPr>
        <p:spPr bwMode="auto">
          <a:xfrm>
            <a:off x="3700945" y="1627478"/>
            <a:ext cx="13446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 name="Line 9">
            <a:extLst>
              <a:ext uri="{FF2B5EF4-FFF2-40B4-BE49-F238E27FC236}">
                <a16:creationId xmlns:a16="http://schemas.microsoft.com/office/drawing/2014/main" id="{E1AAABDA-22B2-9949-998A-5C017F5C8140}"/>
              </a:ext>
            </a:extLst>
          </p:cNvPr>
          <p:cNvSpPr>
            <a:spLocks noChangeShapeType="1"/>
          </p:cNvSpPr>
          <p:nvPr/>
        </p:nvSpPr>
        <p:spPr bwMode="auto">
          <a:xfrm>
            <a:off x="3700945" y="1703678"/>
            <a:ext cx="13446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6" name="Text Box 10">
            <a:extLst>
              <a:ext uri="{FF2B5EF4-FFF2-40B4-BE49-F238E27FC236}">
                <a16:creationId xmlns:a16="http://schemas.microsoft.com/office/drawing/2014/main" id="{1BCD0F15-E3A0-E34E-AC41-2C05546F9F51}"/>
              </a:ext>
            </a:extLst>
          </p:cNvPr>
          <p:cNvSpPr txBox="1">
            <a:spLocks noChangeArrowheads="1"/>
          </p:cNvSpPr>
          <p:nvPr/>
        </p:nvSpPr>
        <p:spPr bwMode="auto">
          <a:xfrm>
            <a:off x="5736120" y="1665578"/>
            <a:ext cx="221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i="1">
                <a:solidFill>
                  <a:schemeClr val="tx1"/>
                </a:solidFill>
              </a:rPr>
              <a:t>getX(): X</a:t>
            </a:r>
          </a:p>
          <a:p>
            <a:r>
              <a:rPr lang="en-US" altLang="en-US" sz="1800" i="1">
                <a:solidFill>
                  <a:schemeClr val="tx1"/>
                </a:solidFill>
              </a:rPr>
              <a:t>saveX(x:X)</a:t>
            </a:r>
          </a:p>
        </p:txBody>
      </p:sp>
      <p:sp>
        <p:nvSpPr>
          <p:cNvPr id="97" name="Rectangle 11">
            <a:extLst>
              <a:ext uri="{FF2B5EF4-FFF2-40B4-BE49-F238E27FC236}">
                <a16:creationId xmlns:a16="http://schemas.microsoft.com/office/drawing/2014/main" id="{BD989BEE-D641-4D47-B8C8-60B99161FA13}"/>
              </a:ext>
            </a:extLst>
          </p:cNvPr>
          <p:cNvSpPr>
            <a:spLocks noChangeArrowheads="1"/>
          </p:cNvSpPr>
          <p:nvPr/>
        </p:nvSpPr>
        <p:spPr bwMode="auto">
          <a:xfrm>
            <a:off x="5698020" y="1243303"/>
            <a:ext cx="1997075" cy="107473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8" name="Line 12">
            <a:extLst>
              <a:ext uri="{FF2B5EF4-FFF2-40B4-BE49-F238E27FC236}">
                <a16:creationId xmlns:a16="http://schemas.microsoft.com/office/drawing/2014/main" id="{8166F7FA-F2C7-9B49-BDAF-0A9811B0809D}"/>
              </a:ext>
            </a:extLst>
          </p:cNvPr>
          <p:cNvSpPr>
            <a:spLocks noChangeShapeType="1"/>
          </p:cNvSpPr>
          <p:nvPr/>
        </p:nvSpPr>
        <p:spPr bwMode="auto">
          <a:xfrm>
            <a:off x="5698020" y="1627478"/>
            <a:ext cx="199707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 name="Line 13">
            <a:extLst>
              <a:ext uri="{FF2B5EF4-FFF2-40B4-BE49-F238E27FC236}">
                <a16:creationId xmlns:a16="http://schemas.microsoft.com/office/drawing/2014/main" id="{F5628C07-FAAC-984B-8A76-24C074D005F2}"/>
              </a:ext>
            </a:extLst>
          </p:cNvPr>
          <p:cNvSpPr>
            <a:spLocks noChangeShapeType="1"/>
          </p:cNvSpPr>
          <p:nvPr/>
        </p:nvSpPr>
        <p:spPr bwMode="auto">
          <a:xfrm>
            <a:off x="5698020" y="1703678"/>
            <a:ext cx="199707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0" name="AutoShape 14">
            <a:extLst>
              <a:ext uri="{FF2B5EF4-FFF2-40B4-BE49-F238E27FC236}">
                <a16:creationId xmlns:a16="http://schemas.microsoft.com/office/drawing/2014/main" id="{7D183291-FCB8-0341-B06F-5B81937E1BD6}"/>
              </a:ext>
            </a:extLst>
          </p:cNvPr>
          <p:cNvSpPr>
            <a:spLocks noChangeArrowheads="1"/>
          </p:cNvSpPr>
          <p:nvPr/>
        </p:nvSpPr>
        <p:spPr bwMode="auto">
          <a:xfrm>
            <a:off x="6082195" y="2338678"/>
            <a:ext cx="260350" cy="200025"/>
          </a:xfrm>
          <a:prstGeom prst="triangle">
            <a:avLst>
              <a:gd name="adj" fmla="val 50000"/>
            </a:avLst>
          </a:prstGeom>
          <a:solidFill>
            <a:srgbClr val="FFFFFF"/>
          </a:solidFill>
          <a:ln w="9525">
            <a:solidFill>
              <a:srgbClr val="000000"/>
            </a:solidFill>
            <a:miter lim="800000"/>
            <a:headEnd/>
            <a:tailEnd/>
          </a:ln>
        </p:spPr>
        <p:txBody>
          <a:bodyPr/>
          <a:lstStyle/>
          <a:p>
            <a:endParaRPr lang="en-US"/>
          </a:p>
        </p:txBody>
      </p:sp>
      <p:sp>
        <p:nvSpPr>
          <p:cNvPr id="101" name="Line 15">
            <a:extLst>
              <a:ext uri="{FF2B5EF4-FFF2-40B4-BE49-F238E27FC236}">
                <a16:creationId xmlns:a16="http://schemas.microsoft.com/office/drawing/2014/main" id="{1E8AA61E-ADC1-8A4E-A4A3-332EAC8A44A6}"/>
              </a:ext>
            </a:extLst>
          </p:cNvPr>
          <p:cNvSpPr>
            <a:spLocks noChangeShapeType="1"/>
          </p:cNvSpPr>
          <p:nvPr/>
        </p:nvSpPr>
        <p:spPr bwMode="auto">
          <a:xfrm>
            <a:off x="6213958" y="2540290"/>
            <a:ext cx="0" cy="384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Text Box 16">
            <a:extLst>
              <a:ext uri="{FF2B5EF4-FFF2-40B4-BE49-F238E27FC236}">
                <a16:creationId xmlns:a16="http://schemas.microsoft.com/office/drawing/2014/main" id="{409031B9-B335-3D48-8B25-C24BCCD2A952}"/>
              </a:ext>
            </a:extLst>
          </p:cNvPr>
          <p:cNvSpPr txBox="1">
            <a:spLocks noChangeArrowheads="1"/>
          </p:cNvSpPr>
          <p:nvPr/>
        </p:nvSpPr>
        <p:spPr bwMode="auto">
          <a:xfrm>
            <a:off x="5469420" y="2970503"/>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DBX Access</a:t>
            </a:r>
          </a:p>
        </p:txBody>
      </p:sp>
      <p:sp>
        <p:nvSpPr>
          <p:cNvPr id="103" name="Text Box 17">
            <a:extLst>
              <a:ext uri="{FF2B5EF4-FFF2-40B4-BE49-F238E27FC236}">
                <a16:creationId xmlns:a16="http://schemas.microsoft.com/office/drawing/2014/main" id="{AD182D46-5D24-AF4D-B9FE-82C596A02649}"/>
              </a:ext>
            </a:extLst>
          </p:cNvPr>
          <p:cNvSpPr txBox="1">
            <a:spLocks noChangeArrowheads="1"/>
          </p:cNvSpPr>
          <p:nvPr/>
        </p:nvSpPr>
        <p:spPr bwMode="auto">
          <a:xfrm>
            <a:off x="5531333" y="3354678"/>
            <a:ext cx="125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getX(): X</a:t>
            </a:r>
          </a:p>
          <a:p>
            <a:r>
              <a:rPr lang="en-US" altLang="en-US" sz="1800">
                <a:solidFill>
                  <a:schemeClr val="tx1"/>
                </a:solidFill>
              </a:rPr>
              <a:t>saveX(x:X)</a:t>
            </a:r>
          </a:p>
        </p:txBody>
      </p:sp>
      <p:sp>
        <p:nvSpPr>
          <p:cNvPr id="104" name="Rectangle 18">
            <a:extLst>
              <a:ext uri="{FF2B5EF4-FFF2-40B4-BE49-F238E27FC236}">
                <a16:creationId xmlns:a16="http://schemas.microsoft.com/office/drawing/2014/main" id="{CA6E9179-1BFB-EE4A-869C-34971F0F54D9}"/>
              </a:ext>
            </a:extLst>
          </p:cNvPr>
          <p:cNvSpPr>
            <a:spLocks noChangeArrowheads="1"/>
          </p:cNvSpPr>
          <p:nvPr/>
        </p:nvSpPr>
        <p:spPr bwMode="auto">
          <a:xfrm>
            <a:off x="5493233" y="2932403"/>
            <a:ext cx="1344612" cy="107473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5" name="Line 19">
            <a:extLst>
              <a:ext uri="{FF2B5EF4-FFF2-40B4-BE49-F238E27FC236}">
                <a16:creationId xmlns:a16="http://schemas.microsoft.com/office/drawing/2014/main" id="{9263F3CD-F63C-6446-B03F-0057E7E099D5}"/>
              </a:ext>
            </a:extLst>
          </p:cNvPr>
          <p:cNvSpPr>
            <a:spLocks noChangeShapeType="1"/>
          </p:cNvSpPr>
          <p:nvPr/>
        </p:nvSpPr>
        <p:spPr bwMode="auto">
          <a:xfrm>
            <a:off x="5493233" y="3316578"/>
            <a:ext cx="13446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 name="Line 20">
            <a:extLst>
              <a:ext uri="{FF2B5EF4-FFF2-40B4-BE49-F238E27FC236}">
                <a16:creationId xmlns:a16="http://schemas.microsoft.com/office/drawing/2014/main" id="{5338C60A-AF60-FE41-BC61-479649C782E0}"/>
              </a:ext>
            </a:extLst>
          </p:cNvPr>
          <p:cNvSpPr>
            <a:spLocks noChangeShapeType="1"/>
          </p:cNvSpPr>
          <p:nvPr/>
        </p:nvSpPr>
        <p:spPr bwMode="auto">
          <a:xfrm>
            <a:off x="5493233" y="3392778"/>
            <a:ext cx="13446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 name="Text Box 21">
            <a:extLst>
              <a:ext uri="{FF2B5EF4-FFF2-40B4-BE49-F238E27FC236}">
                <a16:creationId xmlns:a16="http://schemas.microsoft.com/office/drawing/2014/main" id="{AC029A92-B077-5D41-9ECB-784E8DD98D9A}"/>
              </a:ext>
            </a:extLst>
          </p:cNvPr>
          <p:cNvSpPr txBox="1">
            <a:spLocks noChangeArrowheads="1"/>
          </p:cNvSpPr>
          <p:nvPr/>
        </p:nvSpPr>
        <p:spPr bwMode="auto">
          <a:xfrm>
            <a:off x="7099783" y="2970503"/>
            <a:ext cx="1270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DBY Proxy</a:t>
            </a:r>
          </a:p>
        </p:txBody>
      </p:sp>
      <p:sp>
        <p:nvSpPr>
          <p:cNvPr id="108" name="Text Box 22">
            <a:extLst>
              <a:ext uri="{FF2B5EF4-FFF2-40B4-BE49-F238E27FC236}">
                <a16:creationId xmlns:a16="http://schemas.microsoft.com/office/drawing/2014/main" id="{E6F8E833-DCF5-9642-901D-12089182760A}"/>
              </a:ext>
            </a:extLst>
          </p:cNvPr>
          <p:cNvSpPr txBox="1">
            <a:spLocks noChangeArrowheads="1"/>
          </p:cNvSpPr>
          <p:nvPr/>
        </p:nvSpPr>
        <p:spPr bwMode="auto">
          <a:xfrm>
            <a:off x="7039458" y="3354678"/>
            <a:ext cx="1428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getX(): X</a:t>
            </a:r>
          </a:p>
          <a:p>
            <a:r>
              <a:rPr lang="en-US" altLang="en-US" sz="1800">
                <a:solidFill>
                  <a:schemeClr val="tx1"/>
                </a:solidFill>
              </a:rPr>
              <a:t>saveX(x:X)</a:t>
            </a:r>
          </a:p>
          <a:p>
            <a:r>
              <a:rPr lang="en-US" altLang="en-US" sz="1800">
                <a:solidFill>
                  <a:schemeClr val="tx1"/>
                </a:solidFill>
              </a:rPr>
              <a:t>openSocket()</a:t>
            </a:r>
          </a:p>
          <a:p>
            <a:r>
              <a:rPr lang="en-US" altLang="en-US" sz="1800">
                <a:solidFill>
                  <a:schemeClr val="tx1"/>
                </a:solidFill>
              </a:rPr>
              <a:t>closeSocket()</a:t>
            </a:r>
          </a:p>
        </p:txBody>
      </p:sp>
      <p:sp>
        <p:nvSpPr>
          <p:cNvPr id="109" name="Rectangle 23">
            <a:extLst>
              <a:ext uri="{FF2B5EF4-FFF2-40B4-BE49-F238E27FC236}">
                <a16:creationId xmlns:a16="http://schemas.microsoft.com/office/drawing/2014/main" id="{4AC5AF23-C37B-D949-8ABC-7B457D980000}"/>
              </a:ext>
            </a:extLst>
          </p:cNvPr>
          <p:cNvSpPr>
            <a:spLocks noChangeArrowheads="1"/>
          </p:cNvSpPr>
          <p:nvPr/>
        </p:nvSpPr>
        <p:spPr bwMode="auto">
          <a:xfrm>
            <a:off x="7077558" y="2932403"/>
            <a:ext cx="1344612" cy="16827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0" name="Line 24">
            <a:extLst>
              <a:ext uri="{FF2B5EF4-FFF2-40B4-BE49-F238E27FC236}">
                <a16:creationId xmlns:a16="http://schemas.microsoft.com/office/drawing/2014/main" id="{01FC2291-7C73-4B48-A487-E248245F889B}"/>
              </a:ext>
            </a:extLst>
          </p:cNvPr>
          <p:cNvSpPr>
            <a:spLocks noChangeShapeType="1"/>
          </p:cNvSpPr>
          <p:nvPr/>
        </p:nvSpPr>
        <p:spPr bwMode="auto">
          <a:xfrm>
            <a:off x="7077558" y="3316578"/>
            <a:ext cx="13446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1" name="Line 25">
            <a:extLst>
              <a:ext uri="{FF2B5EF4-FFF2-40B4-BE49-F238E27FC236}">
                <a16:creationId xmlns:a16="http://schemas.microsoft.com/office/drawing/2014/main" id="{E0E9D911-88DB-7F41-AFF5-3A50228AF4BE}"/>
              </a:ext>
            </a:extLst>
          </p:cNvPr>
          <p:cNvSpPr>
            <a:spLocks noChangeShapeType="1"/>
          </p:cNvSpPr>
          <p:nvPr/>
        </p:nvSpPr>
        <p:spPr bwMode="auto">
          <a:xfrm>
            <a:off x="7077558" y="3392778"/>
            <a:ext cx="13446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2" name="Text Box 26">
            <a:extLst>
              <a:ext uri="{FF2B5EF4-FFF2-40B4-BE49-F238E27FC236}">
                <a16:creationId xmlns:a16="http://schemas.microsoft.com/office/drawing/2014/main" id="{214F9399-5279-7E4E-B49B-ABC3E0620624}"/>
              </a:ext>
            </a:extLst>
          </p:cNvPr>
          <p:cNvSpPr txBox="1">
            <a:spLocks noChangeArrowheads="1"/>
          </p:cNvSpPr>
          <p:nvPr/>
        </p:nvSpPr>
        <p:spPr bwMode="auto">
          <a:xfrm>
            <a:off x="3283433" y="2970503"/>
            <a:ext cx="1227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i="1">
                <a:solidFill>
                  <a:schemeClr val="tx1"/>
                </a:solidFill>
              </a:rPr>
              <a:t>DBX Cmd</a:t>
            </a:r>
          </a:p>
        </p:txBody>
      </p:sp>
      <p:sp>
        <p:nvSpPr>
          <p:cNvPr id="113" name="Text Box 27">
            <a:extLst>
              <a:ext uri="{FF2B5EF4-FFF2-40B4-BE49-F238E27FC236}">
                <a16:creationId xmlns:a16="http://schemas.microsoft.com/office/drawing/2014/main" id="{FD504CEE-1B28-A547-A232-BB306BC712E3}"/>
              </a:ext>
            </a:extLst>
          </p:cNvPr>
          <p:cNvSpPr txBox="1">
            <a:spLocks noChangeArrowheads="1"/>
          </p:cNvSpPr>
          <p:nvPr/>
        </p:nvSpPr>
        <p:spPr bwMode="auto">
          <a:xfrm>
            <a:off x="2956408" y="3354678"/>
            <a:ext cx="18240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execute(): Object</a:t>
            </a:r>
          </a:p>
          <a:p>
            <a:r>
              <a:rPr lang="en-US" altLang="en-US" sz="1800" i="1">
                <a:solidFill>
                  <a:schemeClr val="tx1"/>
                </a:solidFill>
              </a:rPr>
              <a:t>hook1()</a:t>
            </a:r>
          </a:p>
          <a:p>
            <a:r>
              <a:rPr lang="en-US" altLang="en-US" sz="1800" i="1">
                <a:solidFill>
                  <a:schemeClr val="tx1"/>
                </a:solidFill>
              </a:rPr>
              <a:t>hook2(): Object</a:t>
            </a:r>
          </a:p>
        </p:txBody>
      </p:sp>
      <p:sp>
        <p:nvSpPr>
          <p:cNvPr id="114" name="Rectangle 28">
            <a:extLst>
              <a:ext uri="{FF2B5EF4-FFF2-40B4-BE49-F238E27FC236}">
                <a16:creationId xmlns:a16="http://schemas.microsoft.com/office/drawing/2014/main" id="{C2ECC242-B48A-DC49-9D93-CECCED57A530}"/>
              </a:ext>
            </a:extLst>
          </p:cNvPr>
          <p:cNvSpPr>
            <a:spLocks noChangeArrowheads="1"/>
          </p:cNvSpPr>
          <p:nvPr/>
        </p:nvSpPr>
        <p:spPr bwMode="auto">
          <a:xfrm>
            <a:off x="2918308" y="2932403"/>
            <a:ext cx="1958975" cy="13303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5" name="Line 29">
            <a:extLst>
              <a:ext uri="{FF2B5EF4-FFF2-40B4-BE49-F238E27FC236}">
                <a16:creationId xmlns:a16="http://schemas.microsoft.com/office/drawing/2014/main" id="{8C87B761-6F5C-284A-A686-6AB6311DFF0A}"/>
              </a:ext>
            </a:extLst>
          </p:cNvPr>
          <p:cNvSpPr>
            <a:spLocks noChangeShapeType="1"/>
          </p:cNvSpPr>
          <p:nvPr/>
        </p:nvSpPr>
        <p:spPr bwMode="auto">
          <a:xfrm>
            <a:off x="2918308" y="3316578"/>
            <a:ext cx="195897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6" name="Line 30">
            <a:extLst>
              <a:ext uri="{FF2B5EF4-FFF2-40B4-BE49-F238E27FC236}">
                <a16:creationId xmlns:a16="http://schemas.microsoft.com/office/drawing/2014/main" id="{3CD0748C-FB22-9741-A8BE-69E689512D49}"/>
              </a:ext>
            </a:extLst>
          </p:cNvPr>
          <p:cNvSpPr>
            <a:spLocks noChangeShapeType="1"/>
          </p:cNvSpPr>
          <p:nvPr/>
        </p:nvSpPr>
        <p:spPr bwMode="auto">
          <a:xfrm>
            <a:off x="2918308" y="3392778"/>
            <a:ext cx="195897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7" name="AutoShape 31">
            <a:extLst>
              <a:ext uri="{FF2B5EF4-FFF2-40B4-BE49-F238E27FC236}">
                <a16:creationId xmlns:a16="http://schemas.microsoft.com/office/drawing/2014/main" id="{90F8F5C3-DF2F-4149-84E7-CC4D6AF643F4}"/>
              </a:ext>
            </a:extLst>
          </p:cNvPr>
          <p:cNvSpPr>
            <a:spLocks noChangeArrowheads="1"/>
          </p:cNvSpPr>
          <p:nvPr/>
        </p:nvSpPr>
        <p:spPr bwMode="auto">
          <a:xfrm>
            <a:off x="3753333" y="4284953"/>
            <a:ext cx="260350" cy="200025"/>
          </a:xfrm>
          <a:prstGeom prst="triangle">
            <a:avLst>
              <a:gd name="adj" fmla="val 50000"/>
            </a:avLst>
          </a:prstGeom>
          <a:solidFill>
            <a:srgbClr val="FFFFFF"/>
          </a:solidFill>
          <a:ln w="9525">
            <a:solidFill>
              <a:srgbClr val="000000"/>
            </a:solidFill>
            <a:miter lim="800000"/>
            <a:headEnd/>
            <a:tailEnd/>
          </a:ln>
        </p:spPr>
        <p:txBody>
          <a:bodyPr/>
          <a:lstStyle/>
          <a:p>
            <a:endParaRPr lang="en-US"/>
          </a:p>
        </p:txBody>
      </p:sp>
      <p:sp>
        <p:nvSpPr>
          <p:cNvPr id="118" name="Line 32">
            <a:extLst>
              <a:ext uri="{FF2B5EF4-FFF2-40B4-BE49-F238E27FC236}">
                <a16:creationId xmlns:a16="http://schemas.microsoft.com/office/drawing/2014/main" id="{231941B1-E3D6-6543-B3D4-081DA2C4D95F}"/>
              </a:ext>
            </a:extLst>
          </p:cNvPr>
          <p:cNvSpPr>
            <a:spLocks noChangeShapeType="1"/>
          </p:cNvSpPr>
          <p:nvPr/>
        </p:nvSpPr>
        <p:spPr bwMode="auto">
          <a:xfrm>
            <a:off x="2880208" y="4648490"/>
            <a:ext cx="1946275"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33">
            <a:extLst>
              <a:ext uri="{FF2B5EF4-FFF2-40B4-BE49-F238E27FC236}">
                <a16:creationId xmlns:a16="http://schemas.microsoft.com/office/drawing/2014/main" id="{8D992499-F3F3-DE4D-8C53-42403D289E9E}"/>
              </a:ext>
            </a:extLst>
          </p:cNvPr>
          <p:cNvSpPr>
            <a:spLocks noChangeShapeType="1"/>
          </p:cNvSpPr>
          <p:nvPr/>
        </p:nvSpPr>
        <p:spPr bwMode="auto">
          <a:xfrm>
            <a:off x="3885095" y="4486565"/>
            <a:ext cx="0" cy="16033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34">
            <a:extLst>
              <a:ext uri="{FF2B5EF4-FFF2-40B4-BE49-F238E27FC236}">
                <a16:creationId xmlns:a16="http://schemas.microsoft.com/office/drawing/2014/main" id="{3EB902FD-1620-6B4F-AF4C-6AD7AD5D27BC}"/>
              </a:ext>
            </a:extLst>
          </p:cNvPr>
          <p:cNvSpPr>
            <a:spLocks noChangeShapeType="1"/>
          </p:cNvSpPr>
          <p:nvPr/>
        </p:nvSpPr>
        <p:spPr bwMode="auto">
          <a:xfrm>
            <a:off x="4839183" y="4648490"/>
            <a:ext cx="0" cy="2301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35">
            <a:extLst>
              <a:ext uri="{FF2B5EF4-FFF2-40B4-BE49-F238E27FC236}">
                <a16:creationId xmlns:a16="http://schemas.microsoft.com/office/drawing/2014/main" id="{CE241DD6-CE8C-594F-A43D-5A73385B6E45}"/>
              </a:ext>
            </a:extLst>
          </p:cNvPr>
          <p:cNvSpPr>
            <a:spLocks noChangeShapeType="1"/>
          </p:cNvSpPr>
          <p:nvPr/>
        </p:nvSpPr>
        <p:spPr bwMode="auto">
          <a:xfrm>
            <a:off x="2880208" y="4648490"/>
            <a:ext cx="0" cy="2301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Text Box 36">
            <a:extLst>
              <a:ext uri="{FF2B5EF4-FFF2-40B4-BE49-F238E27FC236}">
                <a16:creationId xmlns:a16="http://schemas.microsoft.com/office/drawing/2014/main" id="{7A0BB720-E508-1D41-AFA2-06B41ABB15CD}"/>
              </a:ext>
            </a:extLst>
          </p:cNvPr>
          <p:cNvSpPr txBox="1">
            <a:spLocks noChangeArrowheads="1"/>
          </p:cNvSpPr>
          <p:nvPr/>
        </p:nvSpPr>
        <p:spPr bwMode="auto">
          <a:xfrm>
            <a:off x="2565883" y="4916778"/>
            <a:ext cx="736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Get X</a:t>
            </a:r>
          </a:p>
        </p:txBody>
      </p:sp>
      <p:sp>
        <p:nvSpPr>
          <p:cNvPr id="123" name="Text Box 37">
            <a:extLst>
              <a:ext uri="{FF2B5EF4-FFF2-40B4-BE49-F238E27FC236}">
                <a16:creationId xmlns:a16="http://schemas.microsoft.com/office/drawing/2014/main" id="{08D9DA2F-3244-CD4D-BC2C-7BFCAFCCCC04}"/>
              </a:ext>
            </a:extLst>
          </p:cNvPr>
          <p:cNvSpPr txBox="1">
            <a:spLocks noChangeArrowheads="1"/>
          </p:cNvSpPr>
          <p:nvPr/>
        </p:nvSpPr>
        <p:spPr bwMode="auto">
          <a:xfrm>
            <a:off x="2075345" y="5300953"/>
            <a:ext cx="16383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GetX(...)</a:t>
            </a:r>
          </a:p>
          <a:p>
            <a:r>
              <a:rPr lang="en-US" altLang="en-US" sz="1800">
                <a:solidFill>
                  <a:schemeClr val="tx1"/>
                </a:solidFill>
              </a:rPr>
              <a:t>hook1()</a:t>
            </a:r>
          </a:p>
          <a:p>
            <a:r>
              <a:rPr lang="en-US" altLang="en-US" sz="1800">
                <a:solidFill>
                  <a:schemeClr val="tx1"/>
                </a:solidFill>
              </a:rPr>
              <a:t>hook2(): Object</a:t>
            </a:r>
          </a:p>
        </p:txBody>
      </p:sp>
      <p:sp>
        <p:nvSpPr>
          <p:cNvPr id="124" name="Rectangle 38">
            <a:extLst>
              <a:ext uri="{FF2B5EF4-FFF2-40B4-BE49-F238E27FC236}">
                <a16:creationId xmlns:a16="http://schemas.microsoft.com/office/drawing/2014/main" id="{16AE8F28-8DF6-1D48-97F1-4F1D8146023F}"/>
              </a:ext>
            </a:extLst>
          </p:cNvPr>
          <p:cNvSpPr>
            <a:spLocks noChangeArrowheads="1"/>
          </p:cNvSpPr>
          <p:nvPr/>
        </p:nvSpPr>
        <p:spPr bwMode="auto">
          <a:xfrm>
            <a:off x="2027720" y="4878678"/>
            <a:ext cx="1812925" cy="13636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5" name="Line 39">
            <a:extLst>
              <a:ext uri="{FF2B5EF4-FFF2-40B4-BE49-F238E27FC236}">
                <a16:creationId xmlns:a16="http://schemas.microsoft.com/office/drawing/2014/main" id="{D1189EDB-0766-7F4B-8FCA-B63BAD8258C3}"/>
              </a:ext>
            </a:extLst>
          </p:cNvPr>
          <p:cNvSpPr>
            <a:spLocks noChangeShapeType="1"/>
          </p:cNvSpPr>
          <p:nvPr/>
        </p:nvSpPr>
        <p:spPr bwMode="auto">
          <a:xfrm>
            <a:off x="2027720" y="5262853"/>
            <a:ext cx="18129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6" name="Line 40">
            <a:extLst>
              <a:ext uri="{FF2B5EF4-FFF2-40B4-BE49-F238E27FC236}">
                <a16:creationId xmlns:a16="http://schemas.microsoft.com/office/drawing/2014/main" id="{B00A9D6D-2FB2-E540-AF16-33F873689FAF}"/>
              </a:ext>
            </a:extLst>
          </p:cNvPr>
          <p:cNvSpPr>
            <a:spLocks noChangeShapeType="1"/>
          </p:cNvSpPr>
          <p:nvPr/>
        </p:nvSpPr>
        <p:spPr bwMode="auto">
          <a:xfrm>
            <a:off x="2027720" y="5339053"/>
            <a:ext cx="18129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7" name="Text Box 41">
            <a:extLst>
              <a:ext uri="{FF2B5EF4-FFF2-40B4-BE49-F238E27FC236}">
                <a16:creationId xmlns:a16="http://schemas.microsoft.com/office/drawing/2014/main" id="{6E0D63CB-4407-FB43-B52F-F0141303C9D2}"/>
              </a:ext>
            </a:extLst>
          </p:cNvPr>
          <p:cNvSpPr txBox="1">
            <a:spLocks noChangeArrowheads="1"/>
          </p:cNvSpPr>
          <p:nvPr/>
        </p:nvSpPr>
        <p:spPr bwMode="auto">
          <a:xfrm>
            <a:off x="4447070" y="4918365"/>
            <a:ext cx="850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Save X</a:t>
            </a:r>
          </a:p>
        </p:txBody>
      </p:sp>
      <p:sp>
        <p:nvSpPr>
          <p:cNvPr id="128" name="Text Box 42">
            <a:extLst>
              <a:ext uri="{FF2B5EF4-FFF2-40B4-BE49-F238E27FC236}">
                <a16:creationId xmlns:a16="http://schemas.microsoft.com/office/drawing/2014/main" id="{41B14583-3C3B-C646-BB40-89366D25F37F}"/>
              </a:ext>
            </a:extLst>
          </p:cNvPr>
          <p:cNvSpPr txBox="1">
            <a:spLocks noChangeArrowheads="1"/>
          </p:cNvSpPr>
          <p:nvPr/>
        </p:nvSpPr>
        <p:spPr bwMode="auto">
          <a:xfrm>
            <a:off x="3956533" y="5302540"/>
            <a:ext cx="16383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SaveX(...)</a:t>
            </a:r>
          </a:p>
          <a:p>
            <a:r>
              <a:rPr lang="en-US" altLang="en-US" sz="1800">
                <a:solidFill>
                  <a:schemeClr val="tx1"/>
                </a:solidFill>
              </a:rPr>
              <a:t>hook1()</a:t>
            </a:r>
          </a:p>
          <a:p>
            <a:r>
              <a:rPr lang="en-US" altLang="en-US" sz="1800">
                <a:solidFill>
                  <a:schemeClr val="tx1"/>
                </a:solidFill>
              </a:rPr>
              <a:t>hook2(): Object</a:t>
            </a:r>
          </a:p>
        </p:txBody>
      </p:sp>
      <p:sp>
        <p:nvSpPr>
          <p:cNvPr id="129" name="Rectangle 43">
            <a:extLst>
              <a:ext uri="{FF2B5EF4-FFF2-40B4-BE49-F238E27FC236}">
                <a16:creationId xmlns:a16="http://schemas.microsoft.com/office/drawing/2014/main" id="{CB728DAC-0FBC-D346-B274-4A3F296A8A2E}"/>
              </a:ext>
            </a:extLst>
          </p:cNvPr>
          <p:cNvSpPr>
            <a:spLocks noChangeArrowheads="1"/>
          </p:cNvSpPr>
          <p:nvPr/>
        </p:nvSpPr>
        <p:spPr bwMode="auto">
          <a:xfrm>
            <a:off x="3908908" y="4880265"/>
            <a:ext cx="1812925" cy="13636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0" name="Line 44">
            <a:extLst>
              <a:ext uri="{FF2B5EF4-FFF2-40B4-BE49-F238E27FC236}">
                <a16:creationId xmlns:a16="http://schemas.microsoft.com/office/drawing/2014/main" id="{85F05F82-5C29-8E40-9F72-08B4AA7C707F}"/>
              </a:ext>
            </a:extLst>
          </p:cNvPr>
          <p:cNvSpPr>
            <a:spLocks noChangeShapeType="1"/>
          </p:cNvSpPr>
          <p:nvPr/>
        </p:nvSpPr>
        <p:spPr bwMode="auto">
          <a:xfrm>
            <a:off x="3908908" y="5264440"/>
            <a:ext cx="18129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1" name="Line 45">
            <a:extLst>
              <a:ext uri="{FF2B5EF4-FFF2-40B4-BE49-F238E27FC236}">
                <a16:creationId xmlns:a16="http://schemas.microsoft.com/office/drawing/2014/main" id="{29135DDF-7288-7E4F-9C6B-F19ED08DA793}"/>
              </a:ext>
            </a:extLst>
          </p:cNvPr>
          <p:cNvSpPr>
            <a:spLocks noChangeShapeType="1"/>
          </p:cNvSpPr>
          <p:nvPr/>
        </p:nvSpPr>
        <p:spPr bwMode="auto">
          <a:xfrm>
            <a:off x="3908908" y="5340640"/>
            <a:ext cx="18129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2" name="Line 46">
            <a:extLst>
              <a:ext uri="{FF2B5EF4-FFF2-40B4-BE49-F238E27FC236}">
                <a16:creationId xmlns:a16="http://schemas.microsoft.com/office/drawing/2014/main" id="{8E5EBB1B-1C81-5445-8B94-9B2A5BA257E7}"/>
              </a:ext>
            </a:extLst>
          </p:cNvPr>
          <p:cNvSpPr>
            <a:spLocks noChangeShapeType="1"/>
          </p:cNvSpPr>
          <p:nvPr/>
        </p:nvSpPr>
        <p:spPr bwMode="auto">
          <a:xfrm>
            <a:off x="4877283" y="3124490"/>
            <a:ext cx="615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 name="AutoShape 47">
            <a:extLst>
              <a:ext uri="{FF2B5EF4-FFF2-40B4-BE49-F238E27FC236}">
                <a16:creationId xmlns:a16="http://schemas.microsoft.com/office/drawing/2014/main" id="{71A34025-9ABC-8744-9EFA-ACBBF96E2169}"/>
              </a:ext>
            </a:extLst>
          </p:cNvPr>
          <p:cNvSpPr>
            <a:spLocks noChangeArrowheads="1"/>
          </p:cNvSpPr>
          <p:nvPr/>
        </p:nvSpPr>
        <p:spPr bwMode="auto">
          <a:xfrm>
            <a:off x="5045558" y="1781465"/>
            <a:ext cx="157162" cy="119063"/>
          </a:xfrm>
          <a:prstGeom prst="diamond">
            <a:avLst/>
          </a:prstGeom>
          <a:solidFill>
            <a:srgbClr val="FFFFFF"/>
          </a:solidFill>
          <a:ln w="9525">
            <a:solidFill>
              <a:srgbClr val="000000"/>
            </a:solidFill>
            <a:miter lim="800000"/>
            <a:headEnd/>
            <a:tailEnd/>
          </a:ln>
        </p:spPr>
        <p:txBody>
          <a:bodyPr/>
          <a:lstStyle/>
          <a:p>
            <a:endParaRPr lang="en-US"/>
          </a:p>
        </p:txBody>
      </p:sp>
      <p:sp>
        <p:nvSpPr>
          <p:cNvPr id="134" name="Line 48">
            <a:extLst>
              <a:ext uri="{FF2B5EF4-FFF2-40B4-BE49-F238E27FC236}">
                <a16:creationId xmlns:a16="http://schemas.microsoft.com/office/drawing/2014/main" id="{77C8FFFF-2AC7-8142-9A5A-AEA4134E9468}"/>
              </a:ext>
            </a:extLst>
          </p:cNvPr>
          <p:cNvSpPr>
            <a:spLocks noChangeShapeType="1"/>
          </p:cNvSpPr>
          <p:nvPr/>
        </p:nvSpPr>
        <p:spPr bwMode="auto">
          <a:xfrm>
            <a:off x="5199545" y="1843378"/>
            <a:ext cx="4984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5" name="Text Box 49">
            <a:extLst>
              <a:ext uri="{FF2B5EF4-FFF2-40B4-BE49-F238E27FC236}">
                <a16:creationId xmlns:a16="http://schemas.microsoft.com/office/drawing/2014/main" id="{ECF92A7A-9022-5C4E-9726-78636120D577}"/>
              </a:ext>
            </a:extLst>
          </p:cNvPr>
          <p:cNvSpPr txBox="1">
            <a:spLocks noChangeArrowheads="1"/>
          </p:cNvSpPr>
          <p:nvPr/>
        </p:nvSpPr>
        <p:spPr bwMode="auto">
          <a:xfrm>
            <a:off x="1689583" y="2030703"/>
            <a:ext cx="14049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calls hook1() and hook2()</a:t>
            </a:r>
          </a:p>
        </p:txBody>
      </p:sp>
      <p:sp>
        <p:nvSpPr>
          <p:cNvPr id="136" name="AutoShape 50">
            <a:extLst>
              <a:ext uri="{FF2B5EF4-FFF2-40B4-BE49-F238E27FC236}">
                <a16:creationId xmlns:a16="http://schemas.microsoft.com/office/drawing/2014/main" id="{73B5502E-B6E8-E24A-ADAD-88912A96F62A}"/>
              </a:ext>
            </a:extLst>
          </p:cNvPr>
          <p:cNvSpPr>
            <a:spLocks noChangeArrowheads="1"/>
          </p:cNvSpPr>
          <p:nvPr/>
        </p:nvSpPr>
        <p:spPr bwMode="auto">
          <a:xfrm>
            <a:off x="1653070" y="1994190"/>
            <a:ext cx="1476375" cy="720725"/>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7" name="Line 51">
            <a:extLst>
              <a:ext uri="{FF2B5EF4-FFF2-40B4-BE49-F238E27FC236}">
                <a16:creationId xmlns:a16="http://schemas.microsoft.com/office/drawing/2014/main" id="{32008144-5AF7-C543-914D-D8188882919B}"/>
              </a:ext>
            </a:extLst>
          </p:cNvPr>
          <p:cNvSpPr>
            <a:spLocks noChangeShapeType="1"/>
          </p:cNvSpPr>
          <p:nvPr/>
        </p:nvSpPr>
        <p:spPr bwMode="auto">
          <a:xfrm>
            <a:off x="2373795" y="2714915"/>
            <a:ext cx="647700" cy="827088"/>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8" name="Text Box 52">
            <a:extLst>
              <a:ext uri="{FF2B5EF4-FFF2-40B4-BE49-F238E27FC236}">
                <a16:creationId xmlns:a16="http://schemas.microsoft.com/office/drawing/2014/main" id="{E7E46417-680F-8A45-962B-CF508EC77F90}"/>
              </a:ext>
            </a:extLst>
          </p:cNvPr>
          <p:cNvSpPr txBox="1">
            <a:spLocks noChangeArrowheads="1"/>
          </p:cNvSpPr>
          <p:nvPr/>
        </p:nvSpPr>
        <p:spPr bwMode="auto">
          <a:xfrm>
            <a:off x="8560283" y="2978440"/>
            <a:ext cx="1435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Remote DBY</a:t>
            </a:r>
          </a:p>
        </p:txBody>
      </p:sp>
      <p:sp>
        <p:nvSpPr>
          <p:cNvPr id="139" name="Text Box 53">
            <a:extLst>
              <a:ext uri="{FF2B5EF4-FFF2-40B4-BE49-F238E27FC236}">
                <a16:creationId xmlns:a16="http://schemas.microsoft.com/office/drawing/2014/main" id="{AB31A069-6E2F-B24C-98D0-634C0E6B5689}"/>
              </a:ext>
            </a:extLst>
          </p:cNvPr>
          <p:cNvSpPr txBox="1">
            <a:spLocks noChangeArrowheads="1"/>
          </p:cNvSpPr>
          <p:nvPr/>
        </p:nvSpPr>
        <p:spPr bwMode="auto">
          <a:xfrm>
            <a:off x="8561870" y="3362615"/>
            <a:ext cx="1428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getX(): X</a:t>
            </a:r>
          </a:p>
          <a:p>
            <a:r>
              <a:rPr lang="en-US" altLang="en-US" sz="1800">
                <a:solidFill>
                  <a:schemeClr val="tx1"/>
                </a:solidFill>
              </a:rPr>
              <a:t>saveX(x:X)</a:t>
            </a:r>
          </a:p>
          <a:p>
            <a:r>
              <a:rPr lang="en-US" altLang="en-US" sz="1800">
                <a:solidFill>
                  <a:schemeClr val="tx1"/>
                </a:solidFill>
              </a:rPr>
              <a:t>openSocket()</a:t>
            </a:r>
          </a:p>
          <a:p>
            <a:r>
              <a:rPr lang="en-US" altLang="en-US" sz="1800">
                <a:solidFill>
                  <a:schemeClr val="tx1"/>
                </a:solidFill>
              </a:rPr>
              <a:t>closeSocket()</a:t>
            </a:r>
          </a:p>
        </p:txBody>
      </p:sp>
      <p:sp>
        <p:nvSpPr>
          <p:cNvPr id="140" name="Rectangle 54">
            <a:extLst>
              <a:ext uri="{FF2B5EF4-FFF2-40B4-BE49-F238E27FC236}">
                <a16:creationId xmlns:a16="http://schemas.microsoft.com/office/drawing/2014/main" id="{C8EDB9A7-FE49-4347-AF9B-EFF06F192194}"/>
              </a:ext>
            </a:extLst>
          </p:cNvPr>
          <p:cNvSpPr>
            <a:spLocks noChangeArrowheads="1"/>
          </p:cNvSpPr>
          <p:nvPr/>
        </p:nvSpPr>
        <p:spPr bwMode="auto">
          <a:xfrm>
            <a:off x="8599970" y="2940340"/>
            <a:ext cx="1344613" cy="16827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1" name="Line 55">
            <a:extLst>
              <a:ext uri="{FF2B5EF4-FFF2-40B4-BE49-F238E27FC236}">
                <a16:creationId xmlns:a16="http://schemas.microsoft.com/office/drawing/2014/main" id="{ABDABFED-9619-CA45-9813-CB925EFF8059}"/>
              </a:ext>
            </a:extLst>
          </p:cNvPr>
          <p:cNvSpPr>
            <a:spLocks noChangeShapeType="1"/>
          </p:cNvSpPr>
          <p:nvPr/>
        </p:nvSpPr>
        <p:spPr bwMode="auto">
          <a:xfrm>
            <a:off x="8599970" y="3324515"/>
            <a:ext cx="13446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2" name="Line 56">
            <a:extLst>
              <a:ext uri="{FF2B5EF4-FFF2-40B4-BE49-F238E27FC236}">
                <a16:creationId xmlns:a16="http://schemas.microsoft.com/office/drawing/2014/main" id="{B658EF76-958D-6843-919B-57C6976D5CDD}"/>
              </a:ext>
            </a:extLst>
          </p:cNvPr>
          <p:cNvSpPr>
            <a:spLocks noChangeShapeType="1"/>
          </p:cNvSpPr>
          <p:nvPr/>
        </p:nvSpPr>
        <p:spPr bwMode="auto">
          <a:xfrm>
            <a:off x="8599970" y="3400715"/>
            <a:ext cx="13446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 name="Text Box 57">
            <a:extLst>
              <a:ext uri="{FF2B5EF4-FFF2-40B4-BE49-F238E27FC236}">
                <a16:creationId xmlns:a16="http://schemas.microsoft.com/office/drawing/2014/main" id="{DCBCE4D8-137F-0F4F-B388-A90C21ABC006}"/>
              </a:ext>
            </a:extLst>
          </p:cNvPr>
          <p:cNvSpPr txBox="1">
            <a:spLocks noChangeArrowheads="1"/>
          </p:cNvSpPr>
          <p:nvPr/>
        </p:nvSpPr>
        <p:spPr bwMode="auto">
          <a:xfrm>
            <a:off x="8098320" y="1286165"/>
            <a:ext cx="1384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1"/>
                </a:solidFill>
              </a:rPr>
              <a:t>Net Interface</a:t>
            </a:r>
          </a:p>
        </p:txBody>
      </p:sp>
      <p:sp>
        <p:nvSpPr>
          <p:cNvPr id="144" name="Text Box 58">
            <a:extLst>
              <a:ext uri="{FF2B5EF4-FFF2-40B4-BE49-F238E27FC236}">
                <a16:creationId xmlns:a16="http://schemas.microsoft.com/office/drawing/2014/main" id="{D7180F38-EACE-8D46-A5E9-E25BD38E94CE}"/>
              </a:ext>
            </a:extLst>
          </p:cNvPr>
          <p:cNvSpPr txBox="1">
            <a:spLocks noChangeArrowheads="1"/>
          </p:cNvSpPr>
          <p:nvPr/>
        </p:nvSpPr>
        <p:spPr bwMode="auto">
          <a:xfrm>
            <a:off x="8104670" y="1670340"/>
            <a:ext cx="1403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1"/>
                </a:solidFill>
              </a:rPr>
              <a:t>openSocket()</a:t>
            </a:r>
          </a:p>
          <a:p>
            <a:r>
              <a:rPr lang="en-US" altLang="en-US" sz="1800" i="1">
                <a:solidFill>
                  <a:schemeClr val="tx1"/>
                </a:solidFill>
              </a:rPr>
              <a:t>closeSocket()</a:t>
            </a:r>
          </a:p>
        </p:txBody>
      </p:sp>
      <p:sp>
        <p:nvSpPr>
          <p:cNvPr id="145" name="Rectangle 59">
            <a:extLst>
              <a:ext uri="{FF2B5EF4-FFF2-40B4-BE49-F238E27FC236}">
                <a16:creationId xmlns:a16="http://schemas.microsoft.com/office/drawing/2014/main" id="{5B8E10C6-F287-D642-9D67-718C92B7D1BF}"/>
              </a:ext>
            </a:extLst>
          </p:cNvPr>
          <p:cNvSpPr>
            <a:spLocks noChangeArrowheads="1"/>
          </p:cNvSpPr>
          <p:nvPr/>
        </p:nvSpPr>
        <p:spPr bwMode="auto">
          <a:xfrm>
            <a:off x="8138008" y="1248065"/>
            <a:ext cx="1344612" cy="10747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6" name="Line 60">
            <a:extLst>
              <a:ext uri="{FF2B5EF4-FFF2-40B4-BE49-F238E27FC236}">
                <a16:creationId xmlns:a16="http://schemas.microsoft.com/office/drawing/2014/main" id="{1A41BE97-7898-F34E-BB40-19DFB221B665}"/>
              </a:ext>
            </a:extLst>
          </p:cNvPr>
          <p:cNvSpPr>
            <a:spLocks noChangeShapeType="1"/>
          </p:cNvSpPr>
          <p:nvPr/>
        </p:nvSpPr>
        <p:spPr bwMode="auto">
          <a:xfrm>
            <a:off x="8138008" y="1632240"/>
            <a:ext cx="13446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7" name="Line 61">
            <a:extLst>
              <a:ext uri="{FF2B5EF4-FFF2-40B4-BE49-F238E27FC236}">
                <a16:creationId xmlns:a16="http://schemas.microsoft.com/office/drawing/2014/main" id="{01364DFC-C554-6048-97CD-7E695EC65B1C}"/>
              </a:ext>
            </a:extLst>
          </p:cNvPr>
          <p:cNvSpPr>
            <a:spLocks noChangeShapeType="1"/>
          </p:cNvSpPr>
          <p:nvPr/>
        </p:nvSpPr>
        <p:spPr bwMode="auto">
          <a:xfrm>
            <a:off x="8138008" y="1708440"/>
            <a:ext cx="13446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148" name="Group 62">
            <a:extLst>
              <a:ext uri="{FF2B5EF4-FFF2-40B4-BE49-F238E27FC236}">
                <a16:creationId xmlns:a16="http://schemas.microsoft.com/office/drawing/2014/main" id="{98896EA4-5B9C-8E47-BD24-EE0D63C036DE}"/>
              </a:ext>
            </a:extLst>
          </p:cNvPr>
          <p:cNvGrpSpPr>
            <a:grpSpLocks/>
          </p:cNvGrpSpPr>
          <p:nvPr/>
        </p:nvGrpSpPr>
        <p:grpSpPr bwMode="auto">
          <a:xfrm rot="-5400000">
            <a:off x="7770502" y="1531434"/>
            <a:ext cx="260350" cy="395287"/>
            <a:chOff x="3398" y="1560"/>
            <a:chExt cx="164" cy="228"/>
          </a:xfrm>
        </p:grpSpPr>
        <p:sp>
          <p:nvSpPr>
            <p:cNvPr id="149" name="AutoShape 63">
              <a:extLst>
                <a:ext uri="{FF2B5EF4-FFF2-40B4-BE49-F238E27FC236}">
                  <a16:creationId xmlns:a16="http://schemas.microsoft.com/office/drawing/2014/main" id="{119233E5-2D1D-1149-B74E-EC9BB9DE4178}"/>
                </a:ext>
              </a:extLst>
            </p:cNvPr>
            <p:cNvSpPr>
              <a:spLocks noChangeArrowheads="1"/>
            </p:cNvSpPr>
            <p:nvPr/>
          </p:nvSpPr>
          <p:spPr bwMode="auto">
            <a:xfrm>
              <a:off x="3398" y="1560"/>
              <a:ext cx="164" cy="126"/>
            </a:xfrm>
            <a:prstGeom prst="triangle">
              <a:avLst>
                <a:gd name="adj" fmla="val 50000"/>
              </a:avLst>
            </a:prstGeom>
            <a:solidFill>
              <a:srgbClr val="FFFFFF"/>
            </a:solidFill>
            <a:ln w="9525">
              <a:solidFill>
                <a:srgbClr val="000000"/>
              </a:solidFill>
              <a:miter lim="800000"/>
              <a:headEnd/>
              <a:tailEnd/>
            </a:ln>
          </p:spPr>
          <p:txBody>
            <a:bodyPr/>
            <a:lstStyle/>
            <a:p>
              <a:endParaRPr lang="en-US"/>
            </a:p>
          </p:txBody>
        </p:sp>
        <p:sp>
          <p:nvSpPr>
            <p:cNvPr id="150" name="Line 64">
              <a:extLst>
                <a:ext uri="{FF2B5EF4-FFF2-40B4-BE49-F238E27FC236}">
                  <a16:creationId xmlns:a16="http://schemas.microsoft.com/office/drawing/2014/main" id="{2B2A8F70-6B5F-0A4A-B70E-6A1197498E63}"/>
                </a:ext>
              </a:extLst>
            </p:cNvPr>
            <p:cNvSpPr>
              <a:spLocks noChangeShapeType="1"/>
            </p:cNvSpPr>
            <p:nvPr/>
          </p:nvSpPr>
          <p:spPr bwMode="auto">
            <a:xfrm>
              <a:off x="3481" y="1687"/>
              <a:ext cx="0" cy="10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1" name="AutoShape 65">
            <a:extLst>
              <a:ext uri="{FF2B5EF4-FFF2-40B4-BE49-F238E27FC236}">
                <a16:creationId xmlns:a16="http://schemas.microsoft.com/office/drawing/2014/main" id="{8CBCB00E-4110-7747-9447-04195CA489E7}"/>
              </a:ext>
            </a:extLst>
          </p:cNvPr>
          <p:cNvSpPr>
            <a:spLocks noChangeArrowheads="1"/>
          </p:cNvSpPr>
          <p:nvPr/>
        </p:nvSpPr>
        <p:spPr bwMode="auto">
          <a:xfrm>
            <a:off x="8503133" y="2314865"/>
            <a:ext cx="260350" cy="200025"/>
          </a:xfrm>
          <a:prstGeom prst="triangle">
            <a:avLst>
              <a:gd name="adj" fmla="val 50000"/>
            </a:avLst>
          </a:prstGeom>
          <a:solidFill>
            <a:srgbClr val="FFFFFF"/>
          </a:solidFill>
          <a:ln w="9525">
            <a:solidFill>
              <a:srgbClr val="000000"/>
            </a:solidFill>
            <a:miter lim="800000"/>
            <a:headEnd/>
            <a:tailEnd/>
          </a:ln>
        </p:spPr>
        <p:txBody>
          <a:bodyPr/>
          <a:lstStyle/>
          <a:p>
            <a:endParaRPr lang="en-US"/>
          </a:p>
        </p:txBody>
      </p:sp>
      <p:sp>
        <p:nvSpPr>
          <p:cNvPr id="152" name="Line 66">
            <a:extLst>
              <a:ext uri="{FF2B5EF4-FFF2-40B4-BE49-F238E27FC236}">
                <a16:creationId xmlns:a16="http://schemas.microsoft.com/office/drawing/2014/main" id="{AF25013E-763C-6149-8844-C8208C456345}"/>
              </a:ext>
            </a:extLst>
          </p:cNvPr>
          <p:cNvSpPr>
            <a:spLocks noChangeShapeType="1"/>
          </p:cNvSpPr>
          <p:nvPr/>
        </p:nvSpPr>
        <p:spPr bwMode="auto">
          <a:xfrm>
            <a:off x="8634895" y="2516478"/>
            <a:ext cx="0" cy="1603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 name="Group 67">
            <a:extLst>
              <a:ext uri="{FF2B5EF4-FFF2-40B4-BE49-F238E27FC236}">
                <a16:creationId xmlns:a16="http://schemas.microsoft.com/office/drawing/2014/main" id="{616004AD-59A7-364E-A851-70911F493B32}"/>
              </a:ext>
            </a:extLst>
          </p:cNvPr>
          <p:cNvGrpSpPr>
            <a:grpSpLocks/>
          </p:cNvGrpSpPr>
          <p:nvPr/>
        </p:nvGrpSpPr>
        <p:grpSpPr bwMode="auto">
          <a:xfrm>
            <a:off x="7630008" y="2678403"/>
            <a:ext cx="1800225" cy="230187"/>
            <a:chOff x="3855" y="1661"/>
            <a:chExt cx="1234" cy="145"/>
          </a:xfrm>
        </p:grpSpPr>
        <p:sp>
          <p:nvSpPr>
            <p:cNvPr id="154" name="Line 68">
              <a:extLst>
                <a:ext uri="{FF2B5EF4-FFF2-40B4-BE49-F238E27FC236}">
                  <a16:creationId xmlns:a16="http://schemas.microsoft.com/office/drawing/2014/main" id="{E5E9AF77-EC1C-854E-9A25-5DCDDAF55064}"/>
                </a:ext>
              </a:extLst>
            </p:cNvPr>
            <p:cNvSpPr>
              <a:spLocks noChangeShapeType="1"/>
            </p:cNvSpPr>
            <p:nvPr/>
          </p:nvSpPr>
          <p:spPr bwMode="auto">
            <a:xfrm>
              <a:off x="3855" y="1661"/>
              <a:ext cx="1226"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55" name="Line 69">
              <a:extLst>
                <a:ext uri="{FF2B5EF4-FFF2-40B4-BE49-F238E27FC236}">
                  <a16:creationId xmlns:a16="http://schemas.microsoft.com/office/drawing/2014/main" id="{981ACA58-F780-994E-939C-CF5DD3D38168}"/>
                </a:ext>
              </a:extLst>
            </p:cNvPr>
            <p:cNvSpPr>
              <a:spLocks noChangeShapeType="1"/>
            </p:cNvSpPr>
            <p:nvPr/>
          </p:nvSpPr>
          <p:spPr bwMode="auto">
            <a:xfrm>
              <a:off x="5089" y="1661"/>
              <a:ext cx="0" cy="14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56" name="Line 70">
              <a:extLst>
                <a:ext uri="{FF2B5EF4-FFF2-40B4-BE49-F238E27FC236}">
                  <a16:creationId xmlns:a16="http://schemas.microsoft.com/office/drawing/2014/main" id="{AA485C14-9A19-5646-8F07-4926D8BAE676}"/>
                </a:ext>
              </a:extLst>
            </p:cNvPr>
            <p:cNvSpPr>
              <a:spLocks noChangeShapeType="1"/>
            </p:cNvSpPr>
            <p:nvPr/>
          </p:nvSpPr>
          <p:spPr bwMode="auto">
            <a:xfrm>
              <a:off x="3855" y="1661"/>
              <a:ext cx="0" cy="14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7" name="Group 71">
            <a:extLst>
              <a:ext uri="{FF2B5EF4-FFF2-40B4-BE49-F238E27FC236}">
                <a16:creationId xmlns:a16="http://schemas.microsoft.com/office/drawing/2014/main" id="{9B2D1502-9AB6-1240-BF7A-F8AD8895C0E8}"/>
              </a:ext>
            </a:extLst>
          </p:cNvPr>
          <p:cNvGrpSpPr>
            <a:grpSpLocks/>
          </p:cNvGrpSpPr>
          <p:nvPr/>
        </p:nvGrpSpPr>
        <p:grpSpPr bwMode="auto">
          <a:xfrm flipV="1">
            <a:off x="7595083" y="4623090"/>
            <a:ext cx="1800225" cy="230188"/>
            <a:chOff x="3855" y="1661"/>
            <a:chExt cx="1234" cy="145"/>
          </a:xfrm>
        </p:grpSpPr>
        <p:sp>
          <p:nvSpPr>
            <p:cNvPr id="158" name="Line 72">
              <a:extLst>
                <a:ext uri="{FF2B5EF4-FFF2-40B4-BE49-F238E27FC236}">
                  <a16:creationId xmlns:a16="http://schemas.microsoft.com/office/drawing/2014/main" id="{53498D83-5F77-8847-8AED-BE4AD198B620}"/>
                </a:ext>
              </a:extLst>
            </p:cNvPr>
            <p:cNvSpPr>
              <a:spLocks noChangeShapeType="1"/>
            </p:cNvSpPr>
            <p:nvPr/>
          </p:nvSpPr>
          <p:spPr bwMode="auto">
            <a:xfrm>
              <a:off x="3855" y="1661"/>
              <a:ext cx="12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 name="Line 73">
              <a:extLst>
                <a:ext uri="{FF2B5EF4-FFF2-40B4-BE49-F238E27FC236}">
                  <a16:creationId xmlns:a16="http://schemas.microsoft.com/office/drawing/2014/main" id="{F66579DA-9F44-5F48-8C43-5D1EBE3A5A4B}"/>
                </a:ext>
              </a:extLst>
            </p:cNvPr>
            <p:cNvSpPr>
              <a:spLocks noChangeShapeType="1"/>
            </p:cNvSpPr>
            <p:nvPr/>
          </p:nvSpPr>
          <p:spPr bwMode="auto">
            <a:xfrm>
              <a:off x="5089" y="1661"/>
              <a:ext cx="0" cy="1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 name="Line 74">
              <a:extLst>
                <a:ext uri="{FF2B5EF4-FFF2-40B4-BE49-F238E27FC236}">
                  <a16:creationId xmlns:a16="http://schemas.microsoft.com/office/drawing/2014/main" id="{86828547-8E4B-E440-BC3B-76D1C5C96224}"/>
                </a:ext>
              </a:extLst>
            </p:cNvPr>
            <p:cNvSpPr>
              <a:spLocks noChangeShapeType="1"/>
            </p:cNvSpPr>
            <p:nvPr/>
          </p:nvSpPr>
          <p:spPr bwMode="auto">
            <a:xfrm>
              <a:off x="3855" y="1661"/>
              <a:ext cx="0" cy="1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1" name="Line 75">
            <a:extLst>
              <a:ext uri="{FF2B5EF4-FFF2-40B4-BE49-F238E27FC236}">
                <a16:creationId xmlns:a16="http://schemas.microsoft.com/office/drawing/2014/main" id="{1F363E32-C22C-2D46-B145-91F9753D7F16}"/>
              </a:ext>
            </a:extLst>
          </p:cNvPr>
          <p:cNvSpPr>
            <a:spLocks noChangeShapeType="1"/>
          </p:cNvSpPr>
          <p:nvPr/>
        </p:nvSpPr>
        <p:spPr bwMode="auto">
          <a:xfrm>
            <a:off x="3273908" y="1454440"/>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162" name="Group 76">
            <a:extLst>
              <a:ext uri="{FF2B5EF4-FFF2-40B4-BE49-F238E27FC236}">
                <a16:creationId xmlns:a16="http://schemas.microsoft.com/office/drawing/2014/main" id="{C6D113B3-2BCC-FF4D-9903-8ED4BEBC460F}"/>
              </a:ext>
            </a:extLst>
          </p:cNvPr>
          <p:cNvGrpSpPr>
            <a:grpSpLocks/>
          </p:cNvGrpSpPr>
          <p:nvPr/>
        </p:nvGrpSpPr>
        <p:grpSpPr bwMode="auto">
          <a:xfrm>
            <a:off x="6947383" y="1022640"/>
            <a:ext cx="3348037" cy="4211638"/>
            <a:chOff x="3425" y="618"/>
            <a:chExt cx="2109" cy="2653"/>
          </a:xfrm>
        </p:grpSpPr>
        <p:sp>
          <p:nvSpPr>
            <p:cNvPr id="163" name="Rectangle 77">
              <a:extLst>
                <a:ext uri="{FF2B5EF4-FFF2-40B4-BE49-F238E27FC236}">
                  <a16:creationId xmlns:a16="http://schemas.microsoft.com/office/drawing/2014/main" id="{20AACC30-55D0-7A41-B701-2A9CBFAE764F}"/>
                </a:ext>
              </a:extLst>
            </p:cNvPr>
            <p:cNvSpPr>
              <a:spLocks noChangeArrowheads="1"/>
            </p:cNvSpPr>
            <p:nvPr/>
          </p:nvSpPr>
          <p:spPr bwMode="auto">
            <a:xfrm>
              <a:off x="3425" y="618"/>
              <a:ext cx="2109" cy="2653"/>
            </a:xfrm>
            <a:prstGeom prst="rect">
              <a:avLst/>
            </a:prstGeom>
            <a:noFill/>
            <a:ln w="9525" algn="ctr">
              <a:solidFill>
                <a:schemeClr val="hlink"/>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 name="Text Box 78">
              <a:extLst>
                <a:ext uri="{FF2B5EF4-FFF2-40B4-BE49-F238E27FC236}">
                  <a16:creationId xmlns:a16="http://schemas.microsoft.com/office/drawing/2014/main" id="{08315A93-68D4-0142-B5F3-BDEBDFFD7118}"/>
                </a:ext>
              </a:extLst>
            </p:cNvPr>
            <p:cNvSpPr txBox="1">
              <a:spLocks noChangeArrowheads="1"/>
            </p:cNvSpPr>
            <p:nvPr/>
          </p:nvSpPr>
          <p:spPr bwMode="auto">
            <a:xfrm>
              <a:off x="3615" y="3035"/>
              <a:ext cx="8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hlink"/>
                  </a:solidFill>
                </a:rPr>
                <a:t>remote proxy</a:t>
              </a:r>
            </a:p>
          </p:txBody>
        </p:sp>
      </p:grpSp>
      <p:grpSp>
        <p:nvGrpSpPr>
          <p:cNvPr id="165" name="Group 79">
            <a:extLst>
              <a:ext uri="{FF2B5EF4-FFF2-40B4-BE49-F238E27FC236}">
                <a16:creationId xmlns:a16="http://schemas.microsoft.com/office/drawing/2014/main" id="{5733CF35-DBCD-514D-85E2-E4972DC4B061}"/>
              </a:ext>
            </a:extLst>
          </p:cNvPr>
          <p:cNvGrpSpPr>
            <a:grpSpLocks/>
          </p:cNvGrpSpPr>
          <p:nvPr/>
        </p:nvGrpSpPr>
        <p:grpSpPr bwMode="auto">
          <a:xfrm>
            <a:off x="1905483" y="2641890"/>
            <a:ext cx="7350124" cy="3816350"/>
            <a:chOff x="249" y="1638"/>
            <a:chExt cx="4630" cy="2404"/>
          </a:xfrm>
        </p:grpSpPr>
        <p:sp>
          <p:nvSpPr>
            <p:cNvPr id="166" name="Rectangle 80">
              <a:extLst>
                <a:ext uri="{FF2B5EF4-FFF2-40B4-BE49-F238E27FC236}">
                  <a16:creationId xmlns:a16="http://schemas.microsoft.com/office/drawing/2014/main" id="{7265E901-716C-8E4B-91F3-297AB7886B27}"/>
                </a:ext>
              </a:extLst>
            </p:cNvPr>
            <p:cNvSpPr>
              <a:spLocks noChangeArrowheads="1"/>
            </p:cNvSpPr>
            <p:nvPr/>
          </p:nvSpPr>
          <p:spPr bwMode="auto">
            <a:xfrm>
              <a:off x="249" y="1638"/>
              <a:ext cx="2495" cy="2404"/>
            </a:xfrm>
            <a:prstGeom prst="rect">
              <a:avLst/>
            </a:prstGeom>
            <a:noFill/>
            <a:ln w="9525" algn="ctr">
              <a:solidFill>
                <a:srgbClr val="A5002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7" name="Text Box 81">
              <a:extLst>
                <a:ext uri="{FF2B5EF4-FFF2-40B4-BE49-F238E27FC236}">
                  <a16:creationId xmlns:a16="http://schemas.microsoft.com/office/drawing/2014/main" id="{657F1BE4-C3D2-9241-95E6-809628CEE025}"/>
                </a:ext>
              </a:extLst>
            </p:cNvPr>
            <p:cNvSpPr txBox="1">
              <a:spLocks noChangeArrowheads="1"/>
            </p:cNvSpPr>
            <p:nvPr/>
          </p:nvSpPr>
          <p:spPr bwMode="auto">
            <a:xfrm>
              <a:off x="2721" y="3589"/>
              <a:ext cx="215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800" dirty="0">
                  <a:solidFill>
                    <a:srgbClr val="A50021"/>
                  </a:solidFill>
                </a:rPr>
                <a:t>command, template method and factory method</a:t>
              </a:r>
            </a:p>
          </p:txBody>
        </p:sp>
      </p:grpSp>
      <p:grpSp>
        <p:nvGrpSpPr>
          <p:cNvPr id="168" name="Group 82">
            <a:extLst>
              <a:ext uri="{FF2B5EF4-FFF2-40B4-BE49-F238E27FC236}">
                <a16:creationId xmlns:a16="http://schemas.microsoft.com/office/drawing/2014/main" id="{61D9373E-3EB1-844B-860D-AC63044B3129}"/>
              </a:ext>
            </a:extLst>
          </p:cNvPr>
          <p:cNvGrpSpPr>
            <a:grpSpLocks/>
          </p:cNvGrpSpPr>
          <p:nvPr/>
        </p:nvGrpSpPr>
        <p:grpSpPr bwMode="auto">
          <a:xfrm>
            <a:off x="3489808" y="1022640"/>
            <a:ext cx="5508625" cy="3708400"/>
            <a:chOff x="1247" y="618"/>
            <a:chExt cx="3470" cy="2336"/>
          </a:xfrm>
        </p:grpSpPr>
        <p:sp>
          <p:nvSpPr>
            <p:cNvPr id="169" name="Rectangle 83">
              <a:extLst>
                <a:ext uri="{FF2B5EF4-FFF2-40B4-BE49-F238E27FC236}">
                  <a16:creationId xmlns:a16="http://schemas.microsoft.com/office/drawing/2014/main" id="{3212F2DF-3273-2549-AE39-6A6B578FDCDD}"/>
                </a:ext>
              </a:extLst>
            </p:cNvPr>
            <p:cNvSpPr>
              <a:spLocks noChangeArrowheads="1"/>
            </p:cNvSpPr>
            <p:nvPr/>
          </p:nvSpPr>
          <p:spPr bwMode="auto">
            <a:xfrm>
              <a:off x="1247" y="618"/>
              <a:ext cx="3470" cy="2336"/>
            </a:xfrm>
            <a:prstGeom prst="rect">
              <a:avLst/>
            </a:prstGeom>
            <a:noFill/>
            <a:ln w="19050" algn="ctr">
              <a:solidFill>
                <a:schemeClr val="accent2"/>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0" name="Text Box 84">
              <a:extLst>
                <a:ext uri="{FF2B5EF4-FFF2-40B4-BE49-F238E27FC236}">
                  <a16:creationId xmlns:a16="http://schemas.microsoft.com/office/drawing/2014/main" id="{1B9D4E7B-9AA6-284B-AC60-E9158D7CD46D}"/>
                </a:ext>
              </a:extLst>
            </p:cNvPr>
            <p:cNvSpPr txBox="1">
              <a:spLocks noChangeArrowheads="1"/>
            </p:cNvSpPr>
            <p:nvPr/>
          </p:nvSpPr>
          <p:spPr bwMode="auto">
            <a:xfrm>
              <a:off x="2744" y="2704"/>
              <a:ext cx="5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a:solidFill>
                    <a:schemeClr val="accent2"/>
                  </a:solidFill>
                </a:rPr>
                <a:t>bridge</a:t>
              </a:r>
            </a:p>
          </p:txBody>
        </p:sp>
      </p:grpSp>
    </p:spTree>
    <p:extLst>
      <p:ext uri="{BB962C8B-B14F-4D97-AF65-F5344CB8AC3E}">
        <p14:creationId xmlns:p14="http://schemas.microsoft.com/office/powerpoint/2010/main" val="413661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E5E9-6BE1-2441-9001-B91DFC77EC8A}"/>
              </a:ext>
            </a:extLst>
          </p:cNvPr>
          <p:cNvSpPr>
            <a:spLocks noGrp="1"/>
          </p:cNvSpPr>
          <p:nvPr>
            <p:ph type="title"/>
          </p:nvPr>
        </p:nvSpPr>
        <p:spPr/>
        <p:txBody>
          <a:bodyPr/>
          <a:lstStyle/>
          <a:p>
            <a:r>
              <a:rPr lang="en-US" dirty="0"/>
              <a:t>Visitor Pattern</a:t>
            </a:r>
          </a:p>
        </p:txBody>
      </p:sp>
      <p:sp>
        <p:nvSpPr>
          <p:cNvPr id="3" name="Content Placeholder 2">
            <a:extLst>
              <a:ext uri="{FF2B5EF4-FFF2-40B4-BE49-F238E27FC236}">
                <a16:creationId xmlns:a16="http://schemas.microsoft.com/office/drawing/2014/main" id="{05B12621-DE3E-E241-BD5D-EF8CEAB64AA7}"/>
              </a:ext>
            </a:extLst>
          </p:cNvPr>
          <p:cNvSpPr>
            <a:spLocks noGrp="1"/>
          </p:cNvSpPr>
          <p:nvPr>
            <p:ph idx="1"/>
          </p:nvPr>
        </p:nvSpPr>
        <p:spPr/>
        <p:txBody>
          <a:bodyPr>
            <a:normAutofit fontScale="92500" lnSpcReduction="10000"/>
          </a:bodyPr>
          <a:lstStyle/>
          <a:p>
            <a:r>
              <a:rPr lang="en-US" sz="2400" b="1" dirty="0"/>
              <a:t>Problem</a:t>
            </a:r>
            <a:r>
              <a:rPr lang="en-US" sz="2400" dirty="0"/>
              <a:t>: It should be possible to define a new operation for (some) classes of an object structure without changing the classes.</a:t>
            </a:r>
          </a:p>
          <a:p>
            <a:r>
              <a:rPr lang="en-US" sz="2400" dirty="0"/>
              <a:t>When new operations are needed frequently and the object structure consists of many unrelated classes, it's inflexible to add new subclasses each time a new operation is required.</a:t>
            </a:r>
            <a:br>
              <a:rPr lang="en-US" sz="2400" dirty="0"/>
            </a:br>
            <a:endParaRPr lang="en-US" sz="2400" dirty="0"/>
          </a:p>
          <a:p>
            <a:r>
              <a:rPr lang="en-US" sz="2400" b="1" dirty="0"/>
              <a:t>Solution</a:t>
            </a:r>
            <a:r>
              <a:rPr lang="en-US" sz="2400" dirty="0"/>
              <a:t>: Define a separate (visitor) object that implements an operation to be performed on elements of an object structure.</a:t>
            </a:r>
          </a:p>
          <a:p>
            <a:r>
              <a:rPr lang="en-US" sz="2400" dirty="0"/>
              <a:t>Clients traverse the object structure and call a </a:t>
            </a:r>
            <a:r>
              <a:rPr lang="en-US" sz="2400" i="1" dirty="0"/>
              <a:t>dispatching operation </a:t>
            </a:r>
            <a:r>
              <a:rPr lang="en-US" sz="2400" b="1" i="1" dirty="0"/>
              <a:t>accept(visitor)</a:t>
            </a:r>
            <a:r>
              <a:rPr lang="en-US" sz="2400" dirty="0"/>
              <a:t> on an element — that "dispatches" (delegates) the request to the "accepted visitor object". The visitor object then performs the operation on the element ("visits the element").</a:t>
            </a:r>
          </a:p>
          <a:p>
            <a:endParaRPr lang="en-US" sz="2400" dirty="0"/>
          </a:p>
        </p:txBody>
      </p:sp>
      <p:sp>
        <p:nvSpPr>
          <p:cNvPr id="4" name="Slide Number Placeholder 3">
            <a:extLst>
              <a:ext uri="{FF2B5EF4-FFF2-40B4-BE49-F238E27FC236}">
                <a16:creationId xmlns:a16="http://schemas.microsoft.com/office/drawing/2014/main" id="{C01E45F1-43CD-6944-99EC-977E03494B9F}"/>
              </a:ext>
            </a:extLst>
          </p:cNvPr>
          <p:cNvSpPr>
            <a:spLocks noGrp="1"/>
          </p:cNvSpPr>
          <p:nvPr>
            <p:ph type="sldNum" sz="quarter" idx="12"/>
          </p:nvPr>
        </p:nvSpPr>
        <p:spPr/>
        <p:txBody>
          <a:bodyPr/>
          <a:lstStyle/>
          <a:p>
            <a:fld id="{4CE482DC-2269-4F26-9D2A-7E44B1A4CD85}" type="slidenum">
              <a:rPr lang="en-US" smtClean="0"/>
              <a:t>34</a:t>
            </a:fld>
            <a:endParaRPr lang="en-US" dirty="0"/>
          </a:p>
        </p:txBody>
      </p:sp>
    </p:spTree>
    <p:extLst>
      <p:ext uri="{BB962C8B-B14F-4D97-AF65-F5344CB8AC3E}">
        <p14:creationId xmlns:p14="http://schemas.microsoft.com/office/powerpoint/2010/main" val="2001551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CCA0-EFEE-114A-985D-0209F8CEC8D7}"/>
              </a:ext>
            </a:extLst>
          </p:cNvPr>
          <p:cNvSpPr>
            <a:spLocks noGrp="1"/>
          </p:cNvSpPr>
          <p:nvPr>
            <p:ph type="title"/>
          </p:nvPr>
        </p:nvSpPr>
        <p:spPr>
          <a:xfrm>
            <a:off x="1097280" y="286603"/>
            <a:ext cx="10058400" cy="692885"/>
          </a:xfrm>
        </p:spPr>
        <p:txBody>
          <a:bodyPr>
            <a:normAutofit fontScale="90000"/>
          </a:bodyPr>
          <a:lstStyle/>
          <a:p>
            <a:r>
              <a:rPr lang="en-US" dirty="0"/>
              <a:t>Example: </a:t>
            </a:r>
            <a:r>
              <a:rPr lang="en-US" altLang="en-US" dirty="0"/>
              <a:t>Checking Components of a Car</a:t>
            </a:r>
            <a:endParaRPr lang="en-US" dirty="0"/>
          </a:p>
        </p:txBody>
      </p:sp>
      <p:sp>
        <p:nvSpPr>
          <p:cNvPr id="4" name="Slide Number Placeholder 3">
            <a:extLst>
              <a:ext uri="{FF2B5EF4-FFF2-40B4-BE49-F238E27FC236}">
                <a16:creationId xmlns:a16="http://schemas.microsoft.com/office/drawing/2014/main" id="{832B7A38-7B44-6E47-8518-BBA9A1036C4C}"/>
              </a:ext>
            </a:extLst>
          </p:cNvPr>
          <p:cNvSpPr>
            <a:spLocks noGrp="1"/>
          </p:cNvSpPr>
          <p:nvPr>
            <p:ph type="sldNum" sz="quarter" idx="12"/>
          </p:nvPr>
        </p:nvSpPr>
        <p:spPr/>
        <p:txBody>
          <a:bodyPr/>
          <a:lstStyle/>
          <a:p>
            <a:fld id="{4CE482DC-2269-4F26-9D2A-7E44B1A4CD85}" type="slidenum">
              <a:rPr lang="en-US" smtClean="0"/>
              <a:t>35</a:t>
            </a:fld>
            <a:endParaRPr lang="en-US" dirty="0"/>
          </a:p>
        </p:txBody>
      </p:sp>
      <p:grpSp>
        <p:nvGrpSpPr>
          <p:cNvPr id="5" name="Group 3">
            <a:extLst>
              <a:ext uri="{FF2B5EF4-FFF2-40B4-BE49-F238E27FC236}">
                <a16:creationId xmlns:a16="http://schemas.microsoft.com/office/drawing/2014/main" id="{F2C3273C-41C7-8147-B665-0CBA2D3A205E}"/>
              </a:ext>
            </a:extLst>
          </p:cNvPr>
          <p:cNvGrpSpPr>
            <a:grpSpLocks/>
          </p:cNvGrpSpPr>
          <p:nvPr/>
        </p:nvGrpSpPr>
        <p:grpSpPr bwMode="auto">
          <a:xfrm>
            <a:off x="5439905" y="1119188"/>
            <a:ext cx="4414838" cy="2924175"/>
            <a:chOff x="2880" y="705"/>
            <a:chExt cx="2781" cy="1842"/>
          </a:xfrm>
        </p:grpSpPr>
        <p:pic>
          <p:nvPicPr>
            <p:cNvPr id="6" name="Picture 4" descr="tn00332_">
              <a:extLst>
                <a:ext uri="{FF2B5EF4-FFF2-40B4-BE49-F238E27FC236}">
                  <a16:creationId xmlns:a16="http://schemas.microsoft.com/office/drawing/2014/main" id="{EB64E14F-757F-5049-A726-E33C9E9D3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 y="705"/>
              <a:ext cx="837" cy="416"/>
            </a:xfrm>
            <a:prstGeom prst="rect">
              <a:avLst/>
            </a:prstGeom>
            <a:solidFill>
              <a:schemeClr val="bg1"/>
            </a:solidFill>
            <a:ln w="9525">
              <a:solidFill>
                <a:schemeClr val="tx1"/>
              </a:solidFill>
              <a:miter lim="800000"/>
              <a:headEnd/>
              <a:tailEnd/>
            </a:ln>
          </p:spPr>
        </p:pic>
        <p:sp>
          <p:nvSpPr>
            <p:cNvPr id="7" name="AutoShape 5">
              <a:extLst>
                <a:ext uri="{FF2B5EF4-FFF2-40B4-BE49-F238E27FC236}">
                  <a16:creationId xmlns:a16="http://schemas.microsoft.com/office/drawing/2014/main" id="{C9831429-9A7D-C741-B956-300657AEA694}"/>
                </a:ext>
              </a:extLst>
            </p:cNvPr>
            <p:cNvSpPr>
              <a:spLocks noChangeArrowheads="1"/>
            </p:cNvSpPr>
            <p:nvPr/>
          </p:nvSpPr>
          <p:spPr bwMode="auto">
            <a:xfrm>
              <a:off x="3984" y="1136"/>
              <a:ext cx="152"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8" name="Text Box 6">
              <a:extLst>
                <a:ext uri="{FF2B5EF4-FFF2-40B4-BE49-F238E27FC236}">
                  <a16:creationId xmlns:a16="http://schemas.microsoft.com/office/drawing/2014/main" id="{6165E321-FBD2-6E44-80B2-F1D61855AEB2}"/>
                </a:ext>
              </a:extLst>
            </p:cNvPr>
            <p:cNvSpPr txBox="1">
              <a:spLocks noChangeArrowheads="1"/>
            </p:cNvSpPr>
            <p:nvPr/>
          </p:nvSpPr>
          <p:spPr bwMode="auto">
            <a:xfrm>
              <a:off x="3945" y="1543"/>
              <a:ext cx="54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Engine</a:t>
              </a:r>
            </a:p>
          </p:txBody>
        </p:sp>
        <p:sp>
          <p:nvSpPr>
            <p:cNvPr id="9" name="Text Box 7">
              <a:extLst>
                <a:ext uri="{FF2B5EF4-FFF2-40B4-BE49-F238E27FC236}">
                  <a16:creationId xmlns:a16="http://schemas.microsoft.com/office/drawing/2014/main" id="{B68F3918-45F6-614D-83C0-E3B92A9B4608}"/>
                </a:ext>
              </a:extLst>
            </p:cNvPr>
            <p:cNvSpPr txBox="1">
              <a:spLocks noChangeArrowheads="1"/>
            </p:cNvSpPr>
            <p:nvPr/>
          </p:nvSpPr>
          <p:spPr bwMode="auto">
            <a:xfrm>
              <a:off x="4584" y="1543"/>
              <a:ext cx="103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Transmission</a:t>
              </a:r>
            </a:p>
          </p:txBody>
        </p:sp>
        <p:sp>
          <p:nvSpPr>
            <p:cNvPr id="10" name="Text Box 8">
              <a:extLst>
                <a:ext uri="{FF2B5EF4-FFF2-40B4-BE49-F238E27FC236}">
                  <a16:creationId xmlns:a16="http://schemas.microsoft.com/office/drawing/2014/main" id="{8BA6D564-8165-4C4C-93BD-DAF18E79AB6D}"/>
                </a:ext>
              </a:extLst>
            </p:cNvPr>
            <p:cNvSpPr txBox="1">
              <a:spLocks noChangeArrowheads="1"/>
            </p:cNvSpPr>
            <p:nvPr/>
          </p:nvSpPr>
          <p:spPr bwMode="auto">
            <a:xfrm>
              <a:off x="2880" y="1543"/>
              <a:ext cx="45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Brake</a:t>
              </a:r>
            </a:p>
          </p:txBody>
        </p:sp>
        <p:sp>
          <p:nvSpPr>
            <p:cNvPr id="11" name="Text Box 9">
              <a:extLst>
                <a:ext uri="{FF2B5EF4-FFF2-40B4-BE49-F238E27FC236}">
                  <a16:creationId xmlns:a16="http://schemas.microsoft.com/office/drawing/2014/main" id="{64207599-F780-DF42-A3C0-E08DAD91B3FE}"/>
                </a:ext>
              </a:extLst>
            </p:cNvPr>
            <p:cNvSpPr txBox="1">
              <a:spLocks noChangeArrowheads="1"/>
            </p:cNvSpPr>
            <p:nvPr/>
          </p:nvSpPr>
          <p:spPr bwMode="auto">
            <a:xfrm>
              <a:off x="3433" y="1543"/>
              <a:ext cx="41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Body</a:t>
              </a:r>
            </a:p>
          </p:txBody>
        </p:sp>
        <p:sp>
          <p:nvSpPr>
            <p:cNvPr id="12" name="Line 10">
              <a:extLst>
                <a:ext uri="{FF2B5EF4-FFF2-40B4-BE49-F238E27FC236}">
                  <a16:creationId xmlns:a16="http://schemas.microsoft.com/office/drawing/2014/main" id="{0A88C2F2-F4D9-994F-84F0-49672C13CAEB}"/>
                </a:ext>
              </a:extLst>
            </p:cNvPr>
            <p:cNvSpPr>
              <a:spLocks noChangeShapeType="1"/>
            </p:cNvSpPr>
            <p:nvPr/>
          </p:nvSpPr>
          <p:spPr bwMode="auto">
            <a:xfrm flipH="1">
              <a:off x="3160" y="1280"/>
              <a:ext cx="896" cy="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3" name="Line 11">
              <a:extLst>
                <a:ext uri="{FF2B5EF4-FFF2-40B4-BE49-F238E27FC236}">
                  <a16:creationId xmlns:a16="http://schemas.microsoft.com/office/drawing/2014/main" id="{867A8998-C36F-FB44-8A23-3A4DED865884}"/>
                </a:ext>
              </a:extLst>
            </p:cNvPr>
            <p:cNvSpPr>
              <a:spLocks noChangeShapeType="1"/>
            </p:cNvSpPr>
            <p:nvPr/>
          </p:nvSpPr>
          <p:spPr bwMode="auto">
            <a:xfrm flipH="1">
              <a:off x="3752" y="1280"/>
              <a:ext cx="304"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4" name="Line 12">
              <a:extLst>
                <a:ext uri="{FF2B5EF4-FFF2-40B4-BE49-F238E27FC236}">
                  <a16:creationId xmlns:a16="http://schemas.microsoft.com/office/drawing/2014/main" id="{85413469-A38C-6546-957E-4A7D406F4AF3}"/>
                </a:ext>
              </a:extLst>
            </p:cNvPr>
            <p:cNvSpPr>
              <a:spLocks noChangeShapeType="1"/>
            </p:cNvSpPr>
            <p:nvPr/>
          </p:nvSpPr>
          <p:spPr bwMode="auto">
            <a:xfrm>
              <a:off x="4056" y="1272"/>
              <a:ext cx="16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5" name="Line 13">
              <a:extLst>
                <a:ext uri="{FF2B5EF4-FFF2-40B4-BE49-F238E27FC236}">
                  <a16:creationId xmlns:a16="http://schemas.microsoft.com/office/drawing/2014/main" id="{17E9685F-A622-7A46-A5C8-AB946375A894}"/>
                </a:ext>
              </a:extLst>
            </p:cNvPr>
            <p:cNvSpPr>
              <a:spLocks noChangeShapeType="1"/>
            </p:cNvSpPr>
            <p:nvPr/>
          </p:nvSpPr>
          <p:spPr bwMode="auto">
            <a:xfrm>
              <a:off x="4048" y="1272"/>
              <a:ext cx="776"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6" name="Text Box 14">
              <a:extLst>
                <a:ext uri="{FF2B5EF4-FFF2-40B4-BE49-F238E27FC236}">
                  <a16:creationId xmlns:a16="http://schemas.microsoft.com/office/drawing/2014/main" id="{8A8A0E3B-6DFD-3D45-86E5-F66B103E19CE}"/>
                </a:ext>
              </a:extLst>
            </p:cNvPr>
            <p:cNvSpPr txBox="1">
              <a:spLocks noChangeArrowheads="1"/>
            </p:cNvSpPr>
            <p:nvPr/>
          </p:nvSpPr>
          <p:spPr bwMode="auto">
            <a:xfrm>
              <a:off x="3168" y="2087"/>
              <a:ext cx="59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zh-CN" sz="2400">
                  <a:solidFill>
                    <a:schemeClr val="tx1"/>
                  </a:solidFill>
                  <a:ea typeface="宋体" panose="02010600030101010101" pitchFamily="2" charset="-122"/>
                </a:rPr>
                <a:t>Fuel</a:t>
              </a:r>
            </a:p>
            <a:p>
              <a:pPr algn="ctr" eaLnBrk="0" hangingPunct="0"/>
              <a:r>
                <a:rPr lang="en-US" altLang="zh-CN" sz="2400">
                  <a:solidFill>
                    <a:schemeClr val="tx1"/>
                  </a:solidFill>
                  <a:ea typeface="宋体" panose="02010600030101010101" pitchFamily="2" charset="-122"/>
                </a:rPr>
                <a:t>Injector</a:t>
              </a:r>
            </a:p>
          </p:txBody>
        </p:sp>
        <p:sp>
          <p:nvSpPr>
            <p:cNvPr id="17" name="Text Box 15">
              <a:extLst>
                <a:ext uri="{FF2B5EF4-FFF2-40B4-BE49-F238E27FC236}">
                  <a16:creationId xmlns:a16="http://schemas.microsoft.com/office/drawing/2014/main" id="{37F5CB4F-DD12-8B4D-BCA6-D1A9BB674894}"/>
                </a:ext>
              </a:extLst>
            </p:cNvPr>
            <p:cNvSpPr txBox="1">
              <a:spLocks noChangeArrowheads="1"/>
            </p:cNvSpPr>
            <p:nvPr/>
          </p:nvSpPr>
          <p:spPr bwMode="auto">
            <a:xfrm>
              <a:off x="4042" y="2087"/>
              <a:ext cx="41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zh-CN" sz="2400">
                  <a:solidFill>
                    <a:schemeClr val="tx1"/>
                  </a:solidFill>
                  <a:ea typeface="宋体" panose="02010600030101010101" pitchFamily="2" charset="-122"/>
                </a:rPr>
                <a:t>Fuel</a:t>
              </a:r>
            </a:p>
            <a:p>
              <a:pPr algn="ctr" eaLnBrk="0" hangingPunct="0"/>
              <a:r>
                <a:rPr lang="en-US" altLang="zh-CN" sz="2400">
                  <a:solidFill>
                    <a:schemeClr val="tx1"/>
                  </a:solidFill>
                  <a:ea typeface="宋体" panose="02010600030101010101" pitchFamily="2" charset="-122"/>
                </a:rPr>
                <a:t>Filter</a:t>
              </a:r>
            </a:p>
          </p:txBody>
        </p:sp>
        <p:sp>
          <p:nvSpPr>
            <p:cNvPr id="18" name="Text Box 16">
              <a:extLst>
                <a:ext uri="{FF2B5EF4-FFF2-40B4-BE49-F238E27FC236}">
                  <a16:creationId xmlns:a16="http://schemas.microsoft.com/office/drawing/2014/main" id="{331AA19D-4BC6-744E-A2D5-8D3DAC4F6506}"/>
                </a:ext>
              </a:extLst>
            </p:cNvPr>
            <p:cNvSpPr txBox="1">
              <a:spLocks noChangeArrowheads="1"/>
            </p:cNvSpPr>
            <p:nvPr/>
          </p:nvSpPr>
          <p:spPr bwMode="auto">
            <a:xfrm>
              <a:off x="4808" y="2087"/>
              <a:ext cx="8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Combustor</a:t>
              </a:r>
            </a:p>
          </p:txBody>
        </p:sp>
        <p:sp>
          <p:nvSpPr>
            <p:cNvPr id="19" name="AutoShape 17">
              <a:extLst>
                <a:ext uri="{FF2B5EF4-FFF2-40B4-BE49-F238E27FC236}">
                  <a16:creationId xmlns:a16="http://schemas.microsoft.com/office/drawing/2014/main" id="{1BEB847D-E72F-2F41-90DF-7657AB7CEBAC}"/>
                </a:ext>
              </a:extLst>
            </p:cNvPr>
            <p:cNvSpPr>
              <a:spLocks noChangeArrowheads="1"/>
            </p:cNvSpPr>
            <p:nvPr/>
          </p:nvSpPr>
          <p:spPr bwMode="auto">
            <a:xfrm>
              <a:off x="4152" y="1792"/>
              <a:ext cx="152"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0" name="Line 18">
              <a:extLst>
                <a:ext uri="{FF2B5EF4-FFF2-40B4-BE49-F238E27FC236}">
                  <a16:creationId xmlns:a16="http://schemas.microsoft.com/office/drawing/2014/main" id="{979C7E64-AF45-CA4C-86CD-D5D80EBB8249}"/>
                </a:ext>
              </a:extLst>
            </p:cNvPr>
            <p:cNvSpPr>
              <a:spLocks noChangeShapeType="1"/>
            </p:cNvSpPr>
            <p:nvPr/>
          </p:nvSpPr>
          <p:spPr bwMode="auto">
            <a:xfrm flipH="1">
              <a:off x="3568" y="1936"/>
              <a:ext cx="65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1" name="Line 19">
              <a:extLst>
                <a:ext uri="{FF2B5EF4-FFF2-40B4-BE49-F238E27FC236}">
                  <a16:creationId xmlns:a16="http://schemas.microsoft.com/office/drawing/2014/main" id="{F9007FEA-56A4-6B41-9A70-DE25EE6493EC}"/>
                </a:ext>
              </a:extLst>
            </p:cNvPr>
            <p:cNvSpPr>
              <a:spLocks noChangeShapeType="1"/>
            </p:cNvSpPr>
            <p:nvPr/>
          </p:nvSpPr>
          <p:spPr bwMode="auto">
            <a:xfrm>
              <a:off x="4224" y="1928"/>
              <a:ext cx="3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2" name="Line 20">
              <a:extLst>
                <a:ext uri="{FF2B5EF4-FFF2-40B4-BE49-F238E27FC236}">
                  <a16:creationId xmlns:a16="http://schemas.microsoft.com/office/drawing/2014/main" id="{A6A7CD4B-8876-D545-9072-F3716A678323}"/>
                </a:ext>
              </a:extLst>
            </p:cNvPr>
            <p:cNvSpPr>
              <a:spLocks noChangeShapeType="1"/>
            </p:cNvSpPr>
            <p:nvPr/>
          </p:nvSpPr>
          <p:spPr bwMode="auto">
            <a:xfrm>
              <a:off x="4216" y="1928"/>
              <a:ext cx="568" cy="2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pic>
        <p:nvPicPr>
          <p:cNvPr id="23" name="Picture 21" descr="pe02002_">
            <a:extLst>
              <a:ext uri="{FF2B5EF4-FFF2-40B4-BE49-F238E27FC236}">
                <a16:creationId xmlns:a16="http://schemas.microsoft.com/office/drawing/2014/main" id="{9DC2BC71-CF2E-CE41-B318-858AD060A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85418" y="3319463"/>
            <a:ext cx="762000" cy="7635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2" descr="pe02002_">
            <a:extLst>
              <a:ext uri="{FF2B5EF4-FFF2-40B4-BE49-F238E27FC236}">
                <a16:creationId xmlns:a16="http://schemas.microsoft.com/office/drawing/2014/main" id="{208467C6-FF02-734D-B43B-AAFC2AF6A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704643" y="3344863"/>
            <a:ext cx="762000" cy="76358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3" descr="pe02002_">
            <a:extLst>
              <a:ext uri="{FF2B5EF4-FFF2-40B4-BE49-F238E27FC236}">
                <a16:creationId xmlns:a16="http://schemas.microsoft.com/office/drawing/2014/main" id="{F3A947D3-70DA-5B4E-A3B5-C9EDA63AA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155618" y="3319463"/>
            <a:ext cx="762000" cy="76358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4" descr="pe02002_">
            <a:extLst>
              <a:ext uri="{FF2B5EF4-FFF2-40B4-BE49-F238E27FC236}">
                <a16:creationId xmlns:a16="http://schemas.microsoft.com/office/drawing/2014/main" id="{8E6C5122-2D33-CC4A-8417-0FB49D508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742743" y="1503363"/>
            <a:ext cx="762000" cy="763587"/>
          </a:xfrm>
          <a:prstGeom prst="rect">
            <a:avLst/>
          </a:prstGeom>
          <a:noFill/>
          <a:extLst>
            <a:ext uri="{909E8E84-426E-40DD-AFC4-6F175D3DCCD1}">
              <a14:hiddenFill xmlns:a14="http://schemas.microsoft.com/office/drawing/2010/main">
                <a:solidFill>
                  <a:srgbClr val="FFFFFF"/>
                </a:solidFill>
              </a14:hiddenFill>
            </a:ext>
          </a:extLst>
        </p:spPr>
      </p:pic>
      <p:sp>
        <p:nvSpPr>
          <p:cNvPr id="27" name="AutoShape 25">
            <a:extLst>
              <a:ext uri="{FF2B5EF4-FFF2-40B4-BE49-F238E27FC236}">
                <a16:creationId xmlns:a16="http://schemas.microsoft.com/office/drawing/2014/main" id="{F1D07718-7E67-1845-BBB4-4A594004E0D3}"/>
              </a:ext>
            </a:extLst>
          </p:cNvPr>
          <p:cNvSpPr>
            <a:spLocks noChangeArrowheads="1"/>
          </p:cNvSpPr>
          <p:nvPr/>
        </p:nvSpPr>
        <p:spPr bwMode="auto">
          <a:xfrm>
            <a:off x="2963405" y="2298700"/>
            <a:ext cx="254000" cy="1905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cxnSp>
        <p:nvCxnSpPr>
          <p:cNvPr id="28" name="AutoShape 26">
            <a:extLst>
              <a:ext uri="{FF2B5EF4-FFF2-40B4-BE49-F238E27FC236}">
                <a16:creationId xmlns:a16="http://schemas.microsoft.com/office/drawing/2014/main" id="{070A55BD-46D2-354E-838D-1F907C05BA36}"/>
              </a:ext>
            </a:extLst>
          </p:cNvPr>
          <p:cNvCxnSpPr>
            <a:cxnSpLocks noChangeShapeType="1"/>
            <a:stCxn id="23" idx="0"/>
            <a:endCxn id="25" idx="0"/>
          </p:cNvCxnSpPr>
          <p:nvPr/>
        </p:nvCxnSpPr>
        <p:spPr bwMode="auto">
          <a:xfrm rot="5400000" flipV="1">
            <a:off x="3100724" y="1885157"/>
            <a:ext cx="1587" cy="2870200"/>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Line 27">
            <a:extLst>
              <a:ext uri="{FF2B5EF4-FFF2-40B4-BE49-F238E27FC236}">
                <a16:creationId xmlns:a16="http://schemas.microsoft.com/office/drawing/2014/main" id="{0144E45F-5DFC-C542-85EC-CC7340BABEFC}"/>
              </a:ext>
            </a:extLst>
          </p:cNvPr>
          <p:cNvSpPr>
            <a:spLocks noChangeShapeType="1"/>
          </p:cNvSpPr>
          <p:nvPr/>
        </p:nvSpPr>
        <p:spPr bwMode="auto">
          <a:xfrm flipH="1">
            <a:off x="3103105" y="3073400"/>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0" name="Line 28">
            <a:extLst>
              <a:ext uri="{FF2B5EF4-FFF2-40B4-BE49-F238E27FC236}">
                <a16:creationId xmlns:a16="http://schemas.microsoft.com/office/drawing/2014/main" id="{5BA24E3B-6470-2A44-88D9-D01DF484E21D}"/>
              </a:ext>
            </a:extLst>
          </p:cNvPr>
          <p:cNvSpPr>
            <a:spLocks noChangeShapeType="1"/>
          </p:cNvSpPr>
          <p:nvPr/>
        </p:nvSpPr>
        <p:spPr bwMode="auto">
          <a:xfrm>
            <a:off x="3090405" y="2489200"/>
            <a:ext cx="0" cy="596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1" name="Text Box 29">
            <a:extLst>
              <a:ext uri="{FF2B5EF4-FFF2-40B4-BE49-F238E27FC236}">
                <a16:creationId xmlns:a16="http://schemas.microsoft.com/office/drawing/2014/main" id="{82AD7DCD-890D-2F4C-AF75-4C667BC570EC}"/>
              </a:ext>
            </a:extLst>
          </p:cNvPr>
          <p:cNvSpPr txBox="1">
            <a:spLocks noChangeArrowheads="1"/>
          </p:cNvSpPr>
          <p:nvPr/>
        </p:nvSpPr>
        <p:spPr bwMode="auto">
          <a:xfrm>
            <a:off x="1264780" y="4248150"/>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lnSpc>
                <a:spcPct val="75000"/>
              </a:lnSpc>
            </a:pPr>
            <a:r>
              <a:rPr lang="en-US" altLang="zh-CN" sz="2000">
                <a:solidFill>
                  <a:schemeClr val="tx1"/>
                </a:solidFill>
                <a:ea typeface="宋体" panose="02010600030101010101" pitchFamily="2" charset="-122"/>
              </a:rPr>
              <a:t>Electronic</a:t>
            </a:r>
          </a:p>
          <a:p>
            <a:pPr eaLnBrk="0" hangingPunct="0">
              <a:lnSpc>
                <a:spcPct val="65000"/>
              </a:lnSpc>
              <a:spcBef>
                <a:spcPct val="10000"/>
              </a:spcBef>
            </a:pPr>
            <a:r>
              <a:rPr lang="en-US" altLang="zh-CN" sz="2000">
                <a:solidFill>
                  <a:schemeClr val="tx1"/>
                </a:solidFill>
                <a:ea typeface="宋体" panose="02010600030101010101" pitchFamily="2" charset="-122"/>
              </a:rPr>
              <a:t>Engineer</a:t>
            </a:r>
          </a:p>
        </p:txBody>
      </p:sp>
      <p:sp>
        <p:nvSpPr>
          <p:cNvPr id="32" name="Text Box 30">
            <a:extLst>
              <a:ext uri="{FF2B5EF4-FFF2-40B4-BE49-F238E27FC236}">
                <a16:creationId xmlns:a16="http://schemas.microsoft.com/office/drawing/2014/main" id="{93EEE5B7-D251-154A-8658-2DD45F008089}"/>
              </a:ext>
            </a:extLst>
          </p:cNvPr>
          <p:cNvSpPr txBox="1">
            <a:spLocks noChangeArrowheads="1"/>
          </p:cNvSpPr>
          <p:nvPr/>
        </p:nvSpPr>
        <p:spPr bwMode="auto">
          <a:xfrm>
            <a:off x="2487155" y="4248150"/>
            <a:ext cx="10985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lnSpc>
                <a:spcPct val="70000"/>
              </a:lnSpc>
            </a:pPr>
            <a:r>
              <a:rPr lang="en-US" altLang="zh-CN" sz="2000">
                <a:solidFill>
                  <a:schemeClr val="tx1"/>
                </a:solidFill>
                <a:ea typeface="宋体" panose="02010600030101010101" pitchFamily="2" charset="-122"/>
              </a:rPr>
              <a:t>Mechanics</a:t>
            </a:r>
          </a:p>
        </p:txBody>
      </p:sp>
      <p:sp>
        <p:nvSpPr>
          <p:cNvPr id="33" name="Text Box 31">
            <a:extLst>
              <a:ext uri="{FF2B5EF4-FFF2-40B4-BE49-F238E27FC236}">
                <a16:creationId xmlns:a16="http://schemas.microsoft.com/office/drawing/2014/main" id="{E6AD82B7-70CB-104D-A16E-03260483DBF7}"/>
              </a:ext>
            </a:extLst>
          </p:cNvPr>
          <p:cNvSpPr txBox="1">
            <a:spLocks noChangeArrowheads="1"/>
          </p:cNvSpPr>
          <p:nvPr/>
        </p:nvSpPr>
        <p:spPr bwMode="auto">
          <a:xfrm>
            <a:off x="4007980" y="4133850"/>
            <a:ext cx="1014413"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lnSpc>
                <a:spcPct val="70000"/>
              </a:lnSpc>
            </a:pPr>
            <a:r>
              <a:rPr lang="en-US" altLang="zh-CN" sz="2000">
                <a:solidFill>
                  <a:schemeClr val="tx1"/>
                </a:solidFill>
                <a:ea typeface="宋体" panose="02010600030101010101" pitchFamily="2" charset="-122"/>
              </a:rPr>
              <a:t>Computer</a:t>
            </a:r>
          </a:p>
          <a:p>
            <a:pPr eaLnBrk="0" hangingPunct="0">
              <a:lnSpc>
                <a:spcPct val="70000"/>
              </a:lnSpc>
            </a:pPr>
            <a:r>
              <a:rPr lang="en-US" altLang="zh-CN" sz="2000">
                <a:solidFill>
                  <a:schemeClr val="tx1"/>
                </a:solidFill>
                <a:ea typeface="宋体" panose="02010600030101010101" pitchFamily="2" charset="-122"/>
              </a:rPr>
              <a:t>Engineer</a:t>
            </a:r>
          </a:p>
        </p:txBody>
      </p:sp>
      <p:sp>
        <p:nvSpPr>
          <p:cNvPr id="34" name="Text Box 32">
            <a:extLst>
              <a:ext uri="{FF2B5EF4-FFF2-40B4-BE49-F238E27FC236}">
                <a16:creationId xmlns:a16="http://schemas.microsoft.com/office/drawing/2014/main" id="{5A581191-5FFE-374A-8FC7-994BB5FF5E69}"/>
              </a:ext>
            </a:extLst>
          </p:cNvPr>
          <p:cNvSpPr txBox="1">
            <a:spLocks noChangeArrowheads="1"/>
          </p:cNvSpPr>
          <p:nvPr/>
        </p:nvSpPr>
        <p:spPr bwMode="auto">
          <a:xfrm>
            <a:off x="2544305" y="1116013"/>
            <a:ext cx="11160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i="1">
                <a:solidFill>
                  <a:schemeClr val="tx1"/>
                </a:solidFill>
                <a:ea typeface="宋体" panose="02010600030101010101" pitchFamily="2" charset="-122"/>
              </a:rPr>
              <a:t>Engineer</a:t>
            </a:r>
          </a:p>
        </p:txBody>
      </p:sp>
      <p:sp>
        <p:nvSpPr>
          <p:cNvPr id="35" name="Text Box 33">
            <a:extLst>
              <a:ext uri="{FF2B5EF4-FFF2-40B4-BE49-F238E27FC236}">
                <a16:creationId xmlns:a16="http://schemas.microsoft.com/office/drawing/2014/main" id="{C5FBC1FE-58CB-7842-BFF1-D59AF164BE1A}"/>
              </a:ext>
            </a:extLst>
          </p:cNvPr>
          <p:cNvSpPr txBox="1">
            <a:spLocks noChangeArrowheads="1"/>
          </p:cNvSpPr>
          <p:nvPr/>
        </p:nvSpPr>
        <p:spPr bwMode="auto">
          <a:xfrm>
            <a:off x="1277480" y="5513388"/>
            <a:ext cx="82804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2400" dirty="0">
                <a:solidFill>
                  <a:schemeClr val="tx1"/>
                </a:solidFill>
                <a:ea typeface="宋体" panose="02010600030101010101" pitchFamily="2" charset="-122"/>
              </a:rPr>
              <a:t>When analyze a car, a specific engineer will visit each component of the car and check each component according to his specialty.</a:t>
            </a:r>
          </a:p>
        </p:txBody>
      </p:sp>
    </p:spTree>
    <p:extLst>
      <p:ext uri="{BB962C8B-B14F-4D97-AF65-F5344CB8AC3E}">
        <p14:creationId xmlns:p14="http://schemas.microsoft.com/office/powerpoint/2010/main" val="3164581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32E5-F66F-1741-B082-524EC1F5778D}"/>
              </a:ext>
            </a:extLst>
          </p:cNvPr>
          <p:cNvSpPr>
            <a:spLocks noGrp="1"/>
          </p:cNvSpPr>
          <p:nvPr>
            <p:ph type="title"/>
          </p:nvPr>
        </p:nvSpPr>
        <p:spPr>
          <a:xfrm>
            <a:off x="1097280" y="286603"/>
            <a:ext cx="10058400" cy="1389650"/>
          </a:xfrm>
        </p:spPr>
        <p:txBody>
          <a:bodyPr>
            <a:normAutofit/>
          </a:bodyPr>
          <a:lstStyle/>
          <a:p>
            <a:r>
              <a:rPr lang="en-US" altLang="zh-CN" dirty="0"/>
              <a:t>Applying Visitor Pattern</a:t>
            </a:r>
            <a:endParaRPr lang="en-US" dirty="0"/>
          </a:p>
        </p:txBody>
      </p:sp>
      <p:sp>
        <p:nvSpPr>
          <p:cNvPr id="4" name="Slide Number Placeholder 3">
            <a:extLst>
              <a:ext uri="{FF2B5EF4-FFF2-40B4-BE49-F238E27FC236}">
                <a16:creationId xmlns:a16="http://schemas.microsoft.com/office/drawing/2014/main" id="{118475C4-A3FF-F945-8E1E-471CD818E45D}"/>
              </a:ext>
            </a:extLst>
          </p:cNvPr>
          <p:cNvSpPr>
            <a:spLocks noGrp="1"/>
          </p:cNvSpPr>
          <p:nvPr>
            <p:ph type="sldNum" sz="quarter" idx="12"/>
          </p:nvPr>
        </p:nvSpPr>
        <p:spPr/>
        <p:txBody>
          <a:bodyPr/>
          <a:lstStyle/>
          <a:p>
            <a:fld id="{4CE482DC-2269-4F26-9D2A-7E44B1A4CD85}" type="slidenum">
              <a:rPr lang="en-US" smtClean="0"/>
              <a:t>36</a:t>
            </a:fld>
            <a:endParaRPr lang="en-US" dirty="0"/>
          </a:p>
        </p:txBody>
      </p:sp>
      <p:sp>
        <p:nvSpPr>
          <p:cNvPr id="5" name="AutoShape 2">
            <a:extLst>
              <a:ext uri="{FF2B5EF4-FFF2-40B4-BE49-F238E27FC236}">
                <a16:creationId xmlns:a16="http://schemas.microsoft.com/office/drawing/2014/main" id="{08A3A15E-2D6E-1B4A-BBF6-35B547FE813D}"/>
              </a:ext>
            </a:extLst>
          </p:cNvPr>
          <p:cNvSpPr>
            <a:spLocks noChangeArrowheads="1"/>
          </p:cNvSpPr>
          <p:nvPr/>
        </p:nvSpPr>
        <p:spPr bwMode="auto">
          <a:xfrm>
            <a:off x="7313329" y="5313215"/>
            <a:ext cx="1881187" cy="576263"/>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4">
            <a:extLst>
              <a:ext uri="{FF2B5EF4-FFF2-40B4-BE49-F238E27FC236}">
                <a16:creationId xmlns:a16="http://schemas.microsoft.com/office/drawing/2014/main" id="{7B5AAFBC-93E3-1A4B-9BD5-4B69AA5DE1E5}"/>
              </a:ext>
            </a:extLst>
          </p:cNvPr>
          <p:cNvSpPr>
            <a:spLocks noChangeArrowheads="1"/>
          </p:cNvSpPr>
          <p:nvPr/>
        </p:nvSpPr>
        <p:spPr bwMode="auto">
          <a:xfrm>
            <a:off x="3895441" y="2628753"/>
            <a:ext cx="1676400" cy="1003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7" name="Text Box 5">
            <a:extLst>
              <a:ext uri="{FF2B5EF4-FFF2-40B4-BE49-F238E27FC236}">
                <a16:creationId xmlns:a16="http://schemas.microsoft.com/office/drawing/2014/main" id="{C1F9E705-05E2-2D4D-B27C-C29F5DD96688}"/>
              </a:ext>
            </a:extLst>
          </p:cNvPr>
          <p:cNvSpPr txBox="1">
            <a:spLocks noChangeArrowheads="1"/>
          </p:cNvSpPr>
          <p:nvPr/>
        </p:nvSpPr>
        <p:spPr bwMode="auto">
          <a:xfrm>
            <a:off x="4238341" y="2625578"/>
            <a:ext cx="930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a:solidFill>
                  <a:schemeClr val="tx1"/>
                </a:solidFill>
                <a:ea typeface="宋体" panose="02010600030101010101" pitchFamily="2" charset="-122"/>
              </a:rPr>
              <a:t>Engineer</a:t>
            </a:r>
          </a:p>
        </p:txBody>
      </p:sp>
      <p:sp>
        <p:nvSpPr>
          <p:cNvPr id="8" name="Line 6">
            <a:extLst>
              <a:ext uri="{FF2B5EF4-FFF2-40B4-BE49-F238E27FC236}">
                <a16:creationId xmlns:a16="http://schemas.microsoft.com/office/drawing/2014/main" id="{E023E987-8375-9E44-9470-AEF9533572AD}"/>
              </a:ext>
            </a:extLst>
          </p:cNvPr>
          <p:cNvSpPr>
            <a:spLocks noChangeShapeType="1"/>
          </p:cNvSpPr>
          <p:nvPr/>
        </p:nvSpPr>
        <p:spPr bwMode="auto">
          <a:xfrm>
            <a:off x="3895441" y="2946253"/>
            <a:ext cx="16764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9" name="Text Box 7">
            <a:extLst>
              <a:ext uri="{FF2B5EF4-FFF2-40B4-BE49-F238E27FC236}">
                <a16:creationId xmlns:a16="http://schemas.microsoft.com/office/drawing/2014/main" id="{A0F5E888-5428-4D48-B52D-E665F6B075AE}"/>
              </a:ext>
            </a:extLst>
          </p:cNvPr>
          <p:cNvSpPr txBox="1">
            <a:spLocks noChangeArrowheads="1"/>
          </p:cNvSpPr>
          <p:nvPr/>
        </p:nvSpPr>
        <p:spPr bwMode="auto">
          <a:xfrm>
            <a:off x="3908141" y="2930378"/>
            <a:ext cx="16621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dirty="0">
                <a:solidFill>
                  <a:schemeClr val="tx1"/>
                </a:solidFill>
                <a:ea typeface="宋体" panose="02010600030101010101" pitchFamily="2" charset="-122"/>
              </a:rPr>
              <a:t>check(</a:t>
            </a:r>
            <a:r>
              <a:rPr lang="en-US" altLang="zh-CN" sz="2000" i="1" dirty="0" err="1">
                <a:solidFill>
                  <a:schemeClr val="tx1"/>
                </a:solidFill>
                <a:ea typeface="宋体" panose="02010600030101010101" pitchFamily="2" charset="-122"/>
              </a:rPr>
              <a:t>e:Engine</a:t>
            </a:r>
            <a:r>
              <a:rPr lang="en-US" altLang="zh-CN" sz="2000" i="1" dirty="0">
                <a:solidFill>
                  <a:schemeClr val="tx1"/>
                </a:solidFill>
                <a:ea typeface="宋体" panose="02010600030101010101" pitchFamily="2" charset="-122"/>
              </a:rPr>
              <a:t>)</a:t>
            </a:r>
          </a:p>
          <a:p>
            <a:pPr eaLnBrk="0" hangingPunct="0"/>
            <a:r>
              <a:rPr lang="en-US" altLang="zh-CN" sz="2000" i="1" dirty="0">
                <a:solidFill>
                  <a:schemeClr val="tx1"/>
                </a:solidFill>
                <a:ea typeface="宋体" panose="02010600030101010101" pitchFamily="2" charset="-122"/>
              </a:rPr>
              <a:t>check(</a:t>
            </a:r>
            <a:r>
              <a:rPr lang="en-US" altLang="zh-CN" sz="2000" i="1" dirty="0" err="1">
                <a:solidFill>
                  <a:schemeClr val="tx1"/>
                </a:solidFill>
                <a:ea typeface="宋体" panose="02010600030101010101" pitchFamily="2" charset="-122"/>
              </a:rPr>
              <a:t>b:Brake</a:t>
            </a:r>
            <a:r>
              <a:rPr lang="en-US" altLang="zh-CN" sz="2000" i="1" dirty="0">
                <a:solidFill>
                  <a:schemeClr val="tx1"/>
                </a:solidFill>
                <a:ea typeface="宋体" panose="02010600030101010101" pitchFamily="2" charset="-122"/>
              </a:rPr>
              <a:t>)</a:t>
            </a:r>
          </a:p>
        </p:txBody>
      </p:sp>
      <p:sp>
        <p:nvSpPr>
          <p:cNvPr id="10" name="Rectangle 8">
            <a:extLst>
              <a:ext uri="{FF2B5EF4-FFF2-40B4-BE49-F238E27FC236}">
                <a16:creationId xmlns:a16="http://schemas.microsoft.com/office/drawing/2014/main" id="{3A1962E1-1FAF-0D41-88B7-0A99CC89DCB0}"/>
              </a:ext>
            </a:extLst>
          </p:cNvPr>
          <p:cNvSpPr>
            <a:spLocks noChangeArrowheads="1"/>
          </p:cNvSpPr>
          <p:nvPr/>
        </p:nvSpPr>
        <p:spPr bwMode="auto">
          <a:xfrm>
            <a:off x="2942941" y="4190853"/>
            <a:ext cx="1676400" cy="1003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1" name="Text Box 9">
            <a:extLst>
              <a:ext uri="{FF2B5EF4-FFF2-40B4-BE49-F238E27FC236}">
                <a16:creationId xmlns:a16="http://schemas.microsoft.com/office/drawing/2014/main" id="{2D427194-A083-2B4D-9A8D-2D7453AE8D6B}"/>
              </a:ext>
            </a:extLst>
          </p:cNvPr>
          <p:cNvSpPr txBox="1">
            <a:spLocks noChangeArrowheads="1"/>
          </p:cNvSpPr>
          <p:nvPr/>
        </p:nvSpPr>
        <p:spPr bwMode="auto">
          <a:xfrm>
            <a:off x="3120741" y="4200378"/>
            <a:ext cx="1487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ComputerEng.</a:t>
            </a:r>
          </a:p>
        </p:txBody>
      </p:sp>
      <p:sp>
        <p:nvSpPr>
          <p:cNvPr id="12" name="Line 10">
            <a:extLst>
              <a:ext uri="{FF2B5EF4-FFF2-40B4-BE49-F238E27FC236}">
                <a16:creationId xmlns:a16="http://schemas.microsoft.com/office/drawing/2014/main" id="{3D0941AC-A25B-9F4C-AD9E-E3B5EED7F04D}"/>
              </a:ext>
            </a:extLst>
          </p:cNvPr>
          <p:cNvSpPr>
            <a:spLocks noChangeShapeType="1"/>
          </p:cNvSpPr>
          <p:nvPr/>
        </p:nvSpPr>
        <p:spPr bwMode="auto">
          <a:xfrm>
            <a:off x="3607960" y="4508353"/>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3" name="Text Box 11">
            <a:extLst>
              <a:ext uri="{FF2B5EF4-FFF2-40B4-BE49-F238E27FC236}">
                <a16:creationId xmlns:a16="http://schemas.microsoft.com/office/drawing/2014/main" id="{C4AC916A-A677-CA49-95A0-9FA45D1B33E6}"/>
              </a:ext>
            </a:extLst>
          </p:cNvPr>
          <p:cNvSpPr txBox="1">
            <a:spLocks noChangeArrowheads="1"/>
          </p:cNvSpPr>
          <p:nvPr/>
        </p:nvSpPr>
        <p:spPr bwMode="auto">
          <a:xfrm>
            <a:off x="2955641" y="4492478"/>
            <a:ext cx="16621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check(e:Engine)</a:t>
            </a:r>
          </a:p>
          <a:p>
            <a:pPr eaLnBrk="0" hangingPunct="0"/>
            <a:r>
              <a:rPr lang="en-US" altLang="zh-CN" sz="2000">
                <a:solidFill>
                  <a:schemeClr val="tx1"/>
                </a:solidFill>
                <a:ea typeface="宋体" panose="02010600030101010101" pitchFamily="2" charset="-122"/>
              </a:rPr>
              <a:t>check(b:Brake)</a:t>
            </a:r>
          </a:p>
        </p:txBody>
      </p:sp>
      <p:sp>
        <p:nvSpPr>
          <p:cNvPr id="14" name="Rectangle 12">
            <a:extLst>
              <a:ext uri="{FF2B5EF4-FFF2-40B4-BE49-F238E27FC236}">
                <a16:creationId xmlns:a16="http://schemas.microsoft.com/office/drawing/2014/main" id="{87852C33-C9C7-0B41-BC66-8E21C0ADA3D7}"/>
              </a:ext>
            </a:extLst>
          </p:cNvPr>
          <p:cNvSpPr>
            <a:spLocks noChangeArrowheads="1"/>
          </p:cNvSpPr>
          <p:nvPr/>
        </p:nvSpPr>
        <p:spPr bwMode="auto">
          <a:xfrm>
            <a:off x="4809841" y="4190853"/>
            <a:ext cx="1676400" cy="1003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5" name="Text Box 13">
            <a:extLst>
              <a:ext uri="{FF2B5EF4-FFF2-40B4-BE49-F238E27FC236}">
                <a16:creationId xmlns:a16="http://schemas.microsoft.com/office/drawing/2014/main" id="{4A9DA1E5-E7D9-7C4A-A04E-B66011D688CB}"/>
              </a:ext>
            </a:extLst>
          </p:cNvPr>
          <p:cNvSpPr txBox="1">
            <a:spLocks noChangeArrowheads="1"/>
          </p:cNvSpPr>
          <p:nvPr/>
        </p:nvSpPr>
        <p:spPr bwMode="auto">
          <a:xfrm>
            <a:off x="5076541" y="4200378"/>
            <a:ext cx="1098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Mechanics</a:t>
            </a:r>
          </a:p>
        </p:txBody>
      </p:sp>
      <p:sp>
        <p:nvSpPr>
          <p:cNvPr id="16" name="Line 14">
            <a:extLst>
              <a:ext uri="{FF2B5EF4-FFF2-40B4-BE49-F238E27FC236}">
                <a16:creationId xmlns:a16="http://schemas.microsoft.com/office/drawing/2014/main" id="{A93659D4-5409-DF45-B4B5-375487D26BE1}"/>
              </a:ext>
            </a:extLst>
          </p:cNvPr>
          <p:cNvSpPr>
            <a:spLocks noChangeShapeType="1"/>
          </p:cNvSpPr>
          <p:nvPr/>
        </p:nvSpPr>
        <p:spPr bwMode="auto">
          <a:xfrm>
            <a:off x="4809841" y="4508353"/>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7" name="Text Box 15">
            <a:extLst>
              <a:ext uri="{FF2B5EF4-FFF2-40B4-BE49-F238E27FC236}">
                <a16:creationId xmlns:a16="http://schemas.microsoft.com/office/drawing/2014/main" id="{2A0474EE-2132-D049-80E3-22D3B4CB9517}"/>
              </a:ext>
            </a:extLst>
          </p:cNvPr>
          <p:cNvSpPr txBox="1">
            <a:spLocks noChangeArrowheads="1"/>
          </p:cNvSpPr>
          <p:nvPr/>
        </p:nvSpPr>
        <p:spPr bwMode="auto">
          <a:xfrm>
            <a:off x="4822541" y="4492478"/>
            <a:ext cx="16621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check(e:Engine)</a:t>
            </a:r>
          </a:p>
          <a:p>
            <a:pPr eaLnBrk="0" hangingPunct="0"/>
            <a:r>
              <a:rPr lang="en-US" altLang="zh-CN" sz="2000">
                <a:solidFill>
                  <a:schemeClr val="tx1"/>
                </a:solidFill>
                <a:ea typeface="宋体" panose="02010600030101010101" pitchFamily="2" charset="-122"/>
              </a:rPr>
              <a:t>check(b:Brake)</a:t>
            </a:r>
          </a:p>
        </p:txBody>
      </p:sp>
      <p:sp>
        <p:nvSpPr>
          <p:cNvPr id="18" name="AutoShape 16">
            <a:extLst>
              <a:ext uri="{FF2B5EF4-FFF2-40B4-BE49-F238E27FC236}">
                <a16:creationId xmlns:a16="http://schemas.microsoft.com/office/drawing/2014/main" id="{7B5C231F-0983-9A43-B9BE-74D8E4E1D033}"/>
              </a:ext>
            </a:extLst>
          </p:cNvPr>
          <p:cNvSpPr>
            <a:spLocks noChangeArrowheads="1"/>
          </p:cNvSpPr>
          <p:nvPr/>
        </p:nvSpPr>
        <p:spPr bwMode="auto">
          <a:xfrm>
            <a:off x="4657441" y="3644753"/>
            <a:ext cx="152400" cy="127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cxnSp>
        <p:nvCxnSpPr>
          <p:cNvPr id="19" name="AutoShape 17">
            <a:extLst>
              <a:ext uri="{FF2B5EF4-FFF2-40B4-BE49-F238E27FC236}">
                <a16:creationId xmlns:a16="http://schemas.microsoft.com/office/drawing/2014/main" id="{F57BF222-A033-8A43-910D-6284209BA136}"/>
              </a:ext>
            </a:extLst>
          </p:cNvPr>
          <p:cNvCxnSpPr>
            <a:cxnSpLocks noChangeShapeType="1"/>
            <a:stCxn id="11" idx="0"/>
            <a:endCxn id="15" idx="0"/>
          </p:cNvCxnSpPr>
          <p:nvPr/>
        </p:nvCxnSpPr>
        <p:spPr bwMode="auto">
          <a:xfrm rot="5400000" flipV="1">
            <a:off x="4744754" y="3320903"/>
            <a:ext cx="1587" cy="1760537"/>
          </a:xfrm>
          <a:prstGeom prst="bentConnector3">
            <a:avLst>
              <a:gd name="adj1" fmla="val -14400000"/>
            </a:avLst>
          </a:prstGeom>
          <a:noFill/>
          <a:ln w="9525">
            <a:solidFill>
              <a:schemeClr val="tx1"/>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Line 18">
            <a:extLst>
              <a:ext uri="{FF2B5EF4-FFF2-40B4-BE49-F238E27FC236}">
                <a16:creationId xmlns:a16="http://schemas.microsoft.com/office/drawing/2014/main" id="{0F2042D3-EB7C-5047-97EC-6FCFE179FF94}"/>
              </a:ext>
            </a:extLst>
          </p:cNvPr>
          <p:cNvSpPr>
            <a:spLocks noChangeShapeType="1"/>
          </p:cNvSpPr>
          <p:nvPr/>
        </p:nvSpPr>
        <p:spPr bwMode="auto">
          <a:xfrm>
            <a:off x="4733641" y="3771753"/>
            <a:ext cx="0" cy="2032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1" name="Text Box 19">
            <a:extLst>
              <a:ext uri="{FF2B5EF4-FFF2-40B4-BE49-F238E27FC236}">
                <a16:creationId xmlns:a16="http://schemas.microsoft.com/office/drawing/2014/main" id="{FA5AE542-4F07-654C-86FC-2E0218A88F43}"/>
              </a:ext>
            </a:extLst>
          </p:cNvPr>
          <p:cNvSpPr txBox="1">
            <a:spLocks noChangeArrowheads="1"/>
          </p:cNvSpPr>
          <p:nvPr/>
        </p:nvSpPr>
        <p:spPr bwMode="auto">
          <a:xfrm>
            <a:off x="9272304" y="2689078"/>
            <a:ext cx="1003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a:solidFill>
                  <a:schemeClr val="tx1"/>
                </a:solidFill>
                <a:ea typeface="宋体" panose="02010600030101010101" pitchFamily="2" charset="-122"/>
              </a:rPr>
              <a:t>CarComp</a:t>
            </a:r>
          </a:p>
        </p:txBody>
      </p:sp>
      <p:grpSp>
        <p:nvGrpSpPr>
          <p:cNvPr id="22" name="Group 20">
            <a:extLst>
              <a:ext uri="{FF2B5EF4-FFF2-40B4-BE49-F238E27FC236}">
                <a16:creationId xmlns:a16="http://schemas.microsoft.com/office/drawing/2014/main" id="{4285F8F8-8B4B-024E-9382-4627C2306A9F}"/>
              </a:ext>
            </a:extLst>
          </p:cNvPr>
          <p:cNvGrpSpPr>
            <a:grpSpLocks/>
          </p:cNvGrpSpPr>
          <p:nvPr/>
        </p:nvGrpSpPr>
        <p:grpSpPr bwMode="auto">
          <a:xfrm>
            <a:off x="8708741" y="2692253"/>
            <a:ext cx="2214563" cy="777875"/>
            <a:chOff x="3880" y="2009"/>
            <a:chExt cx="1516" cy="490"/>
          </a:xfrm>
        </p:grpSpPr>
        <p:sp>
          <p:nvSpPr>
            <p:cNvPr id="23" name="Rectangle 21">
              <a:extLst>
                <a:ext uri="{FF2B5EF4-FFF2-40B4-BE49-F238E27FC236}">
                  <a16:creationId xmlns:a16="http://schemas.microsoft.com/office/drawing/2014/main" id="{A6354BB6-7D49-EB44-9F36-8111D382DD46}"/>
                </a:ext>
              </a:extLst>
            </p:cNvPr>
            <p:cNvSpPr>
              <a:spLocks noChangeArrowheads="1"/>
            </p:cNvSpPr>
            <p:nvPr/>
          </p:nvSpPr>
          <p:spPr bwMode="auto">
            <a:xfrm>
              <a:off x="3880" y="2009"/>
              <a:ext cx="1516" cy="4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4" name="Line 22">
              <a:extLst>
                <a:ext uri="{FF2B5EF4-FFF2-40B4-BE49-F238E27FC236}">
                  <a16:creationId xmlns:a16="http://schemas.microsoft.com/office/drawing/2014/main" id="{8D823664-85FA-1546-B21E-C5F5EC4B677D}"/>
                </a:ext>
              </a:extLst>
            </p:cNvPr>
            <p:cNvSpPr>
              <a:spLocks noChangeShapeType="1"/>
            </p:cNvSpPr>
            <p:nvPr/>
          </p:nvSpPr>
          <p:spPr bwMode="auto">
            <a:xfrm>
              <a:off x="3880" y="2209"/>
              <a:ext cx="151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sp>
        <p:nvSpPr>
          <p:cNvPr id="25" name="Text Box 23">
            <a:extLst>
              <a:ext uri="{FF2B5EF4-FFF2-40B4-BE49-F238E27FC236}">
                <a16:creationId xmlns:a16="http://schemas.microsoft.com/office/drawing/2014/main" id="{BB7ECB28-896E-9645-9373-65BB86C3E277}"/>
              </a:ext>
            </a:extLst>
          </p:cNvPr>
          <p:cNvSpPr txBox="1">
            <a:spLocks noChangeArrowheads="1"/>
          </p:cNvSpPr>
          <p:nvPr/>
        </p:nvSpPr>
        <p:spPr bwMode="auto">
          <a:xfrm>
            <a:off x="8810341" y="2993878"/>
            <a:ext cx="2114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2000" i="1">
                <a:solidFill>
                  <a:schemeClr val="tx1"/>
                </a:solidFill>
                <a:ea typeface="宋体" panose="02010600030101010101" pitchFamily="2" charset="-122"/>
              </a:rPr>
              <a:t>accept(e: Engineer)</a:t>
            </a:r>
          </a:p>
        </p:txBody>
      </p:sp>
      <p:sp>
        <p:nvSpPr>
          <p:cNvPr id="26" name="Rectangle 24">
            <a:extLst>
              <a:ext uri="{FF2B5EF4-FFF2-40B4-BE49-F238E27FC236}">
                <a16:creationId xmlns:a16="http://schemas.microsoft.com/office/drawing/2014/main" id="{BD4C0756-10B3-BF46-A68D-91B364C01E98}"/>
              </a:ext>
            </a:extLst>
          </p:cNvPr>
          <p:cNvSpPr>
            <a:spLocks noChangeArrowheads="1"/>
          </p:cNvSpPr>
          <p:nvPr/>
        </p:nvSpPr>
        <p:spPr bwMode="auto">
          <a:xfrm>
            <a:off x="6891054" y="4022578"/>
            <a:ext cx="2195512" cy="981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7" name="Text Box 25">
            <a:extLst>
              <a:ext uri="{FF2B5EF4-FFF2-40B4-BE49-F238E27FC236}">
                <a16:creationId xmlns:a16="http://schemas.microsoft.com/office/drawing/2014/main" id="{78F1C487-AC09-3942-96A6-DC798646A701}"/>
              </a:ext>
            </a:extLst>
          </p:cNvPr>
          <p:cNvSpPr txBox="1">
            <a:spLocks noChangeArrowheads="1"/>
          </p:cNvSpPr>
          <p:nvPr/>
        </p:nvSpPr>
        <p:spPr bwMode="auto">
          <a:xfrm>
            <a:off x="7594316" y="4044803"/>
            <a:ext cx="719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Engine</a:t>
            </a:r>
          </a:p>
        </p:txBody>
      </p:sp>
      <p:sp>
        <p:nvSpPr>
          <p:cNvPr id="28" name="Line 26">
            <a:extLst>
              <a:ext uri="{FF2B5EF4-FFF2-40B4-BE49-F238E27FC236}">
                <a16:creationId xmlns:a16="http://schemas.microsoft.com/office/drawing/2014/main" id="{B7CDC0D3-568E-A84E-BDA8-54A76BE08297}"/>
              </a:ext>
            </a:extLst>
          </p:cNvPr>
          <p:cNvSpPr>
            <a:spLocks noChangeShapeType="1"/>
          </p:cNvSpPr>
          <p:nvPr/>
        </p:nvSpPr>
        <p:spPr bwMode="auto">
          <a:xfrm>
            <a:off x="6891054" y="4340078"/>
            <a:ext cx="219551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9" name="Text Box 27">
            <a:extLst>
              <a:ext uri="{FF2B5EF4-FFF2-40B4-BE49-F238E27FC236}">
                <a16:creationId xmlns:a16="http://schemas.microsoft.com/office/drawing/2014/main" id="{60116688-454C-6749-A443-8D075BF4F95A}"/>
              </a:ext>
            </a:extLst>
          </p:cNvPr>
          <p:cNvSpPr txBox="1">
            <a:spLocks noChangeArrowheads="1"/>
          </p:cNvSpPr>
          <p:nvPr/>
        </p:nvSpPr>
        <p:spPr bwMode="auto">
          <a:xfrm>
            <a:off x="7052979" y="4324203"/>
            <a:ext cx="19923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2000">
                <a:solidFill>
                  <a:schemeClr val="tx1"/>
                </a:solidFill>
                <a:ea typeface="宋体" panose="02010600030101010101" pitchFamily="2" charset="-122"/>
              </a:rPr>
              <a:t>accept(e: Engineer)</a:t>
            </a:r>
          </a:p>
          <a:p>
            <a:pPr eaLnBrk="0" hangingPunct="0"/>
            <a:r>
              <a:rPr lang="en-US" altLang="zh-CN" sz="2000">
                <a:solidFill>
                  <a:schemeClr val="tx1"/>
                </a:solidFill>
                <a:ea typeface="宋体" panose="02010600030101010101" pitchFamily="2" charset="-122"/>
              </a:rPr>
              <a:t>//other op</a:t>
            </a:r>
          </a:p>
        </p:txBody>
      </p:sp>
      <p:sp>
        <p:nvSpPr>
          <p:cNvPr id="30" name="Rectangle 28">
            <a:extLst>
              <a:ext uri="{FF2B5EF4-FFF2-40B4-BE49-F238E27FC236}">
                <a16:creationId xmlns:a16="http://schemas.microsoft.com/office/drawing/2014/main" id="{3A28DD0C-D5A3-D846-B910-B98DB4777B5F}"/>
              </a:ext>
            </a:extLst>
          </p:cNvPr>
          <p:cNvSpPr>
            <a:spLocks noChangeArrowheads="1"/>
          </p:cNvSpPr>
          <p:nvPr/>
        </p:nvSpPr>
        <p:spPr bwMode="auto">
          <a:xfrm>
            <a:off x="9234204" y="4022578"/>
            <a:ext cx="2303462" cy="981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1" name="Text Box 29">
            <a:extLst>
              <a:ext uri="{FF2B5EF4-FFF2-40B4-BE49-F238E27FC236}">
                <a16:creationId xmlns:a16="http://schemas.microsoft.com/office/drawing/2014/main" id="{4966159D-412F-1C40-9553-EC01BF0024CA}"/>
              </a:ext>
            </a:extLst>
          </p:cNvPr>
          <p:cNvSpPr txBox="1">
            <a:spLocks noChangeArrowheads="1"/>
          </p:cNvSpPr>
          <p:nvPr/>
        </p:nvSpPr>
        <p:spPr bwMode="auto">
          <a:xfrm>
            <a:off x="10124791" y="4032103"/>
            <a:ext cx="60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Brake</a:t>
            </a:r>
          </a:p>
        </p:txBody>
      </p:sp>
      <p:sp>
        <p:nvSpPr>
          <p:cNvPr id="32" name="Line 30">
            <a:extLst>
              <a:ext uri="{FF2B5EF4-FFF2-40B4-BE49-F238E27FC236}">
                <a16:creationId xmlns:a16="http://schemas.microsoft.com/office/drawing/2014/main" id="{749CB0CA-30D9-CB4F-B56A-6EE980BE9BE0}"/>
              </a:ext>
            </a:extLst>
          </p:cNvPr>
          <p:cNvSpPr>
            <a:spLocks noChangeShapeType="1"/>
          </p:cNvSpPr>
          <p:nvPr/>
        </p:nvSpPr>
        <p:spPr bwMode="auto">
          <a:xfrm>
            <a:off x="9234204" y="4340078"/>
            <a:ext cx="230346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3" name="AutoShape 31">
            <a:extLst>
              <a:ext uri="{FF2B5EF4-FFF2-40B4-BE49-F238E27FC236}">
                <a16:creationId xmlns:a16="http://schemas.microsoft.com/office/drawing/2014/main" id="{121425B0-9E4C-4F42-830E-D35B45D08F7A}"/>
              </a:ext>
            </a:extLst>
          </p:cNvPr>
          <p:cNvSpPr>
            <a:spLocks noChangeArrowheads="1"/>
          </p:cNvSpPr>
          <p:nvPr/>
        </p:nvSpPr>
        <p:spPr bwMode="auto">
          <a:xfrm>
            <a:off x="9470741" y="3476478"/>
            <a:ext cx="152400" cy="127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cxnSp>
        <p:nvCxnSpPr>
          <p:cNvPr id="34" name="AutoShape 32">
            <a:extLst>
              <a:ext uri="{FF2B5EF4-FFF2-40B4-BE49-F238E27FC236}">
                <a16:creationId xmlns:a16="http://schemas.microsoft.com/office/drawing/2014/main" id="{C55A34F6-02D4-424E-BAEB-5F95E7BF5260}"/>
              </a:ext>
            </a:extLst>
          </p:cNvPr>
          <p:cNvCxnSpPr>
            <a:cxnSpLocks noChangeShapeType="1"/>
            <a:stCxn id="27" idx="0"/>
            <a:endCxn id="31" idx="0"/>
          </p:cNvCxnSpPr>
          <p:nvPr/>
        </p:nvCxnSpPr>
        <p:spPr bwMode="auto">
          <a:xfrm rot="16200000">
            <a:off x="9184992" y="2801790"/>
            <a:ext cx="12700" cy="2473325"/>
          </a:xfrm>
          <a:prstGeom prst="bentConnector3">
            <a:avLst>
              <a:gd name="adj1" fmla="val 1900000"/>
            </a:avLst>
          </a:prstGeom>
          <a:noFill/>
          <a:ln w="9525">
            <a:solidFill>
              <a:schemeClr val="tx1"/>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Line 33">
            <a:extLst>
              <a:ext uri="{FF2B5EF4-FFF2-40B4-BE49-F238E27FC236}">
                <a16:creationId xmlns:a16="http://schemas.microsoft.com/office/drawing/2014/main" id="{476FAF2E-0FFA-0D4A-AD75-948B56D60B54}"/>
              </a:ext>
            </a:extLst>
          </p:cNvPr>
          <p:cNvSpPr>
            <a:spLocks noChangeShapeType="1"/>
          </p:cNvSpPr>
          <p:nvPr/>
        </p:nvSpPr>
        <p:spPr bwMode="auto">
          <a:xfrm>
            <a:off x="9546941" y="3603478"/>
            <a:ext cx="0" cy="2032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6" name="Text Box 34">
            <a:extLst>
              <a:ext uri="{FF2B5EF4-FFF2-40B4-BE49-F238E27FC236}">
                <a16:creationId xmlns:a16="http://schemas.microsoft.com/office/drawing/2014/main" id="{9A514167-3832-8047-93F2-A6EB57FCCEA6}"/>
              </a:ext>
            </a:extLst>
          </p:cNvPr>
          <p:cNvSpPr txBox="1">
            <a:spLocks noChangeArrowheads="1"/>
          </p:cNvSpPr>
          <p:nvPr/>
        </p:nvSpPr>
        <p:spPr bwMode="auto">
          <a:xfrm>
            <a:off x="9359616" y="4336903"/>
            <a:ext cx="21605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2000">
                <a:solidFill>
                  <a:schemeClr val="tx1"/>
                </a:solidFill>
                <a:ea typeface="宋体" panose="02010600030101010101" pitchFamily="2" charset="-122"/>
              </a:rPr>
              <a:t>accept(e: Engineer)</a:t>
            </a:r>
          </a:p>
          <a:p>
            <a:pPr eaLnBrk="0" hangingPunct="0"/>
            <a:r>
              <a:rPr lang="en-US" altLang="zh-CN" sz="2000">
                <a:solidFill>
                  <a:schemeClr val="tx1"/>
                </a:solidFill>
                <a:ea typeface="宋体" panose="02010600030101010101" pitchFamily="2" charset="-122"/>
              </a:rPr>
              <a:t>//other op</a:t>
            </a:r>
          </a:p>
        </p:txBody>
      </p:sp>
      <p:sp>
        <p:nvSpPr>
          <p:cNvPr id="37" name="Text Box 35">
            <a:extLst>
              <a:ext uri="{FF2B5EF4-FFF2-40B4-BE49-F238E27FC236}">
                <a16:creationId xmlns:a16="http://schemas.microsoft.com/office/drawing/2014/main" id="{4C6BE8D7-B1EA-BF49-8085-9B2104CE7CBF}"/>
              </a:ext>
            </a:extLst>
          </p:cNvPr>
          <p:cNvSpPr txBox="1">
            <a:spLocks noChangeArrowheads="1"/>
          </p:cNvSpPr>
          <p:nvPr/>
        </p:nvSpPr>
        <p:spPr bwMode="auto">
          <a:xfrm>
            <a:off x="366285" y="1965178"/>
            <a:ext cx="3530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dirty="0">
                <a:solidFill>
                  <a:schemeClr val="tx1"/>
                </a:solidFill>
                <a:ea typeface="宋体" panose="02010600030101010101" pitchFamily="2" charset="-122"/>
              </a:rPr>
              <a:t>Client code:</a:t>
            </a:r>
          </a:p>
          <a:p>
            <a:pPr eaLnBrk="0" hangingPunct="0"/>
            <a:r>
              <a:rPr lang="en-US" altLang="zh-CN" sz="2000" dirty="0">
                <a:solidFill>
                  <a:schemeClr val="tx1"/>
                </a:solidFill>
                <a:ea typeface="宋体" panose="02010600030101010101" pitchFamily="2" charset="-122"/>
              </a:rPr>
              <a:t>Engineer e=new ...;</a:t>
            </a:r>
          </a:p>
          <a:p>
            <a:pPr eaLnBrk="0" hangingPunct="0"/>
            <a:r>
              <a:rPr lang="en-US" altLang="zh-CN" sz="2000" dirty="0">
                <a:solidFill>
                  <a:schemeClr val="tx1"/>
                </a:solidFill>
                <a:ea typeface="宋体" panose="02010600030101010101" pitchFamily="2" charset="-122"/>
              </a:rPr>
              <a:t>Iterator it=</a:t>
            </a:r>
            <a:r>
              <a:rPr lang="en-US" altLang="zh-CN" sz="2000" dirty="0" err="1">
                <a:solidFill>
                  <a:schemeClr val="tx1"/>
                </a:solidFill>
                <a:ea typeface="宋体" panose="02010600030101010101" pitchFamily="2" charset="-122"/>
              </a:rPr>
              <a:t>comp.iterator</a:t>
            </a:r>
            <a:r>
              <a:rPr lang="en-US" altLang="zh-CN" sz="2000" dirty="0">
                <a:solidFill>
                  <a:schemeClr val="tx1"/>
                </a:solidFill>
                <a:ea typeface="宋体" panose="02010600030101010101" pitchFamily="2" charset="-122"/>
              </a:rPr>
              <a:t>();</a:t>
            </a:r>
          </a:p>
          <a:p>
            <a:pPr eaLnBrk="0" hangingPunct="0"/>
            <a:r>
              <a:rPr lang="en-US" altLang="zh-CN" sz="2000" dirty="0">
                <a:solidFill>
                  <a:schemeClr val="tx1"/>
                </a:solidFill>
                <a:ea typeface="宋体" panose="02010600030101010101" pitchFamily="2" charset="-122"/>
              </a:rPr>
              <a:t>while (</a:t>
            </a:r>
            <a:r>
              <a:rPr lang="en-US" altLang="zh-CN" sz="2000" dirty="0" err="1">
                <a:solidFill>
                  <a:schemeClr val="tx1"/>
                </a:solidFill>
                <a:ea typeface="宋体" panose="02010600030101010101" pitchFamily="2" charset="-122"/>
              </a:rPr>
              <a:t>it.hasNext</a:t>
            </a:r>
            <a:r>
              <a:rPr lang="en-US" altLang="zh-CN" sz="2000" dirty="0">
                <a:solidFill>
                  <a:schemeClr val="tx1"/>
                </a:solidFill>
                <a:ea typeface="宋体" panose="02010600030101010101" pitchFamily="2" charset="-122"/>
              </a:rPr>
              <a:t>()) {</a:t>
            </a:r>
          </a:p>
          <a:p>
            <a:pPr eaLnBrk="0" hangingPunct="0"/>
            <a:r>
              <a:rPr lang="en-US" altLang="zh-CN" sz="2000" dirty="0">
                <a:solidFill>
                  <a:schemeClr val="tx1"/>
                </a:solidFill>
                <a:ea typeface="宋体" panose="02010600030101010101" pitchFamily="2" charset="-122"/>
              </a:rPr>
              <a:t>   </a:t>
            </a:r>
            <a:r>
              <a:rPr lang="en-US" altLang="zh-CN" sz="2000" dirty="0" err="1">
                <a:solidFill>
                  <a:schemeClr val="tx1"/>
                </a:solidFill>
                <a:ea typeface="宋体" panose="02010600030101010101" pitchFamily="2" charset="-122"/>
              </a:rPr>
              <a:t>CarComp</a:t>
            </a:r>
            <a:r>
              <a:rPr lang="en-US" altLang="zh-CN" sz="2000" dirty="0">
                <a:solidFill>
                  <a:schemeClr val="tx1"/>
                </a:solidFill>
                <a:ea typeface="宋体" panose="02010600030101010101" pitchFamily="2" charset="-122"/>
              </a:rPr>
              <a:t> c=(</a:t>
            </a:r>
            <a:r>
              <a:rPr lang="en-US" altLang="zh-CN" sz="2000" dirty="0" err="1">
                <a:solidFill>
                  <a:schemeClr val="tx1"/>
                </a:solidFill>
                <a:ea typeface="宋体" panose="02010600030101010101" pitchFamily="2" charset="-122"/>
              </a:rPr>
              <a:t>CarComp</a:t>
            </a:r>
            <a:r>
              <a:rPr lang="en-US" altLang="zh-CN" sz="2000" dirty="0">
                <a:solidFill>
                  <a:schemeClr val="tx1"/>
                </a:solidFill>
                <a:ea typeface="宋体" panose="02010600030101010101" pitchFamily="2" charset="-122"/>
              </a:rPr>
              <a:t>)</a:t>
            </a:r>
            <a:r>
              <a:rPr lang="en-US" altLang="zh-CN" sz="2000" dirty="0" err="1">
                <a:solidFill>
                  <a:schemeClr val="tx1"/>
                </a:solidFill>
                <a:ea typeface="宋体" panose="02010600030101010101" pitchFamily="2" charset="-122"/>
              </a:rPr>
              <a:t>it.next</a:t>
            </a:r>
            <a:r>
              <a:rPr lang="en-US" altLang="zh-CN" sz="2000" dirty="0">
                <a:solidFill>
                  <a:schemeClr val="tx1"/>
                </a:solidFill>
                <a:ea typeface="宋体" panose="02010600030101010101" pitchFamily="2" charset="-122"/>
              </a:rPr>
              <a:t>();</a:t>
            </a:r>
          </a:p>
          <a:p>
            <a:pPr eaLnBrk="0" hangingPunct="0"/>
            <a:r>
              <a:rPr lang="en-US" altLang="zh-CN" sz="2000" dirty="0">
                <a:solidFill>
                  <a:schemeClr val="tx1"/>
                </a:solidFill>
                <a:ea typeface="宋体" panose="02010600030101010101" pitchFamily="2" charset="-122"/>
              </a:rPr>
              <a:t>   </a:t>
            </a:r>
            <a:r>
              <a:rPr lang="en-US" altLang="zh-CN" sz="2000" dirty="0" err="1">
                <a:solidFill>
                  <a:schemeClr val="tx1"/>
                </a:solidFill>
                <a:ea typeface="宋体" panose="02010600030101010101" pitchFamily="2" charset="-122"/>
              </a:rPr>
              <a:t>c.accept</a:t>
            </a:r>
            <a:r>
              <a:rPr lang="en-US" altLang="zh-CN" sz="2000" dirty="0">
                <a:solidFill>
                  <a:schemeClr val="tx1"/>
                </a:solidFill>
                <a:ea typeface="宋体" panose="02010600030101010101" pitchFamily="2" charset="-122"/>
              </a:rPr>
              <a:t>(e);</a:t>
            </a:r>
          </a:p>
          <a:p>
            <a:pPr eaLnBrk="0" hangingPunct="0"/>
            <a:r>
              <a:rPr lang="en-US" altLang="zh-CN" sz="2000" dirty="0">
                <a:solidFill>
                  <a:schemeClr val="tx1"/>
                </a:solidFill>
                <a:ea typeface="宋体" panose="02010600030101010101" pitchFamily="2" charset="-122"/>
              </a:rPr>
              <a:t>}</a:t>
            </a:r>
          </a:p>
        </p:txBody>
      </p:sp>
      <p:sp>
        <p:nvSpPr>
          <p:cNvPr id="38" name="Text Box 36">
            <a:extLst>
              <a:ext uri="{FF2B5EF4-FFF2-40B4-BE49-F238E27FC236}">
                <a16:creationId xmlns:a16="http://schemas.microsoft.com/office/drawing/2014/main" id="{7B476D9B-3042-EA49-91A8-752116C994E0}"/>
              </a:ext>
            </a:extLst>
          </p:cNvPr>
          <p:cNvSpPr txBox="1">
            <a:spLocks noChangeArrowheads="1"/>
          </p:cNvSpPr>
          <p:nvPr/>
        </p:nvSpPr>
        <p:spPr bwMode="auto">
          <a:xfrm>
            <a:off x="9443754" y="1674665"/>
            <a:ext cx="754062" cy="374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2400">
                <a:solidFill>
                  <a:schemeClr val="tx1"/>
                </a:solidFill>
                <a:ea typeface="宋体" panose="02010600030101010101" pitchFamily="2" charset="-122"/>
              </a:rPr>
              <a:t>  </a:t>
            </a:r>
            <a:r>
              <a:rPr lang="en-US" altLang="zh-CN" sz="2400">
                <a:solidFill>
                  <a:schemeClr val="tx1"/>
                </a:solidFill>
                <a:ea typeface="宋体" panose="02010600030101010101" pitchFamily="2" charset="-122"/>
              </a:rPr>
              <a:t>Car  </a:t>
            </a:r>
          </a:p>
        </p:txBody>
      </p:sp>
      <p:sp>
        <p:nvSpPr>
          <p:cNvPr id="39" name="AutoShape 37">
            <a:extLst>
              <a:ext uri="{FF2B5EF4-FFF2-40B4-BE49-F238E27FC236}">
                <a16:creationId xmlns:a16="http://schemas.microsoft.com/office/drawing/2014/main" id="{476C94AF-7665-B945-BFED-C60C117C6CD1}"/>
              </a:ext>
            </a:extLst>
          </p:cNvPr>
          <p:cNvSpPr>
            <a:spLocks noChangeArrowheads="1"/>
          </p:cNvSpPr>
          <p:nvPr/>
        </p:nvSpPr>
        <p:spPr bwMode="auto">
          <a:xfrm>
            <a:off x="9761254" y="2057253"/>
            <a:ext cx="177800" cy="190500"/>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40" name="Line 38">
            <a:extLst>
              <a:ext uri="{FF2B5EF4-FFF2-40B4-BE49-F238E27FC236}">
                <a16:creationId xmlns:a16="http://schemas.microsoft.com/office/drawing/2014/main" id="{4BB5351D-E56A-B04B-A748-F1D764D81581}"/>
              </a:ext>
            </a:extLst>
          </p:cNvPr>
          <p:cNvSpPr>
            <a:spLocks noChangeShapeType="1"/>
          </p:cNvSpPr>
          <p:nvPr/>
        </p:nvSpPr>
        <p:spPr bwMode="auto">
          <a:xfrm>
            <a:off x="9850154" y="226045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1" name="Text Box 39">
            <a:extLst>
              <a:ext uri="{FF2B5EF4-FFF2-40B4-BE49-F238E27FC236}">
                <a16:creationId xmlns:a16="http://schemas.microsoft.com/office/drawing/2014/main" id="{5F0C6FC2-885B-1A4F-A2E4-0171360E2A10}"/>
              </a:ext>
            </a:extLst>
          </p:cNvPr>
          <p:cNvSpPr txBox="1">
            <a:spLocks noChangeArrowheads="1"/>
          </p:cNvSpPr>
          <p:nvPr/>
        </p:nvSpPr>
        <p:spPr bwMode="auto">
          <a:xfrm>
            <a:off x="9672354" y="2347765"/>
            <a:ext cx="9048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2400">
                <a:solidFill>
                  <a:schemeClr val="tx1"/>
                </a:solidFill>
                <a:ea typeface="宋体" panose="02010600030101010101" pitchFamily="2" charset="-122"/>
              </a:rPr>
              <a:t>* </a:t>
            </a:r>
            <a:r>
              <a:rPr lang="en-US" altLang="zh-CN" sz="2400">
                <a:solidFill>
                  <a:schemeClr val="tx1"/>
                </a:solidFill>
                <a:ea typeface="宋体" panose="02010600030101010101" pitchFamily="2" charset="-122"/>
              </a:rPr>
              <a:t>comp</a:t>
            </a:r>
          </a:p>
        </p:txBody>
      </p:sp>
      <p:sp>
        <p:nvSpPr>
          <p:cNvPr id="42" name="Text Box 40">
            <a:extLst>
              <a:ext uri="{FF2B5EF4-FFF2-40B4-BE49-F238E27FC236}">
                <a16:creationId xmlns:a16="http://schemas.microsoft.com/office/drawing/2014/main" id="{52E51540-D13A-9448-9BEF-4C385ECA8B31}"/>
              </a:ext>
            </a:extLst>
          </p:cNvPr>
          <p:cNvSpPr txBox="1">
            <a:spLocks noChangeArrowheads="1"/>
          </p:cNvSpPr>
          <p:nvPr/>
        </p:nvSpPr>
        <p:spPr bwMode="auto">
          <a:xfrm>
            <a:off x="7467316" y="5389415"/>
            <a:ext cx="15636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e.check(self)</a:t>
            </a:r>
          </a:p>
        </p:txBody>
      </p:sp>
      <p:sp>
        <p:nvSpPr>
          <p:cNvPr id="43" name="Line 41">
            <a:extLst>
              <a:ext uri="{FF2B5EF4-FFF2-40B4-BE49-F238E27FC236}">
                <a16:creationId xmlns:a16="http://schemas.microsoft.com/office/drawing/2014/main" id="{B694A686-8D56-9444-ACBF-CE35D804FC22}"/>
              </a:ext>
            </a:extLst>
          </p:cNvPr>
          <p:cNvSpPr>
            <a:spLocks noChangeShapeType="1"/>
          </p:cNvSpPr>
          <p:nvPr/>
        </p:nvSpPr>
        <p:spPr bwMode="auto">
          <a:xfrm>
            <a:off x="8311866" y="4621065"/>
            <a:ext cx="0" cy="6731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4" name="Line 42">
            <a:extLst>
              <a:ext uri="{FF2B5EF4-FFF2-40B4-BE49-F238E27FC236}">
                <a16:creationId xmlns:a16="http://schemas.microsoft.com/office/drawing/2014/main" id="{55DF5B66-D448-A845-8EBE-65C801E22944}"/>
              </a:ext>
            </a:extLst>
          </p:cNvPr>
          <p:cNvSpPr>
            <a:spLocks noChangeShapeType="1"/>
          </p:cNvSpPr>
          <p:nvPr/>
        </p:nvSpPr>
        <p:spPr bwMode="auto">
          <a:xfrm>
            <a:off x="5571841" y="2806553"/>
            <a:ext cx="3136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5" name="Text Box 43">
            <a:extLst>
              <a:ext uri="{FF2B5EF4-FFF2-40B4-BE49-F238E27FC236}">
                <a16:creationId xmlns:a16="http://schemas.microsoft.com/office/drawing/2014/main" id="{7D76DB25-32A6-2540-9047-A088D5361DFF}"/>
              </a:ext>
            </a:extLst>
          </p:cNvPr>
          <p:cNvSpPr txBox="1">
            <a:spLocks noChangeArrowheads="1"/>
          </p:cNvSpPr>
          <p:nvPr/>
        </p:nvSpPr>
        <p:spPr bwMode="auto">
          <a:xfrm>
            <a:off x="6613241" y="2398565"/>
            <a:ext cx="11572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check me</a:t>
            </a:r>
          </a:p>
        </p:txBody>
      </p:sp>
      <p:sp>
        <p:nvSpPr>
          <p:cNvPr id="46" name="AutoShape 44">
            <a:extLst>
              <a:ext uri="{FF2B5EF4-FFF2-40B4-BE49-F238E27FC236}">
                <a16:creationId xmlns:a16="http://schemas.microsoft.com/office/drawing/2014/main" id="{E32A4201-1F52-974B-A16C-6D771F0A610B}"/>
              </a:ext>
            </a:extLst>
          </p:cNvPr>
          <p:cNvSpPr>
            <a:spLocks noChangeArrowheads="1"/>
          </p:cNvSpPr>
          <p:nvPr/>
        </p:nvSpPr>
        <p:spPr bwMode="auto">
          <a:xfrm rot="16200000">
            <a:off x="6384641" y="2527153"/>
            <a:ext cx="88900" cy="177800"/>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47" name="Line 45">
            <a:extLst>
              <a:ext uri="{FF2B5EF4-FFF2-40B4-BE49-F238E27FC236}">
                <a16:creationId xmlns:a16="http://schemas.microsoft.com/office/drawing/2014/main" id="{DD5E17C2-113C-FF43-A900-1CBB071C10C2}"/>
              </a:ext>
            </a:extLst>
          </p:cNvPr>
          <p:cNvSpPr>
            <a:spLocks noChangeShapeType="1"/>
          </p:cNvSpPr>
          <p:nvPr/>
        </p:nvSpPr>
        <p:spPr bwMode="auto">
          <a:xfrm>
            <a:off x="5584541" y="3327253"/>
            <a:ext cx="3136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8" name="Text Box 46">
            <a:extLst>
              <a:ext uri="{FF2B5EF4-FFF2-40B4-BE49-F238E27FC236}">
                <a16:creationId xmlns:a16="http://schemas.microsoft.com/office/drawing/2014/main" id="{2A1153ED-E235-4740-B806-B1D94D051AD0}"/>
              </a:ext>
            </a:extLst>
          </p:cNvPr>
          <p:cNvSpPr txBox="1">
            <a:spLocks noChangeArrowheads="1"/>
          </p:cNvSpPr>
          <p:nvPr/>
        </p:nvSpPr>
        <p:spPr bwMode="auto">
          <a:xfrm>
            <a:off x="6841841" y="2906565"/>
            <a:ext cx="9382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get info</a:t>
            </a:r>
          </a:p>
        </p:txBody>
      </p:sp>
      <p:sp>
        <p:nvSpPr>
          <p:cNvPr id="49" name="AutoShape 47">
            <a:extLst>
              <a:ext uri="{FF2B5EF4-FFF2-40B4-BE49-F238E27FC236}">
                <a16:creationId xmlns:a16="http://schemas.microsoft.com/office/drawing/2014/main" id="{E0B1F959-07C1-3F45-AC10-792501D577A1}"/>
              </a:ext>
            </a:extLst>
          </p:cNvPr>
          <p:cNvSpPr>
            <a:spLocks noChangeArrowheads="1"/>
          </p:cNvSpPr>
          <p:nvPr/>
        </p:nvSpPr>
        <p:spPr bwMode="auto">
          <a:xfrm rot="5400000" flipH="1">
            <a:off x="7959441" y="3047853"/>
            <a:ext cx="88900" cy="177800"/>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50" name="AutoShape 48">
            <a:extLst>
              <a:ext uri="{FF2B5EF4-FFF2-40B4-BE49-F238E27FC236}">
                <a16:creationId xmlns:a16="http://schemas.microsoft.com/office/drawing/2014/main" id="{4B377113-52EC-1241-9EB2-5213DEEA7A18}"/>
              </a:ext>
            </a:extLst>
          </p:cNvPr>
          <p:cNvSpPr>
            <a:spLocks noChangeArrowheads="1"/>
          </p:cNvSpPr>
          <p:nvPr/>
        </p:nvSpPr>
        <p:spPr bwMode="auto">
          <a:xfrm>
            <a:off x="9616791" y="5313215"/>
            <a:ext cx="1881188" cy="576263"/>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 Box 49">
            <a:extLst>
              <a:ext uri="{FF2B5EF4-FFF2-40B4-BE49-F238E27FC236}">
                <a16:creationId xmlns:a16="http://schemas.microsoft.com/office/drawing/2014/main" id="{7A3489F3-BACA-F546-9C87-8843D849C95E}"/>
              </a:ext>
            </a:extLst>
          </p:cNvPr>
          <p:cNvSpPr txBox="1">
            <a:spLocks noChangeArrowheads="1"/>
          </p:cNvSpPr>
          <p:nvPr/>
        </p:nvSpPr>
        <p:spPr bwMode="auto">
          <a:xfrm>
            <a:off x="9770779" y="5389415"/>
            <a:ext cx="15636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e.check(self)</a:t>
            </a:r>
          </a:p>
        </p:txBody>
      </p:sp>
      <p:sp>
        <p:nvSpPr>
          <p:cNvPr id="52" name="Line 50">
            <a:extLst>
              <a:ext uri="{FF2B5EF4-FFF2-40B4-BE49-F238E27FC236}">
                <a16:creationId xmlns:a16="http://schemas.microsoft.com/office/drawing/2014/main" id="{D0D6DE58-F368-4841-B910-5DB59164C5F9}"/>
              </a:ext>
            </a:extLst>
          </p:cNvPr>
          <p:cNvSpPr>
            <a:spLocks noChangeShapeType="1"/>
          </p:cNvSpPr>
          <p:nvPr/>
        </p:nvSpPr>
        <p:spPr bwMode="auto">
          <a:xfrm>
            <a:off x="10615329" y="4621065"/>
            <a:ext cx="0" cy="6731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Tree>
    <p:extLst>
      <p:ext uri="{BB962C8B-B14F-4D97-AF65-F5344CB8AC3E}">
        <p14:creationId xmlns:p14="http://schemas.microsoft.com/office/powerpoint/2010/main" val="411208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56E5-C5D7-E04F-A35E-B6A7952336C1}"/>
              </a:ext>
            </a:extLst>
          </p:cNvPr>
          <p:cNvSpPr>
            <a:spLocks noGrp="1"/>
          </p:cNvSpPr>
          <p:nvPr>
            <p:ph type="title"/>
          </p:nvPr>
        </p:nvSpPr>
        <p:spPr/>
        <p:txBody>
          <a:bodyPr/>
          <a:lstStyle/>
          <a:p>
            <a:r>
              <a:rPr lang="en-US" altLang="zh-CN" dirty="0"/>
              <a:t>Object Interaction in the Visitor Pattern</a:t>
            </a:r>
            <a:endParaRPr lang="en-US" dirty="0"/>
          </a:p>
        </p:txBody>
      </p:sp>
      <p:sp>
        <p:nvSpPr>
          <p:cNvPr id="4" name="Slide Number Placeholder 3">
            <a:extLst>
              <a:ext uri="{FF2B5EF4-FFF2-40B4-BE49-F238E27FC236}">
                <a16:creationId xmlns:a16="http://schemas.microsoft.com/office/drawing/2014/main" id="{FDCF36DA-D4F4-E94D-8FE9-B073CCD2F02B}"/>
              </a:ext>
            </a:extLst>
          </p:cNvPr>
          <p:cNvSpPr>
            <a:spLocks noGrp="1"/>
          </p:cNvSpPr>
          <p:nvPr>
            <p:ph type="sldNum" sz="quarter" idx="12"/>
          </p:nvPr>
        </p:nvSpPr>
        <p:spPr/>
        <p:txBody>
          <a:bodyPr/>
          <a:lstStyle/>
          <a:p>
            <a:fld id="{4CE482DC-2269-4F26-9D2A-7E44B1A4CD85}" type="slidenum">
              <a:rPr lang="en-US" smtClean="0"/>
              <a:t>37</a:t>
            </a:fld>
            <a:endParaRPr lang="en-US" dirty="0"/>
          </a:p>
        </p:txBody>
      </p:sp>
      <p:grpSp>
        <p:nvGrpSpPr>
          <p:cNvPr id="5" name="Group 54">
            <a:extLst>
              <a:ext uri="{FF2B5EF4-FFF2-40B4-BE49-F238E27FC236}">
                <a16:creationId xmlns:a16="http://schemas.microsoft.com/office/drawing/2014/main" id="{E7611C67-1EDE-9E44-A9C6-E0B70483121D}"/>
              </a:ext>
            </a:extLst>
          </p:cNvPr>
          <p:cNvGrpSpPr>
            <a:grpSpLocks/>
          </p:cNvGrpSpPr>
          <p:nvPr/>
        </p:nvGrpSpPr>
        <p:grpSpPr bwMode="auto">
          <a:xfrm>
            <a:off x="3642015" y="2360625"/>
            <a:ext cx="6540500" cy="3587750"/>
            <a:chOff x="816" y="1103"/>
            <a:chExt cx="4120" cy="2139"/>
          </a:xfrm>
        </p:grpSpPr>
        <p:sp>
          <p:nvSpPr>
            <p:cNvPr id="6" name="Line 5">
              <a:extLst>
                <a:ext uri="{FF2B5EF4-FFF2-40B4-BE49-F238E27FC236}">
                  <a16:creationId xmlns:a16="http://schemas.microsoft.com/office/drawing/2014/main" id="{6C5586E3-49C1-A646-A915-88A928381BC2}"/>
                </a:ext>
              </a:extLst>
            </p:cNvPr>
            <p:cNvSpPr>
              <a:spLocks noChangeShapeType="1"/>
            </p:cNvSpPr>
            <p:nvPr/>
          </p:nvSpPr>
          <p:spPr bwMode="auto">
            <a:xfrm>
              <a:off x="816" y="1103"/>
              <a:ext cx="0" cy="205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7" name="Line 6">
              <a:extLst>
                <a:ext uri="{FF2B5EF4-FFF2-40B4-BE49-F238E27FC236}">
                  <a16:creationId xmlns:a16="http://schemas.microsoft.com/office/drawing/2014/main" id="{BC6DBE1F-4A24-B241-AEE7-C424007A2833}"/>
                </a:ext>
              </a:extLst>
            </p:cNvPr>
            <p:cNvSpPr>
              <a:spLocks noChangeShapeType="1"/>
            </p:cNvSpPr>
            <p:nvPr/>
          </p:nvSpPr>
          <p:spPr bwMode="auto">
            <a:xfrm>
              <a:off x="1992" y="1112"/>
              <a:ext cx="0" cy="205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8" name="Line 7">
              <a:extLst>
                <a:ext uri="{FF2B5EF4-FFF2-40B4-BE49-F238E27FC236}">
                  <a16:creationId xmlns:a16="http://schemas.microsoft.com/office/drawing/2014/main" id="{941D9644-1ED3-D64C-B40F-73C4E64BA685}"/>
                </a:ext>
              </a:extLst>
            </p:cNvPr>
            <p:cNvSpPr>
              <a:spLocks noChangeShapeType="1"/>
            </p:cNvSpPr>
            <p:nvPr/>
          </p:nvSpPr>
          <p:spPr bwMode="auto">
            <a:xfrm>
              <a:off x="3000" y="1129"/>
              <a:ext cx="0" cy="211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9" name="Line 8">
              <a:extLst>
                <a:ext uri="{FF2B5EF4-FFF2-40B4-BE49-F238E27FC236}">
                  <a16:creationId xmlns:a16="http://schemas.microsoft.com/office/drawing/2014/main" id="{33BC3B4D-DF2F-5643-A71D-28ACFA070DCC}"/>
                </a:ext>
              </a:extLst>
            </p:cNvPr>
            <p:cNvSpPr>
              <a:spLocks noChangeShapeType="1"/>
            </p:cNvSpPr>
            <p:nvPr/>
          </p:nvSpPr>
          <p:spPr bwMode="auto">
            <a:xfrm>
              <a:off x="3904" y="1121"/>
              <a:ext cx="0" cy="205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0" name="Line 9">
              <a:extLst>
                <a:ext uri="{FF2B5EF4-FFF2-40B4-BE49-F238E27FC236}">
                  <a16:creationId xmlns:a16="http://schemas.microsoft.com/office/drawing/2014/main" id="{E70CC5F2-018F-CE48-B022-01244DA1FDE6}"/>
                </a:ext>
              </a:extLst>
            </p:cNvPr>
            <p:cNvSpPr>
              <a:spLocks noChangeShapeType="1"/>
            </p:cNvSpPr>
            <p:nvPr/>
          </p:nvSpPr>
          <p:spPr bwMode="auto">
            <a:xfrm>
              <a:off x="4936" y="1112"/>
              <a:ext cx="0" cy="205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sp>
        <p:nvSpPr>
          <p:cNvPr id="11" name="Text Box 11">
            <a:extLst>
              <a:ext uri="{FF2B5EF4-FFF2-40B4-BE49-F238E27FC236}">
                <a16:creationId xmlns:a16="http://schemas.microsoft.com/office/drawing/2014/main" id="{C97D08FA-505F-C74F-8FCD-2235BED2BC99}"/>
              </a:ext>
            </a:extLst>
          </p:cNvPr>
          <p:cNvSpPr txBox="1">
            <a:spLocks noChangeArrowheads="1"/>
          </p:cNvSpPr>
          <p:nvPr/>
        </p:nvSpPr>
        <p:spPr bwMode="auto">
          <a:xfrm>
            <a:off x="3095915" y="1990737"/>
            <a:ext cx="1073150" cy="374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2400">
                <a:solidFill>
                  <a:schemeClr val="tx1"/>
                </a:solidFill>
                <a:ea typeface="宋体" panose="02010600030101010101" pitchFamily="2" charset="-122"/>
              </a:rPr>
              <a:t>  </a:t>
            </a:r>
            <a:r>
              <a:rPr lang="en-US" altLang="zh-CN" sz="2400" u="sng">
                <a:solidFill>
                  <a:schemeClr val="tx1"/>
                </a:solidFill>
                <a:ea typeface="宋体" panose="02010600030101010101" pitchFamily="2" charset="-122"/>
              </a:rPr>
              <a:t>client:</a:t>
            </a:r>
            <a:r>
              <a:rPr lang="en-US" altLang="zh-CN" sz="2400">
                <a:solidFill>
                  <a:schemeClr val="tx1"/>
                </a:solidFill>
                <a:ea typeface="宋体" panose="02010600030101010101" pitchFamily="2" charset="-122"/>
              </a:rPr>
              <a:t>  </a:t>
            </a:r>
          </a:p>
        </p:txBody>
      </p:sp>
      <p:sp>
        <p:nvSpPr>
          <p:cNvPr id="12" name="Rectangle 12">
            <a:extLst>
              <a:ext uri="{FF2B5EF4-FFF2-40B4-BE49-F238E27FC236}">
                <a16:creationId xmlns:a16="http://schemas.microsoft.com/office/drawing/2014/main" id="{EA9EE227-B549-7946-AE56-7B75691522BC}"/>
              </a:ext>
            </a:extLst>
          </p:cNvPr>
          <p:cNvSpPr>
            <a:spLocks noChangeArrowheads="1"/>
          </p:cNvSpPr>
          <p:nvPr/>
        </p:nvSpPr>
        <p:spPr bwMode="auto">
          <a:xfrm>
            <a:off x="4823115" y="1928825"/>
            <a:ext cx="1473200" cy="368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3" name="Rectangle 13">
            <a:extLst>
              <a:ext uri="{FF2B5EF4-FFF2-40B4-BE49-F238E27FC236}">
                <a16:creationId xmlns:a16="http://schemas.microsoft.com/office/drawing/2014/main" id="{8648B275-56F2-2043-9F87-E7954B01D6F1}"/>
              </a:ext>
            </a:extLst>
          </p:cNvPr>
          <p:cNvSpPr>
            <a:spLocks noChangeArrowheads="1"/>
          </p:cNvSpPr>
          <p:nvPr/>
        </p:nvSpPr>
        <p:spPr bwMode="auto">
          <a:xfrm>
            <a:off x="4772315" y="1992325"/>
            <a:ext cx="1473200" cy="368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en-US" altLang="zh-CN" sz="2400" u="sng">
                <a:solidFill>
                  <a:schemeClr val="tx1"/>
                </a:solidFill>
                <a:ea typeface="宋体" panose="02010600030101010101" pitchFamily="2" charset="-122"/>
              </a:rPr>
              <a:t>:CarComp</a:t>
            </a:r>
          </a:p>
        </p:txBody>
      </p:sp>
      <p:sp>
        <p:nvSpPr>
          <p:cNvPr id="14" name="Rectangle 14">
            <a:extLst>
              <a:ext uri="{FF2B5EF4-FFF2-40B4-BE49-F238E27FC236}">
                <a16:creationId xmlns:a16="http://schemas.microsoft.com/office/drawing/2014/main" id="{39490B69-EF22-1747-9E92-BC7A30867201}"/>
              </a:ext>
            </a:extLst>
          </p:cNvPr>
          <p:cNvSpPr>
            <a:spLocks noChangeArrowheads="1"/>
          </p:cNvSpPr>
          <p:nvPr/>
        </p:nvSpPr>
        <p:spPr bwMode="auto">
          <a:xfrm>
            <a:off x="3603915" y="2768612"/>
            <a:ext cx="88900" cy="241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5" name="Rectangle 15">
            <a:extLst>
              <a:ext uri="{FF2B5EF4-FFF2-40B4-BE49-F238E27FC236}">
                <a16:creationId xmlns:a16="http://schemas.microsoft.com/office/drawing/2014/main" id="{DA2C7DE3-B583-E443-BDF1-DA61752FB979}"/>
              </a:ext>
            </a:extLst>
          </p:cNvPr>
          <p:cNvSpPr>
            <a:spLocks noChangeArrowheads="1"/>
          </p:cNvSpPr>
          <p:nvPr/>
        </p:nvSpPr>
        <p:spPr bwMode="auto">
          <a:xfrm>
            <a:off x="5458115" y="2781312"/>
            <a:ext cx="88900" cy="484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6" name="Line 16">
            <a:extLst>
              <a:ext uri="{FF2B5EF4-FFF2-40B4-BE49-F238E27FC236}">
                <a16:creationId xmlns:a16="http://schemas.microsoft.com/office/drawing/2014/main" id="{D9C8953D-4AD7-C64E-A66D-BE8B47E26884}"/>
              </a:ext>
            </a:extLst>
          </p:cNvPr>
          <p:cNvSpPr>
            <a:spLocks noChangeShapeType="1"/>
          </p:cNvSpPr>
          <p:nvPr/>
        </p:nvSpPr>
        <p:spPr bwMode="auto">
          <a:xfrm>
            <a:off x="3680115" y="2857512"/>
            <a:ext cx="1765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7" name="Text Box 17">
            <a:extLst>
              <a:ext uri="{FF2B5EF4-FFF2-40B4-BE49-F238E27FC236}">
                <a16:creationId xmlns:a16="http://schemas.microsoft.com/office/drawing/2014/main" id="{4A646E57-A5C4-5449-A4B2-1F4732C51588}"/>
              </a:ext>
            </a:extLst>
          </p:cNvPr>
          <p:cNvSpPr txBox="1">
            <a:spLocks noChangeArrowheads="1"/>
          </p:cNvSpPr>
          <p:nvPr/>
        </p:nvSpPr>
        <p:spPr bwMode="auto">
          <a:xfrm>
            <a:off x="3896015" y="2817825"/>
            <a:ext cx="14208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i:=iterator()</a:t>
            </a:r>
          </a:p>
        </p:txBody>
      </p:sp>
      <p:sp>
        <p:nvSpPr>
          <p:cNvPr id="18" name="Text Box 18">
            <a:extLst>
              <a:ext uri="{FF2B5EF4-FFF2-40B4-BE49-F238E27FC236}">
                <a16:creationId xmlns:a16="http://schemas.microsoft.com/office/drawing/2014/main" id="{A03F352E-A110-9F47-8F9A-427BEE0DF975}"/>
              </a:ext>
            </a:extLst>
          </p:cNvPr>
          <p:cNvSpPr txBox="1">
            <a:spLocks noChangeArrowheads="1"/>
          </p:cNvSpPr>
          <p:nvPr/>
        </p:nvSpPr>
        <p:spPr bwMode="auto">
          <a:xfrm>
            <a:off x="6380453" y="1954225"/>
            <a:ext cx="14208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zh-CN" altLang="en-US" sz="2000">
                <a:solidFill>
                  <a:schemeClr val="tx1"/>
                </a:solidFill>
                <a:ea typeface="宋体" panose="02010600030101010101" pitchFamily="2" charset="-122"/>
              </a:rPr>
              <a:t> </a:t>
            </a:r>
            <a:r>
              <a:rPr lang="en-US" altLang="zh-CN" sz="2000" u="sng">
                <a:solidFill>
                  <a:schemeClr val="tx1"/>
                </a:solidFill>
                <a:ea typeface="宋体" panose="02010600030101010101" pitchFamily="2" charset="-122"/>
              </a:rPr>
              <a:t>e:Mechanics</a:t>
            </a:r>
          </a:p>
        </p:txBody>
      </p:sp>
      <p:sp>
        <p:nvSpPr>
          <p:cNvPr id="19" name="Rectangle 19">
            <a:extLst>
              <a:ext uri="{FF2B5EF4-FFF2-40B4-BE49-F238E27FC236}">
                <a16:creationId xmlns:a16="http://schemas.microsoft.com/office/drawing/2014/main" id="{22FAFF29-CFC8-AA41-B276-9FA32A9E3905}"/>
              </a:ext>
            </a:extLst>
          </p:cNvPr>
          <p:cNvSpPr>
            <a:spLocks noChangeArrowheads="1"/>
          </p:cNvSpPr>
          <p:nvPr/>
        </p:nvSpPr>
        <p:spPr bwMode="auto">
          <a:xfrm>
            <a:off x="7071015" y="2436825"/>
            <a:ext cx="88900" cy="241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0" name="Rectangle 20">
            <a:extLst>
              <a:ext uri="{FF2B5EF4-FFF2-40B4-BE49-F238E27FC236}">
                <a16:creationId xmlns:a16="http://schemas.microsoft.com/office/drawing/2014/main" id="{E03DB7C6-C6D3-0B40-BF08-D27497F97578}"/>
              </a:ext>
            </a:extLst>
          </p:cNvPr>
          <p:cNvSpPr>
            <a:spLocks noChangeArrowheads="1"/>
          </p:cNvSpPr>
          <p:nvPr/>
        </p:nvSpPr>
        <p:spPr bwMode="auto">
          <a:xfrm>
            <a:off x="3603915" y="2449525"/>
            <a:ext cx="88900" cy="241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1" name="Line 21">
            <a:extLst>
              <a:ext uri="{FF2B5EF4-FFF2-40B4-BE49-F238E27FC236}">
                <a16:creationId xmlns:a16="http://schemas.microsoft.com/office/drawing/2014/main" id="{9B260F51-7569-114E-9ECA-85D93057E67A}"/>
              </a:ext>
            </a:extLst>
          </p:cNvPr>
          <p:cNvSpPr>
            <a:spLocks noChangeShapeType="1"/>
          </p:cNvSpPr>
          <p:nvPr/>
        </p:nvSpPr>
        <p:spPr bwMode="auto">
          <a:xfrm>
            <a:off x="3692815" y="2500325"/>
            <a:ext cx="3365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2" name="Text Box 22">
            <a:extLst>
              <a:ext uri="{FF2B5EF4-FFF2-40B4-BE49-F238E27FC236}">
                <a16:creationId xmlns:a16="http://schemas.microsoft.com/office/drawing/2014/main" id="{8B16C9B3-096D-7545-AF1F-7A0F4EA1A9FF}"/>
              </a:ext>
            </a:extLst>
          </p:cNvPr>
          <p:cNvSpPr txBox="1">
            <a:spLocks noChangeArrowheads="1"/>
          </p:cNvSpPr>
          <p:nvPr/>
        </p:nvSpPr>
        <p:spPr bwMode="auto">
          <a:xfrm>
            <a:off x="5661315" y="2435237"/>
            <a:ext cx="9286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create()</a:t>
            </a:r>
          </a:p>
        </p:txBody>
      </p:sp>
      <p:sp>
        <p:nvSpPr>
          <p:cNvPr id="23" name="Rectangle 23">
            <a:extLst>
              <a:ext uri="{FF2B5EF4-FFF2-40B4-BE49-F238E27FC236}">
                <a16:creationId xmlns:a16="http://schemas.microsoft.com/office/drawing/2014/main" id="{5F118BD5-0AA6-0E42-8409-8F891F2CF8FD}"/>
              </a:ext>
            </a:extLst>
          </p:cNvPr>
          <p:cNvSpPr>
            <a:spLocks noChangeArrowheads="1"/>
          </p:cNvSpPr>
          <p:nvPr/>
        </p:nvSpPr>
        <p:spPr bwMode="auto">
          <a:xfrm>
            <a:off x="3603915" y="3452825"/>
            <a:ext cx="88900" cy="22113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4" name="Text Box 28">
            <a:extLst>
              <a:ext uri="{FF2B5EF4-FFF2-40B4-BE49-F238E27FC236}">
                <a16:creationId xmlns:a16="http://schemas.microsoft.com/office/drawing/2014/main" id="{5CB8D0D6-4DF0-0D40-92B5-DA2D43A8498C}"/>
              </a:ext>
            </a:extLst>
          </p:cNvPr>
          <p:cNvSpPr txBox="1">
            <a:spLocks noChangeArrowheads="1"/>
          </p:cNvSpPr>
          <p:nvPr/>
        </p:nvSpPr>
        <p:spPr bwMode="auto">
          <a:xfrm>
            <a:off x="2462503" y="3583000"/>
            <a:ext cx="9112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600">
                <a:solidFill>
                  <a:schemeClr val="tx1"/>
                </a:solidFill>
                <a:ea typeface="宋体" panose="02010600030101010101" pitchFamily="2" charset="-122"/>
              </a:rPr>
              <a:t>i.hasNext()</a:t>
            </a:r>
          </a:p>
        </p:txBody>
      </p:sp>
      <p:sp>
        <p:nvSpPr>
          <p:cNvPr id="25" name="Text Box 29">
            <a:extLst>
              <a:ext uri="{FF2B5EF4-FFF2-40B4-BE49-F238E27FC236}">
                <a16:creationId xmlns:a16="http://schemas.microsoft.com/office/drawing/2014/main" id="{9F05A313-F77C-994B-8154-7F175AE0BE9D}"/>
              </a:ext>
            </a:extLst>
          </p:cNvPr>
          <p:cNvSpPr txBox="1">
            <a:spLocks noChangeArrowheads="1"/>
          </p:cNvSpPr>
          <p:nvPr/>
        </p:nvSpPr>
        <p:spPr bwMode="auto">
          <a:xfrm>
            <a:off x="7883815" y="1990737"/>
            <a:ext cx="1301750" cy="374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2400">
                <a:solidFill>
                  <a:schemeClr val="tx1"/>
                </a:solidFill>
                <a:ea typeface="宋体" panose="02010600030101010101" pitchFamily="2" charset="-122"/>
              </a:rPr>
              <a:t>  </a:t>
            </a:r>
            <a:r>
              <a:rPr lang="en-US" altLang="zh-CN" sz="2400" u="sng">
                <a:solidFill>
                  <a:schemeClr val="tx1"/>
                </a:solidFill>
                <a:ea typeface="宋体" panose="02010600030101010101" pitchFamily="2" charset="-122"/>
              </a:rPr>
              <a:t>i:Iterator</a:t>
            </a:r>
            <a:r>
              <a:rPr lang="en-US" altLang="zh-CN" sz="2400">
                <a:solidFill>
                  <a:schemeClr val="tx1"/>
                </a:solidFill>
                <a:ea typeface="宋体" panose="02010600030101010101" pitchFamily="2" charset="-122"/>
              </a:rPr>
              <a:t> </a:t>
            </a:r>
          </a:p>
        </p:txBody>
      </p:sp>
      <p:sp>
        <p:nvSpPr>
          <p:cNvPr id="26" name="Rectangle 30">
            <a:extLst>
              <a:ext uri="{FF2B5EF4-FFF2-40B4-BE49-F238E27FC236}">
                <a16:creationId xmlns:a16="http://schemas.microsoft.com/office/drawing/2014/main" id="{9348ACCF-513F-ED48-AD99-AD65F7AE6A28}"/>
              </a:ext>
            </a:extLst>
          </p:cNvPr>
          <p:cNvSpPr>
            <a:spLocks noChangeArrowheads="1"/>
          </p:cNvSpPr>
          <p:nvPr/>
        </p:nvSpPr>
        <p:spPr bwMode="auto">
          <a:xfrm>
            <a:off x="8506115" y="3770325"/>
            <a:ext cx="88900" cy="241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7" name="Line 31">
            <a:extLst>
              <a:ext uri="{FF2B5EF4-FFF2-40B4-BE49-F238E27FC236}">
                <a16:creationId xmlns:a16="http://schemas.microsoft.com/office/drawing/2014/main" id="{02690E52-B3AD-704E-A1F1-613A4969AD63}"/>
              </a:ext>
            </a:extLst>
          </p:cNvPr>
          <p:cNvSpPr>
            <a:spLocks noChangeShapeType="1"/>
          </p:cNvSpPr>
          <p:nvPr/>
        </p:nvSpPr>
        <p:spPr bwMode="auto">
          <a:xfrm>
            <a:off x="3695990" y="3894150"/>
            <a:ext cx="4784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8" name="Text Box 32">
            <a:extLst>
              <a:ext uri="{FF2B5EF4-FFF2-40B4-BE49-F238E27FC236}">
                <a16:creationId xmlns:a16="http://schemas.microsoft.com/office/drawing/2014/main" id="{15AD2092-51F7-DF4A-AACB-E5182F1A846E}"/>
              </a:ext>
            </a:extLst>
          </p:cNvPr>
          <p:cNvSpPr txBox="1">
            <a:spLocks noChangeArrowheads="1"/>
          </p:cNvSpPr>
          <p:nvPr/>
        </p:nvSpPr>
        <p:spPr bwMode="auto">
          <a:xfrm>
            <a:off x="5635915" y="3530612"/>
            <a:ext cx="1117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c:=next()</a:t>
            </a:r>
          </a:p>
        </p:txBody>
      </p:sp>
      <p:sp>
        <p:nvSpPr>
          <p:cNvPr id="29" name="Text Box 33">
            <a:extLst>
              <a:ext uri="{FF2B5EF4-FFF2-40B4-BE49-F238E27FC236}">
                <a16:creationId xmlns:a16="http://schemas.microsoft.com/office/drawing/2014/main" id="{D7A1A208-DCDC-6948-B7B4-6BCCD1ADA0C6}"/>
              </a:ext>
            </a:extLst>
          </p:cNvPr>
          <p:cNvSpPr txBox="1">
            <a:spLocks noChangeArrowheads="1"/>
          </p:cNvSpPr>
          <p:nvPr/>
        </p:nvSpPr>
        <p:spPr bwMode="auto">
          <a:xfrm>
            <a:off x="9420515" y="1978037"/>
            <a:ext cx="1565275" cy="374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2400">
                <a:solidFill>
                  <a:schemeClr val="tx1"/>
                </a:solidFill>
                <a:ea typeface="宋体" panose="02010600030101010101" pitchFamily="2" charset="-122"/>
              </a:rPr>
              <a:t> </a:t>
            </a:r>
            <a:r>
              <a:rPr lang="en-US" altLang="zh-CN" sz="2400" u="sng">
                <a:solidFill>
                  <a:schemeClr val="tx1"/>
                </a:solidFill>
                <a:ea typeface="宋体" panose="02010600030101010101" pitchFamily="2" charset="-122"/>
              </a:rPr>
              <a:t>c:CarComp</a:t>
            </a:r>
            <a:r>
              <a:rPr lang="en-US" altLang="zh-CN" sz="2400">
                <a:solidFill>
                  <a:schemeClr val="tx1"/>
                </a:solidFill>
                <a:ea typeface="宋体" panose="02010600030101010101" pitchFamily="2" charset="-122"/>
              </a:rPr>
              <a:t> </a:t>
            </a:r>
          </a:p>
        </p:txBody>
      </p:sp>
      <p:sp>
        <p:nvSpPr>
          <p:cNvPr id="30" name="Rectangle 34">
            <a:extLst>
              <a:ext uri="{FF2B5EF4-FFF2-40B4-BE49-F238E27FC236}">
                <a16:creationId xmlns:a16="http://schemas.microsoft.com/office/drawing/2014/main" id="{1172A023-E69F-2444-8269-2F1081CD7AD8}"/>
              </a:ext>
            </a:extLst>
          </p:cNvPr>
          <p:cNvSpPr>
            <a:spLocks noChangeArrowheads="1"/>
          </p:cNvSpPr>
          <p:nvPr/>
        </p:nvSpPr>
        <p:spPr bwMode="auto">
          <a:xfrm>
            <a:off x="10144415" y="3998925"/>
            <a:ext cx="88900" cy="14462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1" name="Line 35">
            <a:extLst>
              <a:ext uri="{FF2B5EF4-FFF2-40B4-BE49-F238E27FC236}">
                <a16:creationId xmlns:a16="http://schemas.microsoft.com/office/drawing/2014/main" id="{529E9091-FA92-DC42-9143-F882A51B67C8}"/>
              </a:ext>
            </a:extLst>
          </p:cNvPr>
          <p:cNvSpPr>
            <a:spLocks noChangeShapeType="1"/>
          </p:cNvSpPr>
          <p:nvPr/>
        </p:nvSpPr>
        <p:spPr bwMode="auto">
          <a:xfrm>
            <a:off x="3697578" y="4049725"/>
            <a:ext cx="64468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2" name="Text Box 36">
            <a:extLst>
              <a:ext uri="{FF2B5EF4-FFF2-40B4-BE49-F238E27FC236}">
                <a16:creationId xmlns:a16="http://schemas.microsoft.com/office/drawing/2014/main" id="{2B60F076-AFD6-6441-B2A4-044EC71CCF94}"/>
              </a:ext>
            </a:extLst>
          </p:cNvPr>
          <p:cNvSpPr txBox="1">
            <a:spLocks noChangeArrowheads="1"/>
          </p:cNvSpPr>
          <p:nvPr/>
        </p:nvSpPr>
        <p:spPr bwMode="auto">
          <a:xfrm>
            <a:off x="8696615" y="3692537"/>
            <a:ext cx="1114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accept(e)</a:t>
            </a:r>
          </a:p>
        </p:txBody>
      </p:sp>
      <p:sp>
        <p:nvSpPr>
          <p:cNvPr id="33" name="Rectangle 37">
            <a:extLst>
              <a:ext uri="{FF2B5EF4-FFF2-40B4-BE49-F238E27FC236}">
                <a16:creationId xmlns:a16="http://schemas.microsoft.com/office/drawing/2014/main" id="{89034544-18F8-5E4C-B373-1083987DB203}"/>
              </a:ext>
            </a:extLst>
          </p:cNvPr>
          <p:cNvSpPr>
            <a:spLocks noChangeArrowheads="1"/>
          </p:cNvSpPr>
          <p:nvPr/>
        </p:nvSpPr>
        <p:spPr bwMode="auto">
          <a:xfrm>
            <a:off x="7071015" y="4100525"/>
            <a:ext cx="88900" cy="1257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4" name="Line 38">
            <a:extLst>
              <a:ext uri="{FF2B5EF4-FFF2-40B4-BE49-F238E27FC236}">
                <a16:creationId xmlns:a16="http://schemas.microsoft.com/office/drawing/2014/main" id="{53BE9A3F-A513-6545-A174-C81B7129B663}"/>
              </a:ext>
            </a:extLst>
          </p:cNvPr>
          <p:cNvSpPr>
            <a:spLocks noChangeShapeType="1"/>
          </p:cNvSpPr>
          <p:nvPr/>
        </p:nvSpPr>
        <p:spPr bwMode="auto">
          <a:xfrm flipH="1">
            <a:off x="7159915" y="4176725"/>
            <a:ext cx="2984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5" name="Text Box 39">
            <a:extLst>
              <a:ext uri="{FF2B5EF4-FFF2-40B4-BE49-F238E27FC236}">
                <a16:creationId xmlns:a16="http://schemas.microsoft.com/office/drawing/2014/main" id="{40CDCACB-8490-C643-94AA-AD0307B3E1D0}"/>
              </a:ext>
            </a:extLst>
          </p:cNvPr>
          <p:cNvSpPr txBox="1">
            <a:spLocks noChangeArrowheads="1"/>
          </p:cNvSpPr>
          <p:nvPr/>
        </p:nvSpPr>
        <p:spPr bwMode="auto">
          <a:xfrm>
            <a:off x="8645815" y="4124337"/>
            <a:ext cx="13525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check(self)</a:t>
            </a:r>
          </a:p>
        </p:txBody>
      </p:sp>
      <p:sp>
        <p:nvSpPr>
          <p:cNvPr id="36" name="Rectangle 40">
            <a:extLst>
              <a:ext uri="{FF2B5EF4-FFF2-40B4-BE49-F238E27FC236}">
                <a16:creationId xmlns:a16="http://schemas.microsoft.com/office/drawing/2014/main" id="{9EEBB72E-20E2-7D4E-934F-27163EC58CC6}"/>
              </a:ext>
            </a:extLst>
          </p:cNvPr>
          <p:cNvSpPr>
            <a:spLocks noChangeArrowheads="1"/>
          </p:cNvSpPr>
          <p:nvPr/>
        </p:nvSpPr>
        <p:spPr bwMode="auto">
          <a:xfrm>
            <a:off x="10087265" y="4494225"/>
            <a:ext cx="88900" cy="241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7" name="Line 41">
            <a:extLst>
              <a:ext uri="{FF2B5EF4-FFF2-40B4-BE49-F238E27FC236}">
                <a16:creationId xmlns:a16="http://schemas.microsoft.com/office/drawing/2014/main" id="{A97C05E1-E6D3-4548-B69D-712220C297CA}"/>
              </a:ext>
            </a:extLst>
          </p:cNvPr>
          <p:cNvSpPr>
            <a:spLocks noChangeShapeType="1"/>
          </p:cNvSpPr>
          <p:nvPr/>
        </p:nvSpPr>
        <p:spPr bwMode="auto">
          <a:xfrm>
            <a:off x="7147215" y="4595825"/>
            <a:ext cx="29114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8" name="Text Box 42">
            <a:extLst>
              <a:ext uri="{FF2B5EF4-FFF2-40B4-BE49-F238E27FC236}">
                <a16:creationId xmlns:a16="http://schemas.microsoft.com/office/drawing/2014/main" id="{AE707CC3-1870-BE47-881B-A2BD9C0407CD}"/>
              </a:ext>
            </a:extLst>
          </p:cNvPr>
          <p:cNvSpPr txBox="1">
            <a:spLocks noChangeArrowheads="1"/>
          </p:cNvSpPr>
          <p:nvPr/>
        </p:nvSpPr>
        <p:spPr bwMode="auto">
          <a:xfrm>
            <a:off x="8722015" y="4594237"/>
            <a:ext cx="12033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x:=getX()</a:t>
            </a:r>
          </a:p>
        </p:txBody>
      </p:sp>
      <p:sp>
        <p:nvSpPr>
          <p:cNvPr id="39" name="Text Box 44">
            <a:extLst>
              <a:ext uri="{FF2B5EF4-FFF2-40B4-BE49-F238E27FC236}">
                <a16:creationId xmlns:a16="http://schemas.microsoft.com/office/drawing/2014/main" id="{06DA839D-F64F-A94E-B883-45C68DE24E01}"/>
              </a:ext>
            </a:extLst>
          </p:cNvPr>
          <p:cNvSpPr txBox="1">
            <a:spLocks noChangeArrowheads="1"/>
          </p:cNvSpPr>
          <p:nvPr/>
        </p:nvSpPr>
        <p:spPr bwMode="auto">
          <a:xfrm>
            <a:off x="6458240" y="1724037"/>
            <a:ext cx="1217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&lt;&lt;visitor&gt;&gt;</a:t>
            </a:r>
          </a:p>
        </p:txBody>
      </p:sp>
      <p:sp>
        <p:nvSpPr>
          <p:cNvPr id="40" name="Rectangle 45">
            <a:extLst>
              <a:ext uri="{FF2B5EF4-FFF2-40B4-BE49-F238E27FC236}">
                <a16:creationId xmlns:a16="http://schemas.microsoft.com/office/drawing/2014/main" id="{5026012B-D94C-4844-A3E6-7888487CB8D3}"/>
              </a:ext>
            </a:extLst>
          </p:cNvPr>
          <p:cNvSpPr>
            <a:spLocks noChangeArrowheads="1"/>
          </p:cNvSpPr>
          <p:nvPr/>
        </p:nvSpPr>
        <p:spPr bwMode="auto">
          <a:xfrm>
            <a:off x="6342353" y="1724037"/>
            <a:ext cx="1498600" cy="6524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47">
            <a:extLst>
              <a:ext uri="{FF2B5EF4-FFF2-40B4-BE49-F238E27FC236}">
                <a16:creationId xmlns:a16="http://schemas.microsoft.com/office/drawing/2014/main" id="{A4C9A93A-5247-CC4C-902E-BE185CBCA19A}"/>
              </a:ext>
            </a:extLst>
          </p:cNvPr>
          <p:cNvSpPr>
            <a:spLocks noChangeShapeType="1"/>
          </p:cNvSpPr>
          <p:nvPr/>
        </p:nvSpPr>
        <p:spPr bwMode="auto">
          <a:xfrm flipV="1">
            <a:off x="9145878" y="4989525"/>
            <a:ext cx="38100" cy="77787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Rectangle 49">
            <a:extLst>
              <a:ext uri="{FF2B5EF4-FFF2-40B4-BE49-F238E27FC236}">
                <a16:creationId xmlns:a16="http://schemas.microsoft.com/office/drawing/2014/main" id="{B644DE1C-09F0-6A48-AC4A-4E6AAEC1E00B}"/>
              </a:ext>
            </a:extLst>
          </p:cNvPr>
          <p:cNvSpPr>
            <a:spLocks noChangeArrowheads="1"/>
          </p:cNvSpPr>
          <p:nvPr/>
        </p:nvSpPr>
        <p:spPr bwMode="auto">
          <a:xfrm>
            <a:off x="8507703" y="2843225"/>
            <a:ext cx="88900" cy="241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43" name="Line 50">
            <a:extLst>
              <a:ext uri="{FF2B5EF4-FFF2-40B4-BE49-F238E27FC236}">
                <a16:creationId xmlns:a16="http://schemas.microsoft.com/office/drawing/2014/main" id="{FC0EB3E2-F830-F548-BF12-0AD9B5738D4D}"/>
              </a:ext>
            </a:extLst>
          </p:cNvPr>
          <p:cNvSpPr>
            <a:spLocks noChangeShapeType="1"/>
          </p:cNvSpPr>
          <p:nvPr/>
        </p:nvSpPr>
        <p:spPr bwMode="auto">
          <a:xfrm>
            <a:off x="5551778" y="2927362"/>
            <a:ext cx="2941637"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44" name="Text Box 51">
            <a:extLst>
              <a:ext uri="{FF2B5EF4-FFF2-40B4-BE49-F238E27FC236}">
                <a16:creationId xmlns:a16="http://schemas.microsoft.com/office/drawing/2014/main" id="{AC5EDF65-BB50-0D43-ABBB-658DD8BB3585}"/>
              </a:ext>
            </a:extLst>
          </p:cNvPr>
          <p:cNvSpPr txBox="1">
            <a:spLocks noChangeArrowheads="1"/>
          </p:cNvSpPr>
          <p:nvPr/>
        </p:nvSpPr>
        <p:spPr bwMode="auto">
          <a:xfrm>
            <a:off x="7288503" y="2584462"/>
            <a:ext cx="9286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create()</a:t>
            </a:r>
          </a:p>
        </p:txBody>
      </p:sp>
      <p:grpSp>
        <p:nvGrpSpPr>
          <p:cNvPr id="45" name="Group 53">
            <a:extLst>
              <a:ext uri="{FF2B5EF4-FFF2-40B4-BE49-F238E27FC236}">
                <a16:creationId xmlns:a16="http://schemas.microsoft.com/office/drawing/2014/main" id="{BBA5D8EC-8186-944B-97D2-AFD230CCFC2B}"/>
              </a:ext>
            </a:extLst>
          </p:cNvPr>
          <p:cNvGrpSpPr>
            <a:grpSpLocks/>
          </p:cNvGrpSpPr>
          <p:nvPr/>
        </p:nvGrpSpPr>
        <p:grpSpPr bwMode="auto">
          <a:xfrm>
            <a:off x="5493040" y="4679962"/>
            <a:ext cx="1830388" cy="790575"/>
            <a:chOff x="1982" y="2564"/>
            <a:chExt cx="1153" cy="498"/>
          </a:xfrm>
        </p:grpSpPr>
        <p:sp>
          <p:nvSpPr>
            <p:cNvPr id="46" name="AutoShape 2">
              <a:extLst>
                <a:ext uri="{FF2B5EF4-FFF2-40B4-BE49-F238E27FC236}">
                  <a16:creationId xmlns:a16="http://schemas.microsoft.com/office/drawing/2014/main" id="{94A943E1-D9D8-A04E-8D3D-80CDD0528613}"/>
                </a:ext>
              </a:extLst>
            </p:cNvPr>
            <p:cNvSpPr>
              <a:spLocks noChangeArrowheads="1"/>
            </p:cNvSpPr>
            <p:nvPr/>
          </p:nvSpPr>
          <p:spPr bwMode="auto">
            <a:xfrm>
              <a:off x="1982" y="2723"/>
              <a:ext cx="774" cy="339"/>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Text Box 43">
              <a:extLst>
                <a:ext uri="{FF2B5EF4-FFF2-40B4-BE49-F238E27FC236}">
                  <a16:creationId xmlns:a16="http://schemas.microsoft.com/office/drawing/2014/main" id="{FF2323B0-82B0-D544-B7C4-4C773BE50675}"/>
                </a:ext>
              </a:extLst>
            </p:cNvPr>
            <p:cNvSpPr txBox="1">
              <a:spLocks noChangeArrowheads="1"/>
            </p:cNvSpPr>
            <p:nvPr/>
          </p:nvSpPr>
          <p:spPr bwMode="auto">
            <a:xfrm>
              <a:off x="2018" y="2796"/>
              <a:ext cx="702"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zh-CN" sz="2000">
                  <a:solidFill>
                    <a:schemeClr val="tx1"/>
                  </a:solidFill>
                  <a:ea typeface="宋体" panose="02010600030101010101" pitchFamily="2" charset="-122"/>
                </a:rPr>
                <a:t>analyze x</a:t>
              </a:r>
            </a:p>
          </p:txBody>
        </p:sp>
        <p:sp>
          <p:nvSpPr>
            <p:cNvPr id="48" name="Line 48">
              <a:extLst>
                <a:ext uri="{FF2B5EF4-FFF2-40B4-BE49-F238E27FC236}">
                  <a16:creationId xmlns:a16="http://schemas.microsoft.com/office/drawing/2014/main" id="{E9E1F560-D46C-F24D-A9E2-9B4757E3229F}"/>
                </a:ext>
              </a:extLst>
            </p:cNvPr>
            <p:cNvSpPr>
              <a:spLocks noChangeShapeType="1"/>
            </p:cNvSpPr>
            <p:nvPr/>
          </p:nvSpPr>
          <p:spPr bwMode="auto">
            <a:xfrm flipV="1">
              <a:off x="2768" y="2723"/>
              <a:ext cx="121" cy="97"/>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52">
              <a:extLst>
                <a:ext uri="{FF2B5EF4-FFF2-40B4-BE49-F238E27FC236}">
                  <a16:creationId xmlns:a16="http://schemas.microsoft.com/office/drawing/2014/main" id="{B93E0B77-80BE-954A-9F8D-430D542F04FC}"/>
                </a:ext>
              </a:extLst>
            </p:cNvPr>
            <p:cNvSpPr>
              <a:spLocks noChangeArrowheads="1"/>
            </p:cNvSpPr>
            <p:nvPr/>
          </p:nvSpPr>
          <p:spPr bwMode="auto">
            <a:xfrm>
              <a:off x="2886" y="2564"/>
              <a:ext cx="249" cy="449"/>
            </a:xfrm>
            <a:prstGeom prst="ellipse">
              <a:avLst/>
            </a:prstGeom>
            <a:noFill/>
            <a:ln w="9525" algn="ctr">
              <a:solidFill>
                <a:schemeClr val="tx1"/>
              </a:solidFill>
              <a:prstDash val="lgDash"/>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50" name="Rectangle 55">
            <a:extLst>
              <a:ext uri="{FF2B5EF4-FFF2-40B4-BE49-F238E27FC236}">
                <a16:creationId xmlns:a16="http://schemas.microsoft.com/office/drawing/2014/main" id="{D3F0E52E-A634-324C-8EF6-8905E307C7B3}"/>
              </a:ext>
            </a:extLst>
          </p:cNvPr>
          <p:cNvSpPr>
            <a:spLocks noChangeArrowheads="1"/>
          </p:cNvSpPr>
          <p:nvPr/>
        </p:nvSpPr>
        <p:spPr bwMode="auto">
          <a:xfrm>
            <a:off x="2295815" y="3529025"/>
            <a:ext cx="8431213" cy="2224087"/>
          </a:xfrm>
          <a:prstGeom prst="rect">
            <a:avLst/>
          </a:prstGeom>
          <a:noFill/>
          <a:ln w="9525"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 name="AutoShape 56">
            <a:extLst>
              <a:ext uri="{FF2B5EF4-FFF2-40B4-BE49-F238E27FC236}">
                <a16:creationId xmlns:a16="http://schemas.microsoft.com/office/drawing/2014/main" id="{070419D3-9873-9843-9736-290AF61D84F7}"/>
              </a:ext>
            </a:extLst>
          </p:cNvPr>
          <p:cNvSpPr>
            <a:spLocks noChangeArrowheads="1"/>
          </p:cNvSpPr>
          <p:nvPr/>
        </p:nvSpPr>
        <p:spPr bwMode="auto">
          <a:xfrm flipH="1" flipV="1">
            <a:off x="2295815" y="3529025"/>
            <a:ext cx="1231900" cy="395287"/>
          </a:xfrm>
          <a:prstGeom prst="flowChartPunchedCard">
            <a:avLst/>
          </a:prstGeom>
          <a:noFill/>
          <a:ln w="9525"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2" name="AutoShape 3">
            <a:extLst>
              <a:ext uri="{FF2B5EF4-FFF2-40B4-BE49-F238E27FC236}">
                <a16:creationId xmlns:a16="http://schemas.microsoft.com/office/drawing/2014/main" id="{A21DF228-7A5B-5C42-91DC-ADCFBEF30451}"/>
              </a:ext>
            </a:extLst>
          </p:cNvPr>
          <p:cNvSpPr>
            <a:spLocks noChangeArrowheads="1"/>
          </p:cNvSpPr>
          <p:nvPr/>
        </p:nvSpPr>
        <p:spPr bwMode="auto">
          <a:xfrm>
            <a:off x="8339428" y="5546737"/>
            <a:ext cx="2199419" cy="955738"/>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Text Box 46">
            <a:extLst>
              <a:ext uri="{FF2B5EF4-FFF2-40B4-BE49-F238E27FC236}">
                <a16:creationId xmlns:a16="http://schemas.microsoft.com/office/drawing/2014/main" id="{FA9FAC72-DAE6-B642-B142-53CDB8012350}"/>
              </a:ext>
            </a:extLst>
          </p:cNvPr>
          <p:cNvSpPr txBox="1">
            <a:spLocks noChangeArrowheads="1"/>
          </p:cNvSpPr>
          <p:nvPr/>
        </p:nvSpPr>
        <p:spPr bwMode="auto">
          <a:xfrm>
            <a:off x="8493415" y="5546737"/>
            <a:ext cx="204543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dirty="0">
                <a:solidFill>
                  <a:schemeClr val="tx1"/>
                </a:solidFill>
              </a:rPr>
              <a:t>get information about the car component</a:t>
            </a:r>
          </a:p>
        </p:txBody>
      </p:sp>
    </p:spTree>
    <p:extLst>
      <p:ext uri="{BB962C8B-B14F-4D97-AF65-F5344CB8AC3E}">
        <p14:creationId xmlns:p14="http://schemas.microsoft.com/office/powerpoint/2010/main" val="2648165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FC9070-58C7-B24F-AE2C-D79A2C0873F9}"/>
              </a:ext>
            </a:extLst>
          </p:cNvPr>
          <p:cNvSpPr>
            <a:spLocks noGrp="1"/>
          </p:cNvSpPr>
          <p:nvPr>
            <p:ph type="sldNum" sz="quarter" idx="12"/>
          </p:nvPr>
        </p:nvSpPr>
        <p:spPr/>
        <p:txBody>
          <a:bodyPr/>
          <a:lstStyle/>
          <a:p>
            <a:fld id="{4CE482DC-2269-4F26-9D2A-7E44B1A4CD85}" type="slidenum">
              <a:rPr lang="en-US" smtClean="0"/>
              <a:t>38</a:t>
            </a:fld>
            <a:endParaRPr lang="en-US" dirty="0"/>
          </a:p>
        </p:txBody>
      </p:sp>
      <p:sp>
        <p:nvSpPr>
          <p:cNvPr id="5" name="Rectangle 2">
            <a:extLst>
              <a:ext uri="{FF2B5EF4-FFF2-40B4-BE49-F238E27FC236}">
                <a16:creationId xmlns:a16="http://schemas.microsoft.com/office/drawing/2014/main" id="{39B5FF06-8600-0C4D-9187-FED1EB565979}"/>
              </a:ext>
            </a:extLst>
          </p:cNvPr>
          <p:cNvSpPr txBox="1">
            <a:spLocks noChangeArrowheads="1"/>
          </p:cNvSpPr>
          <p:nvPr/>
        </p:nvSpPr>
        <p:spPr>
          <a:xfrm>
            <a:off x="2673459" y="152400"/>
            <a:ext cx="8229600" cy="455613"/>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2800">
                <a:ea typeface="宋体" panose="02010600030101010101" pitchFamily="2" charset="-122"/>
              </a:rPr>
              <a:t>Single-Dispatch and Double-Dispatch</a:t>
            </a:r>
          </a:p>
        </p:txBody>
      </p:sp>
      <p:sp>
        <p:nvSpPr>
          <p:cNvPr id="6" name="Text Box 3">
            <a:extLst>
              <a:ext uri="{FF2B5EF4-FFF2-40B4-BE49-F238E27FC236}">
                <a16:creationId xmlns:a16="http://schemas.microsoft.com/office/drawing/2014/main" id="{813FE139-9630-3F42-8AF7-86DEC6CB99C8}"/>
              </a:ext>
            </a:extLst>
          </p:cNvPr>
          <p:cNvSpPr txBox="1">
            <a:spLocks noChangeArrowheads="1"/>
          </p:cNvSpPr>
          <p:nvPr/>
        </p:nvSpPr>
        <p:spPr bwMode="auto">
          <a:xfrm>
            <a:off x="2263883" y="3929063"/>
            <a:ext cx="20542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CarComp c=new ...;</a:t>
            </a:r>
          </a:p>
          <a:p>
            <a:pPr eaLnBrk="0" hangingPunct="0"/>
            <a:r>
              <a:rPr lang="en-US" altLang="zh-CN" sz="2000">
                <a:solidFill>
                  <a:schemeClr val="tx1"/>
                </a:solidFill>
                <a:ea typeface="宋体" panose="02010600030101010101" pitchFamily="2" charset="-122"/>
              </a:rPr>
              <a:t>c.checkPCB();</a:t>
            </a:r>
          </a:p>
          <a:p>
            <a:pPr eaLnBrk="0" hangingPunct="0"/>
            <a:r>
              <a:rPr lang="en-US" altLang="zh-CN" sz="2000">
                <a:solidFill>
                  <a:schemeClr val="tx1"/>
                </a:solidFill>
                <a:ea typeface="宋体" panose="02010600030101010101" pitchFamily="2" charset="-122"/>
              </a:rPr>
              <a:t>c.checkMech();</a:t>
            </a:r>
          </a:p>
        </p:txBody>
      </p:sp>
      <p:grpSp>
        <p:nvGrpSpPr>
          <p:cNvPr id="7" name="Group 4">
            <a:extLst>
              <a:ext uri="{FF2B5EF4-FFF2-40B4-BE49-F238E27FC236}">
                <a16:creationId xmlns:a16="http://schemas.microsoft.com/office/drawing/2014/main" id="{AF1AE2FD-ED19-2E47-8166-2D2B4B30F77F}"/>
              </a:ext>
            </a:extLst>
          </p:cNvPr>
          <p:cNvGrpSpPr>
            <a:grpSpLocks/>
          </p:cNvGrpSpPr>
          <p:nvPr/>
        </p:nvGrpSpPr>
        <p:grpSpPr bwMode="auto">
          <a:xfrm>
            <a:off x="3032233" y="4837113"/>
            <a:ext cx="879475" cy="563562"/>
            <a:chOff x="1090" y="3281"/>
            <a:chExt cx="554" cy="355"/>
          </a:xfrm>
        </p:grpSpPr>
        <p:sp>
          <p:nvSpPr>
            <p:cNvPr id="8" name="Text Box 5">
              <a:extLst>
                <a:ext uri="{FF2B5EF4-FFF2-40B4-BE49-F238E27FC236}">
                  <a16:creationId xmlns:a16="http://schemas.microsoft.com/office/drawing/2014/main" id="{4B7133BE-DD5F-F84F-841E-847F668EDC62}"/>
                </a:ext>
              </a:extLst>
            </p:cNvPr>
            <p:cNvSpPr txBox="1">
              <a:spLocks noChangeArrowheads="1"/>
            </p:cNvSpPr>
            <p:nvPr/>
          </p:nvSpPr>
          <p:spPr bwMode="auto">
            <a:xfrm>
              <a:off x="1090" y="3406"/>
              <a:ext cx="55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request</a:t>
              </a:r>
            </a:p>
          </p:txBody>
        </p:sp>
        <p:sp>
          <p:nvSpPr>
            <p:cNvPr id="9" name="Line 6">
              <a:extLst>
                <a:ext uri="{FF2B5EF4-FFF2-40B4-BE49-F238E27FC236}">
                  <a16:creationId xmlns:a16="http://schemas.microsoft.com/office/drawing/2014/main" id="{340222E1-BF97-6A40-B1B2-A742A5A72393}"/>
                </a:ext>
              </a:extLst>
            </p:cNvPr>
            <p:cNvSpPr>
              <a:spLocks noChangeShapeType="1"/>
            </p:cNvSpPr>
            <p:nvPr/>
          </p:nvSpPr>
          <p:spPr bwMode="auto">
            <a:xfrm flipV="1">
              <a:off x="1299" y="3281"/>
              <a:ext cx="8" cy="19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grpSp>
        <p:nvGrpSpPr>
          <p:cNvPr id="10" name="Group 7">
            <a:extLst>
              <a:ext uri="{FF2B5EF4-FFF2-40B4-BE49-F238E27FC236}">
                <a16:creationId xmlns:a16="http://schemas.microsoft.com/office/drawing/2014/main" id="{C94894F3-ED7E-6846-ACF1-59EF20756D54}"/>
              </a:ext>
            </a:extLst>
          </p:cNvPr>
          <p:cNvGrpSpPr>
            <a:grpSpLocks/>
          </p:cNvGrpSpPr>
          <p:nvPr/>
        </p:nvGrpSpPr>
        <p:grpSpPr bwMode="auto">
          <a:xfrm>
            <a:off x="1843196" y="4829175"/>
            <a:ext cx="979487" cy="839788"/>
            <a:chOff x="341" y="3276"/>
            <a:chExt cx="617" cy="529"/>
          </a:xfrm>
        </p:grpSpPr>
        <p:sp>
          <p:nvSpPr>
            <p:cNvPr id="11" name="Text Box 8">
              <a:extLst>
                <a:ext uri="{FF2B5EF4-FFF2-40B4-BE49-F238E27FC236}">
                  <a16:creationId xmlns:a16="http://schemas.microsoft.com/office/drawing/2014/main" id="{37A52AFE-6B5D-FA42-834E-9FFB5BDB9490}"/>
                </a:ext>
              </a:extLst>
            </p:cNvPr>
            <p:cNvSpPr txBox="1">
              <a:spLocks noChangeArrowheads="1"/>
            </p:cNvSpPr>
            <p:nvPr/>
          </p:nvSpPr>
          <p:spPr bwMode="auto">
            <a:xfrm>
              <a:off x="341" y="3414"/>
              <a:ext cx="617"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request</a:t>
              </a:r>
            </a:p>
            <a:p>
              <a:pPr eaLnBrk="0" hangingPunct="0">
                <a:lnSpc>
                  <a:spcPct val="70000"/>
                </a:lnSpc>
              </a:pPr>
              <a:r>
                <a:rPr lang="en-US" altLang="zh-CN" sz="2400">
                  <a:solidFill>
                    <a:schemeClr val="tx1"/>
                  </a:solidFill>
                  <a:ea typeface="宋体" panose="02010600030101010101" pitchFamily="2" charset="-122"/>
                </a:rPr>
                <a:t>receiver</a:t>
              </a:r>
            </a:p>
          </p:txBody>
        </p:sp>
        <p:sp>
          <p:nvSpPr>
            <p:cNvPr id="12" name="Line 9">
              <a:extLst>
                <a:ext uri="{FF2B5EF4-FFF2-40B4-BE49-F238E27FC236}">
                  <a16:creationId xmlns:a16="http://schemas.microsoft.com/office/drawing/2014/main" id="{665ABBDF-AF5D-394A-9D3B-00303E42316D}"/>
                </a:ext>
              </a:extLst>
            </p:cNvPr>
            <p:cNvSpPr>
              <a:spLocks noChangeShapeType="1"/>
            </p:cNvSpPr>
            <p:nvPr/>
          </p:nvSpPr>
          <p:spPr bwMode="auto">
            <a:xfrm flipV="1">
              <a:off x="619" y="3276"/>
              <a:ext cx="8" cy="19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sp>
        <p:nvSpPr>
          <p:cNvPr id="13" name="Text Box 15">
            <a:extLst>
              <a:ext uri="{FF2B5EF4-FFF2-40B4-BE49-F238E27FC236}">
                <a16:creationId xmlns:a16="http://schemas.microsoft.com/office/drawing/2014/main" id="{0DFC3D0B-B305-F54A-907D-007C85A4A3C1}"/>
              </a:ext>
            </a:extLst>
          </p:cNvPr>
          <p:cNvSpPr txBox="1">
            <a:spLocks noChangeArrowheads="1"/>
          </p:cNvSpPr>
          <p:nvPr/>
        </p:nvSpPr>
        <p:spPr bwMode="auto">
          <a:xfrm>
            <a:off x="2071796" y="5707063"/>
            <a:ext cx="1739900" cy="396875"/>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tx1"/>
                </a:solidFill>
              </a:rPr>
              <a:t>Single dispatch</a:t>
            </a:r>
          </a:p>
        </p:txBody>
      </p:sp>
      <p:grpSp>
        <p:nvGrpSpPr>
          <p:cNvPr id="14" name="Group 16">
            <a:extLst>
              <a:ext uri="{FF2B5EF4-FFF2-40B4-BE49-F238E27FC236}">
                <a16:creationId xmlns:a16="http://schemas.microsoft.com/office/drawing/2014/main" id="{7AC4B4CA-C9A0-2F4A-82BB-5669AC93DADC}"/>
              </a:ext>
            </a:extLst>
          </p:cNvPr>
          <p:cNvGrpSpPr>
            <a:grpSpLocks/>
          </p:cNvGrpSpPr>
          <p:nvPr/>
        </p:nvGrpSpPr>
        <p:grpSpPr bwMode="auto">
          <a:xfrm>
            <a:off x="1660633" y="1047750"/>
            <a:ext cx="3022600" cy="2603500"/>
            <a:chOff x="104" y="744"/>
            <a:chExt cx="1904" cy="1640"/>
          </a:xfrm>
        </p:grpSpPr>
        <p:sp>
          <p:nvSpPr>
            <p:cNvPr id="15" name="Rectangle 17">
              <a:extLst>
                <a:ext uri="{FF2B5EF4-FFF2-40B4-BE49-F238E27FC236}">
                  <a16:creationId xmlns:a16="http://schemas.microsoft.com/office/drawing/2014/main" id="{B491E67F-E055-FC49-8B16-9768713003A2}"/>
                </a:ext>
              </a:extLst>
            </p:cNvPr>
            <p:cNvSpPr>
              <a:spLocks noChangeArrowheads="1"/>
            </p:cNvSpPr>
            <p:nvPr/>
          </p:nvSpPr>
          <p:spPr bwMode="auto">
            <a:xfrm>
              <a:off x="640" y="744"/>
              <a:ext cx="912" cy="6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6" name="Text Box 18">
              <a:extLst>
                <a:ext uri="{FF2B5EF4-FFF2-40B4-BE49-F238E27FC236}">
                  <a16:creationId xmlns:a16="http://schemas.microsoft.com/office/drawing/2014/main" id="{6234FB94-0486-C945-85C8-FE8580B61745}"/>
                </a:ext>
              </a:extLst>
            </p:cNvPr>
            <p:cNvSpPr txBox="1">
              <a:spLocks noChangeArrowheads="1"/>
            </p:cNvSpPr>
            <p:nvPr/>
          </p:nvSpPr>
          <p:spPr bwMode="auto">
            <a:xfrm>
              <a:off x="799" y="758"/>
              <a:ext cx="6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a:solidFill>
                    <a:schemeClr val="tx1"/>
                  </a:solidFill>
                  <a:ea typeface="宋体" panose="02010600030101010101" pitchFamily="2" charset="-122"/>
                </a:rPr>
                <a:t>CarComp</a:t>
              </a:r>
            </a:p>
          </p:txBody>
        </p:sp>
        <p:sp>
          <p:nvSpPr>
            <p:cNvPr id="17" name="Line 19">
              <a:extLst>
                <a:ext uri="{FF2B5EF4-FFF2-40B4-BE49-F238E27FC236}">
                  <a16:creationId xmlns:a16="http://schemas.microsoft.com/office/drawing/2014/main" id="{D3EE1CFF-F469-3C45-8040-E1A69DEC6F99}"/>
                </a:ext>
              </a:extLst>
            </p:cNvPr>
            <p:cNvSpPr>
              <a:spLocks noChangeShapeType="1"/>
            </p:cNvSpPr>
            <p:nvPr/>
          </p:nvSpPr>
          <p:spPr bwMode="auto">
            <a:xfrm>
              <a:off x="640" y="94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8" name="Text Box 20">
              <a:extLst>
                <a:ext uri="{FF2B5EF4-FFF2-40B4-BE49-F238E27FC236}">
                  <a16:creationId xmlns:a16="http://schemas.microsoft.com/office/drawing/2014/main" id="{8129D7E5-D553-5C47-90FA-D4A277F38A45}"/>
                </a:ext>
              </a:extLst>
            </p:cNvPr>
            <p:cNvSpPr txBox="1">
              <a:spLocks noChangeArrowheads="1"/>
            </p:cNvSpPr>
            <p:nvPr/>
          </p:nvSpPr>
          <p:spPr bwMode="auto">
            <a:xfrm>
              <a:off x="680" y="958"/>
              <a:ext cx="8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a:solidFill>
                    <a:schemeClr val="tx1"/>
                  </a:solidFill>
                  <a:ea typeface="宋体" panose="02010600030101010101" pitchFamily="2" charset="-122"/>
                </a:rPr>
                <a:t>checkPCB()</a:t>
              </a:r>
            </a:p>
            <a:p>
              <a:pPr eaLnBrk="0" hangingPunct="0"/>
              <a:r>
                <a:rPr lang="en-US" altLang="zh-CN" sz="2000" i="1">
                  <a:solidFill>
                    <a:schemeClr val="tx1"/>
                  </a:solidFill>
                  <a:ea typeface="宋体" panose="02010600030101010101" pitchFamily="2" charset="-122"/>
                </a:rPr>
                <a:t>checkMech()</a:t>
              </a:r>
            </a:p>
          </p:txBody>
        </p:sp>
        <p:sp>
          <p:nvSpPr>
            <p:cNvPr id="19" name="Rectangle 21">
              <a:extLst>
                <a:ext uri="{FF2B5EF4-FFF2-40B4-BE49-F238E27FC236}">
                  <a16:creationId xmlns:a16="http://schemas.microsoft.com/office/drawing/2014/main" id="{7CAF0C83-1C48-D748-AFF1-9AC1B7329F97}"/>
                </a:ext>
              </a:extLst>
            </p:cNvPr>
            <p:cNvSpPr>
              <a:spLocks noChangeArrowheads="1"/>
            </p:cNvSpPr>
            <p:nvPr/>
          </p:nvSpPr>
          <p:spPr bwMode="auto">
            <a:xfrm>
              <a:off x="104" y="1736"/>
              <a:ext cx="912" cy="6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0" name="Text Box 22">
              <a:extLst>
                <a:ext uri="{FF2B5EF4-FFF2-40B4-BE49-F238E27FC236}">
                  <a16:creationId xmlns:a16="http://schemas.microsoft.com/office/drawing/2014/main" id="{5843329D-BA08-AB41-B877-025802E788F4}"/>
                </a:ext>
              </a:extLst>
            </p:cNvPr>
            <p:cNvSpPr txBox="1">
              <a:spLocks noChangeArrowheads="1"/>
            </p:cNvSpPr>
            <p:nvPr/>
          </p:nvSpPr>
          <p:spPr bwMode="auto">
            <a:xfrm>
              <a:off x="328" y="1750"/>
              <a:ext cx="4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Engine</a:t>
              </a:r>
            </a:p>
          </p:txBody>
        </p:sp>
        <p:sp>
          <p:nvSpPr>
            <p:cNvPr id="21" name="Line 23">
              <a:extLst>
                <a:ext uri="{FF2B5EF4-FFF2-40B4-BE49-F238E27FC236}">
                  <a16:creationId xmlns:a16="http://schemas.microsoft.com/office/drawing/2014/main" id="{8796D154-0DDB-3E47-B686-B3186D2D79AF}"/>
                </a:ext>
              </a:extLst>
            </p:cNvPr>
            <p:cNvSpPr>
              <a:spLocks noChangeShapeType="1"/>
            </p:cNvSpPr>
            <p:nvPr/>
          </p:nvSpPr>
          <p:spPr bwMode="auto">
            <a:xfrm>
              <a:off x="104" y="1936"/>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2" name="Text Box 24">
              <a:extLst>
                <a:ext uri="{FF2B5EF4-FFF2-40B4-BE49-F238E27FC236}">
                  <a16:creationId xmlns:a16="http://schemas.microsoft.com/office/drawing/2014/main" id="{2988D736-01E1-EC46-ADD6-206CC3BCC52C}"/>
                </a:ext>
              </a:extLst>
            </p:cNvPr>
            <p:cNvSpPr txBox="1">
              <a:spLocks noChangeArrowheads="1"/>
            </p:cNvSpPr>
            <p:nvPr/>
          </p:nvSpPr>
          <p:spPr bwMode="auto">
            <a:xfrm>
              <a:off x="144" y="1950"/>
              <a:ext cx="8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checkPCB()</a:t>
              </a:r>
            </a:p>
            <a:p>
              <a:pPr eaLnBrk="0" hangingPunct="0"/>
              <a:r>
                <a:rPr lang="en-US" altLang="zh-CN" sz="2000">
                  <a:solidFill>
                    <a:schemeClr val="tx1"/>
                  </a:solidFill>
                  <a:ea typeface="宋体" panose="02010600030101010101" pitchFamily="2" charset="-122"/>
                </a:rPr>
                <a:t>checkMech()</a:t>
              </a:r>
            </a:p>
          </p:txBody>
        </p:sp>
        <p:sp>
          <p:nvSpPr>
            <p:cNvPr id="23" name="Rectangle 25">
              <a:extLst>
                <a:ext uri="{FF2B5EF4-FFF2-40B4-BE49-F238E27FC236}">
                  <a16:creationId xmlns:a16="http://schemas.microsoft.com/office/drawing/2014/main" id="{CBAB1217-3516-7F42-95A9-4CCB9E4C1CFE}"/>
                </a:ext>
              </a:extLst>
            </p:cNvPr>
            <p:cNvSpPr>
              <a:spLocks noChangeArrowheads="1"/>
            </p:cNvSpPr>
            <p:nvPr/>
          </p:nvSpPr>
          <p:spPr bwMode="auto">
            <a:xfrm>
              <a:off x="1096" y="1728"/>
              <a:ext cx="912" cy="6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4" name="Text Box 26">
              <a:extLst>
                <a:ext uri="{FF2B5EF4-FFF2-40B4-BE49-F238E27FC236}">
                  <a16:creationId xmlns:a16="http://schemas.microsoft.com/office/drawing/2014/main" id="{7BB65485-E16C-304E-BBB2-FFF5BD2C33C1}"/>
                </a:ext>
              </a:extLst>
            </p:cNvPr>
            <p:cNvSpPr txBox="1">
              <a:spLocks noChangeArrowheads="1"/>
            </p:cNvSpPr>
            <p:nvPr/>
          </p:nvSpPr>
          <p:spPr bwMode="auto">
            <a:xfrm>
              <a:off x="1361" y="1734"/>
              <a:ext cx="3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Brake</a:t>
              </a:r>
            </a:p>
          </p:txBody>
        </p:sp>
        <p:sp>
          <p:nvSpPr>
            <p:cNvPr id="25" name="Line 27">
              <a:extLst>
                <a:ext uri="{FF2B5EF4-FFF2-40B4-BE49-F238E27FC236}">
                  <a16:creationId xmlns:a16="http://schemas.microsoft.com/office/drawing/2014/main" id="{4B0008E6-E025-3C43-8FDE-1EAA828DCA7A}"/>
                </a:ext>
              </a:extLst>
            </p:cNvPr>
            <p:cNvSpPr>
              <a:spLocks noChangeShapeType="1"/>
            </p:cNvSpPr>
            <p:nvPr/>
          </p:nvSpPr>
          <p:spPr bwMode="auto">
            <a:xfrm>
              <a:off x="1096" y="1928"/>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6" name="Text Box 28">
              <a:extLst>
                <a:ext uri="{FF2B5EF4-FFF2-40B4-BE49-F238E27FC236}">
                  <a16:creationId xmlns:a16="http://schemas.microsoft.com/office/drawing/2014/main" id="{DF36EBFE-ADF1-A745-9293-1E959A3C8196}"/>
                </a:ext>
              </a:extLst>
            </p:cNvPr>
            <p:cNvSpPr txBox="1">
              <a:spLocks noChangeArrowheads="1"/>
            </p:cNvSpPr>
            <p:nvPr/>
          </p:nvSpPr>
          <p:spPr bwMode="auto">
            <a:xfrm>
              <a:off x="1136" y="1942"/>
              <a:ext cx="8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checkPCB()</a:t>
              </a:r>
            </a:p>
            <a:p>
              <a:pPr eaLnBrk="0" hangingPunct="0"/>
              <a:r>
                <a:rPr lang="en-US" altLang="zh-CN" sz="2000">
                  <a:solidFill>
                    <a:schemeClr val="tx1"/>
                  </a:solidFill>
                  <a:ea typeface="宋体" panose="02010600030101010101" pitchFamily="2" charset="-122"/>
                </a:rPr>
                <a:t>checkMech()</a:t>
              </a:r>
            </a:p>
          </p:txBody>
        </p:sp>
        <p:sp>
          <p:nvSpPr>
            <p:cNvPr id="27" name="AutoShape 29">
              <a:extLst>
                <a:ext uri="{FF2B5EF4-FFF2-40B4-BE49-F238E27FC236}">
                  <a16:creationId xmlns:a16="http://schemas.microsoft.com/office/drawing/2014/main" id="{38BEFAFC-EAC6-5243-9707-8DB49314F80A}"/>
                </a:ext>
              </a:extLst>
            </p:cNvPr>
            <p:cNvSpPr>
              <a:spLocks noChangeArrowheads="1"/>
            </p:cNvSpPr>
            <p:nvPr/>
          </p:nvSpPr>
          <p:spPr bwMode="auto">
            <a:xfrm>
              <a:off x="1016" y="1400"/>
              <a:ext cx="96" cy="9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cxnSp>
          <p:nvCxnSpPr>
            <p:cNvPr id="28" name="AutoShape 30">
              <a:extLst>
                <a:ext uri="{FF2B5EF4-FFF2-40B4-BE49-F238E27FC236}">
                  <a16:creationId xmlns:a16="http://schemas.microsoft.com/office/drawing/2014/main" id="{B7CEF251-6B4B-184D-92C3-0E4F07D471D5}"/>
                </a:ext>
              </a:extLst>
            </p:cNvPr>
            <p:cNvCxnSpPr>
              <a:cxnSpLocks noChangeShapeType="1"/>
              <a:stCxn id="20" idx="0"/>
              <a:endCxn id="24" idx="0"/>
            </p:cNvCxnSpPr>
            <p:nvPr/>
          </p:nvCxnSpPr>
          <p:spPr bwMode="auto">
            <a:xfrm rot="16200000">
              <a:off x="1046" y="1243"/>
              <a:ext cx="16" cy="997"/>
            </a:xfrm>
            <a:prstGeom prst="bentConnector3">
              <a:avLst>
                <a:gd name="adj1" fmla="val 1000000"/>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Line 31">
              <a:extLst>
                <a:ext uri="{FF2B5EF4-FFF2-40B4-BE49-F238E27FC236}">
                  <a16:creationId xmlns:a16="http://schemas.microsoft.com/office/drawing/2014/main" id="{0BC115E3-034F-A340-A56E-9B5016FA6D90}"/>
                </a:ext>
              </a:extLst>
            </p:cNvPr>
            <p:cNvSpPr>
              <a:spLocks noChangeShapeType="1"/>
            </p:cNvSpPr>
            <p:nvPr/>
          </p:nvSpPr>
          <p:spPr bwMode="auto">
            <a:xfrm>
              <a:off x="1064" y="1496"/>
              <a:ext cx="0" cy="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sp>
        <p:nvSpPr>
          <p:cNvPr id="30" name="Text Box 32">
            <a:extLst>
              <a:ext uri="{FF2B5EF4-FFF2-40B4-BE49-F238E27FC236}">
                <a16:creationId xmlns:a16="http://schemas.microsoft.com/office/drawing/2014/main" id="{34AE392A-8085-9A4D-9590-2C84A3A0E395}"/>
              </a:ext>
            </a:extLst>
          </p:cNvPr>
          <p:cNvSpPr txBox="1">
            <a:spLocks noChangeArrowheads="1"/>
          </p:cNvSpPr>
          <p:nvPr/>
        </p:nvSpPr>
        <p:spPr bwMode="auto">
          <a:xfrm>
            <a:off x="655746" y="578247"/>
            <a:ext cx="2406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chemeClr val="tx1"/>
                </a:solidFill>
              </a:rPr>
              <a:t>Without using visitor:</a:t>
            </a:r>
          </a:p>
        </p:txBody>
      </p:sp>
      <p:grpSp>
        <p:nvGrpSpPr>
          <p:cNvPr id="31" name="Group 33">
            <a:extLst>
              <a:ext uri="{FF2B5EF4-FFF2-40B4-BE49-F238E27FC236}">
                <a16:creationId xmlns:a16="http://schemas.microsoft.com/office/drawing/2014/main" id="{3D67143D-A484-0048-ACAB-2329397FDF0A}"/>
              </a:ext>
            </a:extLst>
          </p:cNvPr>
          <p:cNvGrpSpPr>
            <a:grpSpLocks/>
          </p:cNvGrpSpPr>
          <p:nvPr/>
        </p:nvGrpSpPr>
        <p:grpSpPr bwMode="auto">
          <a:xfrm>
            <a:off x="5834176" y="628650"/>
            <a:ext cx="5472113" cy="5688013"/>
            <a:chOff x="1703" y="396"/>
            <a:chExt cx="3447" cy="3583"/>
          </a:xfrm>
        </p:grpSpPr>
        <p:grpSp>
          <p:nvGrpSpPr>
            <p:cNvPr id="32" name="Group 34">
              <a:extLst>
                <a:ext uri="{FF2B5EF4-FFF2-40B4-BE49-F238E27FC236}">
                  <a16:creationId xmlns:a16="http://schemas.microsoft.com/office/drawing/2014/main" id="{F3F9AB3D-A1DE-4B46-8089-6F4FABF90E56}"/>
                </a:ext>
              </a:extLst>
            </p:cNvPr>
            <p:cNvGrpSpPr>
              <a:grpSpLocks/>
            </p:cNvGrpSpPr>
            <p:nvPr/>
          </p:nvGrpSpPr>
          <p:grpSpPr bwMode="auto">
            <a:xfrm>
              <a:off x="1703" y="396"/>
              <a:ext cx="3447" cy="1377"/>
              <a:chOff x="1703" y="396"/>
              <a:chExt cx="3447" cy="1377"/>
            </a:xfrm>
          </p:grpSpPr>
          <p:sp>
            <p:nvSpPr>
              <p:cNvPr id="50" name="AutoShape 35">
                <a:extLst>
                  <a:ext uri="{FF2B5EF4-FFF2-40B4-BE49-F238E27FC236}">
                    <a16:creationId xmlns:a16="http://schemas.microsoft.com/office/drawing/2014/main" id="{F5F70C1F-2BF0-6542-B331-649E3B13BD88}"/>
                  </a:ext>
                </a:extLst>
              </p:cNvPr>
              <p:cNvSpPr>
                <a:spLocks noChangeArrowheads="1"/>
              </p:cNvSpPr>
              <p:nvPr/>
            </p:nvSpPr>
            <p:spPr bwMode="auto">
              <a:xfrm>
                <a:off x="2055" y="824"/>
                <a:ext cx="872" cy="339"/>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 Box 36">
                <a:extLst>
                  <a:ext uri="{FF2B5EF4-FFF2-40B4-BE49-F238E27FC236}">
                    <a16:creationId xmlns:a16="http://schemas.microsoft.com/office/drawing/2014/main" id="{B75CEFC0-E3F1-BD4B-BD01-E78CA865BD9D}"/>
                  </a:ext>
                </a:extLst>
              </p:cNvPr>
              <p:cNvSpPr txBox="1">
                <a:spLocks noChangeArrowheads="1"/>
              </p:cNvSpPr>
              <p:nvPr/>
            </p:nvSpPr>
            <p:spPr bwMode="auto">
              <a:xfrm>
                <a:off x="3134" y="723"/>
                <a:ext cx="95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a:solidFill>
                      <a:schemeClr val="tx1"/>
                    </a:solidFill>
                    <a:ea typeface="宋体" panose="02010600030101010101" pitchFamily="2" charset="-122"/>
                  </a:rPr>
                  <a:t>accept(Visitor)</a:t>
                </a:r>
              </a:p>
            </p:txBody>
          </p:sp>
          <p:sp>
            <p:nvSpPr>
              <p:cNvPr id="52" name="Text Box 37">
                <a:extLst>
                  <a:ext uri="{FF2B5EF4-FFF2-40B4-BE49-F238E27FC236}">
                    <a16:creationId xmlns:a16="http://schemas.microsoft.com/office/drawing/2014/main" id="{B4B7B06C-C851-7B4C-9F97-E0541FE52ED8}"/>
                  </a:ext>
                </a:extLst>
              </p:cNvPr>
              <p:cNvSpPr txBox="1">
                <a:spLocks noChangeArrowheads="1"/>
              </p:cNvSpPr>
              <p:nvPr/>
            </p:nvSpPr>
            <p:spPr bwMode="auto">
              <a:xfrm>
                <a:off x="3294" y="515"/>
                <a:ext cx="6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a:solidFill>
                      <a:schemeClr val="tx1"/>
                    </a:solidFill>
                    <a:ea typeface="宋体" panose="02010600030101010101" pitchFamily="2" charset="-122"/>
                  </a:rPr>
                  <a:t>CarComp</a:t>
                </a:r>
              </a:p>
            </p:txBody>
          </p:sp>
          <p:sp>
            <p:nvSpPr>
              <p:cNvPr id="53" name="Rectangle 38">
                <a:extLst>
                  <a:ext uri="{FF2B5EF4-FFF2-40B4-BE49-F238E27FC236}">
                    <a16:creationId xmlns:a16="http://schemas.microsoft.com/office/drawing/2014/main" id="{8166DE4A-7678-8749-8BD0-78BF7CB94D6C}"/>
                  </a:ext>
                </a:extLst>
              </p:cNvPr>
              <p:cNvSpPr>
                <a:spLocks noChangeArrowheads="1"/>
              </p:cNvSpPr>
              <p:nvPr/>
            </p:nvSpPr>
            <p:spPr bwMode="auto">
              <a:xfrm>
                <a:off x="3055" y="520"/>
                <a:ext cx="1089" cy="4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54" name="Line 39">
                <a:extLst>
                  <a:ext uri="{FF2B5EF4-FFF2-40B4-BE49-F238E27FC236}">
                    <a16:creationId xmlns:a16="http://schemas.microsoft.com/office/drawing/2014/main" id="{E18234AA-29A4-744E-9A9D-2D6359DABBE4}"/>
                  </a:ext>
                </a:extLst>
              </p:cNvPr>
              <p:cNvSpPr>
                <a:spLocks noChangeShapeType="1"/>
              </p:cNvSpPr>
              <p:nvPr/>
            </p:nvSpPr>
            <p:spPr bwMode="auto">
              <a:xfrm>
                <a:off x="3055" y="710"/>
                <a:ext cx="10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55" name="Text Box 40">
                <a:extLst>
                  <a:ext uri="{FF2B5EF4-FFF2-40B4-BE49-F238E27FC236}">
                    <a16:creationId xmlns:a16="http://schemas.microsoft.com/office/drawing/2014/main" id="{5618E70D-0AC4-9942-B799-DC6E9A7E9484}"/>
                  </a:ext>
                </a:extLst>
              </p:cNvPr>
              <p:cNvSpPr txBox="1">
                <a:spLocks noChangeArrowheads="1"/>
              </p:cNvSpPr>
              <p:nvPr/>
            </p:nvSpPr>
            <p:spPr bwMode="auto">
              <a:xfrm>
                <a:off x="2814" y="1332"/>
                <a:ext cx="4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dirty="0">
                    <a:solidFill>
                      <a:schemeClr val="tx1"/>
                    </a:solidFill>
                    <a:ea typeface="宋体" panose="02010600030101010101" pitchFamily="2" charset="-122"/>
                  </a:rPr>
                  <a:t>Engine</a:t>
                </a:r>
              </a:p>
            </p:txBody>
          </p:sp>
          <p:sp>
            <p:nvSpPr>
              <p:cNvPr id="56" name="Rectangle 41">
                <a:extLst>
                  <a:ext uri="{FF2B5EF4-FFF2-40B4-BE49-F238E27FC236}">
                    <a16:creationId xmlns:a16="http://schemas.microsoft.com/office/drawing/2014/main" id="{1E359120-004C-EF49-BC97-97E2379CC7D1}"/>
                  </a:ext>
                </a:extLst>
              </p:cNvPr>
              <p:cNvSpPr>
                <a:spLocks noChangeArrowheads="1"/>
              </p:cNvSpPr>
              <p:nvPr/>
            </p:nvSpPr>
            <p:spPr bwMode="auto">
              <a:xfrm>
                <a:off x="2469" y="1331"/>
                <a:ext cx="1113" cy="4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57" name="Line 42">
                <a:extLst>
                  <a:ext uri="{FF2B5EF4-FFF2-40B4-BE49-F238E27FC236}">
                    <a16:creationId xmlns:a16="http://schemas.microsoft.com/office/drawing/2014/main" id="{F5543A13-30C4-1E42-ACE8-0D0B101A196F}"/>
                  </a:ext>
                </a:extLst>
              </p:cNvPr>
              <p:cNvSpPr>
                <a:spLocks noChangeShapeType="1"/>
              </p:cNvSpPr>
              <p:nvPr/>
            </p:nvSpPr>
            <p:spPr bwMode="auto">
              <a:xfrm>
                <a:off x="2469" y="1531"/>
                <a:ext cx="1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58" name="Text Box 43">
                <a:extLst>
                  <a:ext uri="{FF2B5EF4-FFF2-40B4-BE49-F238E27FC236}">
                    <a16:creationId xmlns:a16="http://schemas.microsoft.com/office/drawing/2014/main" id="{483CD6E2-2B38-7540-BA10-AB457434C3AB}"/>
                  </a:ext>
                </a:extLst>
              </p:cNvPr>
              <p:cNvSpPr txBox="1">
                <a:spLocks noChangeArrowheads="1"/>
              </p:cNvSpPr>
              <p:nvPr/>
            </p:nvSpPr>
            <p:spPr bwMode="auto">
              <a:xfrm>
                <a:off x="2485" y="1540"/>
                <a:ext cx="10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2000">
                    <a:solidFill>
                      <a:schemeClr val="tx1"/>
                    </a:solidFill>
                    <a:ea typeface="宋体" panose="02010600030101010101" pitchFamily="2" charset="-122"/>
                  </a:rPr>
                  <a:t>accept (v:visitor)</a:t>
                </a:r>
              </a:p>
            </p:txBody>
          </p:sp>
          <p:sp>
            <p:nvSpPr>
              <p:cNvPr id="59" name="Text Box 44">
                <a:extLst>
                  <a:ext uri="{FF2B5EF4-FFF2-40B4-BE49-F238E27FC236}">
                    <a16:creationId xmlns:a16="http://schemas.microsoft.com/office/drawing/2014/main" id="{4218C275-3FF8-EB48-B001-0A47C1948B95}"/>
                  </a:ext>
                </a:extLst>
              </p:cNvPr>
              <p:cNvSpPr txBox="1">
                <a:spLocks noChangeArrowheads="1"/>
              </p:cNvSpPr>
              <p:nvPr/>
            </p:nvSpPr>
            <p:spPr bwMode="auto">
              <a:xfrm>
                <a:off x="3998" y="1324"/>
                <a:ext cx="3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Brake</a:t>
                </a:r>
              </a:p>
            </p:txBody>
          </p:sp>
          <p:sp>
            <p:nvSpPr>
              <p:cNvPr id="60" name="Text Box 45">
                <a:extLst>
                  <a:ext uri="{FF2B5EF4-FFF2-40B4-BE49-F238E27FC236}">
                    <a16:creationId xmlns:a16="http://schemas.microsoft.com/office/drawing/2014/main" id="{13A87C5F-D916-8149-9C36-134019C11232}"/>
                  </a:ext>
                </a:extLst>
              </p:cNvPr>
              <p:cNvSpPr txBox="1">
                <a:spLocks noChangeArrowheads="1"/>
              </p:cNvSpPr>
              <p:nvPr/>
            </p:nvSpPr>
            <p:spPr bwMode="auto">
              <a:xfrm>
                <a:off x="3649" y="1532"/>
                <a:ext cx="10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2000">
                    <a:solidFill>
                      <a:schemeClr val="tx1"/>
                    </a:solidFill>
                    <a:ea typeface="宋体" panose="02010600030101010101" pitchFamily="2" charset="-122"/>
                  </a:rPr>
                  <a:t>accept (v:visitor)</a:t>
                </a:r>
              </a:p>
            </p:txBody>
          </p:sp>
          <p:sp>
            <p:nvSpPr>
              <p:cNvPr id="61" name="AutoShape 46">
                <a:extLst>
                  <a:ext uri="{FF2B5EF4-FFF2-40B4-BE49-F238E27FC236}">
                    <a16:creationId xmlns:a16="http://schemas.microsoft.com/office/drawing/2014/main" id="{27B685ED-2898-0B45-A31C-08081D88BBE3}"/>
                  </a:ext>
                </a:extLst>
              </p:cNvPr>
              <p:cNvSpPr>
                <a:spLocks noChangeArrowheads="1"/>
              </p:cNvSpPr>
              <p:nvPr/>
            </p:nvSpPr>
            <p:spPr bwMode="auto">
              <a:xfrm>
                <a:off x="3553" y="990"/>
                <a:ext cx="96" cy="9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cxnSp>
            <p:nvCxnSpPr>
              <p:cNvPr id="62" name="AutoShape 47">
                <a:extLst>
                  <a:ext uri="{FF2B5EF4-FFF2-40B4-BE49-F238E27FC236}">
                    <a16:creationId xmlns:a16="http://schemas.microsoft.com/office/drawing/2014/main" id="{DECD8501-2BF4-6E4F-83AD-7F505EAB3C9D}"/>
                  </a:ext>
                </a:extLst>
              </p:cNvPr>
              <p:cNvCxnSpPr>
                <a:cxnSpLocks noChangeShapeType="1"/>
                <a:stCxn id="55" idx="0"/>
                <a:endCxn id="59" idx="0"/>
              </p:cNvCxnSpPr>
              <p:nvPr/>
            </p:nvCxnSpPr>
            <p:spPr bwMode="auto">
              <a:xfrm rot="16200000">
                <a:off x="3611" y="754"/>
                <a:ext cx="8" cy="1148"/>
              </a:xfrm>
              <a:prstGeom prst="bentConnector3">
                <a:avLst>
                  <a:gd name="adj1" fmla="val 1900000"/>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Line 48">
                <a:extLst>
                  <a:ext uri="{FF2B5EF4-FFF2-40B4-BE49-F238E27FC236}">
                    <a16:creationId xmlns:a16="http://schemas.microsoft.com/office/drawing/2014/main" id="{E75FA9F7-9A75-6C42-BE19-37255EA4D5E6}"/>
                  </a:ext>
                </a:extLst>
              </p:cNvPr>
              <p:cNvSpPr>
                <a:spLocks noChangeShapeType="1"/>
              </p:cNvSpPr>
              <p:nvPr/>
            </p:nvSpPr>
            <p:spPr bwMode="auto">
              <a:xfrm>
                <a:off x="3601" y="1086"/>
                <a:ext cx="0" cy="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64" name="Text Box 49">
                <a:extLst>
                  <a:ext uri="{FF2B5EF4-FFF2-40B4-BE49-F238E27FC236}">
                    <a16:creationId xmlns:a16="http://schemas.microsoft.com/office/drawing/2014/main" id="{558B45DE-1043-B84E-A6EA-EAE4BD56782C}"/>
                  </a:ext>
                </a:extLst>
              </p:cNvPr>
              <p:cNvSpPr txBox="1">
                <a:spLocks noChangeArrowheads="1"/>
              </p:cNvSpPr>
              <p:nvPr/>
            </p:nvSpPr>
            <p:spPr bwMode="auto">
              <a:xfrm>
                <a:off x="2111" y="883"/>
                <a:ext cx="73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v.visit(self)</a:t>
                </a:r>
              </a:p>
            </p:txBody>
          </p:sp>
          <p:sp>
            <p:nvSpPr>
              <p:cNvPr id="65" name="Line 50">
                <a:extLst>
                  <a:ext uri="{FF2B5EF4-FFF2-40B4-BE49-F238E27FC236}">
                    <a16:creationId xmlns:a16="http://schemas.microsoft.com/office/drawing/2014/main" id="{2E47CED6-92E2-2D4E-8CF7-758EFBF00E03}"/>
                  </a:ext>
                </a:extLst>
              </p:cNvPr>
              <p:cNvSpPr>
                <a:spLocks noChangeShapeType="1"/>
              </p:cNvSpPr>
              <p:nvPr/>
            </p:nvSpPr>
            <p:spPr bwMode="auto">
              <a:xfrm>
                <a:off x="2655" y="1105"/>
                <a:ext cx="362" cy="46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66" name="Line 51">
                <a:extLst>
                  <a:ext uri="{FF2B5EF4-FFF2-40B4-BE49-F238E27FC236}">
                    <a16:creationId xmlns:a16="http://schemas.microsoft.com/office/drawing/2014/main" id="{3E60EFDD-0C76-004D-A575-DCCAB11629DC}"/>
                  </a:ext>
                </a:extLst>
              </p:cNvPr>
              <p:cNvSpPr>
                <a:spLocks noChangeShapeType="1"/>
              </p:cNvSpPr>
              <p:nvPr/>
            </p:nvSpPr>
            <p:spPr bwMode="auto">
              <a:xfrm flipH="1">
                <a:off x="4549" y="1168"/>
                <a:ext cx="97" cy="4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nvGrpSpPr>
              <p:cNvPr id="67" name="Group 52">
                <a:extLst>
                  <a:ext uri="{FF2B5EF4-FFF2-40B4-BE49-F238E27FC236}">
                    <a16:creationId xmlns:a16="http://schemas.microsoft.com/office/drawing/2014/main" id="{EEF549FF-D033-4247-B845-2D83A7532234}"/>
                  </a:ext>
                </a:extLst>
              </p:cNvPr>
              <p:cNvGrpSpPr>
                <a:grpSpLocks/>
              </p:cNvGrpSpPr>
              <p:nvPr/>
            </p:nvGrpSpPr>
            <p:grpSpPr bwMode="auto">
              <a:xfrm>
                <a:off x="3630" y="1337"/>
                <a:ext cx="1137" cy="436"/>
                <a:chOff x="3533" y="1579"/>
                <a:chExt cx="1016" cy="436"/>
              </a:xfrm>
            </p:grpSpPr>
            <p:sp>
              <p:nvSpPr>
                <p:cNvPr id="71" name="Line 53">
                  <a:extLst>
                    <a:ext uri="{FF2B5EF4-FFF2-40B4-BE49-F238E27FC236}">
                      <a16:creationId xmlns:a16="http://schemas.microsoft.com/office/drawing/2014/main" id="{4C37A902-F68F-4949-8621-0171BE0CA1CB}"/>
                    </a:ext>
                  </a:extLst>
                </p:cNvPr>
                <p:cNvSpPr>
                  <a:spLocks noChangeShapeType="1"/>
                </p:cNvSpPr>
                <p:nvPr/>
              </p:nvSpPr>
              <p:spPr bwMode="auto">
                <a:xfrm>
                  <a:off x="3536" y="1760"/>
                  <a:ext cx="10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72" name="Rectangle 54">
                  <a:extLst>
                    <a:ext uri="{FF2B5EF4-FFF2-40B4-BE49-F238E27FC236}">
                      <a16:creationId xmlns:a16="http://schemas.microsoft.com/office/drawing/2014/main" id="{B1AF47C0-BE4D-8A41-A8B7-3526463B6872}"/>
                    </a:ext>
                  </a:extLst>
                </p:cNvPr>
                <p:cNvSpPr>
                  <a:spLocks noChangeArrowheads="1"/>
                </p:cNvSpPr>
                <p:nvPr/>
              </p:nvSpPr>
              <p:spPr bwMode="auto">
                <a:xfrm>
                  <a:off x="3533" y="1579"/>
                  <a:ext cx="1016" cy="43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 name="Text Box 55">
                <a:extLst>
                  <a:ext uri="{FF2B5EF4-FFF2-40B4-BE49-F238E27FC236}">
                    <a16:creationId xmlns:a16="http://schemas.microsoft.com/office/drawing/2014/main" id="{9826B14B-A8BE-3E46-B3B3-DDBDA29B7A4F}"/>
                  </a:ext>
                </a:extLst>
              </p:cNvPr>
              <p:cNvSpPr txBox="1">
                <a:spLocks noChangeArrowheads="1"/>
              </p:cNvSpPr>
              <p:nvPr/>
            </p:nvSpPr>
            <p:spPr bwMode="auto">
              <a:xfrm>
                <a:off x="1703" y="396"/>
                <a:ext cx="989"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chemeClr val="tx1"/>
                    </a:solidFill>
                  </a:rPr>
                  <a:t>Using visitor:</a:t>
                </a:r>
              </a:p>
            </p:txBody>
          </p:sp>
          <p:sp>
            <p:nvSpPr>
              <p:cNvPr id="69" name="AutoShape 56">
                <a:extLst>
                  <a:ext uri="{FF2B5EF4-FFF2-40B4-BE49-F238E27FC236}">
                    <a16:creationId xmlns:a16="http://schemas.microsoft.com/office/drawing/2014/main" id="{D80A088D-7AD3-0042-A3E4-1B90DD595F4A}"/>
                  </a:ext>
                </a:extLst>
              </p:cNvPr>
              <p:cNvSpPr>
                <a:spLocks noChangeArrowheads="1"/>
              </p:cNvSpPr>
              <p:nvPr/>
            </p:nvSpPr>
            <p:spPr bwMode="auto">
              <a:xfrm>
                <a:off x="4278" y="824"/>
                <a:ext cx="872" cy="339"/>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Text Box 57">
                <a:extLst>
                  <a:ext uri="{FF2B5EF4-FFF2-40B4-BE49-F238E27FC236}">
                    <a16:creationId xmlns:a16="http://schemas.microsoft.com/office/drawing/2014/main" id="{2BDCB0B4-8ACF-084B-B140-A048021537CB}"/>
                  </a:ext>
                </a:extLst>
              </p:cNvPr>
              <p:cNvSpPr txBox="1">
                <a:spLocks noChangeArrowheads="1"/>
              </p:cNvSpPr>
              <p:nvPr/>
            </p:nvSpPr>
            <p:spPr bwMode="auto">
              <a:xfrm>
                <a:off x="4332" y="902"/>
                <a:ext cx="73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v.visit(self)</a:t>
                </a:r>
              </a:p>
            </p:txBody>
          </p:sp>
        </p:grpSp>
        <p:grpSp>
          <p:nvGrpSpPr>
            <p:cNvPr id="33" name="Group 58">
              <a:extLst>
                <a:ext uri="{FF2B5EF4-FFF2-40B4-BE49-F238E27FC236}">
                  <a16:creationId xmlns:a16="http://schemas.microsoft.com/office/drawing/2014/main" id="{D9630FB5-8F6F-824F-824F-C1AB4E26F2CF}"/>
                </a:ext>
              </a:extLst>
            </p:cNvPr>
            <p:cNvGrpSpPr>
              <a:grpSpLocks/>
            </p:cNvGrpSpPr>
            <p:nvPr/>
          </p:nvGrpSpPr>
          <p:grpSpPr bwMode="auto">
            <a:xfrm>
              <a:off x="2154" y="1918"/>
              <a:ext cx="2202" cy="1599"/>
              <a:chOff x="2154" y="2140"/>
              <a:chExt cx="2202" cy="1599"/>
            </a:xfrm>
          </p:grpSpPr>
          <p:sp>
            <p:nvSpPr>
              <p:cNvPr id="35" name="Text Box 59">
                <a:extLst>
                  <a:ext uri="{FF2B5EF4-FFF2-40B4-BE49-F238E27FC236}">
                    <a16:creationId xmlns:a16="http://schemas.microsoft.com/office/drawing/2014/main" id="{25596FD2-4B5D-7445-A303-E047FEBE5A54}"/>
                  </a:ext>
                </a:extLst>
              </p:cNvPr>
              <p:cNvSpPr txBox="1">
                <a:spLocks noChangeArrowheads="1"/>
              </p:cNvSpPr>
              <p:nvPr/>
            </p:nvSpPr>
            <p:spPr bwMode="auto">
              <a:xfrm>
                <a:off x="2827" y="2343"/>
                <a:ext cx="104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a:solidFill>
                      <a:schemeClr val="tx1"/>
                    </a:solidFill>
                    <a:ea typeface="宋体" panose="02010600030101010101" pitchFamily="2" charset="-122"/>
                  </a:rPr>
                  <a:t>check(e:Engine)</a:t>
                </a:r>
              </a:p>
              <a:p>
                <a:pPr eaLnBrk="0" hangingPunct="0"/>
                <a:r>
                  <a:rPr lang="en-US" altLang="zh-CN" sz="2000" i="1">
                    <a:solidFill>
                      <a:schemeClr val="tx1"/>
                    </a:solidFill>
                    <a:ea typeface="宋体" panose="02010600030101010101" pitchFamily="2" charset="-122"/>
                  </a:rPr>
                  <a:t>check(b:Brake)</a:t>
                </a:r>
              </a:p>
            </p:txBody>
          </p:sp>
          <p:sp>
            <p:nvSpPr>
              <p:cNvPr id="36" name="Text Box 60">
                <a:extLst>
                  <a:ext uri="{FF2B5EF4-FFF2-40B4-BE49-F238E27FC236}">
                    <a16:creationId xmlns:a16="http://schemas.microsoft.com/office/drawing/2014/main" id="{992ACAFE-8BCC-4F43-8C85-08FB0DD013C4}"/>
                  </a:ext>
                </a:extLst>
              </p:cNvPr>
              <p:cNvSpPr txBox="1">
                <a:spLocks noChangeArrowheads="1"/>
              </p:cNvSpPr>
              <p:nvPr/>
            </p:nvSpPr>
            <p:spPr bwMode="auto">
              <a:xfrm>
                <a:off x="3071" y="2162"/>
                <a:ext cx="586"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lnSpc>
                    <a:spcPct val="70000"/>
                  </a:lnSpc>
                </a:pPr>
                <a:r>
                  <a:rPr lang="en-US" altLang="zh-CN" sz="2000" i="1">
                    <a:solidFill>
                      <a:schemeClr val="tx1"/>
                    </a:solidFill>
                    <a:ea typeface="宋体" panose="02010600030101010101" pitchFamily="2" charset="-122"/>
                  </a:rPr>
                  <a:t>Visitor</a:t>
                </a:r>
              </a:p>
            </p:txBody>
          </p:sp>
          <p:sp>
            <p:nvSpPr>
              <p:cNvPr id="37" name="Rectangle 61">
                <a:extLst>
                  <a:ext uri="{FF2B5EF4-FFF2-40B4-BE49-F238E27FC236}">
                    <a16:creationId xmlns:a16="http://schemas.microsoft.com/office/drawing/2014/main" id="{EB24A2F0-B7E6-844A-9C7D-503F986B1C07}"/>
                  </a:ext>
                </a:extLst>
              </p:cNvPr>
              <p:cNvSpPr>
                <a:spLocks noChangeArrowheads="1"/>
              </p:cNvSpPr>
              <p:nvPr/>
            </p:nvSpPr>
            <p:spPr bwMode="auto">
              <a:xfrm>
                <a:off x="2779" y="2140"/>
                <a:ext cx="1170" cy="6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8" name="Line 62">
                <a:extLst>
                  <a:ext uri="{FF2B5EF4-FFF2-40B4-BE49-F238E27FC236}">
                    <a16:creationId xmlns:a16="http://schemas.microsoft.com/office/drawing/2014/main" id="{76F5540D-4B4F-124E-921E-378CFE7006D9}"/>
                  </a:ext>
                </a:extLst>
              </p:cNvPr>
              <p:cNvSpPr>
                <a:spLocks noChangeShapeType="1"/>
              </p:cNvSpPr>
              <p:nvPr/>
            </p:nvSpPr>
            <p:spPr bwMode="auto">
              <a:xfrm>
                <a:off x="2779" y="2343"/>
                <a:ext cx="11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9" name="Rectangle 63">
                <a:extLst>
                  <a:ext uri="{FF2B5EF4-FFF2-40B4-BE49-F238E27FC236}">
                    <a16:creationId xmlns:a16="http://schemas.microsoft.com/office/drawing/2014/main" id="{1DD8AA49-E739-2F41-9B02-C474842BD6A7}"/>
                  </a:ext>
                </a:extLst>
              </p:cNvPr>
              <p:cNvSpPr>
                <a:spLocks noChangeArrowheads="1"/>
              </p:cNvSpPr>
              <p:nvPr/>
            </p:nvSpPr>
            <p:spPr bwMode="auto">
              <a:xfrm>
                <a:off x="2154" y="3091"/>
                <a:ext cx="1065" cy="6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40" name="Text Box 64">
                <a:extLst>
                  <a:ext uri="{FF2B5EF4-FFF2-40B4-BE49-F238E27FC236}">
                    <a16:creationId xmlns:a16="http://schemas.microsoft.com/office/drawing/2014/main" id="{3662D89D-C2AF-2149-B378-C182D7AFB608}"/>
                  </a:ext>
                </a:extLst>
              </p:cNvPr>
              <p:cNvSpPr txBox="1">
                <a:spLocks noChangeArrowheads="1"/>
              </p:cNvSpPr>
              <p:nvPr/>
            </p:nvSpPr>
            <p:spPr bwMode="auto">
              <a:xfrm>
                <a:off x="2243" y="3097"/>
                <a:ext cx="8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   CE Visitor</a:t>
                </a:r>
              </a:p>
            </p:txBody>
          </p:sp>
          <p:sp>
            <p:nvSpPr>
              <p:cNvPr id="41" name="Line 65">
                <a:extLst>
                  <a:ext uri="{FF2B5EF4-FFF2-40B4-BE49-F238E27FC236}">
                    <a16:creationId xmlns:a16="http://schemas.microsoft.com/office/drawing/2014/main" id="{23FCA743-1322-BB48-8ED7-31C954C12DD0}"/>
                  </a:ext>
                </a:extLst>
              </p:cNvPr>
              <p:cNvSpPr>
                <a:spLocks noChangeShapeType="1"/>
              </p:cNvSpPr>
              <p:nvPr/>
            </p:nvSpPr>
            <p:spPr bwMode="auto">
              <a:xfrm>
                <a:off x="2154" y="3291"/>
                <a:ext cx="106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2" name="Text Box 66">
                <a:extLst>
                  <a:ext uri="{FF2B5EF4-FFF2-40B4-BE49-F238E27FC236}">
                    <a16:creationId xmlns:a16="http://schemas.microsoft.com/office/drawing/2014/main" id="{EB2B7E97-9F20-8442-8161-6100A7FF0A54}"/>
                  </a:ext>
                </a:extLst>
              </p:cNvPr>
              <p:cNvSpPr txBox="1">
                <a:spLocks noChangeArrowheads="1"/>
              </p:cNvSpPr>
              <p:nvPr/>
            </p:nvSpPr>
            <p:spPr bwMode="auto">
              <a:xfrm>
                <a:off x="2159" y="3305"/>
                <a:ext cx="104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check(e:Engine)</a:t>
                </a:r>
              </a:p>
              <a:p>
                <a:pPr eaLnBrk="0" hangingPunct="0"/>
                <a:r>
                  <a:rPr lang="en-US" altLang="zh-CN" sz="2000">
                    <a:solidFill>
                      <a:schemeClr val="tx1"/>
                    </a:solidFill>
                    <a:ea typeface="宋体" panose="02010600030101010101" pitchFamily="2" charset="-122"/>
                  </a:rPr>
                  <a:t>check(b:Brake)</a:t>
                </a:r>
              </a:p>
            </p:txBody>
          </p:sp>
          <p:sp>
            <p:nvSpPr>
              <p:cNvPr id="43" name="Rectangle 67">
                <a:extLst>
                  <a:ext uri="{FF2B5EF4-FFF2-40B4-BE49-F238E27FC236}">
                    <a16:creationId xmlns:a16="http://schemas.microsoft.com/office/drawing/2014/main" id="{198756AB-D7B3-184B-A9E8-42C41E1F33C0}"/>
                  </a:ext>
                </a:extLst>
              </p:cNvPr>
              <p:cNvSpPr>
                <a:spLocks noChangeArrowheads="1"/>
              </p:cNvSpPr>
              <p:nvPr/>
            </p:nvSpPr>
            <p:spPr bwMode="auto">
              <a:xfrm>
                <a:off x="3291" y="3083"/>
                <a:ext cx="1065" cy="6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44" name="Text Box 68">
                <a:extLst>
                  <a:ext uri="{FF2B5EF4-FFF2-40B4-BE49-F238E27FC236}">
                    <a16:creationId xmlns:a16="http://schemas.microsoft.com/office/drawing/2014/main" id="{5E5D1CB2-9598-E547-AB96-EFBFEAA26812}"/>
                  </a:ext>
                </a:extLst>
              </p:cNvPr>
              <p:cNvSpPr txBox="1">
                <a:spLocks noChangeArrowheads="1"/>
              </p:cNvSpPr>
              <p:nvPr/>
            </p:nvSpPr>
            <p:spPr bwMode="auto">
              <a:xfrm>
                <a:off x="3470" y="3089"/>
                <a:ext cx="7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ME Visitor</a:t>
                </a:r>
              </a:p>
            </p:txBody>
          </p:sp>
          <p:sp>
            <p:nvSpPr>
              <p:cNvPr id="45" name="Line 69">
                <a:extLst>
                  <a:ext uri="{FF2B5EF4-FFF2-40B4-BE49-F238E27FC236}">
                    <a16:creationId xmlns:a16="http://schemas.microsoft.com/office/drawing/2014/main" id="{7DDF4479-B15F-D043-BA40-CEB454CBD96B}"/>
                  </a:ext>
                </a:extLst>
              </p:cNvPr>
              <p:cNvSpPr>
                <a:spLocks noChangeShapeType="1"/>
              </p:cNvSpPr>
              <p:nvPr/>
            </p:nvSpPr>
            <p:spPr bwMode="auto">
              <a:xfrm>
                <a:off x="3291" y="3283"/>
                <a:ext cx="106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6" name="AutoShape 70">
                <a:extLst>
                  <a:ext uri="{FF2B5EF4-FFF2-40B4-BE49-F238E27FC236}">
                    <a16:creationId xmlns:a16="http://schemas.microsoft.com/office/drawing/2014/main" id="{FFCA3F1B-E046-DA48-A4B1-C7BA4C7CFF66}"/>
                  </a:ext>
                </a:extLst>
              </p:cNvPr>
              <p:cNvSpPr>
                <a:spLocks noChangeArrowheads="1"/>
              </p:cNvSpPr>
              <p:nvPr/>
            </p:nvSpPr>
            <p:spPr bwMode="auto">
              <a:xfrm>
                <a:off x="3316" y="2755"/>
                <a:ext cx="96" cy="9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cxnSp>
            <p:nvCxnSpPr>
              <p:cNvPr id="47" name="AutoShape 71">
                <a:extLst>
                  <a:ext uri="{FF2B5EF4-FFF2-40B4-BE49-F238E27FC236}">
                    <a16:creationId xmlns:a16="http://schemas.microsoft.com/office/drawing/2014/main" id="{2D34B86F-2151-4545-80AD-73359E91A69F}"/>
                  </a:ext>
                </a:extLst>
              </p:cNvPr>
              <p:cNvCxnSpPr>
                <a:cxnSpLocks noChangeShapeType="1"/>
                <a:stCxn id="40" idx="0"/>
                <a:endCxn id="44" idx="0"/>
              </p:cNvCxnSpPr>
              <p:nvPr/>
            </p:nvCxnSpPr>
            <p:spPr bwMode="auto">
              <a:xfrm rot="16200000">
                <a:off x="3250" y="2531"/>
                <a:ext cx="8" cy="1124"/>
              </a:xfrm>
              <a:prstGeom prst="bentConnector3">
                <a:avLst>
                  <a:gd name="adj1" fmla="val 1900000"/>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Line 72">
                <a:extLst>
                  <a:ext uri="{FF2B5EF4-FFF2-40B4-BE49-F238E27FC236}">
                    <a16:creationId xmlns:a16="http://schemas.microsoft.com/office/drawing/2014/main" id="{CD12D6BE-6C8F-F645-A426-09A79188C938}"/>
                  </a:ext>
                </a:extLst>
              </p:cNvPr>
              <p:cNvSpPr>
                <a:spLocks noChangeShapeType="1"/>
              </p:cNvSpPr>
              <p:nvPr/>
            </p:nvSpPr>
            <p:spPr bwMode="auto">
              <a:xfrm>
                <a:off x="3364" y="2851"/>
                <a:ext cx="1" cy="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9" name="Text Box 73">
                <a:extLst>
                  <a:ext uri="{FF2B5EF4-FFF2-40B4-BE49-F238E27FC236}">
                    <a16:creationId xmlns:a16="http://schemas.microsoft.com/office/drawing/2014/main" id="{BF0ECE0B-3082-4745-B17A-3DAD18F723A3}"/>
                  </a:ext>
                </a:extLst>
              </p:cNvPr>
              <p:cNvSpPr txBox="1">
                <a:spLocks noChangeArrowheads="1"/>
              </p:cNvSpPr>
              <p:nvPr/>
            </p:nvSpPr>
            <p:spPr bwMode="auto">
              <a:xfrm>
                <a:off x="3309" y="3297"/>
                <a:ext cx="104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check(e:Engine)</a:t>
                </a:r>
              </a:p>
              <a:p>
                <a:pPr eaLnBrk="0" hangingPunct="0"/>
                <a:r>
                  <a:rPr lang="en-US" altLang="zh-CN" sz="2000">
                    <a:solidFill>
                      <a:schemeClr val="tx1"/>
                    </a:solidFill>
                    <a:ea typeface="宋体" panose="02010600030101010101" pitchFamily="2" charset="-122"/>
                  </a:rPr>
                  <a:t>check(b:Brake)</a:t>
                </a:r>
              </a:p>
            </p:txBody>
          </p:sp>
        </p:grpSp>
        <p:sp>
          <p:nvSpPr>
            <p:cNvPr id="34" name="Text Box 74">
              <a:extLst>
                <a:ext uri="{FF2B5EF4-FFF2-40B4-BE49-F238E27FC236}">
                  <a16:creationId xmlns:a16="http://schemas.microsoft.com/office/drawing/2014/main" id="{2D0DCF3C-6F9A-D444-BE39-C087767BD89F}"/>
                </a:ext>
              </a:extLst>
            </p:cNvPr>
            <p:cNvSpPr txBox="1">
              <a:spLocks noChangeArrowheads="1"/>
            </p:cNvSpPr>
            <p:nvPr/>
          </p:nvSpPr>
          <p:spPr bwMode="auto">
            <a:xfrm>
              <a:off x="2378" y="3575"/>
              <a:ext cx="18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solidFill>
                    <a:schemeClr val="tx1"/>
                  </a:solidFill>
                </a:rPr>
                <a:t>CE: Computer Engineering</a:t>
              </a:r>
            </a:p>
            <a:p>
              <a:r>
                <a:rPr lang="en-US" altLang="en-US" sz="1800" dirty="0">
                  <a:solidFill>
                    <a:schemeClr val="tx1"/>
                  </a:solidFill>
                </a:rPr>
                <a:t>ME: Mechanical Engineering</a:t>
              </a:r>
            </a:p>
          </p:txBody>
        </p:sp>
      </p:grpSp>
      <p:sp>
        <p:nvSpPr>
          <p:cNvPr id="73" name="Text Box 75">
            <a:extLst>
              <a:ext uri="{FF2B5EF4-FFF2-40B4-BE49-F238E27FC236}">
                <a16:creationId xmlns:a16="http://schemas.microsoft.com/office/drawing/2014/main" id="{FF54B29A-3095-1C42-B3D1-9156C5D97F12}"/>
              </a:ext>
            </a:extLst>
          </p:cNvPr>
          <p:cNvSpPr txBox="1">
            <a:spLocks noChangeArrowheads="1"/>
          </p:cNvSpPr>
          <p:nvPr/>
        </p:nvSpPr>
        <p:spPr bwMode="auto">
          <a:xfrm>
            <a:off x="10158526" y="5068888"/>
            <a:ext cx="1676400" cy="366713"/>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dirty="0">
                <a:solidFill>
                  <a:schemeClr val="tx1"/>
                </a:solidFill>
              </a:rPr>
              <a:t>Double dispatch</a:t>
            </a:r>
          </a:p>
        </p:txBody>
      </p:sp>
    </p:spTree>
    <p:extLst>
      <p:ext uri="{BB962C8B-B14F-4D97-AF65-F5344CB8AC3E}">
        <p14:creationId xmlns:p14="http://schemas.microsoft.com/office/powerpoint/2010/main" val="336516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7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30C517-53F0-0B4C-87B6-31CB91099772}"/>
              </a:ext>
            </a:extLst>
          </p:cNvPr>
          <p:cNvSpPr>
            <a:spLocks noGrp="1"/>
          </p:cNvSpPr>
          <p:nvPr>
            <p:ph type="sldNum" sz="quarter" idx="12"/>
          </p:nvPr>
        </p:nvSpPr>
        <p:spPr/>
        <p:txBody>
          <a:bodyPr/>
          <a:lstStyle/>
          <a:p>
            <a:fld id="{4CE482DC-2269-4F26-9D2A-7E44B1A4CD85}" type="slidenum">
              <a:rPr lang="en-US" smtClean="0"/>
              <a:t>39</a:t>
            </a:fld>
            <a:endParaRPr lang="en-US" dirty="0"/>
          </a:p>
        </p:txBody>
      </p:sp>
      <p:sp>
        <p:nvSpPr>
          <p:cNvPr id="5" name="Rectangle 2">
            <a:extLst>
              <a:ext uri="{FF2B5EF4-FFF2-40B4-BE49-F238E27FC236}">
                <a16:creationId xmlns:a16="http://schemas.microsoft.com/office/drawing/2014/main" id="{28D367BA-9B8A-504B-A22D-1CD718490978}"/>
              </a:ext>
            </a:extLst>
          </p:cNvPr>
          <p:cNvSpPr txBox="1">
            <a:spLocks noChangeArrowheads="1"/>
          </p:cNvSpPr>
          <p:nvPr/>
        </p:nvSpPr>
        <p:spPr>
          <a:xfrm>
            <a:off x="1991531" y="152400"/>
            <a:ext cx="8229600" cy="685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2800"/>
              <a:t>Understanding Visitor Pattern</a:t>
            </a:r>
          </a:p>
        </p:txBody>
      </p:sp>
      <p:sp>
        <p:nvSpPr>
          <p:cNvPr id="6" name="AutoShape 3">
            <a:extLst>
              <a:ext uri="{FF2B5EF4-FFF2-40B4-BE49-F238E27FC236}">
                <a16:creationId xmlns:a16="http://schemas.microsoft.com/office/drawing/2014/main" id="{0D11D601-CBF9-9544-A18D-5F1D7C6CD28F}"/>
              </a:ext>
            </a:extLst>
          </p:cNvPr>
          <p:cNvSpPr>
            <a:spLocks noChangeArrowheads="1"/>
          </p:cNvSpPr>
          <p:nvPr/>
        </p:nvSpPr>
        <p:spPr bwMode="auto">
          <a:xfrm>
            <a:off x="6979456" y="3971925"/>
            <a:ext cx="1384300" cy="538163"/>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4">
            <a:extLst>
              <a:ext uri="{FF2B5EF4-FFF2-40B4-BE49-F238E27FC236}">
                <a16:creationId xmlns:a16="http://schemas.microsoft.com/office/drawing/2014/main" id="{8D59A2F9-C4E6-6D41-9A0B-366078483699}"/>
              </a:ext>
            </a:extLst>
          </p:cNvPr>
          <p:cNvSpPr txBox="1">
            <a:spLocks noChangeArrowheads="1"/>
          </p:cNvSpPr>
          <p:nvPr/>
        </p:nvSpPr>
        <p:spPr bwMode="auto">
          <a:xfrm>
            <a:off x="7966881" y="2043113"/>
            <a:ext cx="1519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a:solidFill>
                  <a:schemeClr val="tx1"/>
                </a:solidFill>
                <a:ea typeface="宋体" panose="02010600030101010101" pitchFamily="2" charset="-122"/>
              </a:rPr>
              <a:t>accept(Visitor)</a:t>
            </a:r>
          </a:p>
        </p:txBody>
      </p:sp>
      <p:sp>
        <p:nvSpPr>
          <p:cNvPr id="8" name="Text Box 5">
            <a:extLst>
              <a:ext uri="{FF2B5EF4-FFF2-40B4-BE49-F238E27FC236}">
                <a16:creationId xmlns:a16="http://schemas.microsoft.com/office/drawing/2014/main" id="{F5413F58-8026-934E-AFE5-7EC1D0A293FD}"/>
              </a:ext>
            </a:extLst>
          </p:cNvPr>
          <p:cNvSpPr txBox="1">
            <a:spLocks noChangeArrowheads="1"/>
          </p:cNvSpPr>
          <p:nvPr/>
        </p:nvSpPr>
        <p:spPr bwMode="auto">
          <a:xfrm>
            <a:off x="8220881" y="1712913"/>
            <a:ext cx="1003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a:solidFill>
                  <a:schemeClr val="tx1"/>
                </a:solidFill>
                <a:ea typeface="宋体" panose="02010600030101010101" pitchFamily="2" charset="-122"/>
              </a:rPr>
              <a:t>CarComp</a:t>
            </a:r>
          </a:p>
        </p:txBody>
      </p:sp>
      <p:sp>
        <p:nvSpPr>
          <p:cNvPr id="9" name="Rectangle 6">
            <a:extLst>
              <a:ext uri="{FF2B5EF4-FFF2-40B4-BE49-F238E27FC236}">
                <a16:creationId xmlns:a16="http://schemas.microsoft.com/office/drawing/2014/main" id="{4C757B7C-DD6B-8847-B61F-E216BDEDF6E7}"/>
              </a:ext>
            </a:extLst>
          </p:cNvPr>
          <p:cNvSpPr>
            <a:spLocks noChangeArrowheads="1"/>
          </p:cNvSpPr>
          <p:nvPr/>
        </p:nvSpPr>
        <p:spPr bwMode="auto">
          <a:xfrm>
            <a:off x="7841469" y="1720850"/>
            <a:ext cx="1728787" cy="730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0" name="Line 7">
            <a:extLst>
              <a:ext uri="{FF2B5EF4-FFF2-40B4-BE49-F238E27FC236}">
                <a16:creationId xmlns:a16="http://schemas.microsoft.com/office/drawing/2014/main" id="{73A70A7E-2F23-B14E-8640-69445A461245}"/>
              </a:ext>
            </a:extLst>
          </p:cNvPr>
          <p:cNvSpPr>
            <a:spLocks noChangeShapeType="1"/>
          </p:cNvSpPr>
          <p:nvPr/>
        </p:nvSpPr>
        <p:spPr bwMode="auto">
          <a:xfrm>
            <a:off x="7841469" y="2022475"/>
            <a:ext cx="17287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1" name="Text Box 8">
            <a:extLst>
              <a:ext uri="{FF2B5EF4-FFF2-40B4-BE49-F238E27FC236}">
                <a16:creationId xmlns:a16="http://schemas.microsoft.com/office/drawing/2014/main" id="{4F0B578D-A925-AC4A-BCCA-18764E4B0527}"/>
              </a:ext>
            </a:extLst>
          </p:cNvPr>
          <p:cNvSpPr txBox="1">
            <a:spLocks noChangeArrowheads="1"/>
          </p:cNvSpPr>
          <p:nvPr/>
        </p:nvSpPr>
        <p:spPr bwMode="auto">
          <a:xfrm>
            <a:off x="7498569" y="3009900"/>
            <a:ext cx="7191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Engine</a:t>
            </a:r>
          </a:p>
        </p:txBody>
      </p:sp>
      <p:sp>
        <p:nvSpPr>
          <p:cNvPr id="12" name="Rectangle 9">
            <a:extLst>
              <a:ext uri="{FF2B5EF4-FFF2-40B4-BE49-F238E27FC236}">
                <a16:creationId xmlns:a16="http://schemas.microsoft.com/office/drawing/2014/main" id="{0EEB6E87-A0BD-BE43-898B-0D3FDF7EEEC0}"/>
              </a:ext>
            </a:extLst>
          </p:cNvPr>
          <p:cNvSpPr>
            <a:spLocks noChangeArrowheads="1"/>
          </p:cNvSpPr>
          <p:nvPr/>
        </p:nvSpPr>
        <p:spPr bwMode="auto">
          <a:xfrm>
            <a:off x="6950881" y="3008313"/>
            <a:ext cx="1766888" cy="701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3" name="Line 10">
            <a:extLst>
              <a:ext uri="{FF2B5EF4-FFF2-40B4-BE49-F238E27FC236}">
                <a16:creationId xmlns:a16="http://schemas.microsoft.com/office/drawing/2014/main" id="{4961149D-5EC1-304E-A91F-E12EA8FEA167}"/>
              </a:ext>
            </a:extLst>
          </p:cNvPr>
          <p:cNvSpPr>
            <a:spLocks noChangeShapeType="1"/>
          </p:cNvSpPr>
          <p:nvPr/>
        </p:nvSpPr>
        <p:spPr bwMode="auto">
          <a:xfrm>
            <a:off x="6950881" y="3325813"/>
            <a:ext cx="17668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4" name="Text Box 11">
            <a:extLst>
              <a:ext uri="{FF2B5EF4-FFF2-40B4-BE49-F238E27FC236}">
                <a16:creationId xmlns:a16="http://schemas.microsoft.com/office/drawing/2014/main" id="{BE1DFB76-FE03-C241-9FEE-730AB1150974}"/>
              </a:ext>
            </a:extLst>
          </p:cNvPr>
          <p:cNvSpPr txBox="1">
            <a:spLocks noChangeArrowheads="1"/>
          </p:cNvSpPr>
          <p:nvPr/>
        </p:nvSpPr>
        <p:spPr bwMode="auto">
          <a:xfrm>
            <a:off x="6976281" y="3340100"/>
            <a:ext cx="1736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2000">
                <a:solidFill>
                  <a:schemeClr val="tx1"/>
                </a:solidFill>
                <a:ea typeface="宋体" panose="02010600030101010101" pitchFamily="2" charset="-122"/>
              </a:rPr>
              <a:t>accept (v:visitor)</a:t>
            </a:r>
          </a:p>
        </p:txBody>
      </p:sp>
      <p:sp>
        <p:nvSpPr>
          <p:cNvPr id="15" name="Text Box 12">
            <a:extLst>
              <a:ext uri="{FF2B5EF4-FFF2-40B4-BE49-F238E27FC236}">
                <a16:creationId xmlns:a16="http://schemas.microsoft.com/office/drawing/2014/main" id="{D6765147-6708-DD45-8AAE-946D225545B6}"/>
              </a:ext>
            </a:extLst>
          </p:cNvPr>
          <p:cNvSpPr txBox="1">
            <a:spLocks noChangeArrowheads="1"/>
          </p:cNvSpPr>
          <p:nvPr/>
        </p:nvSpPr>
        <p:spPr bwMode="auto">
          <a:xfrm>
            <a:off x="9378169" y="2997200"/>
            <a:ext cx="60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Brake</a:t>
            </a:r>
          </a:p>
        </p:txBody>
      </p:sp>
      <p:sp>
        <p:nvSpPr>
          <p:cNvPr id="16" name="Text Box 13">
            <a:extLst>
              <a:ext uri="{FF2B5EF4-FFF2-40B4-BE49-F238E27FC236}">
                <a16:creationId xmlns:a16="http://schemas.microsoft.com/office/drawing/2014/main" id="{D3B8662D-87AE-D443-A697-07C410FB70CA}"/>
              </a:ext>
            </a:extLst>
          </p:cNvPr>
          <p:cNvSpPr txBox="1">
            <a:spLocks noChangeArrowheads="1"/>
          </p:cNvSpPr>
          <p:nvPr/>
        </p:nvSpPr>
        <p:spPr bwMode="auto">
          <a:xfrm>
            <a:off x="8824131" y="3327400"/>
            <a:ext cx="1736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2000">
                <a:solidFill>
                  <a:schemeClr val="tx1"/>
                </a:solidFill>
                <a:ea typeface="宋体" panose="02010600030101010101" pitchFamily="2" charset="-122"/>
              </a:rPr>
              <a:t>accept (v:visitor)</a:t>
            </a:r>
          </a:p>
        </p:txBody>
      </p:sp>
      <p:sp>
        <p:nvSpPr>
          <p:cNvPr id="17" name="AutoShape 14">
            <a:extLst>
              <a:ext uri="{FF2B5EF4-FFF2-40B4-BE49-F238E27FC236}">
                <a16:creationId xmlns:a16="http://schemas.microsoft.com/office/drawing/2014/main" id="{3CF0C1AC-3452-494E-9427-F80D9EC70214}"/>
              </a:ext>
            </a:extLst>
          </p:cNvPr>
          <p:cNvSpPr>
            <a:spLocks noChangeArrowheads="1"/>
          </p:cNvSpPr>
          <p:nvPr/>
        </p:nvSpPr>
        <p:spPr bwMode="auto">
          <a:xfrm>
            <a:off x="8671731" y="2466975"/>
            <a:ext cx="152400" cy="152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cxnSp>
        <p:nvCxnSpPr>
          <p:cNvPr id="18" name="AutoShape 15">
            <a:extLst>
              <a:ext uri="{FF2B5EF4-FFF2-40B4-BE49-F238E27FC236}">
                <a16:creationId xmlns:a16="http://schemas.microsoft.com/office/drawing/2014/main" id="{0908C8D5-9E48-ED44-928F-BE1962B461D5}"/>
              </a:ext>
            </a:extLst>
          </p:cNvPr>
          <p:cNvCxnSpPr>
            <a:cxnSpLocks noChangeShapeType="1"/>
            <a:stCxn id="11" idx="0"/>
            <a:endCxn id="15" idx="0"/>
          </p:cNvCxnSpPr>
          <p:nvPr/>
        </p:nvCxnSpPr>
        <p:spPr bwMode="auto">
          <a:xfrm rot="16200000">
            <a:off x="8763806" y="2092325"/>
            <a:ext cx="12700" cy="1822450"/>
          </a:xfrm>
          <a:prstGeom prst="bentConnector3">
            <a:avLst>
              <a:gd name="adj1" fmla="val 1900000"/>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Line 16">
            <a:extLst>
              <a:ext uri="{FF2B5EF4-FFF2-40B4-BE49-F238E27FC236}">
                <a16:creationId xmlns:a16="http://schemas.microsoft.com/office/drawing/2014/main" id="{6EBF8969-D235-F943-B370-E6F29A6CC7AD}"/>
              </a:ext>
            </a:extLst>
          </p:cNvPr>
          <p:cNvSpPr>
            <a:spLocks noChangeShapeType="1"/>
          </p:cNvSpPr>
          <p:nvPr/>
        </p:nvSpPr>
        <p:spPr bwMode="auto">
          <a:xfrm>
            <a:off x="8747931" y="2619375"/>
            <a:ext cx="0" cy="1397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0" name="Text Box 17">
            <a:extLst>
              <a:ext uri="{FF2B5EF4-FFF2-40B4-BE49-F238E27FC236}">
                <a16:creationId xmlns:a16="http://schemas.microsoft.com/office/drawing/2014/main" id="{84D8E921-D4EB-8A48-B9BE-164B93C64AA8}"/>
              </a:ext>
            </a:extLst>
          </p:cNvPr>
          <p:cNvSpPr txBox="1">
            <a:spLocks noChangeArrowheads="1"/>
          </p:cNvSpPr>
          <p:nvPr/>
        </p:nvSpPr>
        <p:spPr bwMode="auto">
          <a:xfrm>
            <a:off x="7065181" y="4089400"/>
            <a:ext cx="1158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v.visit(self)</a:t>
            </a:r>
          </a:p>
        </p:txBody>
      </p:sp>
      <p:sp>
        <p:nvSpPr>
          <p:cNvPr id="21" name="Line 18">
            <a:extLst>
              <a:ext uri="{FF2B5EF4-FFF2-40B4-BE49-F238E27FC236}">
                <a16:creationId xmlns:a16="http://schemas.microsoft.com/office/drawing/2014/main" id="{884053AF-933C-D442-8678-B83BB618F34E}"/>
              </a:ext>
            </a:extLst>
          </p:cNvPr>
          <p:cNvSpPr>
            <a:spLocks noChangeShapeType="1"/>
          </p:cNvSpPr>
          <p:nvPr/>
        </p:nvSpPr>
        <p:spPr bwMode="auto">
          <a:xfrm>
            <a:off x="9016219" y="3595688"/>
            <a:ext cx="346075" cy="38417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nvGrpSpPr>
          <p:cNvPr id="22" name="Group 19">
            <a:extLst>
              <a:ext uri="{FF2B5EF4-FFF2-40B4-BE49-F238E27FC236}">
                <a16:creationId xmlns:a16="http://schemas.microsoft.com/office/drawing/2014/main" id="{C19E47BC-43D7-EA4E-84A3-4261DBB3A977}"/>
              </a:ext>
            </a:extLst>
          </p:cNvPr>
          <p:cNvGrpSpPr>
            <a:grpSpLocks/>
          </p:cNvGrpSpPr>
          <p:nvPr/>
        </p:nvGrpSpPr>
        <p:grpSpPr bwMode="auto">
          <a:xfrm>
            <a:off x="8793969" y="3017838"/>
            <a:ext cx="1804987" cy="692150"/>
            <a:chOff x="3533" y="1579"/>
            <a:chExt cx="1016" cy="436"/>
          </a:xfrm>
        </p:grpSpPr>
        <p:sp>
          <p:nvSpPr>
            <p:cNvPr id="23" name="Line 20">
              <a:extLst>
                <a:ext uri="{FF2B5EF4-FFF2-40B4-BE49-F238E27FC236}">
                  <a16:creationId xmlns:a16="http://schemas.microsoft.com/office/drawing/2014/main" id="{CE0A84F3-2C8D-C943-A7F7-FC86B9847418}"/>
                </a:ext>
              </a:extLst>
            </p:cNvPr>
            <p:cNvSpPr>
              <a:spLocks noChangeShapeType="1"/>
            </p:cNvSpPr>
            <p:nvPr/>
          </p:nvSpPr>
          <p:spPr bwMode="auto">
            <a:xfrm>
              <a:off x="3536" y="1760"/>
              <a:ext cx="10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4" name="Rectangle 21">
              <a:extLst>
                <a:ext uri="{FF2B5EF4-FFF2-40B4-BE49-F238E27FC236}">
                  <a16:creationId xmlns:a16="http://schemas.microsoft.com/office/drawing/2014/main" id="{37B7FD03-4A10-A048-A5CD-5EA6AB5F9369}"/>
                </a:ext>
              </a:extLst>
            </p:cNvPr>
            <p:cNvSpPr>
              <a:spLocks noChangeArrowheads="1"/>
            </p:cNvSpPr>
            <p:nvPr/>
          </p:nvSpPr>
          <p:spPr bwMode="auto">
            <a:xfrm>
              <a:off x="3533" y="1579"/>
              <a:ext cx="1016" cy="43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 name="AutoShape 22">
            <a:extLst>
              <a:ext uri="{FF2B5EF4-FFF2-40B4-BE49-F238E27FC236}">
                <a16:creationId xmlns:a16="http://schemas.microsoft.com/office/drawing/2014/main" id="{AA25F12C-A7AF-2A42-BF8A-DAF0A6316E4C}"/>
              </a:ext>
            </a:extLst>
          </p:cNvPr>
          <p:cNvSpPr>
            <a:spLocks noChangeArrowheads="1"/>
          </p:cNvSpPr>
          <p:nvPr/>
        </p:nvSpPr>
        <p:spPr bwMode="auto">
          <a:xfrm>
            <a:off x="8854294" y="3971925"/>
            <a:ext cx="1384300" cy="538163"/>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23">
            <a:extLst>
              <a:ext uri="{FF2B5EF4-FFF2-40B4-BE49-F238E27FC236}">
                <a16:creationId xmlns:a16="http://schemas.microsoft.com/office/drawing/2014/main" id="{32E0A482-541C-2D4A-AB0D-62AABD53596A}"/>
              </a:ext>
            </a:extLst>
          </p:cNvPr>
          <p:cNvSpPr txBox="1">
            <a:spLocks noChangeArrowheads="1"/>
          </p:cNvSpPr>
          <p:nvPr/>
        </p:nvSpPr>
        <p:spPr bwMode="auto">
          <a:xfrm>
            <a:off x="8940019" y="4089400"/>
            <a:ext cx="1158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v.visit(self)</a:t>
            </a:r>
          </a:p>
        </p:txBody>
      </p:sp>
      <p:sp>
        <p:nvSpPr>
          <p:cNvPr id="27" name="Text Box 24">
            <a:extLst>
              <a:ext uri="{FF2B5EF4-FFF2-40B4-BE49-F238E27FC236}">
                <a16:creationId xmlns:a16="http://schemas.microsoft.com/office/drawing/2014/main" id="{AE634D31-6BBF-CA4B-9026-F876ADE01E8E}"/>
              </a:ext>
            </a:extLst>
          </p:cNvPr>
          <p:cNvSpPr txBox="1">
            <a:spLocks noChangeArrowheads="1"/>
          </p:cNvSpPr>
          <p:nvPr/>
        </p:nvSpPr>
        <p:spPr bwMode="auto">
          <a:xfrm>
            <a:off x="2758294" y="1882775"/>
            <a:ext cx="16621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a:solidFill>
                  <a:schemeClr val="tx1"/>
                </a:solidFill>
                <a:ea typeface="宋体" panose="02010600030101010101" pitchFamily="2" charset="-122"/>
              </a:rPr>
              <a:t>check(e:Engine)</a:t>
            </a:r>
          </a:p>
          <a:p>
            <a:pPr eaLnBrk="0" hangingPunct="0"/>
            <a:r>
              <a:rPr lang="en-US" altLang="zh-CN" sz="2000" i="1">
                <a:solidFill>
                  <a:schemeClr val="tx1"/>
                </a:solidFill>
                <a:ea typeface="宋体" panose="02010600030101010101" pitchFamily="2" charset="-122"/>
              </a:rPr>
              <a:t>check(b:Brake)</a:t>
            </a:r>
          </a:p>
        </p:txBody>
      </p:sp>
      <p:sp>
        <p:nvSpPr>
          <p:cNvPr id="28" name="Text Box 25">
            <a:extLst>
              <a:ext uri="{FF2B5EF4-FFF2-40B4-BE49-F238E27FC236}">
                <a16:creationId xmlns:a16="http://schemas.microsoft.com/office/drawing/2014/main" id="{AFDACB29-F886-5648-B0ED-818458CFA868}"/>
              </a:ext>
            </a:extLst>
          </p:cNvPr>
          <p:cNvSpPr txBox="1">
            <a:spLocks noChangeArrowheads="1"/>
          </p:cNvSpPr>
          <p:nvPr/>
        </p:nvSpPr>
        <p:spPr bwMode="auto">
          <a:xfrm>
            <a:off x="3145644" y="1595438"/>
            <a:ext cx="9302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lnSpc>
                <a:spcPct val="70000"/>
              </a:lnSpc>
            </a:pPr>
            <a:r>
              <a:rPr lang="en-US" altLang="zh-CN" sz="2000" i="1">
                <a:solidFill>
                  <a:schemeClr val="tx1"/>
                </a:solidFill>
                <a:ea typeface="宋体" panose="02010600030101010101" pitchFamily="2" charset="-122"/>
              </a:rPr>
              <a:t>Visitor</a:t>
            </a:r>
          </a:p>
        </p:txBody>
      </p:sp>
      <p:sp>
        <p:nvSpPr>
          <p:cNvPr id="29" name="Rectangle 26">
            <a:extLst>
              <a:ext uri="{FF2B5EF4-FFF2-40B4-BE49-F238E27FC236}">
                <a16:creationId xmlns:a16="http://schemas.microsoft.com/office/drawing/2014/main" id="{3316EA77-20A8-8B43-B0A2-4F9F9819D1EB}"/>
              </a:ext>
            </a:extLst>
          </p:cNvPr>
          <p:cNvSpPr>
            <a:spLocks noChangeArrowheads="1"/>
          </p:cNvSpPr>
          <p:nvPr/>
        </p:nvSpPr>
        <p:spPr bwMode="auto">
          <a:xfrm>
            <a:off x="2682094" y="1560513"/>
            <a:ext cx="1857375" cy="976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0" name="Line 27">
            <a:extLst>
              <a:ext uri="{FF2B5EF4-FFF2-40B4-BE49-F238E27FC236}">
                <a16:creationId xmlns:a16="http://schemas.microsoft.com/office/drawing/2014/main" id="{9BD81D18-767C-5842-9D9C-C907044B06E2}"/>
              </a:ext>
            </a:extLst>
          </p:cNvPr>
          <p:cNvSpPr>
            <a:spLocks noChangeShapeType="1"/>
          </p:cNvSpPr>
          <p:nvPr/>
        </p:nvSpPr>
        <p:spPr bwMode="auto">
          <a:xfrm>
            <a:off x="2682094" y="1882775"/>
            <a:ext cx="1857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1" name="Rectangle 28">
            <a:extLst>
              <a:ext uri="{FF2B5EF4-FFF2-40B4-BE49-F238E27FC236}">
                <a16:creationId xmlns:a16="http://schemas.microsoft.com/office/drawing/2014/main" id="{BF3BA164-FFBA-954C-91A5-C3036CA28EA2}"/>
              </a:ext>
            </a:extLst>
          </p:cNvPr>
          <p:cNvSpPr>
            <a:spLocks noChangeArrowheads="1"/>
          </p:cNvSpPr>
          <p:nvPr/>
        </p:nvSpPr>
        <p:spPr bwMode="auto">
          <a:xfrm>
            <a:off x="1689906" y="3070225"/>
            <a:ext cx="1690688" cy="102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2" name="Text Box 29">
            <a:extLst>
              <a:ext uri="{FF2B5EF4-FFF2-40B4-BE49-F238E27FC236}">
                <a16:creationId xmlns:a16="http://schemas.microsoft.com/office/drawing/2014/main" id="{8B36BF4D-D656-1748-A782-F3A37F631894}"/>
              </a:ext>
            </a:extLst>
          </p:cNvPr>
          <p:cNvSpPr txBox="1">
            <a:spLocks noChangeArrowheads="1"/>
          </p:cNvSpPr>
          <p:nvPr/>
        </p:nvSpPr>
        <p:spPr bwMode="auto">
          <a:xfrm>
            <a:off x="1650219" y="3079750"/>
            <a:ext cx="16144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   ComputerEng</a:t>
            </a:r>
          </a:p>
        </p:txBody>
      </p:sp>
      <p:sp>
        <p:nvSpPr>
          <p:cNvPr id="33" name="Line 30">
            <a:extLst>
              <a:ext uri="{FF2B5EF4-FFF2-40B4-BE49-F238E27FC236}">
                <a16:creationId xmlns:a16="http://schemas.microsoft.com/office/drawing/2014/main" id="{09DB42F7-96B3-3143-B101-E74B4412C0B1}"/>
              </a:ext>
            </a:extLst>
          </p:cNvPr>
          <p:cNvSpPr>
            <a:spLocks noChangeShapeType="1"/>
          </p:cNvSpPr>
          <p:nvPr/>
        </p:nvSpPr>
        <p:spPr bwMode="auto">
          <a:xfrm>
            <a:off x="1689906" y="3387725"/>
            <a:ext cx="16906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4" name="Text Box 31">
            <a:extLst>
              <a:ext uri="{FF2B5EF4-FFF2-40B4-BE49-F238E27FC236}">
                <a16:creationId xmlns:a16="http://schemas.microsoft.com/office/drawing/2014/main" id="{97B33279-B47A-0A42-B49C-050E5B06096E}"/>
              </a:ext>
            </a:extLst>
          </p:cNvPr>
          <p:cNvSpPr txBox="1">
            <a:spLocks noChangeArrowheads="1"/>
          </p:cNvSpPr>
          <p:nvPr/>
        </p:nvSpPr>
        <p:spPr bwMode="auto">
          <a:xfrm>
            <a:off x="1697844" y="3409950"/>
            <a:ext cx="16621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check(e:Engine)</a:t>
            </a:r>
          </a:p>
          <a:p>
            <a:pPr eaLnBrk="0" hangingPunct="0"/>
            <a:r>
              <a:rPr lang="en-US" altLang="zh-CN" sz="2000">
                <a:solidFill>
                  <a:schemeClr val="tx1"/>
                </a:solidFill>
                <a:ea typeface="宋体" panose="02010600030101010101" pitchFamily="2" charset="-122"/>
              </a:rPr>
              <a:t>check(b:Brake)</a:t>
            </a:r>
          </a:p>
        </p:txBody>
      </p:sp>
      <p:sp>
        <p:nvSpPr>
          <p:cNvPr id="35" name="Rectangle 32">
            <a:extLst>
              <a:ext uri="{FF2B5EF4-FFF2-40B4-BE49-F238E27FC236}">
                <a16:creationId xmlns:a16="http://schemas.microsoft.com/office/drawing/2014/main" id="{809A50AF-321C-D041-8A52-5F1432113B56}"/>
              </a:ext>
            </a:extLst>
          </p:cNvPr>
          <p:cNvSpPr>
            <a:spLocks noChangeArrowheads="1"/>
          </p:cNvSpPr>
          <p:nvPr/>
        </p:nvSpPr>
        <p:spPr bwMode="auto">
          <a:xfrm>
            <a:off x="3494894" y="3057525"/>
            <a:ext cx="1690687" cy="102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6" name="Text Box 33">
            <a:extLst>
              <a:ext uri="{FF2B5EF4-FFF2-40B4-BE49-F238E27FC236}">
                <a16:creationId xmlns:a16="http://schemas.microsoft.com/office/drawing/2014/main" id="{3D3E288E-8AB0-D14B-A25C-DF50DBAD97FC}"/>
              </a:ext>
            </a:extLst>
          </p:cNvPr>
          <p:cNvSpPr txBox="1">
            <a:spLocks noChangeArrowheads="1"/>
          </p:cNvSpPr>
          <p:nvPr/>
        </p:nvSpPr>
        <p:spPr bwMode="auto">
          <a:xfrm>
            <a:off x="3779056" y="3067050"/>
            <a:ext cx="1098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Mechanics</a:t>
            </a:r>
          </a:p>
        </p:txBody>
      </p:sp>
      <p:sp>
        <p:nvSpPr>
          <p:cNvPr id="37" name="Line 34">
            <a:extLst>
              <a:ext uri="{FF2B5EF4-FFF2-40B4-BE49-F238E27FC236}">
                <a16:creationId xmlns:a16="http://schemas.microsoft.com/office/drawing/2014/main" id="{079CEBBF-CA63-B34D-8243-BCDA259510AD}"/>
              </a:ext>
            </a:extLst>
          </p:cNvPr>
          <p:cNvSpPr>
            <a:spLocks noChangeShapeType="1"/>
          </p:cNvSpPr>
          <p:nvPr/>
        </p:nvSpPr>
        <p:spPr bwMode="auto">
          <a:xfrm>
            <a:off x="3494894" y="3375025"/>
            <a:ext cx="1690687"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8" name="AutoShape 35">
            <a:extLst>
              <a:ext uri="{FF2B5EF4-FFF2-40B4-BE49-F238E27FC236}">
                <a16:creationId xmlns:a16="http://schemas.microsoft.com/office/drawing/2014/main" id="{38B017DF-18F7-684A-B4A8-D1D8E0EA6A81}"/>
              </a:ext>
            </a:extLst>
          </p:cNvPr>
          <p:cNvSpPr>
            <a:spLocks noChangeArrowheads="1"/>
          </p:cNvSpPr>
          <p:nvPr/>
        </p:nvSpPr>
        <p:spPr bwMode="auto">
          <a:xfrm>
            <a:off x="3534581" y="2536825"/>
            <a:ext cx="152400" cy="152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cxnSp>
        <p:nvCxnSpPr>
          <p:cNvPr id="39" name="AutoShape 36">
            <a:extLst>
              <a:ext uri="{FF2B5EF4-FFF2-40B4-BE49-F238E27FC236}">
                <a16:creationId xmlns:a16="http://schemas.microsoft.com/office/drawing/2014/main" id="{918A925A-C30B-D846-BF1E-A19D18752F61}"/>
              </a:ext>
            </a:extLst>
          </p:cNvPr>
          <p:cNvCxnSpPr>
            <a:cxnSpLocks noChangeShapeType="1"/>
            <a:stCxn id="32" idx="0"/>
            <a:endCxn id="36" idx="0"/>
          </p:cNvCxnSpPr>
          <p:nvPr/>
        </p:nvCxnSpPr>
        <p:spPr bwMode="auto">
          <a:xfrm rot="16200000">
            <a:off x="3386944" y="2138362"/>
            <a:ext cx="12700" cy="1870075"/>
          </a:xfrm>
          <a:prstGeom prst="bentConnector3">
            <a:avLst>
              <a:gd name="adj1" fmla="val 1900000"/>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37">
            <a:extLst>
              <a:ext uri="{FF2B5EF4-FFF2-40B4-BE49-F238E27FC236}">
                <a16:creationId xmlns:a16="http://schemas.microsoft.com/office/drawing/2014/main" id="{757B5EA6-3D69-894E-ACC5-4B1C778DB772}"/>
              </a:ext>
            </a:extLst>
          </p:cNvPr>
          <p:cNvSpPr>
            <a:spLocks noChangeShapeType="1"/>
          </p:cNvSpPr>
          <p:nvPr/>
        </p:nvSpPr>
        <p:spPr bwMode="auto">
          <a:xfrm>
            <a:off x="3610781" y="2689225"/>
            <a:ext cx="1588" cy="1397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1" name="Text Box 38">
            <a:extLst>
              <a:ext uri="{FF2B5EF4-FFF2-40B4-BE49-F238E27FC236}">
                <a16:creationId xmlns:a16="http://schemas.microsoft.com/office/drawing/2014/main" id="{77216C40-ED65-4147-BE66-046FB5D9F643}"/>
              </a:ext>
            </a:extLst>
          </p:cNvPr>
          <p:cNvSpPr txBox="1">
            <a:spLocks noChangeArrowheads="1"/>
          </p:cNvSpPr>
          <p:nvPr/>
        </p:nvSpPr>
        <p:spPr bwMode="auto">
          <a:xfrm>
            <a:off x="3523469" y="3397250"/>
            <a:ext cx="16621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check(e:Engine)</a:t>
            </a:r>
          </a:p>
          <a:p>
            <a:pPr eaLnBrk="0" hangingPunct="0"/>
            <a:r>
              <a:rPr lang="en-US" altLang="zh-CN" sz="2000">
                <a:solidFill>
                  <a:schemeClr val="tx1"/>
                </a:solidFill>
                <a:ea typeface="宋体" panose="02010600030101010101" pitchFamily="2" charset="-122"/>
              </a:rPr>
              <a:t>check(b:Brake)</a:t>
            </a:r>
          </a:p>
        </p:txBody>
      </p:sp>
      <p:sp>
        <p:nvSpPr>
          <p:cNvPr id="42" name="Line 39">
            <a:extLst>
              <a:ext uri="{FF2B5EF4-FFF2-40B4-BE49-F238E27FC236}">
                <a16:creationId xmlns:a16="http://schemas.microsoft.com/office/drawing/2014/main" id="{643131E3-5A9A-674D-8177-AD98DBDC366A}"/>
              </a:ext>
            </a:extLst>
          </p:cNvPr>
          <p:cNvSpPr>
            <a:spLocks noChangeShapeType="1"/>
          </p:cNvSpPr>
          <p:nvPr/>
        </p:nvSpPr>
        <p:spPr bwMode="auto">
          <a:xfrm>
            <a:off x="7211231" y="3595688"/>
            <a:ext cx="346075" cy="38417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3" name="Text Box 40">
            <a:extLst>
              <a:ext uri="{FF2B5EF4-FFF2-40B4-BE49-F238E27FC236}">
                <a16:creationId xmlns:a16="http://schemas.microsoft.com/office/drawing/2014/main" id="{17321886-0A6A-1944-8BF4-3CBF2AE30C75}"/>
              </a:ext>
            </a:extLst>
          </p:cNvPr>
          <p:cNvSpPr txBox="1">
            <a:spLocks noChangeArrowheads="1"/>
          </p:cNvSpPr>
          <p:nvPr/>
        </p:nvSpPr>
        <p:spPr bwMode="auto">
          <a:xfrm>
            <a:off x="1651806" y="4159250"/>
            <a:ext cx="37147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tx1"/>
                </a:solidFill>
              </a:rPr>
              <a:t>// Client code:</a:t>
            </a:r>
          </a:p>
          <a:p>
            <a:r>
              <a:rPr lang="en-US" altLang="en-US" sz="2000">
                <a:solidFill>
                  <a:schemeClr val="tx1"/>
                </a:solidFill>
              </a:rPr>
              <a:t>Visitor v=new ...;</a:t>
            </a:r>
          </a:p>
          <a:p>
            <a:r>
              <a:rPr lang="en-US" altLang="en-US" sz="2000">
                <a:solidFill>
                  <a:schemeClr val="tx1"/>
                </a:solidFill>
              </a:rPr>
              <a:t>Iterator it=components.iterator();</a:t>
            </a:r>
          </a:p>
          <a:p>
            <a:r>
              <a:rPr lang="en-US" altLang="en-US" sz="2000">
                <a:solidFill>
                  <a:schemeClr val="tx1"/>
                </a:solidFill>
              </a:rPr>
              <a:t>while (it.hasNext()) {</a:t>
            </a:r>
          </a:p>
          <a:p>
            <a:r>
              <a:rPr lang="en-US" altLang="en-US" sz="2000">
                <a:solidFill>
                  <a:schemeClr val="tx1"/>
                </a:solidFill>
              </a:rPr>
              <a:t>   CarComp c=(CarComp)it.next();</a:t>
            </a:r>
          </a:p>
          <a:p>
            <a:r>
              <a:rPr lang="en-US" altLang="en-US" sz="2000">
                <a:solidFill>
                  <a:schemeClr val="tx1"/>
                </a:solidFill>
              </a:rPr>
              <a:t>   c.accept(v);</a:t>
            </a:r>
          </a:p>
          <a:p>
            <a:r>
              <a:rPr lang="en-US" altLang="en-US" sz="2000">
                <a:solidFill>
                  <a:schemeClr val="tx1"/>
                </a:solidFill>
              </a:rPr>
              <a:t>}</a:t>
            </a:r>
          </a:p>
        </p:txBody>
      </p:sp>
      <p:sp>
        <p:nvSpPr>
          <p:cNvPr id="44" name="Line 41">
            <a:extLst>
              <a:ext uri="{FF2B5EF4-FFF2-40B4-BE49-F238E27FC236}">
                <a16:creationId xmlns:a16="http://schemas.microsoft.com/office/drawing/2014/main" id="{AD21B048-6B7B-CE46-B303-863FA42B4827}"/>
              </a:ext>
            </a:extLst>
          </p:cNvPr>
          <p:cNvSpPr>
            <a:spLocks noChangeShapeType="1"/>
          </p:cNvSpPr>
          <p:nvPr/>
        </p:nvSpPr>
        <p:spPr bwMode="auto">
          <a:xfrm>
            <a:off x="4531531" y="2105025"/>
            <a:ext cx="1325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42">
            <a:extLst>
              <a:ext uri="{FF2B5EF4-FFF2-40B4-BE49-F238E27FC236}">
                <a16:creationId xmlns:a16="http://schemas.microsoft.com/office/drawing/2014/main" id="{84141752-843C-754F-9057-D31F3693AF4B}"/>
              </a:ext>
            </a:extLst>
          </p:cNvPr>
          <p:cNvSpPr txBox="1">
            <a:spLocks noChangeArrowheads="1"/>
          </p:cNvSpPr>
          <p:nvPr/>
        </p:nvSpPr>
        <p:spPr bwMode="auto">
          <a:xfrm>
            <a:off x="4910944" y="1752600"/>
            <a:ext cx="619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visit</a:t>
            </a:r>
          </a:p>
        </p:txBody>
      </p:sp>
      <p:grpSp>
        <p:nvGrpSpPr>
          <p:cNvPr id="46" name="Group 43">
            <a:extLst>
              <a:ext uri="{FF2B5EF4-FFF2-40B4-BE49-F238E27FC236}">
                <a16:creationId xmlns:a16="http://schemas.microsoft.com/office/drawing/2014/main" id="{DA432ED6-EB0D-1945-B727-851E5978BBCF}"/>
              </a:ext>
            </a:extLst>
          </p:cNvPr>
          <p:cNvGrpSpPr>
            <a:grpSpLocks/>
          </p:cNvGrpSpPr>
          <p:nvPr/>
        </p:nvGrpSpPr>
        <p:grpSpPr bwMode="auto">
          <a:xfrm>
            <a:off x="5877731" y="1949450"/>
            <a:ext cx="1343025" cy="396875"/>
            <a:chOff x="2445" y="1144"/>
            <a:chExt cx="846" cy="250"/>
          </a:xfrm>
        </p:grpSpPr>
        <p:sp>
          <p:nvSpPr>
            <p:cNvPr id="47" name="Text Box 44">
              <a:extLst>
                <a:ext uri="{FF2B5EF4-FFF2-40B4-BE49-F238E27FC236}">
                  <a16:creationId xmlns:a16="http://schemas.microsoft.com/office/drawing/2014/main" id="{2C5C7E3A-6C88-2C4A-A0D8-F7E2421A1814}"/>
                </a:ext>
              </a:extLst>
            </p:cNvPr>
            <p:cNvSpPr txBox="1">
              <a:spLocks noChangeArrowheads="1"/>
            </p:cNvSpPr>
            <p:nvPr/>
          </p:nvSpPr>
          <p:spPr bwMode="auto">
            <a:xfrm>
              <a:off x="2445" y="1144"/>
              <a:ext cx="8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i="1">
                  <a:solidFill>
                    <a:schemeClr val="tx1"/>
                  </a:solidFill>
                </a:rPr>
                <a:t>Collection</a:t>
              </a:r>
            </a:p>
          </p:txBody>
        </p:sp>
        <p:sp>
          <p:nvSpPr>
            <p:cNvPr id="48" name="Rectangle 45">
              <a:extLst>
                <a:ext uri="{FF2B5EF4-FFF2-40B4-BE49-F238E27FC236}">
                  <a16:creationId xmlns:a16="http://schemas.microsoft.com/office/drawing/2014/main" id="{E21B67D7-367E-DB48-AFE3-7DC2F99AAE9C}"/>
                </a:ext>
              </a:extLst>
            </p:cNvPr>
            <p:cNvSpPr>
              <a:spLocks noChangeArrowheads="1"/>
            </p:cNvSpPr>
            <p:nvPr/>
          </p:nvSpPr>
          <p:spPr bwMode="auto">
            <a:xfrm>
              <a:off x="2445" y="1144"/>
              <a:ext cx="846" cy="24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9" name="AutoShape 46">
            <a:extLst>
              <a:ext uri="{FF2B5EF4-FFF2-40B4-BE49-F238E27FC236}">
                <a16:creationId xmlns:a16="http://schemas.microsoft.com/office/drawing/2014/main" id="{69110041-BFBB-D749-891A-61FA4BF0D37A}"/>
              </a:ext>
            </a:extLst>
          </p:cNvPr>
          <p:cNvSpPr>
            <a:spLocks noChangeArrowheads="1"/>
          </p:cNvSpPr>
          <p:nvPr/>
        </p:nvSpPr>
        <p:spPr bwMode="auto">
          <a:xfrm>
            <a:off x="7220756" y="2022475"/>
            <a:ext cx="153988" cy="153988"/>
          </a:xfrm>
          <a:prstGeom prst="diamond">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7">
            <a:extLst>
              <a:ext uri="{FF2B5EF4-FFF2-40B4-BE49-F238E27FC236}">
                <a16:creationId xmlns:a16="http://schemas.microsoft.com/office/drawing/2014/main" id="{7B42D780-0AB7-1C4A-965D-33E6B1753E5A}"/>
              </a:ext>
            </a:extLst>
          </p:cNvPr>
          <p:cNvSpPr>
            <a:spLocks noChangeShapeType="1"/>
          </p:cNvSpPr>
          <p:nvPr/>
        </p:nvSpPr>
        <p:spPr bwMode="auto">
          <a:xfrm>
            <a:off x="7373156" y="2098675"/>
            <a:ext cx="460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 Box 48">
            <a:extLst>
              <a:ext uri="{FF2B5EF4-FFF2-40B4-BE49-F238E27FC236}">
                <a16:creationId xmlns:a16="http://schemas.microsoft.com/office/drawing/2014/main" id="{1BC6DF39-D630-B04A-9DE3-2FB3B201B8F7}"/>
              </a:ext>
            </a:extLst>
          </p:cNvPr>
          <p:cNvSpPr txBox="1">
            <a:spLocks noChangeArrowheads="1"/>
          </p:cNvSpPr>
          <p:nvPr/>
        </p:nvSpPr>
        <p:spPr bwMode="auto">
          <a:xfrm>
            <a:off x="7528731" y="181768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a:t>
            </a:r>
          </a:p>
        </p:txBody>
      </p:sp>
      <p:grpSp>
        <p:nvGrpSpPr>
          <p:cNvPr id="52" name="Group 49">
            <a:extLst>
              <a:ext uri="{FF2B5EF4-FFF2-40B4-BE49-F238E27FC236}">
                <a16:creationId xmlns:a16="http://schemas.microsoft.com/office/drawing/2014/main" id="{534C7DB6-BDBC-8A41-BA73-DD8FCE830721}"/>
              </a:ext>
            </a:extLst>
          </p:cNvPr>
          <p:cNvGrpSpPr>
            <a:grpSpLocks/>
          </p:cNvGrpSpPr>
          <p:nvPr/>
        </p:nvGrpSpPr>
        <p:grpSpPr bwMode="auto">
          <a:xfrm>
            <a:off x="5876144" y="971550"/>
            <a:ext cx="1343025" cy="396875"/>
            <a:chOff x="2445" y="1144"/>
            <a:chExt cx="846" cy="250"/>
          </a:xfrm>
        </p:grpSpPr>
        <p:sp>
          <p:nvSpPr>
            <p:cNvPr id="53" name="Text Box 50">
              <a:extLst>
                <a:ext uri="{FF2B5EF4-FFF2-40B4-BE49-F238E27FC236}">
                  <a16:creationId xmlns:a16="http://schemas.microsoft.com/office/drawing/2014/main" id="{848A1298-956C-9843-8FB8-B9D566B0EF5F}"/>
                </a:ext>
              </a:extLst>
            </p:cNvPr>
            <p:cNvSpPr txBox="1">
              <a:spLocks noChangeArrowheads="1"/>
            </p:cNvSpPr>
            <p:nvPr/>
          </p:nvSpPr>
          <p:spPr bwMode="auto">
            <a:xfrm>
              <a:off x="2445" y="1144"/>
              <a:ext cx="8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solidFill>
                    <a:schemeClr val="tx1"/>
                  </a:solidFill>
                </a:rPr>
                <a:t>Client</a:t>
              </a:r>
            </a:p>
          </p:txBody>
        </p:sp>
        <p:sp>
          <p:nvSpPr>
            <p:cNvPr id="54" name="Rectangle 51">
              <a:extLst>
                <a:ext uri="{FF2B5EF4-FFF2-40B4-BE49-F238E27FC236}">
                  <a16:creationId xmlns:a16="http://schemas.microsoft.com/office/drawing/2014/main" id="{386E6128-AB30-FB4B-8D42-D18DBF3852E1}"/>
                </a:ext>
              </a:extLst>
            </p:cNvPr>
            <p:cNvSpPr>
              <a:spLocks noChangeArrowheads="1"/>
            </p:cNvSpPr>
            <p:nvPr/>
          </p:nvSpPr>
          <p:spPr bwMode="auto">
            <a:xfrm>
              <a:off x="2445" y="1144"/>
              <a:ext cx="846" cy="24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 name="Line 52">
            <a:extLst>
              <a:ext uri="{FF2B5EF4-FFF2-40B4-BE49-F238E27FC236}">
                <a16:creationId xmlns:a16="http://schemas.microsoft.com/office/drawing/2014/main" id="{18F0701B-D6E7-844F-9261-74D92B52A06A}"/>
              </a:ext>
            </a:extLst>
          </p:cNvPr>
          <p:cNvSpPr>
            <a:spLocks noChangeShapeType="1"/>
          </p:cNvSpPr>
          <p:nvPr/>
        </p:nvSpPr>
        <p:spPr bwMode="auto">
          <a:xfrm>
            <a:off x="3609194" y="1163638"/>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3">
            <a:extLst>
              <a:ext uri="{FF2B5EF4-FFF2-40B4-BE49-F238E27FC236}">
                <a16:creationId xmlns:a16="http://schemas.microsoft.com/office/drawing/2014/main" id="{F33C4FE1-35B2-EA42-8C0C-CFB307518BD4}"/>
              </a:ext>
            </a:extLst>
          </p:cNvPr>
          <p:cNvSpPr>
            <a:spLocks noChangeShapeType="1"/>
          </p:cNvSpPr>
          <p:nvPr/>
        </p:nvSpPr>
        <p:spPr bwMode="auto">
          <a:xfrm>
            <a:off x="3609194" y="1163638"/>
            <a:ext cx="2266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54">
            <a:extLst>
              <a:ext uri="{FF2B5EF4-FFF2-40B4-BE49-F238E27FC236}">
                <a16:creationId xmlns:a16="http://schemas.microsoft.com/office/drawing/2014/main" id="{7A0176FF-DA52-7B44-9EC7-398692AFFB82}"/>
              </a:ext>
            </a:extLst>
          </p:cNvPr>
          <p:cNvSpPr>
            <a:spLocks noChangeShapeType="1"/>
          </p:cNvSpPr>
          <p:nvPr/>
        </p:nvSpPr>
        <p:spPr bwMode="auto">
          <a:xfrm>
            <a:off x="6490506" y="1355725"/>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Text Box 55">
            <a:extLst>
              <a:ext uri="{FF2B5EF4-FFF2-40B4-BE49-F238E27FC236}">
                <a16:creationId xmlns:a16="http://schemas.microsoft.com/office/drawing/2014/main" id="{F51899D0-34B5-AB49-8D4C-82D62554AD31}"/>
              </a:ext>
            </a:extLst>
          </p:cNvPr>
          <p:cNvSpPr txBox="1">
            <a:spLocks noChangeArrowheads="1"/>
          </p:cNvSpPr>
          <p:nvPr/>
        </p:nvSpPr>
        <p:spPr bwMode="auto">
          <a:xfrm>
            <a:off x="6452406" y="1547813"/>
            <a:ext cx="1458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components</a:t>
            </a:r>
          </a:p>
        </p:txBody>
      </p:sp>
      <p:pic>
        <p:nvPicPr>
          <p:cNvPr id="59" name="Picture 56">
            <a:extLst>
              <a:ext uri="{FF2B5EF4-FFF2-40B4-BE49-F238E27FC236}">
                <a16:creationId xmlns:a16="http://schemas.microsoft.com/office/drawing/2014/main" id="{18488255-31BD-3B4F-915F-D0001F683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831" y="4811713"/>
            <a:ext cx="4911725" cy="149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18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B4A5-1E21-3C49-B4BB-664C8787113F}"/>
              </a:ext>
            </a:extLst>
          </p:cNvPr>
          <p:cNvSpPr>
            <a:spLocks noGrp="1"/>
          </p:cNvSpPr>
          <p:nvPr>
            <p:ph type="title"/>
          </p:nvPr>
        </p:nvSpPr>
        <p:spPr/>
        <p:txBody>
          <a:bodyPr/>
          <a:lstStyle/>
          <a:p>
            <a:r>
              <a:rPr lang="en-US" dirty="0"/>
              <a:t>State Pattern</a:t>
            </a:r>
          </a:p>
        </p:txBody>
      </p:sp>
      <p:sp>
        <p:nvSpPr>
          <p:cNvPr id="3" name="Content Placeholder 2">
            <a:extLst>
              <a:ext uri="{FF2B5EF4-FFF2-40B4-BE49-F238E27FC236}">
                <a16:creationId xmlns:a16="http://schemas.microsoft.com/office/drawing/2014/main" id="{0DA8ECD6-24C6-DA4F-AA0F-3E7B318871FD}"/>
              </a:ext>
            </a:extLst>
          </p:cNvPr>
          <p:cNvSpPr>
            <a:spLocks noGrp="1"/>
          </p:cNvSpPr>
          <p:nvPr>
            <p:ph idx="1"/>
          </p:nvPr>
        </p:nvSpPr>
        <p:spPr/>
        <p:txBody>
          <a:bodyPr>
            <a:normAutofit fontScale="92500" lnSpcReduction="10000"/>
          </a:bodyPr>
          <a:lstStyle/>
          <a:p>
            <a:r>
              <a:rPr lang="en-US" b="1" dirty="0"/>
              <a:t>Problems</a:t>
            </a:r>
            <a:r>
              <a:rPr lang="en-US" dirty="0"/>
              <a:t>: An object should change its behavior when its internal state changes. and/or State-specific behavior should be defined independently. That is, adding new states should not affect the behavior of existing states.</a:t>
            </a:r>
          </a:p>
          <a:p>
            <a:pPr marL="0" indent="0">
              <a:buNone/>
            </a:pPr>
            <a:r>
              <a:rPr lang="en-US" dirty="0"/>
              <a:t>Implementing state-specific behavior directly within a class is inflexible because it commits the class to a particular behavior and makes it impossible to add a new state or change the behavior of an existing state later independently from (without changing) the class. </a:t>
            </a:r>
          </a:p>
          <a:p>
            <a:pPr marL="0" indent="0">
              <a:buNone/>
            </a:pPr>
            <a:r>
              <a:rPr lang="en-US" b="1" dirty="0"/>
              <a:t>Solution</a:t>
            </a:r>
            <a:r>
              <a:rPr lang="en-US" dirty="0"/>
              <a:t>: Define separate (state) objects that encapsulate state-specific behavior for each state. That is, define an interface (state) for performing state-specific behavior, and define classes that implement the interface for each state.  Or a class delegates state-specific behavior to its current state object instead of implementing state-specific behavior directly.</a:t>
            </a:r>
          </a:p>
          <a:p>
            <a:pPr marL="0" indent="0">
              <a:buNone/>
            </a:pPr>
            <a:r>
              <a:rPr lang="en-US" dirty="0"/>
              <a:t>This makes a class independent of how state-specific behavior is implemented. New states can be added by defining new state classes. A class can change its behavior at run-time by changing its current state object.</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B09DDA4-67FC-244D-A058-23C4AB234C46}"/>
              </a:ext>
            </a:extLst>
          </p:cNvPr>
          <p:cNvSpPr>
            <a:spLocks noGrp="1"/>
          </p:cNvSpPr>
          <p:nvPr>
            <p:ph type="sldNum" sz="quarter" idx="12"/>
          </p:nvPr>
        </p:nvSpPr>
        <p:spPr/>
        <p:txBody>
          <a:bodyPr/>
          <a:lstStyle/>
          <a:p>
            <a:fld id="{4CE482DC-2269-4F26-9D2A-7E44B1A4CD85}" type="slidenum">
              <a:rPr lang="en-US" smtClean="0"/>
              <a:t>4</a:t>
            </a:fld>
            <a:endParaRPr lang="en-US" dirty="0"/>
          </a:p>
        </p:txBody>
      </p:sp>
    </p:spTree>
    <p:extLst>
      <p:ext uri="{BB962C8B-B14F-4D97-AF65-F5344CB8AC3E}">
        <p14:creationId xmlns:p14="http://schemas.microsoft.com/office/powerpoint/2010/main" val="610892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ECD715-4E93-2A42-B58D-469A7DC4E63E}"/>
              </a:ext>
            </a:extLst>
          </p:cNvPr>
          <p:cNvSpPr>
            <a:spLocks noGrp="1"/>
          </p:cNvSpPr>
          <p:nvPr>
            <p:ph type="sldNum" sz="quarter" idx="12"/>
          </p:nvPr>
        </p:nvSpPr>
        <p:spPr/>
        <p:txBody>
          <a:bodyPr/>
          <a:lstStyle/>
          <a:p>
            <a:fld id="{4CE482DC-2269-4F26-9D2A-7E44B1A4CD85}" type="slidenum">
              <a:rPr lang="en-US" smtClean="0"/>
              <a:t>40</a:t>
            </a:fld>
            <a:endParaRPr lang="en-US" dirty="0"/>
          </a:p>
        </p:txBody>
      </p:sp>
      <p:grpSp>
        <p:nvGrpSpPr>
          <p:cNvPr id="5" name="Group 2">
            <a:extLst>
              <a:ext uri="{FF2B5EF4-FFF2-40B4-BE49-F238E27FC236}">
                <a16:creationId xmlns:a16="http://schemas.microsoft.com/office/drawing/2014/main" id="{4344FD91-2421-0D4C-9FD2-368635667A46}"/>
              </a:ext>
            </a:extLst>
          </p:cNvPr>
          <p:cNvGrpSpPr>
            <a:grpSpLocks/>
          </p:cNvGrpSpPr>
          <p:nvPr/>
        </p:nvGrpSpPr>
        <p:grpSpPr bwMode="auto">
          <a:xfrm>
            <a:off x="4333635" y="5502275"/>
            <a:ext cx="3379787" cy="884238"/>
            <a:chOff x="1695" y="3466"/>
            <a:chExt cx="2129" cy="557"/>
          </a:xfrm>
        </p:grpSpPr>
        <p:sp>
          <p:nvSpPr>
            <p:cNvPr id="6" name="AutoShape 3">
              <a:extLst>
                <a:ext uri="{FF2B5EF4-FFF2-40B4-BE49-F238E27FC236}">
                  <a16:creationId xmlns:a16="http://schemas.microsoft.com/office/drawing/2014/main" id="{88D2B202-C955-6140-A906-6A014AC5D63E}"/>
                </a:ext>
              </a:extLst>
            </p:cNvPr>
            <p:cNvSpPr>
              <a:spLocks noChangeArrowheads="1"/>
            </p:cNvSpPr>
            <p:nvPr/>
          </p:nvSpPr>
          <p:spPr bwMode="auto">
            <a:xfrm>
              <a:off x="1695" y="3466"/>
              <a:ext cx="653" cy="508"/>
            </a:xfrm>
            <a:prstGeom prst="roundRect">
              <a:avLst>
                <a:gd name="adj" fmla="val 16667"/>
              </a:avLst>
            </a:prstGeom>
            <a:solidFill>
              <a:srgbClr val="66FF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4">
              <a:extLst>
                <a:ext uri="{FF2B5EF4-FFF2-40B4-BE49-F238E27FC236}">
                  <a16:creationId xmlns:a16="http://schemas.microsoft.com/office/drawing/2014/main" id="{BD81A8C0-AC2C-FB4A-8D35-573F9D35F069}"/>
                </a:ext>
              </a:extLst>
            </p:cNvPr>
            <p:cNvSpPr>
              <a:spLocks noChangeArrowheads="1"/>
            </p:cNvSpPr>
            <p:nvPr/>
          </p:nvSpPr>
          <p:spPr bwMode="auto">
            <a:xfrm>
              <a:off x="2783" y="3588"/>
              <a:ext cx="1041" cy="435"/>
            </a:xfrm>
            <a:prstGeom prst="foldedCorner">
              <a:avLst>
                <a:gd name="adj" fmla="val 12500"/>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5">
              <a:extLst>
                <a:ext uri="{FF2B5EF4-FFF2-40B4-BE49-F238E27FC236}">
                  <a16:creationId xmlns:a16="http://schemas.microsoft.com/office/drawing/2014/main" id="{7A9C22C8-3D24-E946-8498-F8ECE12D51FF}"/>
                </a:ext>
              </a:extLst>
            </p:cNvPr>
            <p:cNvSpPr txBox="1">
              <a:spLocks noChangeArrowheads="1"/>
            </p:cNvSpPr>
            <p:nvPr/>
          </p:nvSpPr>
          <p:spPr bwMode="auto">
            <a:xfrm>
              <a:off x="2880" y="3612"/>
              <a:ext cx="90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800">
                  <a:solidFill>
                    <a:schemeClr val="tx1"/>
                  </a:solidFill>
                  <a:ea typeface="宋体" panose="02010600030101010101" pitchFamily="2" charset="-122"/>
                </a:rPr>
                <a:t>applies f2() to C1, C2, C3</a:t>
              </a:r>
            </a:p>
          </p:txBody>
        </p:sp>
        <p:sp>
          <p:nvSpPr>
            <p:cNvPr id="9" name="Line 6">
              <a:extLst>
                <a:ext uri="{FF2B5EF4-FFF2-40B4-BE49-F238E27FC236}">
                  <a16:creationId xmlns:a16="http://schemas.microsoft.com/office/drawing/2014/main" id="{F8FA26DF-EB67-2D4A-A31F-DAB9633D2DDF}"/>
                </a:ext>
              </a:extLst>
            </p:cNvPr>
            <p:cNvSpPr>
              <a:spLocks noChangeShapeType="1"/>
            </p:cNvSpPr>
            <p:nvPr/>
          </p:nvSpPr>
          <p:spPr bwMode="auto">
            <a:xfrm>
              <a:off x="2348" y="3781"/>
              <a:ext cx="43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7">
            <a:extLst>
              <a:ext uri="{FF2B5EF4-FFF2-40B4-BE49-F238E27FC236}">
                <a16:creationId xmlns:a16="http://schemas.microsoft.com/office/drawing/2014/main" id="{E2186B5A-C227-D749-BB11-0CF5DCBE047E}"/>
              </a:ext>
            </a:extLst>
          </p:cNvPr>
          <p:cNvGrpSpPr>
            <a:grpSpLocks/>
          </p:cNvGrpSpPr>
          <p:nvPr/>
        </p:nvGrpSpPr>
        <p:grpSpPr bwMode="auto">
          <a:xfrm>
            <a:off x="1642822" y="3544888"/>
            <a:ext cx="1920875" cy="2763837"/>
            <a:chOff x="0" y="2233"/>
            <a:chExt cx="1210" cy="1741"/>
          </a:xfrm>
        </p:grpSpPr>
        <p:sp>
          <p:nvSpPr>
            <p:cNvPr id="11" name="AutoShape 8">
              <a:extLst>
                <a:ext uri="{FF2B5EF4-FFF2-40B4-BE49-F238E27FC236}">
                  <a16:creationId xmlns:a16="http://schemas.microsoft.com/office/drawing/2014/main" id="{80A63F20-88DF-254D-8A45-898288B1FC6B}"/>
                </a:ext>
              </a:extLst>
            </p:cNvPr>
            <p:cNvSpPr>
              <a:spLocks noChangeArrowheads="1"/>
            </p:cNvSpPr>
            <p:nvPr/>
          </p:nvSpPr>
          <p:spPr bwMode="auto">
            <a:xfrm>
              <a:off x="557" y="3466"/>
              <a:ext cx="653" cy="508"/>
            </a:xfrm>
            <a:prstGeom prst="roundRect">
              <a:avLst>
                <a:gd name="adj" fmla="val 16667"/>
              </a:avLst>
            </a:prstGeom>
            <a:solidFill>
              <a:srgbClr val="FFFF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9">
              <a:extLst>
                <a:ext uri="{FF2B5EF4-FFF2-40B4-BE49-F238E27FC236}">
                  <a16:creationId xmlns:a16="http://schemas.microsoft.com/office/drawing/2014/main" id="{977CF970-23BB-5C46-A275-59BF3E9FB519}"/>
                </a:ext>
              </a:extLst>
            </p:cNvPr>
            <p:cNvSpPr>
              <a:spLocks noChangeArrowheads="1"/>
            </p:cNvSpPr>
            <p:nvPr/>
          </p:nvSpPr>
          <p:spPr bwMode="auto">
            <a:xfrm>
              <a:off x="0" y="2233"/>
              <a:ext cx="1041" cy="435"/>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0">
              <a:extLst>
                <a:ext uri="{FF2B5EF4-FFF2-40B4-BE49-F238E27FC236}">
                  <a16:creationId xmlns:a16="http://schemas.microsoft.com/office/drawing/2014/main" id="{F254EB21-B19A-624B-9F75-06B7C18A2BEB}"/>
                </a:ext>
              </a:extLst>
            </p:cNvPr>
            <p:cNvSpPr txBox="1">
              <a:spLocks noChangeArrowheads="1"/>
            </p:cNvSpPr>
            <p:nvPr/>
          </p:nvSpPr>
          <p:spPr bwMode="auto">
            <a:xfrm>
              <a:off x="97" y="2257"/>
              <a:ext cx="90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800">
                  <a:solidFill>
                    <a:schemeClr val="tx1"/>
                  </a:solidFill>
                  <a:ea typeface="宋体" panose="02010600030101010101" pitchFamily="2" charset="-122"/>
                </a:rPr>
                <a:t>applies f1() to C1, C2, C3</a:t>
              </a:r>
            </a:p>
          </p:txBody>
        </p:sp>
        <p:sp>
          <p:nvSpPr>
            <p:cNvPr id="14" name="Line 11">
              <a:extLst>
                <a:ext uri="{FF2B5EF4-FFF2-40B4-BE49-F238E27FC236}">
                  <a16:creationId xmlns:a16="http://schemas.microsoft.com/office/drawing/2014/main" id="{1F9F2E68-1B92-3642-85A1-F6D0931D0B6D}"/>
                </a:ext>
              </a:extLst>
            </p:cNvPr>
            <p:cNvSpPr>
              <a:spLocks noChangeShapeType="1"/>
            </p:cNvSpPr>
            <p:nvPr/>
          </p:nvSpPr>
          <p:spPr bwMode="auto">
            <a:xfrm>
              <a:off x="266" y="2668"/>
              <a:ext cx="0" cy="104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8F6CEEE3-E63D-0040-827F-1653B68932F1}"/>
                </a:ext>
              </a:extLst>
            </p:cNvPr>
            <p:cNvSpPr>
              <a:spLocks noChangeShapeType="1"/>
            </p:cNvSpPr>
            <p:nvPr/>
          </p:nvSpPr>
          <p:spPr bwMode="auto">
            <a:xfrm>
              <a:off x="266" y="3708"/>
              <a:ext cx="291"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Rectangle 13">
            <a:extLst>
              <a:ext uri="{FF2B5EF4-FFF2-40B4-BE49-F238E27FC236}">
                <a16:creationId xmlns:a16="http://schemas.microsoft.com/office/drawing/2014/main" id="{03F78CE5-061D-1A47-977B-D451DFE06D2E}"/>
              </a:ext>
            </a:extLst>
          </p:cNvPr>
          <p:cNvSpPr>
            <a:spLocks noGrp="1" noChangeArrowheads="1"/>
          </p:cNvSpPr>
          <p:nvPr>
            <p:ph type="title"/>
          </p:nvPr>
        </p:nvSpPr>
        <p:spPr>
          <a:xfrm>
            <a:off x="2100022" y="152400"/>
            <a:ext cx="8229600" cy="685800"/>
          </a:xfrm>
        </p:spPr>
        <p:txBody>
          <a:bodyPr>
            <a:normAutofit fontScale="90000"/>
          </a:bodyPr>
          <a:lstStyle/>
          <a:p>
            <a:r>
              <a:rPr lang="en-US" altLang="zh-CN">
                <a:ea typeface="宋体" panose="02010600030101010101" pitchFamily="2" charset="-122"/>
              </a:rPr>
              <a:t>How to Apply Visitor Pattern</a:t>
            </a:r>
          </a:p>
        </p:txBody>
      </p:sp>
      <p:sp>
        <p:nvSpPr>
          <p:cNvPr id="17" name="Text Box 14">
            <a:extLst>
              <a:ext uri="{FF2B5EF4-FFF2-40B4-BE49-F238E27FC236}">
                <a16:creationId xmlns:a16="http://schemas.microsoft.com/office/drawing/2014/main" id="{3946F395-0BC9-D841-B31B-E18DC761C4A2}"/>
              </a:ext>
            </a:extLst>
          </p:cNvPr>
          <p:cNvSpPr txBox="1">
            <a:spLocks noChangeArrowheads="1"/>
          </p:cNvSpPr>
          <p:nvPr/>
        </p:nvSpPr>
        <p:spPr bwMode="auto">
          <a:xfrm>
            <a:off x="2374660" y="966788"/>
            <a:ext cx="174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Without using visitor</a:t>
            </a:r>
          </a:p>
        </p:txBody>
      </p:sp>
      <p:sp>
        <p:nvSpPr>
          <p:cNvPr id="18" name="Rectangle 15">
            <a:extLst>
              <a:ext uri="{FF2B5EF4-FFF2-40B4-BE49-F238E27FC236}">
                <a16:creationId xmlns:a16="http://schemas.microsoft.com/office/drawing/2014/main" id="{5BB28FBD-CC5A-C049-87F7-E36423332507}"/>
              </a:ext>
            </a:extLst>
          </p:cNvPr>
          <p:cNvSpPr>
            <a:spLocks noChangeArrowheads="1"/>
          </p:cNvSpPr>
          <p:nvPr/>
        </p:nvSpPr>
        <p:spPr bwMode="auto">
          <a:xfrm>
            <a:off x="4197110" y="971550"/>
            <a:ext cx="654050" cy="919163"/>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9" name="Line 16">
            <a:extLst>
              <a:ext uri="{FF2B5EF4-FFF2-40B4-BE49-F238E27FC236}">
                <a16:creationId xmlns:a16="http://schemas.microsoft.com/office/drawing/2014/main" id="{7D4E8A53-411F-6347-AB65-816C1039AEE4}"/>
              </a:ext>
            </a:extLst>
          </p:cNvPr>
          <p:cNvSpPr>
            <a:spLocks noChangeShapeType="1"/>
          </p:cNvSpPr>
          <p:nvPr/>
        </p:nvSpPr>
        <p:spPr bwMode="auto">
          <a:xfrm>
            <a:off x="4197110" y="1279525"/>
            <a:ext cx="654050" cy="1588"/>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0" name="Text Box 17">
            <a:extLst>
              <a:ext uri="{FF2B5EF4-FFF2-40B4-BE49-F238E27FC236}">
                <a16:creationId xmlns:a16="http://schemas.microsoft.com/office/drawing/2014/main" id="{ACA0C929-99C5-F842-B68B-9DF9BCFBB93E}"/>
              </a:ext>
            </a:extLst>
          </p:cNvPr>
          <p:cNvSpPr txBox="1">
            <a:spLocks noChangeArrowheads="1"/>
          </p:cNvSpPr>
          <p:nvPr/>
        </p:nvSpPr>
        <p:spPr bwMode="auto">
          <a:xfrm>
            <a:off x="4390785" y="1004888"/>
            <a:ext cx="2667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i="1">
                <a:solidFill>
                  <a:schemeClr val="tx1"/>
                </a:solidFill>
                <a:ea typeface="宋体" panose="02010600030101010101" pitchFamily="2" charset="-122"/>
              </a:rPr>
              <a:t>C0</a:t>
            </a:r>
          </a:p>
        </p:txBody>
      </p:sp>
      <p:sp>
        <p:nvSpPr>
          <p:cNvPr id="21" name="Text Box 18">
            <a:extLst>
              <a:ext uri="{FF2B5EF4-FFF2-40B4-BE49-F238E27FC236}">
                <a16:creationId xmlns:a16="http://schemas.microsoft.com/office/drawing/2014/main" id="{1811DA1A-450C-B346-80C7-790BD196E04C}"/>
              </a:ext>
            </a:extLst>
          </p:cNvPr>
          <p:cNvSpPr txBox="1">
            <a:spLocks noChangeArrowheads="1"/>
          </p:cNvSpPr>
          <p:nvPr/>
        </p:nvSpPr>
        <p:spPr bwMode="auto">
          <a:xfrm>
            <a:off x="4333635" y="1281113"/>
            <a:ext cx="3873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i="1">
                <a:solidFill>
                  <a:schemeClr val="tx1"/>
                </a:solidFill>
                <a:ea typeface="宋体" panose="02010600030101010101" pitchFamily="2" charset="-122"/>
              </a:rPr>
              <a:t>f1()</a:t>
            </a:r>
          </a:p>
          <a:p>
            <a:pPr eaLnBrk="0" hangingPunct="0"/>
            <a:r>
              <a:rPr lang="en-US" altLang="zh-CN" sz="1800" i="1">
                <a:solidFill>
                  <a:schemeClr val="tx1"/>
                </a:solidFill>
                <a:ea typeface="宋体" panose="02010600030101010101" pitchFamily="2" charset="-122"/>
              </a:rPr>
              <a:t>f 2()</a:t>
            </a:r>
          </a:p>
        </p:txBody>
      </p:sp>
      <p:sp>
        <p:nvSpPr>
          <p:cNvPr id="22" name="AutoShape 19">
            <a:extLst>
              <a:ext uri="{FF2B5EF4-FFF2-40B4-BE49-F238E27FC236}">
                <a16:creationId xmlns:a16="http://schemas.microsoft.com/office/drawing/2014/main" id="{40CDB451-9318-264F-9E3E-38A6A46D2123}"/>
              </a:ext>
            </a:extLst>
          </p:cNvPr>
          <p:cNvSpPr>
            <a:spLocks noChangeArrowheads="1"/>
          </p:cNvSpPr>
          <p:nvPr/>
        </p:nvSpPr>
        <p:spPr bwMode="auto">
          <a:xfrm>
            <a:off x="4443172" y="1892300"/>
            <a:ext cx="161925" cy="158750"/>
          </a:xfrm>
          <a:prstGeom prst="triangle">
            <a:avLst>
              <a:gd name="adj" fmla="val 50000"/>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3" name="Rectangle 20">
            <a:extLst>
              <a:ext uri="{FF2B5EF4-FFF2-40B4-BE49-F238E27FC236}">
                <a16:creationId xmlns:a16="http://schemas.microsoft.com/office/drawing/2014/main" id="{F0D8635F-365E-8D46-A808-FC589A3E5712}"/>
              </a:ext>
            </a:extLst>
          </p:cNvPr>
          <p:cNvSpPr>
            <a:spLocks noChangeArrowheads="1"/>
          </p:cNvSpPr>
          <p:nvPr/>
        </p:nvSpPr>
        <p:spPr bwMode="auto">
          <a:xfrm>
            <a:off x="3274772" y="2346325"/>
            <a:ext cx="654050" cy="919163"/>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4" name="Line 21">
            <a:extLst>
              <a:ext uri="{FF2B5EF4-FFF2-40B4-BE49-F238E27FC236}">
                <a16:creationId xmlns:a16="http://schemas.microsoft.com/office/drawing/2014/main" id="{280F94B3-9073-0249-8C0F-E42F1BAD791C}"/>
              </a:ext>
            </a:extLst>
          </p:cNvPr>
          <p:cNvSpPr>
            <a:spLocks noChangeShapeType="1"/>
          </p:cNvSpPr>
          <p:nvPr/>
        </p:nvSpPr>
        <p:spPr bwMode="auto">
          <a:xfrm>
            <a:off x="3274772" y="2654300"/>
            <a:ext cx="654050" cy="1588"/>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5" name="Text Box 22">
            <a:extLst>
              <a:ext uri="{FF2B5EF4-FFF2-40B4-BE49-F238E27FC236}">
                <a16:creationId xmlns:a16="http://schemas.microsoft.com/office/drawing/2014/main" id="{F12CCBB9-91CA-1D4F-8165-1BFC5E2A166C}"/>
              </a:ext>
            </a:extLst>
          </p:cNvPr>
          <p:cNvSpPr txBox="1">
            <a:spLocks noChangeArrowheads="1"/>
          </p:cNvSpPr>
          <p:nvPr/>
        </p:nvSpPr>
        <p:spPr bwMode="auto">
          <a:xfrm>
            <a:off x="3466860" y="2379663"/>
            <a:ext cx="2667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C1</a:t>
            </a:r>
          </a:p>
        </p:txBody>
      </p:sp>
      <p:sp>
        <p:nvSpPr>
          <p:cNvPr id="26" name="Text Box 23">
            <a:extLst>
              <a:ext uri="{FF2B5EF4-FFF2-40B4-BE49-F238E27FC236}">
                <a16:creationId xmlns:a16="http://schemas.microsoft.com/office/drawing/2014/main" id="{F0D986DA-DA07-2C49-9135-161E43146415}"/>
              </a:ext>
            </a:extLst>
          </p:cNvPr>
          <p:cNvSpPr txBox="1">
            <a:spLocks noChangeArrowheads="1"/>
          </p:cNvSpPr>
          <p:nvPr/>
        </p:nvSpPr>
        <p:spPr bwMode="auto">
          <a:xfrm>
            <a:off x="3428760" y="2655888"/>
            <a:ext cx="3429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f1()</a:t>
            </a:r>
          </a:p>
          <a:p>
            <a:pPr eaLnBrk="0" hangingPunct="0"/>
            <a:r>
              <a:rPr lang="en-US" altLang="zh-CN" sz="1800">
                <a:solidFill>
                  <a:schemeClr val="tx1"/>
                </a:solidFill>
                <a:ea typeface="宋体" panose="02010600030101010101" pitchFamily="2" charset="-122"/>
              </a:rPr>
              <a:t>f2()</a:t>
            </a:r>
          </a:p>
        </p:txBody>
      </p:sp>
      <p:sp>
        <p:nvSpPr>
          <p:cNvPr id="27" name="Rectangle 24">
            <a:extLst>
              <a:ext uri="{FF2B5EF4-FFF2-40B4-BE49-F238E27FC236}">
                <a16:creationId xmlns:a16="http://schemas.microsoft.com/office/drawing/2014/main" id="{930167E0-F981-5242-9E67-ABFA3361CDA0}"/>
              </a:ext>
            </a:extLst>
          </p:cNvPr>
          <p:cNvSpPr>
            <a:spLocks noChangeArrowheads="1"/>
          </p:cNvSpPr>
          <p:nvPr/>
        </p:nvSpPr>
        <p:spPr bwMode="auto">
          <a:xfrm>
            <a:off x="4195522" y="2347913"/>
            <a:ext cx="654050" cy="919162"/>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8" name="Line 25">
            <a:extLst>
              <a:ext uri="{FF2B5EF4-FFF2-40B4-BE49-F238E27FC236}">
                <a16:creationId xmlns:a16="http://schemas.microsoft.com/office/drawing/2014/main" id="{765F0E04-A24B-2D47-AB85-14905C3C44F6}"/>
              </a:ext>
            </a:extLst>
          </p:cNvPr>
          <p:cNvSpPr>
            <a:spLocks noChangeShapeType="1"/>
          </p:cNvSpPr>
          <p:nvPr/>
        </p:nvSpPr>
        <p:spPr bwMode="auto">
          <a:xfrm>
            <a:off x="4195522" y="2655888"/>
            <a:ext cx="654050" cy="1587"/>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9" name="Text Box 26">
            <a:extLst>
              <a:ext uri="{FF2B5EF4-FFF2-40B4-BE49-F238E27FC236}">
                <a16:creationId xmlns:a16="http://schemas.microsoft.com/office/drawing/2014/main" id="{250400E9-E169-5347-83DD-157DA25E8409}"/>
              </a:ext>
            </a:extLst>
          </p:cNvPr>
          <p:cNvSpPr txBox="1">
            <a:spLocks noChangeArrowheads="1"/>
          </p:cNvSpPr>
          <p:nvPr/>
        </p:nvSpPr>
        <p:spPr bwMode="auto">
          <a:xfrm>
            <a:off x="4387610" y="2381250"/>
            <a:ext cx="2667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C2</a:t>
            </a:r>
          </a:p>
        </p:txBody>
      </p:sp>
      <p:sp>
        <p:nvSpPr>
          <p:cNvPr id="30" name="Text Box 27">
            <a:extLst>
              <a:ext uri="{FF2B5EF4-FFF2-40B4-BE49-F238E27FC236}">
                <a16:creationId xmlns:a16="http://schemas.microsoft.com/office/drawing/2014/main" id="{F358DA06-3170-7C46-9421-D217936D6692}"/>
              </a:ext>
            </a:extLst>
          </p:cNvPr>
          <p:cNvSpPr txBox="1">
            <a:spLocks noChangeArrowheads="1"/>
          </p:cNvSpPr>
          <p:nvPr/>
        </p:nvSpPr>
        <p:spPr bwMode="auto">
          <a:xfrm>
            <a:off x="4349510" y="2657475"/>
            <a:ext cx="3429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f1()</a:t>
            </a:r>
          </a:p>
          <a:p>
            <a:pPr eaLnBrk="0" hangingPunct="0"/>
            <a:r>
              <a:rPr lang="en-US" altLang="zh-CN" sz="1800">
                <a:solidFill>
                  <a:schemeClr val="tx1"/>
                </a:solidFill>
                <a:ea typeface="宋体" panose="02010600030101010101" pitchFamily="2" charset="-122"/>
              </a:rPr>
              <a:t>f2()</a:t>
            </a:r>
          </a:p>
        </p:txBody>
      </p:sp>
      <p:sp>
        <p:nvSpPr>
          <p:cNvPr id="31" name="Rectangle 28">
            <a:extLst>
              <a:ext uri="{FF2B5EF4-FFF2-40B4-BE49-F238E27FC236}">
                <a16:creationId xmlns:a16="http://schemas.microsoft.com/office/drawing/2014/main" id="{5CDA267C-9DDD-EA4F-9401-FDC6655060C7}"/>
              </a:ext>
            </a:extLst>
          </p:cNvPr>
          <p:cNvSpPr>
            <a:spLocks noChangeArrowheads="1"/>
          </p:cNvSpPr>
          <p:nvPr/>
        </p:nvSpPr>
        <p:spPr bwMode="auto">
          <a:xfrm>
            <a:off x="5117860" y="2346325"/>
            <a:ext cx="654050" cy="919163"/>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2" name="Line 29">
            <a:extLst>
              <a:ext uri="{FF2B5EF4-FFF2-40B4-BE49-F238E27FC236}">
                <a16:creationId xmlns:a16="http://schemas.microsoft.com/office/drawing/2014/main" id="{5AA1FAFC-1C42-DD4D-A10A-F28D16BFFCB4}"/>
              </a:ext>
            </a:extLst>
          </p:cNvPr>
          <p:cNvSpPr>
            <a:spLocks noChangeShapeType="1"/>
          </p:cNvSpPr>
          <p:nvPr/>
        </p:nvSpPr>
        <p:spPr bwMode="auto">
          <a:xfrm>
            <a:off x="5117860" y="2654300"/>
            <a:ext cx="654050" cy="1588"/>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3" name="Text Box 30">
            <a:extLst>
              <a:ext uri="{FF2B5EF4-FFF2-40B4-BE49-F238E27FC236}">
                <a16:creationId xmlns:a16="http://schemas.microsoft.com/office/drawing/2014/main" id="{E2545E06-6FEF-D142-95E1-2E2778BA81CE}"/>
              </a:ext>
            </a:extLst>
          </p:cNvPr>
          <p:cNvSpPr txBox="1">
            <a:spLocks noChangeArrowheads="1"/>
          </p:cNvSpPr>
          <p:nvPr/>
        </p:nvSpPr>
        <p:spPr bwMode="auto">
          <a:xfrm>
            <a:off x="5309947" y="2379663"/>
            <a:ext cx="2667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C3</a:t>
            </a:r>
          </a:p>
        </p:txBody>
      </p:sp>
      <p:sp>
        <p:nvSpPr>
          <p:cNvPr id="34" name="Text Box 31">
            <a:extLst>
              <a:ext uri="{FF2B5EF4-FFF2-40B4-BE49-F238E27FC236}">
                <a16:creationId xmlns:a16="http://schemas.microsoft.com/office/drawing/2014/main" id="{301CFF96-77D7-3F4B-92B7-8F7D68161F06}"/>
              </a:ext>
            </a:extLst>
          </p:cNvPr>
          <p:cNvSpPr txBox="1">
            <a:spLocks noChangeArrowheads="1"/>
          </p:cNvSpPr>
          <p:nvPr/>
        </p:nvSpPr>
        <p:spPr bwMode="auto">
          <a:xfrm>
            <a:off x="5271847" y="2655888"/>
            <a:ext cx="3429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f1()</a:t>
            </a:r>
          </a:p>
          <a:p>
            <a:pPr eaLnBrk="0" hangingPunct="0"/>
            <a:r>
              <a:rPr lang="en-US" altLang="zh-CN" sz="1800">
                <a:solidFill>
                  <a:schemeClr val="tx1"/>
                </a:solidFill>
                <a:ea typeface="宋体" panose="02010600030101010101" pitchFamily="2" charset="-122"/>
              </a:rPr>
              <a:t>f2()</a:t>
            </a:r>
          </a:p>
        </p:txBody>
      </p:sp>
      <p:sp>
        <p:nvSpPr>
          <p:cNvPr id="35" name="Line 32">
            <a:extLst>
              <a:ext uri="{FF2B5EF4-FFF2-40B4-BE49-F238E27FC236}">
                <a16:creationId xmlns:a16="http://schemas.microsoft.com/office/drawing/2014/main" id="{B761665A-229A-994B-BC50-C59CFC5429F9}"/>
              </a:ext>
            </a:extLst>
          </p:cNvPr>
          <p:cNvSpPr>
            <a:spLocks noChangeShapeType="1"/>
          </p:cNvSpPr>
          <p:nvPr/>
        </p:nvSpPr>
        <p:spPr bwMode="auto">
          <a:xfrm>
            <a:off x="3619260" y="2179638"/>
            <a:ext cx="0" cy="13493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3">
            <a:extLst>
              <a:ext uri="{FF2B5EF4-FFF2-40B4-BE49-F238E27FC236}">
                <a16:creationId xmlns:a16="http://schemas.microsoft.com/office/drawing/2014/main" id="{E7A3E4DA-3BBC-C148-B643-E4E690A00AA2}"/>
              </a:ext>
            </a:extLst>
          </p:cNvPr>
          <p:cNvSpPr>
            <a:spLocks noChangeShapeType="1"/>
          </p:cNvSpPr>
          <p:nvPr/>
        </p:nvSpPr>
        <p:spPr bwMode="auto">
          <a:xfrm>
            <a:off x="3619260" y="2179638"/>
            <a:ext cx="103822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4">
            <a:extLst>
              <a:ext uri="{FF2B5EF4-FFF2-40B4-BE49-F238E27FC236}">
                <a16:creationId xmlns:a16="http://schemas.microsoft.com/office/drawing/2014/main" id="{7CC17069-721C-8045-8C5F-6F8A4AC5372E}"/>
              </a:ext>
            </a:extLst>
          </p:cNvPr>
          <p:cNvSpPr>
            <a:spLocks noChangeShapeType="1"/>
          </p:cNvSpPr>
          <p:nvPr/>
        </p:nvSpPr>
        <p:spPr bwMode="auto">
          <a:xfrm>
            <a:off x="5463935" y="2179638"/>
            <a:ext cx="0" cy="13493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5">
            <a:extLst>
              <a:ext uri="{FF2B5EF4-FFF2-40B4-BE49-F238E27FC236}">
                <a16:creationId xmlns:a16="http://schemas.microsoft.com/office/drawing/2014/main" id="{877BA500-305D-5243-8D8E-6CBEE916F4CF}"/>
              </a:ext>
            </a:extLst>
          </p:cNvPr>
          <p:cNvSpPr>
            <a:spLocks noChangeShapeType="1"/>
          </p:cNvSpPr>
          <p:nvPr/>
        </p:nvSpPr>
        <p:spPr bwMode="auto">
          <a:xfrm>
            <a:off x="4579697" y="2179638"/>
            <a:ext cx="884238"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36">
            <a:extLst>
              <a:ext uri="{FF2B5EF4-FFF2-40B4-BE49-F238E27FC236}">
                <a16:creationId xmlns:a16="http://schemas.microsoft.com/office/drawing/2014/main" id="{66BEAAA2-2416-834C-90D9-E64E21F7EE22}"/>
              </a:ext>
            </a:extLst>
          </p:cNvPr>
          <p:cNvSpPr txBox="1">
            <a:spLocks noChangeArrowheads="1"/>
          </p:cNvSpPr>
          <p:nvPr/>
        </p:nvSpPr>
        <p:spPr bwMode="auto">
          <a:xfrm>
            <a:off x="6060835" y="855663"/>
            <a:ext cx="35687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tx1"/>
                </a:solidFill>
              </a:rPr>
              <a:t>Each class is assigned too many responsibilities.</a:t>
            </a:r>
          </a:p>
          <a:p>
            <a:pPr>
              <a:spcBef>
                <a:spcPct val="50000"/>
              </a:spcBef>
            </a:pPr>
            <a:r>
              <a:rPr lang="en-US" altLang="en-US" sz="2000">
                <a:solidFill>
                  <a:schemeClr val="tx1"/>
                </a:solidFill>
              </a:rPr>
              <a:t>The functions are not related – low cohesion.</a:t>
            </a:r>
          </a:p>
          <a:p>
            <a:pPr>
              <a:spcBef>
                <a:spcPct val="50000"/>
              </a:spcBef>
            </a:pPr>
            <a:r>
              <a:rPr lang="en-US" altLang="en-US" sz="2000">
                <a:solidFill>
                  <a:schemeClr val="tx1"/>
                </a:solidFill>
              </a:rPr>
              <a:t>Difficult to introduce new functions.</a:t>
            </a:r>
          </a:p>
        </p:txBody>
      </p:sp>
      <p:sp>
        <p:nvSpPr>
          <p:cNvPr id="40" name="Line 37">
            <a:extLst>
              <a:ext uri="{FF2B5EF4-FFF2-40B4-BE49-F238E27FC236}">
                <a16:creationId xmlns:a16="http://schemas.microsoft.com/office/drawing/2014/main" id="{25070BB5-A550-564D-9EEC-D29F6119DF6F}"/>
              </a:ext>
            </a:extLst>
          </p:cNvPr>
          <p:cNvSpPr>
            <a:spLocks noChangeShapeType="1"/>
          </p:cNvSpPr>
          <p:nvPr/>
        </p:nvSpPr>
        <p:spPr bwMode="auto">
          <a:xfrm>
            <a:off x="4525722" y="2046288"/>
            <a:ext cx="0" cy="30797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38">
            <a:extLst>
              <a:ext uri="{FF2B5EF4-FFF2-40B4-BE49-F238E27FC236}">
                <a16:creationId xmlns:a16="http://schemas.microsoft.com/office/drawing/2014/main" id="{696E3F6D-1072-BC4C-9C59-03D880F6C235}"/>
              </a:ext>
            </a:extLst>
          </p:cNvPr>
          <p:cNvGrpSpPr>
            <a:grpSpLocks/>
          </p:cNvGrpSpPr>
          <p:nvPr/>
        </p:nvGrpSpPr>
        <p:grpSpPr bwMode="auto">
          <a:xfrm>
            <a:off x="2528647" y="3352800"/>
            <a:ext cx="8026400" cy="3003550"/>
            <a:chOff x="558" y="2112"/>
            <a:chExt cx="5056" cy="1892"/>
          </a:xfrm>
        </p:grpSpPr>
        <p:sp>
          <p:nvSpPr>
            <p:cNvPr id="42" name="AutoShape 39">
              <a:extLst>
                <a:ext uri="{FF2B5EF4-FFF2-40B4-BE49-F238E27FC236}">
                  <a16:creationId xmlns:a16="http://schemas.microsoft.com/office/drawing/2014/main" id="{6158F74B-879E-2A46-9248-2AB36A6F44AD}"/>
                </a:ext>
              </a:extLst>
            </p:cNvPr>
            <p:cNvSpPr>
              <a:spLocks noChangeArrowheads="1"/>
            </p:cNvSpPr>
            <p:nvPr/>
          </p:nvSpPr>
          <p:spPr bwMode="auto">
            <a:xfrm>
              <a:off x="4734" y="2232"/>
              <a:ext cx="847" cy="266"/>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 name="Group 40">
              <a:extLst>
                <a:ext uri="{FF2B5EF4-FFF2-40B4-BE49-F238E27FC236}">
                  <a16:creationId xmlns:a16="http://schemas.microsoft.com/office/drawing/2014/main" id="{53F9807A-49E2-8F4F-ADE1-3000F5605959}"/>
                </a:ext>
              </a:extLst>
            </p:cNvPr>
            <p:cNvGrpSpPr>
              <a:grpSpLocks/>
            </p:cNvGrpSpPr>
            <p:nvPr/>
          </p:nvGrpSpPr>
          <p:grpSpPr bwMode="auto">
            <a:xfrm>
              <a:off x="558" y="2208"/>
              <a:ext cx="1828" cy="1796"/>
              <a:chOff x="340" y="2281"/>
              <a:chExt cx="1828" cy="1796"/>
            </a:xfrm>
          </p:grpSpPr>
          <p:grpSp>
            <p:nvGrpSpPr>
              <p:cNvPr id="79" name="Group 41">
                <a:extLst>
                  <a:ext uri="{FF2B5EF4-FFF2-40B4-BE49-F238E27FC236}">
                    <a16:creationId xmlns:a16="http://schemas.microsoft.com/office/drawing/2014/main" id="{16E9A425-BEB5-824E-8BF0-0C40F19D9B5B}"/>
                  </a:ext>
                </a:extLst>
              </p:cNvPr>
              <p:cNvGrpSpPr>
                <a:grpSpLocks/>
              </p:cNvGrpSpPr>
              <p:nvPr/>
            </p:nvGrpSpPr>
            <p:grpSpPr bwMode="auto">
              <a:xfrm>
                <a:off x="872" y="2281"/>
                <a:ext cx="701" cy="756"/>
                <a:chOff x="3727" y="727"/>
                <a:chExt cx="701" cy="756"/>
              </a:xfrm>
            </p:grpSpPr>
            <p:sp>
              <p:nvSpPr>
                <p:cNvPr id="97" name="Text Box 42">
                  <a:extLst>
                    <a:ext uri="{FF2B5EF4-FFF2-40B4-BE49-F238E27FC236}">
                      <a16:creationId xmlns:a16="http://schemas.microsoft.com/office/drawing/2014/main" id="{6ACC69C6-DFED-1944-BACD-04F5605CBAB1}"/>
                    </a:ext>
                  </a:extLst>
                </p:cNvPr>
                <p:cNvSpPr txBox="1">
                  <a:spLocks noChangeArrowheads="1"/>
                </p:cNvSpPr>
                <p:nvPr/>
              </p:nvSpPr>
              <p:spPr bwMode="auto">
                <a:xfrm>
                  <a:off x="3813" y="922"/>
                  <a:ext cx="504" cy="5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i="1">
                      <a:solidFill>
                        <a:schemeClr val="tx1"/>
                      </a:solidFill>
                      <a:ea typeface="宋体" panose="02010600030101010101" pitchFamily="2" charset="-122"/>
                    </a:rPr>
                    <a:t>visit(C1)</a:t>
                  </a:r>
                </a:p>
                <a:p>
                  <a:pPr eaLnBrk="0" hangingPunct="0"/>
                  <a:r>
                    <a:rPr lang="en-US" altLang="zh-CN" sz="1800" i="1">
                      <a:solidFill>
                        <a:schemeClr val="tx1"/>
                      </a:solidFill>
                      <a:ea typeface="宋体" panose="02010600030101010101" pitchFamily="2" charset="-122"/>
                    </a:rPr>
                    <a:t>visit(C2)</a:t>
                  </a:r>
                </a:p>
                <a:p>
                  <a:pPr eaLnBrk="0" hangingPunct="0"/>
                  <a:r>
                    <a:rPr lang="en-US" altLang="zh-CN" sz="1800" i="1">
                      <a:solidFill>
                        <a:schemeClr val="tx1"/>
                      </a:solidFill>
                      <a:ea typeface="宋体" panose="02010600030101010101" pitchFamily="2" charset="-122"/>
                    </a:rPr>
                    <a:t>visit(C3)</a:t>
                  </a:r>
                </a:p>
              </p:txBody>
            </p:sp>
            <p:sp>
              <p:nvSpPr>
                <p:cNvPr id="98" name="Rectangle 43">
                  <a:extLst>
                    <a:ext uri="{FF2B5EF4-FFF2-40B4-BE49-F238E27FC236}">
                      <a16:creationId xmlns:a16="http://schemas.microsoft.com/office/drawing/2014/main" id="{0CDB64FE-584C-CF4C-B858-FA1AF316C37C}"/>
                    </a:ext>
                  </a:extLst>
                </p:cNvPr>
                <p:cNvSpPr>
                  <a:spLocks noChangeArrowheads="1"/>
                </p:cNvSpPr>
                <p:nvPr/>
              </p:nvSpPr>
              <p:spPr bwMode="auto">
                <a:xfrm>
                  <a:off x="3727" y="727"/>
                  <a:ext cx="701" cy="756"/>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99" name="Line 44">
                  <a:extLst>
                    <a:ext uri="{FF2B5EF4-FFF2-40B4-BE49-F238E27FC236}">
                      <a16:creationId xmlns:a16="http://schemas.microsoft.com/office/drawing/2014/main" id="{2E067753-26A2-D14C-9756-52B2578695FA}"/>
                    </a:ext>
                  </a:extLst>
                </p:cNvPr>
                <p:cNvSpPr>
                  <a:spLocks noChangeShapeType="1"/>
                </p:cNvSpPr>
                <p:nvPr/>
              </p:nvSpPr>
              <p:spPr bwMode="auto">
                <a:xfrm>
                  <a:off x="3727" y="901"/>
                  <a:ext cx="701" cy="1"/>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00" name="Text Box 45">
                  <a:extLst>
                    <a:ext uri="{FF2B5EF4-FFF2-40B4-BE49-F238E27FC236}">
                      <a16:creationId xmlns:a16="http://schemas.microsoft.com/office/drawing/2014/main" id="{220AE2C1-0F12-2649-A197-752D3258FE59}"/>
                    </a:ext>
                  </a:extLst>
                </p:cNvPr>
                <p:cNvSpPr txBox="1">
                  <a:spLocks noChangeArrowheads="1"/>
                </p:cNvSpPr>
                <p:nvPr/>
              </p:nvSpPr>
              <p:spPr bwMode="auto">
                <a:xfrm>
                  <a:off x="3848" y="733"/>
                  <a:ext cx="392" cy="1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i="1">
                      <a:solidFill>
                        <a:schemeClr val="tx1"/>
                      </a:solidFill>
                      <a:ea typeface="宋体" panose="02010600030101010101" pitchFamily="2" charset="-122"/>
                    </a:rPr>
                    <a:t>Visitor</a:t>
                  </a:r>
                </a:p>
              </p:txBody>
            </p:sp>
          </p:grpSp>
          <p:grpSp>
            <p:nvGrpSpPr>
              <p:cNvPr id="80" name="Group 46">
                <a:extLst>
                  <a:ext uri="{FF2B5EF4-FFF2-40B4-BE49-F238E27FC236}">
                    <a16:creationId xmlns:a16="http://schemas.microsoft.com/office/drawing/2014/main" id="{A3DA745A-606F-4B43-AFCC-2CA147097B95}"/>
                  </a:ext>
                </a:extLst>
              </p:cNvPr>
              <p:cNvGrpSpPr>
                <a:grpSpLocks/>
              </p:cNvGrpSpPr>
              <p:nvPr/>
            </p:nvGrpSpPr>
            <p:grpSpPr bwMode="auto">
              <a:xfrm>
                <a:off x="340" y="3321"/>
                <a:ext cx="701" cy="756"/>
                <a:chOff x="3727" y="727"/>
                <a:chExt cx="701" cy="756"/>
              </a:xfrm>
            </p:grpSpPr>
            <p:sp>
              <p:nvSpPr>
                <p:cNvPr id="93" name="Text Box 47">
                  <a:extLst>
                    <a:ext uri="{FF2B5EF4-FFF2-40B4-BE49-F238E27FC236}">
                      <a16:creationId xmlns:a16="http://schemas.microsoft.com/office/drawing/2014/main" id="{7C170320-DF06-B241-958A-FEEECBEB5216}"/>
                    </a:ext>
                  </a:extLst>
                </p:cNvPr>
                <p:cNvSpPr txBox="1">
                  <a:spLocks noChangeArrowheads="1"/>
                </p:cNvSpPr>
                <p:nvPr/>
              </p:nvSpPr>
              <p:spPr bwMode="auto">
                <a:xfrm>
                  <a:off x="3813" y="922"/>
                  <a:ext cx="512" cy="5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visit(C1)</a:t>
                  </a:r>
                </a:p>
                <a:p>
                  <a:pPr eaLnBrk="0" hangingPunct="0"/>
                  <a:r>
                    <a:rPr lang="en-US" altLang="zh-CN" sz="1800">
                      <a:solidFill>
                        <a:schemeClr val="tx1"/>
                      </a:solidFill>
                      <a:ea typeface="宋体" panose="02010600030101010101" pitchFamily="2" charset="-122"/>
                    </a:rPr>
                    <a:t>visit(C2)</a:t>
                  </a:r>
                </a:p>
                <a:p>
                  <a:pPr eaLnBrk="0" hangingPunct="0"/>
                  <a:r>
                    <a:rPr lang="en-US" altLang="zh-CN" sz="1800">
                      <a:solidFill>
                        <a:schemeClr val="tx1"/>
                      </a:solidFill>
                      <a:ea typeface="宋体" panose="02010600030101010101" pitchFamily="2" charset="-122"/>
                    </a:rPr>
                    <a:t>visit(C3)</a:t>
                  </a:r>
                </a:p>
              </p:txBody>
            </p:sp>
            <p:sp>
              <p:nvSpPr>
                <p:cNvPr id="94" name="Rectangle 48">
                  <a:extLst>
                    <a:ext uri="{FF2B5EF4-FFF2-40B4-BE49-F238E27FC236}">
                      <a16:creationId xmlns:a16="http://schemas.microsoft.com/office/drawing/2014/main" id="{8026D2C4-A5B3-2041-A688-B57D82E77F54}"/>
                    </a:ext>
                  </a:extLst>
                </p:cNvPr>
                <p:cNvSpPr>
                  <a:spLocks noChangeArrowheads="1"/>
                </p:cNvSpPr>
                <p:nvPr/>
              </p:nvSpPr>
              <p:spPr bwMode="auto">
                <a:xfrm>
                  <a:off x="3727" y="727"/>
                  <a:ext cx="701" cy="756"/>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95" name="Line 49">
                  <a:extLst>
                    <a:ext uri="{FF2B5EF4-FFF2-40B4-BE49-F238E27FC236}">
                      <a16:creationId xmlns:a16="http://schemas.microsoft.com/office/drawing/2014/main" id="{B117322E-89AF-C245-B8AF-6EF0C6169D1C}"/>
                    </a:ext>
                  </a:extLst>
                </p:cNvPr>
                <p:cNvSpPr>
                  <a:spLocks noChangeShapeType="1"/>
                </p:cNvSpPr>
                <p:nvPr/>
              </p:nvSpPr>
              <p:spPr bwMode="auto">
                <a:xfrm>
                  <a:off x="3727" y="901"/>
                  <a:ext cx="701" cy="1"/>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96" name="Text Box 50">
                  <a:extLst>
                    <a:ext uri="{FF2B5EF4-FFF2-40B4-BE49-F238E27FC236}">
                      <a16:creationId xmlns:a16="http://schemas.microsoft.com/office/drawing/2014/main" id="{0C57637F-615C-B948-95E3-3FF847ADA02D}"/>
                    </a:ext>
                  </a:extLst>
                </p:cNvPr>
                <p:cNvSpPr txBox="1">
                  <a:spLocks noChangeArrowheads="1"/>
                </p:cNvSpPr>
                <p:nvPr/>
              </p:nvSpPr>
              <p:spPr bwMode="auto">
                <a:xfrm>
                  <a:off x="3848" y="733"/>
                  <a:ext cx="508" cy="1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Visitor 1</a:t>
                  </a:r>
                </a:p>
              </p:txBody>
            </p:sp>
          </p:grpSp>
          <p:grpSp>
            <p:nvGrpSpPr>
              <p:cNvPr id="81" name="Group 51">
                <a:extLst>
                  <a:ext uri="{FF2B5EF4-FFF2-40B4-BE49-F238E27FC236}">
                    <a16:creationId xmlns:a16="http://schemas.microsoft.com/office/drawing/2014/main" id="{32018CC5-C4F5-584A-9C63-3D5444CEC375}"/>
                  </a:ext>
                </a:extLst>
              </p:cNvPr>
              <p:cNvGrpSpPr>
                <a:grpSpLocks/>
              </p:cNvGrpSpPr>
              <p:nvPr/>
            </p:nvGrpSpPr>
            <p:grpSpPr bwMode="auto">
              <a:xfrm>
                <a:off x="1467" y="3321"/>
                <a:ext cx="701" cy="756"/>
                <a:chOff x="3727" y="727"/>
                <a:chExt cx="701" cy="756"/>
              </a:xfrm>
            </p:grpSpPr>
            <p:sp>
              <p:nvSpPr>
                <p:cNvPr id="89" name="Text Box 52">
                  <a:extLst>
                    <a:ext uri="{FF2B5EF4-FFF2-40B4-BE49-F238E27FC236}">
                      <a16:creationId xmlns:a16="http://schemas.microsoft.com/office/drawing/2014/main" id="{0A736A68-F071-C94A-8FF6-8C6F6214D24D}"/>
                    </a:ext>
                  </a:extLst>
                </p:cNvPr>
                <p:cNvSpPr txBox="1">
                  <a:spLocks noChangeArrowheads="1"/>
                </p:cNvSpPr>
                <p:nvPr/>
              </p:nvSpPr>
              <p:spPr bwMode="auto">
                <a:xfrm>
                  <a:off x="3813" y="922"/>
                  <a:ext cx="512" cy="5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visit(C1)</a:t>
                  </a:r>
                </a:p>
                <a:p>
                  <a:pPr eaLnBrk="0" hangingPunct="0"/>
                  <a:r>
                    <a:rPr lang="en-US" altLang="zh-CN" sz="1800">
                      <a:solidFill>
                        <a:schemeClr val="tx1"/>
                      </a:solidFill>
                      <a:ea typeface="宋体" panose="02010600030101010101" pitchFamily="2" charset="-122"/>
                    </a:rPr>
                    <a:t>visit(C2)</a:t>
                  </a:r>
                </a:p>
                <a:p>
                  <a:pPr eaLnBrk="0" hangingPunct="0"/>
                  <a:r>
                    <a:rPr lang="en-US" altLang="zh-CN" sz="1800">
                      <a:solidFill>
                        <a:schemeClr val="tx1"/>
                      </a:solidFill>
                      <a:ea typeface="宋体" panose="02010600030101010101" pitchFamily="2" charset="-122"/>
                    </a:rPr>
                    <a:t>visit(C3)</a:t>
                  </a:r>
                </a:p>
              </p:txBody>
            </p:sp>
            <p:sp>
              <p:nvSpPr>
                <p:cNvPr id="90" name="Rectangle 53">
                  <a:extLst>
                    <a:ext uri="{FF2B5EF4-FFF2-40B4-BE49-F238E27FC236}">
                      <a16:creationId xmlns:a16="http://schemas.microsoft.com/office/drawing/2014/main" id="{E8FC55AE-5D91-6B46-85BF-BF08D06429C3}"/>
                    </a:ext>
                  </a:extLst>
                </p:cNvPr>
                <p:cNvSpPr>
                  <a:spLocks noChangeArrowheads="1"/>
                </p:cNvSpPr>
                <p:nvPr/>
              </p:nvSpPr>
              <p:spPr bwMode="auto">
                <a:xfrm>
                  <a:off x="3727" y="727"/>
                  <a:ext cx="701" cy="756"/>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91" name="Line 54">
                  <a:extLst>
                    <a:ext uri="{FF2B5EF4-FFF2-40B4-BE49-F238E27FC236}">
                      <a16:creationId xmlns:a16="http://schemas.microsoft.com/office/drawing/2014/main" id="{8BC676A3-A508-7447-900E-914261FE1BB1}"/>
                    </a:ext>
                  </a:extLst>
                </p:cNvPr>
                <p:cNvSpPr>
                  <a:spLocks noChangeShapeType="1"/>
                </p:cNvSpPr>
                <p:nvPr/>
              </p:nvSpPr>
              <p:spPr bwMode="auto">
                <a:xfrm>
                  <a:off x="3727" y="901"/>
                  <a:ext cx="701" cy="1"/>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92" name="Text Box 55">
                  <a:extLst>
                    <a:ext uri="{FF2B5EF4-FFF2-40B4-BE49-F238E27FC236}">
                      <a16:creationId xmlns:a16="http://schemas.microsoft.com/office/drawing/2014/main" id="{5BA48204-04C7-A84A-A9C8-4047146551A0}"/>
                    </a:ext>
                  </a:extLst>
                </p:cNvPr>
                <p:cNvSpPr txBox="1">
                  <a:spLocks noChangeArrowheads="1"/>
                </p:cNvSpPr>
                <p:nvPr/>
              </p:nvSpPr>
              <p:spPr bwMode="auto">
                <a:xfrm>
                  <a:off x="3848" y="733"/>
                  <a:ext cx="508" cy="1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Visitor 2</a:t>
                  </a:r>
                </a:p>
              </p:txBody>
            </p:sp>
          </p:grpSp>
          <p:sp>
            <p:nvSpPr>
              <p:cNvPr id="82" name="AutoShape 56">
                <a:extLst>
                  <a:ext uri="{FF2B5EF4-FFF2-40B4-BE49-F238E27FC236}">
                    <a16:creationId xmlns:a16="http://schemas.microsoft.com/office/drawing/2014/main" id="{B21C2FAE-FE2D-894B-B7A8-79D59048A4DE}"/>
                  </a:ext>
                </a:extLst>
              </p:cNvPr>
              <p:cNvSpPr>
                <a:spLocks noChangeArrowheads="1"/>
              </p:cNvSpPr>
              <p:nvPr/>
            </p:nvSpPr>
            <p:spPr bwMode="auto">
              <a:xfrm>
                <a:off x="1173" y="3035"/>
                <a:ext cx="102" cy="100"/>
              </a:xfrm>
              <a:prstGeom prst="triangle">
                <a:avLst>
                  <a:gd name="adj" fmla="val 50000"/>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nvGrpSpPr>
              <p:cNvPr id="83" name="Group 57">
                <a:extLst>
                  <a:ext uri="{FF2B5EF4-FFF2-40B4-BE49-F238E27FC236}">
                    <a16:creationId xmlns:a16="http://schemas.microsoft.com/office/drawing/2014/main" id="{5DAE88B6-AE7F-4D45-AC76-F2B57796C5AE}"/>
                  </a:ext>
                </a:extLst>
              </p:cNvPr>
              <p:cNvGrpSpPr>
                <a:grpSpLocks/>
              </p:cNvGrpSpPr>
              <p:nvPr/>
            </p:nvGrpSpPr>
            <p:grpSpPr bwMode="auto">
              <a:xfrm>
                <a:off x="654" y="3162"/>
                <a:ext cx="1162" cy="159"/>
                <a:chOff x="654" y="3162"/>
                <a:chExt cx="1162" cy="237"/>
              </a:xfrm>
            </p:grpSpPr>
            <p:sp>
              <p:nvSpPr>
                <p:cNvPr id="84" name="Line 58">
                  <a:extLst>
                    <a:ext uri="{FF2B5EF4-FFF2-40B4-BE49-F238E27FC236}">
                      <a16:creationId xmlns:a16="http://schemas.microsoft.com/office/drawing/2014/main" id="{0B850D62-E634-0F4A-9EE9-04C755B3A794}"/>
                    </a:ext>
                  </a:extLst>
                </p:cNvPr>
                <p:cNvSpPr>
                  <a:spLocks noChangeShapeType="1"/>
                </p:cNvSpPr>
                <p:nvPr/>
              </p:nvSpPr>
              <p:spPr bwMode="auto">
                <a:xfrm>
                  <a:off x="1224" y="3162"/>
                  <a:ext cx="0" cy="92"/>
                </a:xfrm>
                <a:prstGeom prst="line">
                  <a:avLst/>
                </a:prstGeom>
                <a:noFill/>
                <a:ln w="9525">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85" name="Line 59">
                  <a:extLst>
                    <a:ext uri="{FF2B5EF4-FFF2-40B4-BE49-F238E27FC236}">
                      <a16:creationId xmlns:a16="http://schemas.microsoft.com/office/drawing/2014/main" id="{97D0F907-4025-C740-8C4B-B98CDB2D551C}"/>
                    </a:ext>
                  </a:extLst>
                </p:cNvPr>
                <p:cNvSpPr>
                  <a:spLocks noChangeShapeType="1"/>
                </p:cNvSpPr>
                <p:nvPr/>
              </p:nvSpPr>
              <p:spPr bwMode="auto">
                <a:xfrm>
                  <a:off x="654" y="3254"/>
                  <a:ext cx="0" cy="14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60">
                  <a:extLst>
                    <a:ext uri="{FF2B5EF4-FFF2-40B4-BE49-F238E27FC236}">
                      <a16:creationId xmlns:a16="http://schemas.microsoft.com/office/drawing/2014/main" id="{26E0EB66-0AA4-B644-8F75-406C3861B160}"/>
                    </a:ext>
                  </a:extLst>
                </p:cNvPr>
                <p:cNvSpPr>
                  <a:spLocks noChangeShapeType="1"/>
                </p:cNvSpPr>
                <p:nvPr/>
              </p:nvSpPr>
              <p:spPr bwMode="auto">
                <a:xfrm>
                  <a:off x="654" y="3254"/>
                  <a:ext cx="65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61">
                  <a:extLst>
                    <a:ext uri="{FF2B5EF4-FFF2-40B4-BE49-F238E27FC236}">
                      <a16:creationId xmlns:a16="http://schemas.microsoft.com/office/drawing/2014/main" id="{344FEEAD-0E2C-CD4E-B123-F951C882B0E4}"/>
                    </a:ext>
                  </a:extLst>
                </p:cNvPr>
                <p:cNvSpPr>
                  <a:spLocks noChangeShapeType="1"/>
                </p:cNvSpPr>
                <p:nvPr/>
              </p:nvSpPr>
              <p:spPr bwMode="auto">
                <a:xfrm>
                  <a:off x="1816" y="3254"/>
                  <a:ext cx="0" cy="14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62">
                  <a:extLst>
                    <a:ext uri="{FF2B5EF4-FFF2-40B4-BE49-F238E27FC236}">
                      <a16:creationId xmlns:a16="http://schemas.microsoft.com/office/drawing/2014/main" id="{BA55B22B-72CC-B24F-87AD-5790705D0837}"/>
                    </a:ext>
                  </a:extLst>
                </p:cNvPr>
                <p:cNvSpPr>
                  <a:spLocks noChangeShapeType="1"/>
                </p:cNvSpPr>
                <p:nvPr/>
              </p:nvSpPr>
              <p:spPr bwMode="auto">
                <a:xfrm>
                  <a:off x="1259" y="3254"/>
                  <a:ext cx="557"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63">
              <a:extLst>
                <a:ext uri="{FF2B5EF4-FFF2-40B4-BE49-F238E27FC236}">
                  <a16:creationId xmlns:a16="http://schemas.microsoft.com/office/drawing/2014/main" id="{CF852810-1081-6C4A-88B6-999B6E972CBE}"/>
                </a:ext>
              </a:extLst>
            </p:cNvPr>
            <p:cNvGrpSpPr>
              <a:grpSpLocks/>
            </p:cNvGrpSpPr>
            <p:nvPr/>
          </p:nvGrpSpPr>
          <p:grpSpPr bwMode="auto">
            <a:xfrm>
              <a:off x="3580" y="2429"/>
              <a:ext cx="993" cy="408"/>
              <a:chOff x="3906" y="2284"/>
              <a:chExt cx="993" cy="408"/>
            </a:xfrm>
          </p:grpSpPr>
          <p:sp>
            <p:nvSpPr>
              <p:cNvPr id="75" name="Line 64">
                <a:extLst>
                  <a:ext uri="{FF2B5EF4-FFF2-40B4-BE49-F238E27FC236}">
                    <a16:creationId xmlns:a16="http://schemas.microsoft.com/office/drawing/2014/main" id="{7A879BCD-D90B-824D-AF20-C3FF0ED8A87E}"/>
                  </a:ext>
                </a:extLst>
              </p:cNvPr>
              <p:cNvSpPr>
                <a:spLocks noChangeShapeType="1"/>
              </p:cNvSpPr>
              <p:nvPr/>
            </p:nvSpPr>
            <p:spPr bwMode="auto">
              <a:xfrm>
                <a:off x="3906" y="2478"/>
                <a:ext cx="993" cy="1"/>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76" name="Rectangle 65">
                <a:extLst>
                  <a:ext uri="{FF2B5EF4-FFF2-40B4-BE49-F238E27FC236}">
                    <a16:creationId xmlns:a16="http://schemas.microsoft.com/office/drawing/2014/main" id="{8E3F1C9E-5C56-7F4D-AC25-DE9A22E17526}"/>
                  </a:ext>
                </a:extLst>
              </p:cNvPr>
              <p:cNvSpPr>
                <a:spLocks noChangeArrowheads="1"/>
              </p:cNvSpPr>
              <p:nvPr/>
            </p:nvSpPr>
            <p:spPr bwMode="auto">
              <a:xfrm>
                <a:off x="3906" y="2284"/>
                <a:ext cx="993" cy="408"/>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77" name="Text Box 66">
                <a:extLst>
                  <a:ext uri="{FF2B5EF4-FFF2-40B4-BE49-F238E27FC236}">
                    <a16:creationId xmlns:a16="http://schemas.microsoft.com/office/drawing/2014/main" id="{F17473E4-1E77-F249-8E36-56D7B5CF177D}"/>
                  </a:ext>
                </a:extLst>
              </p:cNvPr>
              <p:cNvSpPr txBox="1">
                <a:spLocks noChangeArrowheads="1"/>
              </p:cNvSpPr>
              <p:nvPr/>
            </p:nvSpPr>
            <p:spPr bwMode="auto">
              <a:xfrm>
                <a:off x="4318" y="2305"/>
                <a:ext cx="1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i="1">
                    <a:solidFill>
                      <a:schemeClr val="tx1"/>
                    </a:solidFill>
                    <a:ea typeface="宋体" panose="02010600030101010101" pitchFamily="2" charset="-122"/>
                  </a:rPr>
                  <a:t>C0</a:t>
                </a:r>
              </a:p>
            </p:txBody>
          </p:sp>
          <p:sp>
            <p:nvSpPr>
              <p:cNvPr id="78" name="Text Box 67">
                <a:extLst>
                  <a:ext uri="{FF2B5EF4-FFF2-40B4-BE49-F238E27FC236}">
                    <a16:creationId xmlns:a16="http://schemas.microsoft.com/office/drawing/2014/main" id="{0A551C74-2259-6D43-80B1-050595C82301}"/>
                  </a:ext>
                </a:extLst>
              </p:cNvPr>
              <p:cNvSpPr txBox="1">
                <a:spLocks noChangeArrowheads="1"/>
              </p:cNvSpPr>
              <p:nvPr/>
            </p:nvSpPr>
            <p:spPr bwMode="auto">
              <a:xfrm>
                <a:off x="3926" y="2479"/>
                <a:ext cx="9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accept(v:visitor)</a:t>
                </a:r>
              </a:p>
            </p:txBody>
          </p:sp>
        </p:grpSp>
        <p:sp>
          <p:nvSpPr>
            <p:cNvPr id="45" name="AutoShape 68">
              <a:extLst>
                <a:ext uri="{FF2B5EF4-FFF2-40B4-BE49-F238E27FC236}">
                  <a16:creationId xmlns:a16="http://schemas.microsoft.com/office/drawing/2014/main" id="{9B89A6C6-C057-7A41-9D1F-1C438D36759D}"/>
                </a:ext>
              </a:extLst>
            </p:cNvPr>
            <p:cNvSpPr>
              <a:spLocks noChangeArrowheads="1"/>
            </p:cNvSpPr>
            <p:nvPr/>
          </p:nvSpPr>
          <p:spPr bwMode="auto">
            <a:xfrm>
              <a:off x="3998" y="2849"/>
              <a:ext cx="102" cy="100"/>
            </a:xfrm>
            <a:prstGeom prst="triangle">
              <a:avLst>
                <a:gd name="adj" fmla="val 50000"/>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nvGrpSpPr>
            <p:cNvPr id="46" name="Group 69">
              <a:extLst>
                <a:ext uri="{FF2B5EF4-FFF2-40B4-BE49-F238E27FC236}">
                  <a16:creationId xmlns:a16="http://schemas.microsoft.com/office/drawing/2014/main" id="{04540686-EE2F-CE40-A562-C739DE85C4B3}"/>
                </a:ext>
              </a:extLst>
            </p:cNvPr>
            <p:cNvGrpSpPr>
              <a:grpSpLocks/>
            </p:cNvGrpSpPr>
            <p:nvPr/>
          </p:nvGrpSpPr>
          <p:grpSpPr bwMode="auto">
            <a:xfrm>
              <a:off x="3001" y="2951"/>
              <a:ext cx="2129" cy="194"/>
              <a:chOff x="3484" y="2961"/>
              <a:chExt cx="1162" cy="194"/>
            </a:xfrm>
          </p:grpSpPr>
          <p:sp>
            <p:nvSpPr>
              <p:cNvPr id="70" name="Line 70">
                <a:extLst>
                  <a:ext uri="{FF2B5EF4-FFF2-40B4-BE49-F238E27FC236}">
                    <a16:creationId xmlns:a16="http://schemas.microsoft.com/office/drawing/2014/main" id="{3CE9E581-33F2-FB44-8AE4-CC3E3E2E8E1F}"/>
                  </a:ext>
                </a:extLst>
              </p:cNvPr>
              <p:cNvSpPr>
                <a:spLocks noChangeShapeType="1"/>
              </p:cNvSpPr>
              <p:nvPr/>
            </p:nvSpPr>
            <p:spPr bwMode="auto">
              <a:xfrm>
                <a:off x="3484" y="3045"/>
                <a:ext cx="0" cy="8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71">
                <a:extLst>
                  <a:ext uri="{FF2B5EF4-FFF2-40B4-BE49-F238E27FC236}">
                    <a16:creationId xmlns:a16="http://schemas.microsoft.com/office/drawing/2014/main" id="{3D0A698E-D80F-D844-99C9-EB1FB722332A}"/>
                  </a:ext>
                </a:extLst>
              </p:cNvPr>
              <p:cNvSpPr>
                <a:spLocks noChangeShapeType="1"/>
              </p:cNvSpPr>
              <p:nvPr/>
            </p:nvSpPr>
            <p:spPr bwMode="auto">
              <a:xfrm>
                <a:off x="3484" y="3045"/>
                <a:ext cx="6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72">
                <a:extLst>
                  <a:ext uri="{FF2B5EF4-FFF2-40B4-BE49-F238E27FC236}">
                    <a16:creationId xmlns:a16="http://schemas.microsoft.com/office/drawing/2014/main" id="{491C7D56-3A80-C642-B59E-B5AAE9067823}"/>
                  </a:ext>
                </a:extLst>
              </p:cNvPr>
              <p:cNvSpPr>
                <a:spLocks noChangeShapeType="1"/>
              </p:cNvSpPr>
              <p:nvPr/>
            </p:nvSpPr>
            <p:spPr bwMode="auto">
              <a:xfrm>
                <a:off x="4646" y="3045"/>
                <a:ext cx="0" cy="8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73">
                <a:extLst>
                  <a:ext uri="{FF2B5EF4-FFF2-40B4-BE49-F238E27FC236}">
                    <a16:creationId xmlns:a16="http://schemas.microsoft.com/office/drawing/2014/main" id="{679FC013-01D4-024A-8A3D-DDFE6A82E8E6}"/>
                  </a:ext>
                </a:extLst>
              </p:cNvPr>
              <p:cNvSpPr>
                <a:spLocks noChangeShapeType="1"/>
              </p:cNvSpPr>
              <p:nvPr/>
            </p:nvSpPr>
            <p:spPr bwMode="auto">
              <a:xfrm>
                <a:off x="4089" y="3045"/>
                <a:ext cx="55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74">
                <a:extLst>
                  <a:ext uri="{FF2B5EF4-FFF2-40B4-BE49-F238E27FC236}">
                    <a16:creationId xmlns:a16="http://schemas.microsoft.com/office/drawing/2014/main" id="{54770FE3-7E79-6644-BC43-A9F2A7B89171}"/>
                  </a:ext>
                </a:extLst>
              </p:cNvPr>
              <p:cNvSpPr>
                <a:spLocks noChangeShapeType="1"/>
              </p:cNvSpPr>
              <p:nvPr/>
            </p:nvSpPr>
            <p:spPr bwMode="auto">
              <a:xfrm>
                <a:off x="4055" y="2961"/>
                <a:ext cx="0" cy="1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 name="Group 75">
              <a:extLst>
                <a:ext uri="{FF2B5EF4-FFF2-40B4-BE49-F238E27FC236}">
                  <a16:creationId xmlns:a16="http://schemas.microsoft.com/office/drawing/2014/main" id="{DDCD5198-126B-1241-ADC3-81F1DD147021}"/>
                </a:ext>
              </a:extLst>
            </p:cNvPr>
            <p:cNvGrpSpPr>
              <a:grpSpLocks/>
            </p:cNvGrpSpPr>
            <p:nvPr/>
          </p:nvGrpSpPr>
          <p:grpSpPr bwMode="auto">
            <a:xfrm>
              <a:off x="2469" y="3131"/>
              <a:ext cx="993" cy="408"/>
              <a:chOff x="3906" y="2284"/>
              <a:chExt cx="993" cy="408"/>
            </a:xfrm>
          </p:grpSpPr>
          <p:sp>
            <p:nvSpPr>
              <p:cNvPr id="66" name="Line 76">
                <a:extLst>
                  <a:ext uri="{FF2B5EF4-FFF2-40B4-BE49-F238E27FC236}">
                    <a16:creationId xmlns:a16="http://schemas.microsoft.com/office/drawing/2014/main" id="{CF7E4BB1-7587-124A-87E0-3886E2335C34}"/>
                  </a:ext>
                </a:extLst>
              </p:cNvPr>
              <p:cNvSpPr>
                <a:spLocks noChangeShapeType="1"/>
              </p:cNvSpPr>
              <p:nvPr/>
            </p:nvSpPr>
            <p:spPr bwMode="auto">
              <a:xfrm>
                <a:off x="3906" y="2478"/>
                <a:ext cx="993" cy="1"/>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67" name="Rectangle 77">
                <a:extLst>
                  <a:ext uri="{FF2B5EF4-FFF2-40B4-BE49-F238E27FC236}">
                    <a16:creationId xmlns:a16="http://schemas.microsoft.com/office/drawing/2014/main" id="{79CE1461-3C3F-F64E-90BB-CBB10101EF63}"/>
                  </a:ext>
                </a:extLst>
              </p:cNvPr>
              <p:cNvSpPr>
                <a:spLocks noChangeArrowheads="1"/>
              </p:cNvSpPr>
              <p:nvPr/>
            </p:nvSpPr>
            <p:spPr bwMode="auto">
              <a:xfrm>
                <a:off x="3906" y="2284"/>
                <a:ext cx="993" cy="408"/>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IN" altLang="en-US" sz="1800" i="1">
                  <a:solidFill>
                    <a:schemeClr val="tx1"/>
                  </a:solidFill>
                </a:endParaRPr>
              </a:p>
            </p:txBody>
          </p:sp>
          <p:sp>
            <p:nvSpPr>
              <p:cNvPr id="68" name="Text Box 78">
                <a:extLst>
                  <a:ext uri="{FF2B5EF4-FFF2-40B4-BE49-F238E27FC236}">
                    <a16:creationId xmlns:a16="http://schemas.microsoft.com/office/drawing/2014/main" id="{5A769C0F-E1E2-EC47-AAE8-EEC57EBC14D6}"/>
                  </a:ext>
                </a:extLst>
              </p:cNvPr>
              <p:cNvSpPr txBox="1">
                <a:spLocks noChangeArrowheads="1"/>
              </p:cNvSpPr>
              <p:nvPr/>
            </p:nvSpPr>
            <p:spPr bwMode="auto">
              <a:xfrm>
                <a:off x="4318" y="2305"/>
                <a:ext cx="1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C1</a:t>
                </a:r>
              </a:p>
            </p:txBody>
          </p:sp>
          <p:sp>
            <p:nvSpPr>
              <p:cNvPr id="69" name="Text Box 79">
                <a:extLst>
                  <a:ext uri="{FF2B5EF4-FFF2-40B4-BE49-F238E27FC236}">
                    <a16:creationId xmlns:a16="http://schemas.microsoft.com/office/drawing/2014/main" id="{BE2B58DA-967D-104D-B90F-CC9130FA0AB3}"/>
                  </a:ext>
                </a:extLst>
              </p:cNvPr>
              <p:cNvSpPr txBox="1">
                <a:spLocks noChangeArrowheads="1"/>
              </p:cNvSpPr>
              <p:nvPr/>
            </p:nvSpPr>
            <p:spPr bwMode="auto">
              <a:xfrm>
                <a:off x="3926" y="2469"/>
                <a:ext cx="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endParaRPr lang="en-US" altLang="zh-CN" sz="1800">
                  <a:solidFill>
                    <a:schemeClr val="tx1"/>
                  </a:solidFill>
                  <a:ea typeface="宋体" panose="02010600030101010101" pitchFamily="2" charset="-122"/>
                </a:endParaRPr>
              </a:p>
            </p:txBody>
          </p:sp>
        </p:grpSp>
        <p:grpSp>
          <p:nvGrpSpPr>
            <p:cNvPr id="48" name="Group 80">
              <a:extLst>
                <a:ext uri="{FF2B5EF4-FFF2-40B4-BE49-F238E27FC236}">
                  <a16:creationId xmlns:a16="http://schemas.microsoft.com/office/drawing/2014/main" id="{037DD584-6B12-8548-A629-12D084748A40}"/>
                </a:ext>
              </a:extLst>
            </p:cNvPr>
            <p:cNvGrpSpPr>
              <a:grpSpLocks/>
            </p:cNvGrpSpPr>
            <p:nvPr/>
          </p:nvGrpSpPr>
          <p:grpSpPr bwMode="auto">
            <a:xfrm>
              <a:off x="3545" y="3131"/>
              <a:ext cx="993" cy="408"/>
              <a:chOff x="3906" y="2284"/>
              <a:chExt cx="993" cy="408"/>
            </a:xfrm>
          </p:grpSpPr>
          <p:sp>
            <p:nvSpPr>
              <p:cNvPr id="62" name="Line 81">
                <a:extLst>
                  <a:ext uri="{FF2B5EF4-FFF2-40B4-BE49-F238E27FC236}">
                    <a16:creationId xmlns:a16="http://schemas.microsoft.com/office/drawing/2014/main" id="{198A6FAF-B9BD-384F-BF22-6341805ADFA7}"/>
                  </a:ext>
                </a:extLst>
              </p:cNvPr>
              <p:cNvSpPr>
                <a:spLocks noChangeShapeType="1"/>
              </p:cNvSpPr>
              <p:nvPr/>
            </p:nvSpPr>
            <p:spPr bwMode="auto">
              <a:xfrm>
                <a:off x="3906" y="2478"/>
                <a:ext cx="993" cy="1"/>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63" name="Rectangle 82">
                <a:extLst>
                  <a:ext uri="{FF2B5EF4-FFF2-40B4-BE49-F238E27FC236}">
                    <a16:creationId xmlns:a16="http://schemas.microsoft.com/office/drawing/2014/main" id="{8F5A6A75-D3EC-284C-8A1A-6F40CD272211}"/>
                  </a:ext>
                </a:extLst>
              </p:cNvPr>
              <p:cNvSpPr>
                <a:spLocks noChangeArrowheads="1"/>
              </p:cNvSpPr>
              <p:nvPr/>
            </p:nvSpPr>
            <p:spPr bwMode="auto">
              <a:xfrm>
                <a:off x="3906" y="2284"/>
                <a:ext cx="993" cy="408"/>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IN" altLang="en-US" sz="1800" i="1">
                  <a:solidFill>
                    <a:schemeClr val="tx1"/>
                  </a:solidFill>
                </a:endParaRPr>
              </a:p>
            </p:txBody>
          </p:sp>
          <p:sp>
            <p:nvSpPr>
              <p:cNvPr id="64" name="Text Box 83">
                <a:extLst>
                  <a:ext uri="{FF2B5EF4-FFF2-40B4-BE49-F238E27FC236}">
                    <a16:creationId xmlns:a16="http://schemas.microsoft.com/office/drawing/2014/main" id="{77554342-CA07-BD48-AD24-FEABBDA65511}"/>
                  </a:ext>
                </a:extLst>
              </p:cNvPr>
              <p:cNvSpPr txBox="1">
                <a:spLocks noChangeArrowheads="1"/>
              </p:cNvSpPr>
              <p:nvPr/>
            </p:nvSpPr>
            <p:spPr bwMode="auto">
              <a:xfrm>
                <a:off x="4318" y="2305"/>
                <a:ext cx="1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C2</a:t>
                </a:r>
              </a:p>
            </p:txBody>
          </p:sp>
          <p:sp>
            <p:nvSpPr>
              <p:cNvPr id="65" name="Text Box 84">
                <a:extLst>
                  <a:ext uri="{FF2B5EF4-FFF2-40B4-BE49-F238E27FC236}">
                    <a16:creationId xmlns:a16="http://schemas.microsoft.com/office/drawing/2014/main" id="{A6385845-50DA-A74F-8325-2FEFFC6A5C65}"/>
                  </a:ext>
                </a:extLst>
              </p:cNvPr>
              <p:cNvSpPr txBox="1">
                <a:spLocks noChangeArrowheads="1"/>
              </p:cNvSpPr>
              <p:nvPr/>
            </p:nvSpPr>
            <p:spPr bwMode="auto">
              <a:xfrm>
                <a:off x="3926" y="2469"/>
                <a:ext cx="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endParaRPr lang="en-US" altLang="zh-CN" sz="1800">
                  <a:solidFill>
                    <a:schemeClr val="tx1"/>
                  </a:solidFill>
                  <a:ea typeface="宋体" panose="02010600030101010101" pitchFamily="2" charset="-122"/>
                </a:endParaRPr>
              </a:p>
            </p:txBody>
          </p:sp>
        </p:grpSp>
        <p:grpSp>
          <p:nvGrpSpPr>
            <p:cNvPr id="49" name="Group 85">
              <a:extLst>
                <a:ext uri="{FF2B5EF4-FFF2-40B4-BE49-F238E27FC236}">
                  <a16:creationId xmlns:a16="http://schemas.microsoft.com/office/drawing/2014/main" id="{608423FB-5CB8-F44E-AAEB-E542B74C001E}"/>
                </a:ext>
              </a:extLst>
            </p:cNvPr>
            <p:cNvGrpSpPr>
              <a:grpSpLocks/>
            </p:cNvGrpSpPr>
            <p:nvPr/>
          </p:nvGrpSpPr>
          <p:grpSpPr bwMode="auto">
            <a:xfrm>
              <a:off x="4621" y="3131"/>
              <a:ext cx="993" cy="408"/>
              <a:chOff x="3906" y="2284"/>
              <a:chExt cx="993" cy="408"/>
            </a:xfrm>
          </p:grpSpPr>
          <p:sp>
            <p:nvSpPr>
              <p:cNvPr id="58" name="Line 86">
                <a:extLst>
                  <a:ext uri="{FF2B5EF4-FFF2-40B4-BE49-F238E27FC236}">
                    <a16:creationId xmlns:a16="http://schemas.microsoft.com/office/drawing/2014/main" id="{12D12CA1-45C6-E946-9E79-F7B0E9347157}"/>
                  </a:ext>
                </a:extLst>
              </p:cNvPr>
              <p:cNvSpPr>
                <a:spLocks noChangeShapeType="1"/>
              </p:cNvSpPr>
              <p:nvPr/>
            </p:nvSpPr>
            <p:spPr bwMode="auto">
              <a:xfrm>
                <a:off x="3906" y="2478"/>
                <a:ext cx="993" cy="1"/>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59" name="Rectangle 87">
                <a:extLst>
                  <a:ext uri="{FF2B5EF4-FFF2-40B4-BE49-F238E27FC236}">
                    <a16:creationId xmlns:a16="http://schemas.microsoft.com/office/drawing/2014/main" id="{C3F30901-5E2D-2444-B29D-8E3F23311652}"/>
                  </a:ext>
                </a:extLst>
              </p:cNvPr>
              <p:cNvSpPr>
                <a:spLocks noChangeArrowheads="1"/>
              </p:cNvSpPr>
              <p:nvPr/>
            </p:nvSpPr>
            <p:spPr bwMode="auto">
              <a:xfrm>
                <a:off x="3906" y="2284"/>
                <a:ext cx="993" cy="408"/>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IN" altLang="en-US" sz="1800" i="1">
                  <a:solidFill>
                    <a:schemeClr val="tx1"/>
                  </a:solidFill>
                </a:endParaRPr>
              </a:p>
            </p:txBody>
          </p:sp>
          <p:sp>
            <p:nvSpPr>
              <p:cNvPr id="60" name="Text Box 88">
                <a:extLst>
                  <a:ext uri="{FF2B5EF4-FFF2-40B4-BE49-F238E27FC236}">
                    <a16:creationId xmlns:a16="http://schemas.microsoft.com/office/drawing/2014/main" id="{693BB4E0-D54C-1148-9A70-B98B76D48BED}"/>
                  </a:ext>
                </a:extLst>
              </p:cNvPr>
              <p:cNvSpPr txBox="1">
                <a:spLocks noChangeArrowheads="1"/>
              </p:cNvSpPr>
              <p:nvPr/>
            </p:nvSpPr>
            <p:spPr bwMode="auto">
              <a:xfrm>
                <a:off x="4318" y="2305"/>
                <a:ext cx="1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800">
                    <a:solidFill>
                      <a:schemeClr val="tx1"/>
                    </a:solidFill>
                    <a:ea typeface="宋体" panose="02010600030101010101" pitchFamily="2" charset="-122"/>
                  </a:rPr>
                  <a:t>C3</a:t>
                </a:r>
              </a:p>
            </p:txBody>
          </p:sp>
          <p:sp>
            <p:nvSpPr>
              <p:cNvPr id="61" name="Text Box 89">
                <a:extLst>
                  <a:ext uri="{FF2B5EF4-FFF2-40B4-BE49-F238E27FC236}">
                    <a16:creationId xmlns:a16="http://schemas.microsoft.com/office/drawing/2014/main" id="{502DF961-0104-194E-82B4-E4E0C5BA9FAC}"/>
                  </a:ext>
                </a:extLst>
              </p:cNvPr>
              <p:cNvSpPr txBox="1">
                <a:spLocks noChangeArrowheads="1"/>
              </p:cNvSpPr>
              <p:nvPr/>
            </p:nvSpPr>
            <p:spPr bwMode="auto">
              <a:xfrm>
                <a:off x="3926" y="2469"/>
                <a:ext cx="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endParaRPr lang="en-US" altLang="zh-CN" sz="1800">
                  <a:solidFill>
                    <a:schemeClr val="tx1"/>
                  </a:solidFill>
                  <a:ea typeface="宋体" panose="02010600030101010101" pitchFamily="2" charset="-122"/>
                </a:endParaRPr>
              </a:p>
            </p:txBody>
          </p:sp>
        </p:grpSp>
        <p:sp>
          <p:nvSpPr>
            <p:cNvPr id="50" name="Line 90">
              <a:extLst>
                <a:ext uri="{FF2B5EF4-FFF2-40B4-BE49-F238E27FC236}">
                  <a16:creationId xmlns:a16="http://schemas.microsoft.com/office/drawing/2014/main" id="{B05D0CBA-6F1D-A441-A12B-ED082E9D0913}"/>
                </a:ext>
              </a:extLst>
            </p:cNvPr>
            <p:cNvSpPr>
              <a:spLocks noChangeShapeType="1"/>
            </p:cNvSpPr>
            <p:nvPr/>
          </p:nvSpPr>
          <p:spPr bwMode="auto">
            <a:xfrm>
              <a:off x="1791" y="2595"/>
              <a:ext cx="17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 Box 91">
              <a:extLst>
                <a:ext uri="{FF2B5EF4-FFF2-40B4-BE49-F238E27FC236}">
                  <a16:creationId xmlns:a16="http://schemas.microsoft.com/office/drawing/2014/main" id="{B054C096-0B2D-3245-A496-94460CCA5333}"/>
                </a:ext>
              </a:extLst>
            </p:cNvPr>
            <p:cNvSpPr txBox="1">
              <a:spLocks noChangeArrowheads="1"/>
            </p:cNvSpPr>
            <p:nvPr/>
          </p:nvSpPr>
          <p:spPr bwMode="auto">
            <a:xfrm>
              <a:off x="2475" y="2354"/>
              <a:ext cx="4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visit</a:t>
              </a:r>
            </a:p>
          </p:txBody>
        </p:sp>
        <p:sp>
          <p:nvSpPr>
            <p:cNvPr id="52" name="Text Box 92">
              <a:extLst>
                <a:ext uri="{FF2B5EF4-FFF2-40B4-BE49-F238E27FC236}">
                  <a16:creationId xmlns:a16="http://schemas.microsoft.com/office/drawing/2014/main" id="{255B7F6B-5733-C948-BF9D-F33FA735A59B}"/>
                </a:ext>
              </a:extLst>
            </p:cNvPr>
            <p:cNvSpPr txBox="1">
              <a:spLocks noChangeArrowheads="1"/>
            </p:cNvSpPr>
            <p:nvPr/>
          </p:nvSpPr>
          <p:spPr bwMode="auto">
            <a:xfrm>
              <a:off x="1767" y="2378"/>
              <a:ext cx="2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ltLang="en-US" sz="2000">
                <a:solidFill>
                  <a:schemeClr val="tx1"/>
                </a:solidFill>
              </a:endParaRPr>
            </a:p>
          </p:txBody>
        </p:sp>
        <p:sp>
          <p:nvSpPr>
            <p:cNvPr id="53" name="Text Box 93">
              <a:extLst>
                <a:ext uri="{FF2B5EF4-FFF2-40B4-BE49-F238E27FC236}">
                  <a16:creationId xmlns:a16="http://schemas.microsoft.com/office/drawing/2014/main" id="{414B583C-814C-BF46-979D-235163D83451}"/>
                </a:ext>
              </a:extLst>
            </p:cNvPr>
            <p:cNvSpPr txBox="1">
              <a:spLocks noChangeArrowheads="1"/>
            </p:cNvSpPr>
            <p:nvPr/>
          </p:nvSpPr>
          <p:spPr bwMode="auto">
            <a:xfrm>
              <a:off x="3267" y="2378"/>
              <a:ext cx="2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1+</a:t>
              </a:r>
            </a:p>
          </p:txBody>
        </p:sp>
        <p:sp>
          <p:nvSpPr>
            <p:cNvPr id="54" name="AutoShape 94">
              <a:extLst>
                <a:ext uri="{FF2B5EF4-FFF2-40B4-BE49-F238E27FC236}">
                  <a16:creationId xmlns:a16="http://schemas.microsoft.com/office/drawing/2014/main" id="{F9630366-3CC1-2541-BB8F-305C3197EBA8}"/>
                </a:ext>
              </a:extLst>
            </p:cNvPr>
            <p:cNvSpPr>
              <a:spLocks noChangeArrowheads="1"/>
            </p:cNvSpPr>
            <p:nvPr/>
          </p:nvSpPr>
          <p:spPr bwMode="auto">
            <a:xfrm rot="5400000">
              <a:off x="2847" y="2461"/>
              <a:ext cx="52" cy="52"/>
            </a:xfrm>
            <a:prstGeom prst="triangle">
              <a:avLst>
                <a:gd name="adj" fmla="val 50000"/>
              </a:avLst>
            </a:prstGeom>
            <a:solidFill>
              <a:schemeClr val="tx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55" name="Text Box 95">
              <a:extLst>
                <a:ext uri="{FF2B5EF4-FFF2-40B4-BE49-F238E27FC236}">
                  <a16:creationId xmlns:a16="http://schemas.microsoft.com/office/drawing/2014/main" id="{B869A8BF-41C4-BB45-9905-12124A1C5B10}"/>
                </a:ext>
              </a:extLst>
            </p:cNvPr>
            <p:cNvSpPr txBox="1">
              <a:spLocks noChangeArrowheads="1"/>
            </p:cNvSpPr>
            <p:nvPr/>
          </p:nvSpPr>
          <p:spPr bwMode="auto">
            <a:xfrm>
              <a:off x="3509" y="2112"/>
              <a:ext cx="10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Using visitor</a:t>
              </a:r>
            </a:p>
          </p:txBody>
        </p:sp>
        <p:sp>
          <p:nvSpPr>
            <p:cNvPr id="56" name="Text Box 96">
              <a:extLst>
                <a:ext uri="{FF2B5EF4-FFF2-40B4-BE49-F238E27FC236}">
                  <a16:creationId xmlns:a16="http://schemas.microsoft.com/office/drawing/2014/main" id="{A1F144B5-A4F9-8640-9C89-538CB362B292}"/>
                </a:ext>
              </a:extLst>
            </p:cNvPr>
            <p:cNvSpPr txBox="1">
              <a:spLocks noChangeArrowheads="1"/>
            </p:cNvSpPr>
            <p:nvPr/>
          </p:nvSpPr>
          <p:spPr bwMode="auto">
            <a:xfrm>
              <a:off x="4767" y="2233"/>
              <a:ext cx="7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v.visit(self)</a:t>
              </a:r>
            </a:p>
          </p:txBody>
        </p:sp>
        <p:sp>
          <p:nvSpPr>
            <p:cNvPr id="57" name="Line 97">
              <a:extLst>
                <a:ext uri="{FF2B5EF4-FFF2-40B4-BE49-F238E27FC236}">
                  <a16:creationId xmlns:a16="http://schemas.microsoft.com/office/drawing/2014/main" id="{CB318F9E-A6D9-C64D-B5BC-7756119268E3}"/>
                </a:ext>
              </a:extLst>
            </p:cNvPr>
            <p:cNvSpPr>
              <a:spLocks noChangeShapeType="1"/>
            </p:cNvSpPr>
            <p:nvPr/>
          </p:nvSpPr>
          <p:spPr bwMode="auto">
            <a:xfrm flipH="1">
              <a:off x="4525" y="2499"/>
              <a:ext cx="411" cy="21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5995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BC6F-FC3E-0146-ADB1-C4F1C0158827}"/>
              </a:ext>
            </a:extLst>
          </p:cNvPr>
          <p:cNvSpPr>
            <a:spLocks noGrp="1"/>
          </p:cNvSpPr>
          <p:nvPr>
            <p:ph type="title"/>
          </p:nvPr>
        </p:nvSpPr>
        <p:spPr/>
        <p:txBody>
          <a:bodyPr/>
          <a:lstStyle/>
          <a:p>
            <a:r>
              <a:rPr lang="en-US" altLang="zh-CN" dirty="0"/>
              <a:t>The Visitor Pattern</a:t>
            </a:r>
            <a:endParaRPr lang="en-US" dirty="0"/>
          </a:p>
        </p:txBody>
      </p:sp>
      <p:sp>
        <p:nvSpPr>
          <p:cNvPr id="3" name="Content Placeholder 2">
            <a:extLst>
              <a:ext uri="{FF2B5EF4-FFF2-40B4-BE49-F238E27FC236}">
                <a16:creationId xmlns:a16="http://schemas.microsoft.com/office/drawing/2014/main" id="{06E6EE27-9D6F-AA4D-B627-F0E00D84F886}"/>
              </a:ext>
            </a:extLst>
          </p:cNvPr>
          <p:cNvSpPr>
            <a:spLocks noGrp="1"/>
          </p:cNvSpPr>
          <p:nvPr>
            <p:ph idx="1"/>
          </p:nvPr>
        </p:nvSpPr>
        <p:spPr/>
        <p:txBody>
          <a:bodyPr>
            <a:normAutofit fontScale="92500" lnSpcReduction="20000"/>
          </a:bodyPr>
          <a:lstStyle/>
          <a:p>
            <a:r>
              <a:rPr lang="en-US" altLang="zh-CN" sz="2800" dirty="0"/>
              <a:t>Benefits</a:t>
            </a:r>
          </a:p>
          <a:p>
            <a:pPr lvl="1"/>
            <a:r>
              <a:rPr lang="en-US" altLang="zh-CN" sz="2400" dirty="0"/>
              <a:t>higher cohesion</a:t>
            </a:r>
          </a:p>
          <a:p>
            <a:pPr lvl="2"/>
            <a:r>
              <a:rPr lang="en-US" altLang="zh-CN" sz="1800" dirty="0"/>
              <a:t>without using Visitor, unrelated responsibilities are assigned to each class of the class structure</a:t>
            </a:r>
          </a:p>
          <a:p>
            <a:pPr lvl="2"/>
            <a:r>
              <a:rPr lang="en-US" altLang="zh-CN" sz="1800" dirty="0"/>
              <a:t>on the contrary, the visit(c: Ci) methods of each concrete visitor implement one functionality</a:t>
            </a:r>
          </a:p>
          <a:p>
            <a:pPr lvl="1"/>
            <a:r>
              <a:rPr lang="en-US" altLang="zh-CN" sz="2400" dirty="0"/>
              <a:t>support expert pattern</a:t>
            </a:r>
          </a:p>
          <a:p>
            <a:pPr lvl="2"/>
            <a:r>
              <a:rPr lang="en-US" altLang="zh-CN" sz="1800" dirty="0"/>
              <a:t>each concrete visitor class may store information that is needed to fulfill the functionality</a:t>
            </a:r>
          </a:p>
          <a:p>
            <a:pPr lvl="2"/>
            <a:r>
              <a:rPr lang="en-US" altLang="zh-CN" sz="1800" dirty="0"/>
              <a:t>the concrete visitor classes collaborate with objects of the structure to fulfill the responsibility</a:t>
            </a:r>
          </a:p>
          <a:p>
            <a:pPr lvl="1"/>
            <a:r>
              <a:rPr lang="en-US" altLang="zh-CN" sz="2400" dirty="0"/>
              <a:t>Support separation of concerns</a:t>
            </a:r>
          </a:p>
          <a:p>
            <a:pPr lvl="2"/>
            <a:r>
              <a:rPr lang="en-US" altLang="zh-CN" sz="1800" dirty="0"/>
              <a:t>the Visitor pattern separates the concerns into the concrete visitors, which can be used by different applications</a:t>
            </a:r>
          </a:p>
          <a:p>
            <a:pPr lvl="1"/>
            <a:r>
              <a:rPr lang="en-US" altLang="zh-CN" sz="2400" dirty="0"/>
              <a:t>Easy to add analysis functions</a:t>
            </a:r>
          </a:p>
          <a:p>
            <a:pPr lvl="2"/>
            <a:r>
              <a:rPr lang="en-US" altLang="zh-CN" sz="1800" dirty="0"/>
              <a:t>simply add concrete visitor classes</a:t>
            </a:r>
          </a:p>
          <a:p>
            <a:pPr lvl="1"/>
            <a:r>
              <a:rPr lang="en-US" altLang="zh-CN" sz="2400" dirty="0"/>
              <a:t>Visitors can accumulate state as they visit each object of the class structure</a:t>
            </a:r>
          </a:p>
          <a:p>
            <a:pPr lvl="1"/>
            <a:r>
              <a:rPr lang="en-US" altLang="zh-CN" sz="2400" dirty="0"/>
              <a:t>A visitor can be a singleton if it does not contain instance or share variables.</a:t>
            </a:r>
          </a:p>
          <a:p>
            <a:endParaRPr lang="en-US" sz="2800" dirty="0"/>
          </a:p>
        </p:txBody>
      </p:sp>
      <p:sp>
        <p:nvSpPr>
          <p:cNvPr id="4" name="Slide Number Placeholder 3">
            <a:extLst>
              <a:ext uri="{FF2B5EF4-FFF2-40B4-BE49-F238E27FC236}">
                <a16:creationId xmlns:a16="http://schemas.microsoft.com/office/drawing/2014/main" id="{8609C24F-1570-3A42-A4EB-18707E875D08}"/>
              </a:ext>
            </a:extLst>
          </p:cNvPr>
          <p:cNvSpPr>
            <a:spLocks noGrp="1"/>
          </p:cNvSpPr>
          <p:nvPr>
            <p:ph type="sldNum" sz="quarter" idx="12"/>
          </p:nvPr>
        </p:nvSpPr>
        <p:spPr/>
        <p:txBody>
          <a:bodyPr/>
          <a:lstStyle/>
          <a:p>
            <a:fld id="{4CE482DC-2269-4F26-9D2A-7E44B1A4CD85}" type="slidenum">
              <a:rPr lang="en-US" smtClean="0"/>
              <a:t>41</a:t>
            </a:fld>
            <a:endParaRPr lang="en-US" dirty="0"/>
          </a:p>
        </p:txBody>
      </p:sp>
    </p:spTree>
    <p:extLst>
      <p:ext uri="{BB962C8B-B14F-4D97-AF65-F5344CB8AC3E}">
        <p14:creationId xmlns:p14="http://schemas.microsoft.com/office/powerpoint/2010/main" val="1044939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BC6F-FC3E-0146-ADB1-C4F1C0158827}"/>
              </a:ext>
            </a:extLst>
          </p:cNvPr>
          <p:cNvSpPr>
            <a:spLocks noGrp="1"/>
          </p:cNvSpPr>
          <p:nvPr>
            <p:ph type="title"/>
          </p:nvPr>
        </p:nvSpPr>
        <p:spPr/>
        <p:txBody>
          <a:bodyPr/>
          <a:lstStyle/>
          <a:p>
            <a:r>
              <a:rPr lang="en-US" altLang="zh-CN" dirty="0"/>
              <a:t>The Visitor Pattern</a:t>
            </a:r>
            <a:endParaRPr lang="en-US" dirty="0"/>
          </a:p>
        </p:txBody>
      </p:sp>
      <p:sp>
        <p:nvSpPr>
          <p:cNvPr id="3" name="Content Placeholder 2">
            <a:extLst>
              <a:ext uri="{FF2B5EF4-FFF2-40B4-BE49-F238E27FC236}">
                <a16:creationId xmlns:a16="http://schemas.microsoft.com/office/drawing/2014/main" id="{06E6EE27-9D6F-AA4D-B627-F0E00D84F886}"/>
              </a:ext>
            </a:extLst>
          </p:cNvPr>
          <p:cNvSpPr>
            <a:spLocks noGrp="1"/>
          </p:cNvSpPr>
          <p:nvPr>
            <p:ph idx="1"/>
          </p:nvPr>
        </p:nvSpPr>
        <p:spPr/>
        <p:txBody>
          <a:bodyPr>
            <a:normAutofit/>
          </a:bodyPr>
          <a:lstStyle/>
          <a:p>
            <a:pPr>
              <a:spcBef>
                <a:spcPct val="0"/>
              </a:spcBef>
            </a:pPr>
            <a:r>
              <a:rPr lang="en-US" altLang="zh-CN" sz="2800" dirty="0"/>
              <a:t>Liabilities </a:t>
            </a:r>
          </a:p>
          <a:p>
            <a:pPr lvl="1">
              <a:spcBef>
                <a:spcPct val="0"/>
              </a:spcBef>
            </a:pPr>
            <a:r>
              <a:rPr lang="en-US" altLang="zh-CN" sz="2400" dirty="0"/>
              <a:t>Adding a new class </a:t>
            </a:r>
            <a:r>
              <a:rPr lang="en-US" altLang="zh-CN" sz="2400" dirty="0" err="1"/>
              <a:t>Cj</a:t>
            </a:r>
            <a:r>
              <a:rPr lang="en-US" altLang="zh-CN" sz="2400" dirty="0"/>
              <a:t> to the class structure is difficult</a:t>
            </a:r>
          </a:p>
          <a:p>
            <a:pPr lvl="2"/>
            <a:r>
              <a:rPr lang="en-US" altLang="zh-CN" sz="1800" dirty="0"/>
              <a:t>Need to add and implement visit(</a:t>
            </a:r>
            <a:r>
              <a:rPr lang="en-US" altLang="zh-CN" sz="1800" dirty="0" err="1"/>
              <a:t>c:Cj</a:t>
            </a:r>
            <a:r>
              <a:rPr lang="en-US" altLang="zh-CN" sz="1800" dirty="0"/>
              <a:t>) in each visitor class</a:t>
            </a:r>
          </a:p>
          <a:p>
            <a:pPr lvl="2"/>
            <a:r>
              <a:rPr lang="en-US" altLang="zh-CN" sz="1800" dirty="0"/>
              <a:t>May be cured by providing a default implementation in the abstract visitor root class</a:t>
            </a:r>
          </a:p>
          <a:p>
            <a:pPr lvl="1"/>
            <a:r>
              <a:rPr lang="en-US" altLang="zh-CN" sz="2400" dirty="0"/>
              <a:t>Breaking encapsulation of the class structure</a:t>
            </a:r>
          </a:p>
          <a:p>
            <a:pPr lvl="2"/>
            <a:r>
              <a:rPr lang="en-US" altLang="zh-CN" sz="1800" dirty="0"/>
              <a:t>A concrete visitor may need to access to the internal states of  the objects visited.</a:t>
            </a:r>
          </a:p>
        </p:txBody>
      </p:sp>
      <p:sp>
        <p:nvSpPr>
          <p:cNvPr id="4" name="Slide Number Placeholder 3">
            <a:extLst>
              <a:ext uri="{FF2B5EF4-FFF2-40B4-BE49-F238E27FC236}">
                <a16:creationId xmlns:a16="http://schemas.microsoft.com/office/drawing/2014/main" id="{8609C24F-1570-3A42-A4EB-18707E875D08}"/>
              </a:ext>
            </a:extLst>
          </p:cNvPr>
          <p:cNvSpPr>
            <a:spLocks noGrp="1"/>
          </p:cNvSpPr>
          <p:nvPr>
            <p:ph type="sldNum" sz="quarter" idx="12"/>
          </p:nvPr>
        </p:nvSpPr>
        <p:spPr/>
        <p:txBody>
          <a:bodyPr/>
          <a:lstStyle/>
          <a:p>
            <a:fld id="{4CE482DC-2269-4F26-9D2A-7E44B1A4CD85}" type="slidenum">
              <a:rPr lang="en-US" smtClean="0"/>
              <a:t>42</a:t>
            </a:fld>
            <a:endParaRPr lang="en-US" dirty="0"/>
          </a:p>
        </p:txBody>
      </p:sp>
    </p:spTree>
    <p:extLst>
      <p:ext uri="{BB962C8B-B14F-4D97-AF65-F5344CB8AC3E}">
        <p14:creationId xmlns:p14="http://schemas.microsoft.com/office/powerpoint/2010/main" val="447635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52D9-CED7-804F-ADA2-5DFF41DC2516}"/>
              </a:ext>
            </a:extLst>
          </p:cNvPr>
          <p:cNvSpPr>
            <a:spLocks noGrp="1"/>
          </p:cNvSpPr>
          <p:nvPr>
            <p:ph type="title"/>
          </p:nvPr>
        </p:nvSpPr>
        <p:spPr/>
        <p:txBody>
          <a:bodyPr/>
          <a:lstStyle/>
          <a:p>
            <a:r>
              <a:rPr lang="en-US" altLang="en-US" dirty="0"/>
              <a:t>Memento </a:t>
            </a:r>
            <a:r>
              <a:rPr lang="en-US" dirty="0"/>
              <a:t>Pattern</a:t>
            </a:r>
          </a:p>
        </p:txBody>
      </p:sp>
      <p:sp>
        <p:nvSpPr>
          <p:cNvPr id="3" name="Content Placeholder 2">
            <a:extLst>
              <a:ext uri="{FF2B5EF4-FFF2-40B4-BE49-F238E27FC236}">
                <a16:creationId xmlns:a16="http://schemas.microsoft.com/office/drawing/2014/main" id="{F7494AAC-B5BE-A848-A1BE-51328BF385A4}"/>
              </a:ext>
            </a:extLst>
          </p:cNvPr>
          <p:cNvSpPr>
            <a:spLocks noGrp="1"/>
          </p:cNvSpPr>
          <p:nvPr>
            <p:ph idx="1"/>
          </p:nvPr>
        </p:nvSpPr>
        <p:spPr/>
        <p:txBody>
          <a:bodyPr>
            <a:normAutofit/>
          </a:bodyPr>
          <a:lstStyle/>
          <a:p>
            <a:r>
              <a:rPr lang="en-US" altLang="en-US" sz="2400" dirty="0"/>
              <a:t>Store and Restore State of an Object</a:t>
            </a:r>
          </a:p>
          <a:p>
            <a:pPr marL="290513" indent="-290513">
              <a:buFont typeface="Wingdings" pitchFamily="2" charset="2"/>
              <a:buChar char="§"/>
            </a:pPr>
            <a:r>
              <a:rPr lang="en-US" altLang="en-US" sz="2400" dirty="0"/>
              <a:t>In Java, one can use cloning to store and restore an object.</a:t>
            </a:r>
          </a:p>
          <a:p>
            <a:pPr marL="290513" indent="-290513">
              <a:buFont typeface="Wingdings" pitchFamily="2" charset="2"/>
              <a:buChar char="§"/>
            </a:pPr>
            <a:r>
              <a:rPr lang="en-US" altLang="en-US" sz="2400" dirty="0"/>
              <a:t>In C++, one can use the copy constructor.</a:t>
            </a:r>
          </a:p>
          <a:p>
            <a:pPr marL="290513" indent="-290513">
              <a:buFont typeface="Wingdings" pitchFamily="2" charset="2"/>
              <a:buChar char="§"/>
            </a:pPr>
            <a:r>
              <a:rPr lang="en-US" altLang="en-US" sz="2400" dirty="0"/>
              <a:t>Sometimes, it is desired that only the object itself is allowed to access the stored state.</a:t>
            </a:r>
          </a:p>
          <a:p>
            <a:pPr marL="290513" indent="-290513">
              <a:buFont typeface="Wingdings" pitchFamily="2" charset="2"/>
              <a:buChar char="§"/>
            </a:pPr>
            <a:r>
              <a:rPr lang="en-US" altLang="en-US" sz="2400" dirty="0"/>
              <a:t>The memento pattern solves this problem.</a:t>
            </a:r>
          </a:p>
          <a:p>
            <a:endParaRPr lang="en-US" altLang="en-US" sz="2400" dirty="0"/>
          </a:p>
          <a:p>
            <a:endParaRPr lang="en-US" sz="2400" dirty="0"/>
          </a:p>
        </p:txBody>
      </p:sp>
      <p:sp>
        <p:nvSpPr>
          <p:cNvPr id="4" name="Slide Number Placeholder 3">
            <a:extLst>
              <a:ext uri="{FF2B5EF4-FFF2-40B4-BE49-F238E27FC236}">
                <a16:creationId xmlns:a16="http://schemas.microsoft.com/office/drawing/2014/main" id="{2472E576-14C0-2D43-BAF4-F9449FCFE930}"/>
              </a:ext>
            </a:extLst>
          </p:cNvPr>
          <p:cNvSpPr>
            <a:spLocks noGrp="1"/>
          </p:cNvSpPr>
          <p:nvPr>
            <p:ph type="sldNum" sz="quarter" idx="12"/>
          </p:nvPr>
        </p:nvSpPr>
        <p:spPr/>
        <p:txBody>
          <a:bodyPr/>
          <a:lstStyle/>
          <a:p>
            <a:fld id="{4CE482DC-2269-4F26-9D2A-7E44B1A4CD85}" type="slidenum">
              <a:rPr lang="en-US" smtClean="0"/>
              <a:t>43</a:t>
            </a:fld>
            <a:endParaRPr lang="en-US" dirty="0"/>
          </a:p>
        </p:txBody>
      </p:sp>
    </p:spTree>
    <p:extLst>
      <p:ext uri="{BB962C8B-B14F-4D97-AF65-F5344CB8AC3E}">
        <p14:creationId xmlns:p14="http://schemas.microsoft.com/office/powerpoint/2010/main" val="656778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7B66-600F-1549-A946-415A4FE0BF26}"/>
              </a:ext>
            </a:extLst>
          </p:cNvPr>
          <p:cNvSpPr>
            <a:spLocks noGrp="1"/>
          </p:cNvSpPr>
          <p:nvPr>
            <p:ph type="title"/>
          </p:nvPr>
        </p:nvSpPr>
        <p:spPr/>
        <p:txBody>
          <a:bodyPr/>
          <a:lstStyle/>
          <a:p>
            <a:r>
              <a:rPr lang="en-US" altLang="en-US" dirty="0"/>
              <a:t>Memento </a:t>
            </a:r>
            <a:r>
              <a:rPr lang="en-US" dirty="0"/>
              <a:t>Pattern</a:t>
            </a:r>
          </a:p>
        </p:txBody>
      </p:sp>
      <p:sp>
        <p:nvSpPr>
          <p:cNvPr id="4" name="Slide Number Placeholder 3">
            <a:extLst>
              <a:ext uri="{FF2B5EF4-FFF2-40B4-BE49-F238E27FC236}">
                <a16:creationId xmlns:a16="http://schemas.microsoft.com/office/drawing/2014/main" id="{1982DA1B-6FEF-904C-857F-EE067D79308F}"/>
              </a:ext>
            </a:extLst>
          </p:cNvPr>
          <p:cNvSpPr>
            <a:spLocks noGrp="1"/>
          </p:cNvSpPr>
          <p:nvPr>
            <p:ph type="sldNum" sz="quarter" idx="12"/>
          </p:nvPr>
        </p:nvSpPr>
        <p:spPr/>
        <p:txBody>
          <a:bodyPr/>
          <a:lstStyle/>
          <a:p>
            <a:fld id="{4CE482DC-2269-4F26-9D2A-7E44B1A4CD85}" type="slidenum">
              <a:rPr lang="en-US" smtClean="0"/>
              <a:t>44</a:t>
            </a:fld>
            <a:endParaRPr lang="en-US" dirty="0"/>
          </a:p>
        </p:txBody>
      </p:sp>
      <p:pic>
        <p:nvPicPr>
          <p:cNvPr id="5" name="Content Placeholder 4">
            <a:extLst>
              <a:ext uri="{FF2B5EF4-FFF2-40B4-BE49-F238E27FC236}">
                <a16:creationId xmlns:a16="http://schemas.microsoft.com/office/drawing/2014/main" id="{A1F4A397-7417-1F4F-8190-224DA0B4B907}"/>
              </a:ext>
            </a:extLst>
          </p:cNvPr>
          <p:cNvPicPr>
            <a:picLocks noGrp="1" noChangeAspect="1"/>
          </p:cNvPicPr>
          <p:nvPr>
            <p:ph idx="1"/>
          </p:nvPr>
        </p:nvPicPr>
        <p:blipFill>
          <a:blip r:embed="rId2"/>
          <a:stretch>
            <a:fillRect/>
          </a:stretch>
        </p:blipFill>
        <p:spPr>
          <a:xfrm>
            <a:off x="729118" y="1813304"/>
            <a:ext cx="9344779" cy="3298157"/>
          </a:xfrm>
          <a:prstGeom prst="rect">
            <a:avLst/>
          </a:prstGeom>
        </p:spPr>
      </p:pic>
    </p:spTree>
    <p:extLst>
      <p:ext uri="{BB962C8B-B14F-4D97-AF65-F5344CB8AC3E}">
        <p14:creationId xmlns:p14="http://schemas.microsoft.com/office/powerpoint/2010/main" val="2973356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B5C3-9351-6B41-8EBF-B4A33A078982}"/>
              </a:ext>
            </a:extLst>
          </p:cNvPr>
          <p:cNvSpPr>
            <a:spLocks noGrp="1"/>
          </p:cNvSpPr>
          <p:nvPr>
            <p:ph type="title"/>
          </p:nvPr>
        </p:nvSpPr>
        <p:spPr/>
        <p:txBody>
          <a:bodyPr/>
          <a:lstStyle/>
          <a:p>
            <a:r>
              <a:rPr lang="en-US" dirty="0"/>
              <a:t>Memento Pattern</a:t>
            </a:r>
          </a:p>
        </p:txBody>
      </p:sp>
      <p:sp>
        <p:nvSpPr>
          <p:cNvPr id="3" name="Content Placeholder 2">
            <a:extLst>
              <a:ext uri="{FF2B5EF4-FFF2-40B4-BE49-F238E27FC236}">
                <a16:creationId xmlns:a16="http://schemas.microsoft.com/office/drawing/2014/main" id="{D8D9BA59-CD64-1043-BD89-DE364FBC2614}"/>
              </a:ext>
            </a:extLst>
          </p:cNvPr>
          <p:cNvSpPr>
            <a:spLocks noGrp="1"/>
          </p:cNvSpPr>
          <p:nvPr>
            <p:ph idx="1"/>
          </p:nvPr>
        </p:nvSpPr>
        <p:spPr/>
        <p:txBody>
          <a:bodyPr>
            <a:normAutofit/>
          </a:bodyPr>
          <a:lstStyle/>
          <a:p>
            <a:r>
              <a:rPr lang="en-US" dirty="0"/>
              <a:t>The Caretaker class refers to the Originator class for saving (</a:t>
            </a:r>
            <a:r>
              <a:rPr lang="en-US" dirty="0" err="1"/>
              <a:t>createMemento</a:t>
            </a:r>
            <a:r>
              <a:rPr lang="en-US" dirty="0"/>
              <a:t>()) and restoring (restore(memento)) originator's internal state.</a:t>
            </a:r>
            <a:br>
              <a:rPr lang="en-US" dirty="0"/>
            </a:br>
            <a:r>
              <a:rPr lang="en-US" dirty="0"/>
              <a:t>The Originator class implements</a:t>
            </a:r>
            <a:br>
              <a:rPr lang="en-US" dirty="0"/>
            </a:br>
            <a:r>
              <a:rPr lang="en-US" dirty="0"/>
              <a:t>(1) </a:t>
            </a:r>
            <a:r>
              <a:rPr lang="en-US" dirty="0" err="1"/>
              <a:t>createMemento</a:t>
            </a:r>
            <a:r>
              <a:rPr lang="en-US" dirty="0"/>
              <a:t>() by creating and returning a Memento object that stores originator's current internal state and</a:t>
            </a:r>
            <a:br>
              <a:rPr lang="en-US" dirty="0"/>
            </a:br>
            <a:r>
              <a:rPr lang="en-US" dirty="0"/>
              <a:t>(2) restore(memento) by restoring state from the passed in Memento object.</a:t>
            </a:r>
            <a:br>
              <a:rPr lang="en-US" dirty="0"/>
            </a:br>
            <a:br>
              <a:rPr lang="en-US" dirty="0"/>
            </a:br>
            <a:r>
              <a:rPr lang="en-US" dirty="0"/>
              <a:t>(1) Saving originator's internal state: The Caretaker object calls </a:t>
            </a:r>
            <a:r>
              <a:rPr lang="en-US" dirty="0" err="1"/>
              <a:t>createMemento</a:t>
            </a:r>
            <a:r>
              <a:rPr lang="en-US" dirty="0"/>
              <a:t>() on the Originator object, which creates a Memento object, saves its current internal state (</a:t>
            </a:r>
            <a:r>
              <a:rPr lang="en-US" dirty="0" err="1"/>
              <a:t>setState</a:t>
            </a:r>
            <a:r>
              <a:rPr lang="en-US" dirty="0"/>
              <a:t>()), and returns the Memento to the Caretaker.</a:t>
            </a:r>
            <a:br>
              <a:rPr lang="en-US" dirty="0"/>
            </a:br>
            <a:r>
              <a:rPr lang="en-US" dirty="0"/>
              <a:t>(2) Restoring originator's internal state: The Caretaker calls restore(memento) on the Originator object and specifies the Memento object that stores the state that should be restored. The Originator gets the state (</a:t>
            </a:r>
            <a:r>
              <a:rPr lang="en-US" dirty="0" err="1"/>
              <a:t>getState</a:t>
            </a:r>
            <a:r>
              <a:rPr lang="en-US" dirty="0"/>
              <a:t>()) from the Memento to set its own state.</a:t>
            </a:r>
          </a:p>
          <a:p>
            <a:endParaRPr lang="en-US" dirty="0"/>
          </a:p>
        </p:txBody>
      </p:sp>
      <p:sp>
        <p:nvSpPr>
          <p:cNvPr id="4" name="Slide Number Placeholder 3">
            <a:extLst>
              <a:ext uri="{FF2B5EF4-FFF2-40B4-BE49-F238E27FC236}">
                <a16:creationId xmlns:a16="http://schemas.microsoft.com/office/drawing/2014/main" id="{BC5C35ED-99E0-CB43-841A-60657384E4C9}"/>
              </a:ext>
            </a:extLst>
          </p:cNvPr>
          <p:cNvSpPr>
            <a:spLocks noGrp="1"/>
          </p:cNvSpPr>
          <p:nvPr>
            <p:ph type="sldNum" sz="quarter" idx="12"/>
          </p:nvPr>
        </p:nvSpPr>
        <p:spPr/>
        <p:txBody>
          <a:bodyPr/>
          <a:lstStyle/>
          <a:p>
            <a:fld id="{4CE482DC-2269-4F26-9D2A-7E44B1A4CD85}" type="slidenum">
              <a:rPr lang="en-US" smtClean="0"/>
              <a:t>45</a:t>
            </a:fld>
            <a:endParaRPr lang="en-US" dirty="0"/>
          </a:p>
        </p:txBody>
      </p:sp>
    </p:spTree>
    <p:extLst>
      <p:ext uri="{BB962C8B-B14F-4D97-AF65-F5344CB8AC3E}">
        <p14:creationId xmlns:p14="http://schemas.microsoft.com/office/powerpoint/2010/main" val="1438041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1A5C-7699-804A-B351-B3F5E09D8866}"/>
              </a:ext>
            </a:extLst>
          </p:cNvPr>
          <p:cNvSpPr>
            <a:spLocks noGrp="1"/>
          </p:cNvSpPr>
          <p:nvPr>
            <p:ph type="title"/>
          </p:nvPr>
        </p:nvSpPr>
        <p:spPr/>
        <p:txBody>
          <a:bodyPr/>
          <a:lstStyle/>
          <a:p>
            <a:r>
              <a:rPr lang="en-US" altLang="en-US" dirty="0"/>
              <a:t>Interpreter Pattern	</a:t>
            </a:r>
            <a:endParaRPr lang="en-US" dirty="0"/>
          </a:p>
        </p:txBody>
      </p:sp>
      <p:sp>
        <p:nvSpPr>
          <p:cNvPr id="3" name="Content Placeholder 2">
            <a:extLst>
              <a:ext uri="{FF2B5EF4-FFF2-40B4-BE49-F238E27FC236}">
                <a16:creationId xmlns:a16="http://schemas.microsoft.com/office/drawing/2014/main" id="{EB528D70-99D5-204A-B178-43E2FAA34274}"/>
              </a:ext>
            </a:extLst>
          </p:cNvPr>
          <p:cNvSpPr>
            <a:spLocks noGrp="1"/>
          </p:cNvSpPr>
          <p:nvPr>
            <p:ph idx="1"/>
          </p:nvPr>
        </p:nvSpPr>
        <p:spPr>
          <a:xfrm>
            <a:off x="1097280" y="1845734"/>
            <a:ext cx="10058400" cy="4431080"/>
          </a:xfrm>
        </p:spPr>
        <p:txBody>
          <a:bodyPr>
            <a:normAutofit fontScale="92500"/>
          </a:bodyPr>
          <a:lstStyle/>
          <a:p>
            <a:r>
              <a:rPr lang="en-US" b="1" dirty="0"/>
              <a:t>Problem</a:t>
            </a:r>
            <a:r>
              <a:rPr lang="en-US" dirty="0"/>
              <a:t>: A grammar for a simple language should be defined so that sentences in the language can be interpreted. When a problem occurs very often, it could be considered to represent it as a sentence in a simple language (Domain Specific Languages) so that an interpreter can solve the problem by interpreting the sentence.</a:t>
            </a:r>
          </a:p>
          <a:p>
            <a:r>
              <a:rPr lang="en-US" dirty="0"/>
              <a:t>For example, when many different or complex search expressions must be specified. Implementing (hard-wiring) them directly into a class is inflexible because it commits the class to particular expressions and makes it impossible to specify new expressions or change existing ones independently from (without having to change) the class.</a:t>
            </a:r>
          </a:p>
          <a:p>
            <a:r>
              <a:rPr lang="en-US" b="1" dirty="0"/>
              <a:t>Solution</a:t>
            </a:r>
            <a:r>
              <a:rPr lang="en-US" dirty="0"/>
              <a:t>: 1- Define a grammar for a simple language by defining an Expression class hierarchy and implementing an interpret() operation.  2- Represent a sentence in the language by an abstract syntax tree (AST) made up of Expression instances.  3- Interpret a sentence by calling interpret() on the AST.</a:t>
            </a:r>
          </a:p>
          <a:p>
            <a:r>
              <a:rPr lang="en-US" dirty="0"/>
              <a:t>The expression objects are composed recursively into a composite/tree structure that is called abstract syntax tree (see Composite pattern). The Interpreter pattern doesn't describe how to build an abstract syntax tree. This can be done either manually by a client or automatically by a parser.</a:t>
            </a:r>
          </a:p>
          <a:p>
            <a:endParaRPr lang="en-US" dirty="0"/>
          </a:p>
        </p:txBody>
      </p:sp>
      <p:sp>
        <p:nvSpPr>
          <p:cNvPr id="4" name="Slide Number Placeholder 3">
            <a:extLst>
              <a:ext uri="{FF2B5EF4-FFF2-40B4-BE49-F238E27FC236}">
                <a16:creationId xmlns:a16="http://schemas.microsoft.com/office/drawing/2014/main" id="{29FF658F-B10D-4947-A83C-9E1B3BF4A228}"/>
              </a:ext>
            </a:extLst>
          </p:cNvPr>
          <p:cNvSpPr>
            <a:spLocks noGrp="1"/>
          </p:cNvSpPr>
          <p:nvPr>
            <p:ph type="sldNum" sz="quarter" idx="12"/>
          </p:nvPr>
        </p:nvSpPr>
        <p:spPr/>
        <p:txBody>
          <a:bodyPr/>
          <a:lstStyle/>
          <a:p>
            <a:fld id="{4CE482DC-2269-4F26-9D2A-7E44B1A4CD85}" type="slidenum">
              <a:rPr lang="en-US" smtClean="0"/>
              <a:t>46</a:t>
            </a:fld>
            <a:endParaRPr lang="en-US" dirty="0"/>
          </a:p>
        </p:txBody>
      </p:sp>
    </p:spTree>
    <p:extLst>
      <p:ext uri="{BB962C8B-B14F-4D97-AF65-F5344CB8AC3E}">
        <p14:creationId xmlns:p14="http://schemas.microsoft.com/office/powerpoint/2010/main" val="111619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3530-AB2C-2B49-A2B0-3D42B935267E}"/>
              </a:ext>
            </a:extLst>
          </p:cNvPr>
          <p:cNvSpPr>
            <a:spLocks noGrp="1"/>
          </p:cNvSpPr>
          <p:nvPr>
            <p:ph type="title"/>
          </p:nvPr>
        </p:nvSpPr>
        <p:spPr/>
        <p:txBody>
          <a:bodyPr/>
          <a:lstStyle/>
          <a:p>
            <a:r>
              <a:rPr lang="en-US" altLang="en-US" dirty="0"/>
              <a:t>Interpreter Pattern Uses	</a:t>
            </a:r>
            <a:endParaRPr lang="en-US" dirty="0"/>
          </a:p>
        </p:txBody>
      </p:sp>
      <p:sp>
        <p:nvSpPr>
          <p:cNvPr id="3" name="Content Placeholder 2">
            <a:extLst>
              <a:ext uri="{FF2B5EF4-FFF2-40B4-BE49-F238E27FC236}">
                <a16:creationId xmlns:a16="http://schemas.microsoft.com/office/drawing/2014/main" id="{9E5430C1-7B37-9343-9A17-FF62F9757FE4}"/>
              </a:ext>
            </a:extLst>
          </p:cNvPr>
          <p:cNvSpPr>
            <a:spLocks noGrp="1"/>
          </p:cNvSpPr>
          <p:nvPr>
            <p:ph idx="1"/>
          </p:nvPr>
        </p:nvSpPr>
        <p:spPr/>
        <p:txBody>
          <a:bodyPr/>
          <a:lstStyle/>
          <a:p>
            <a:pPr>
              <a:buFont typeface="Wingdings" pitchFamily="2" charset="2"/>
              <a:buChar char="§"/>
            </a:pPr>
            <a:r>
              <a:rPr lang="en-US" dirty="0"/>
              <a:t>Specialized database query languages such as SQL.</a:t>
            </a:r>
          </a:p>
          <a:p>
            <a:pPr>
              <a:buFont typeface="Wingdings" pitchFamily="2" charset="2"/>
              <a:buChar char="§"/>
            </a:pPr>
            <a:r>
              <a:rPr lang="en-US" dirty="0"/>
              <a:t>Specialized computer languages that are often used to describe communication protocols.</a:t>
            </a:r>
          </a:p>
          <a:p>
            <a:pPr>
              <a:buFont typeface="Wingdings" pitchFamily="2" charset="2"/>
              <a:buChar char="§"/>
            </a:pPr>
            <a:r>
              <a:rPr lang="en-US" dirty="0"/>
              <a:t>Most general-purpose computer languages actually incorporate several specialized languages.</a:t>
            </a:r>
          </a:p>
          <a:p>
            <a:r>
              <a:rPr lang="en-US" dirty="0"/>
              <a:t>Interpreter pattern provides a way to evaluate language grammar or expression. This pattern involves implementing an expression interface which tells to interpret a particular context.</a:t>
            </a:r>
          </a:p>
        </p:txBody>
      </p:sp>
      <p:sp>
        <p:nvSpPr>
          <p:cNvPr id="4" name="Slide Number Placeholder 3">
            <a:extLst>
              <a:ext uri="{FF2B5EF4-FFF2-40B4-BE49-F238E27FC236}">
                <a16:creationId xmlns:a16="http://schemas.microsoft.com/office/drawing/2014/main" id="{B68D3A9F-9569-5A45-BAA4-C09AB30373E4}"/>
              </a:ext>
            </a:extLst>
          </p:cNvPr>
          <p:cNvSpPr>
            <a:spLocks noGrp="1"/>
          </p:cNvSpPr>
          <p:nvPr>
            <p:ph type="sldNum" sz="quarter" idx="12"/>
          </p:nvPr>
        </p:nvSpPr>
        <p:spPr/>
        <p:txBody>
          <a:bodyPr/>
          <a:lstStyle/>
          <a:p>
            <a:fld id="{4CE482DC-2269-4F26-9D2A-7E44B1A4CD85}" type="slidenum">
              <a:rPr lang="en-US" smtClean="0"/>
              <a:t>47</a:t>
            </a:fld>
            <a:endParaRPr lang="en-US" dirty="0"/>
          </a:p>
        </p:txBody>
      </p:sp>
    </p:spTree>
    <p:extLst>
      <p:ext uri="{BB962C8B-B14F-4D97-AF65-F5344CB8AC3E}">
        <p14:creationId xmlns:p14="http://schemas.microsoft.com/office/powerpoint/2010/main" val="231492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9444-30B6-BF41-B89B-2961C74681FF}"/>
              </a:ext>
            </a:extLst>
          </p:cNvPr>
          <p:cNvSpPr>
            <a:spLocks noGrp="1"/>
          </p:cNvSpPr>
          <p:nvPr>
            <p:ph type="title"/>
          </p:nvPr>
        </p:nvSpPr>
        <p:spPr/>
        <p:txBody>
          <a:bodyPr/>
          <a:lstStyle/>
          <a:p>
            <a:r>
              <a:rPr lang="en-US" dirty="0"/>
              <a:t>Interpreter Design components</a:t>
            </a:r>
          </a:p>
        </p:txBody>
      </p:sp>
      <p:sp>
        <p:nvSpPr>
          <p:cNvPr id="3" name="Content Placeholder 2">
            <a:extLst>
              <a:ext uri="{FF2B5EF4-FFF2-40B4-BE49-F238E27FC236}">
                <a16:creationId xmlns:a16="http://schemas.microsoft.com/office/drawing/2014/main" id="{0A5808D0-F230-BF40-9E55-B6D50698C2DE}"/>
              </a:ext>
            </a:extLst>
          </p:cNvPr>
          <p:cNvSpPr>
            <a:spLocks noGrp="1"/>
          </p:cNvSpPr>
          <p:nvPr>
            <p:ph idx="1"/>
          </p:nvPr>
        </p:nvSpPr>
        <p:spPr/>
        <p:txBody>
          <a:bodyPr/>
          <a:lstStyle/>
          <a:p>
            <a:pPr fontAlgn="base"/>
            <a:r>
              <a:rPr lang="en-US" b="1" dirty="0" err="1"/>
              <a:t>AbstractExpression</a:t>
            </a:r>
            <a:r>
              <a:rPr lang="en-US" dirty="0"/>
              <a:t> (Expression): Declares an interpret() operation that all nodes (terminal and nonterminal) in the AST overrides.</a:t>
            </a:r>
          </a:p>
          <a:p>
            <a:pPr fontAlgn="base"/>
            <a:r>
              <a:rPr lang="en-US" b="1" dirty="0" err="1"/>
              <a:t>TerminalExpression</a:t>
            </a:r>
            <a:r>
              <a:rPr lang="en-US" dirty="0"/>
              <a:t> (</a:t>
            </a:r>
            <a:r>
              <a:rPr lang="en-US" dirty="0" err="1"/>
              <a:t>NumberExpression</a:t>
            </a:r>
            <a:r>
              <a:rPr lang="en-US" dirty="0"/>
              <a:t>): Implements the interpret() operation for terminal expressions.</a:t>
            </a:r>
          </a:p>
          <a:p>
            <a:pPr fontAlgn="base"/>
            <a:r>
              <a:rPr lang="en-US" b="1" dirty="0" err="1"/>
              <a:t>NonterminalExpression</a:t>
            </a:r>
            <a:r>
              <a:rPr lang="en-US" dirty="0"/>
              <a:t> (</a:t>
            </a:r>
            <a:r>
              <a:rPr lang="en-US" dirty="0" err="1"/>
              <a:t>AdditionExpression</a:t>
            </a:r>
            <a:r>
              <a:rPr lang="en-US" dirty="0"/>
              <a:t>, </a:t>
            </a:r>
            <a:r>
              <a:rPr lang="en-US" dirty="0" err="1"/>
              <a:t>SubtractionExpression</a:t>
            </a:r>
            <a:r>
              <a:rPr lang="en-US" dirty="0"/>
              <a:t>, and </a:t>
            </a:r>
            <a:r>
              <a:rPr lang="en-US" dirty="0" err="1"/>
              <a:t>MultiplicationExpression</a:t>
            </a:r>
            <a:r>
              <a:rPr lang="en-US" dirty="0"/>
              <a:t>): Implements the interpret() operation for all nonterminal expressions.</a:t>
            </a:r>
          </a:p>
          <a:p>
            <a:pPr fontAlgn="base"/>
            <a:r>
              <a:rPr lang="en-US" b="1" dirty="0"/>
              <a:t>Context</a:t>
            </a:r>
            <a:r>
              <a:rPr lang="en-US" dirty="0"/>
              <a:t> (String): Contains information that is global to the interpreter. It is this String expression with the Postfix notation that has to be interpreted and parsed.</a:t>
            </a:r>
          </a:p>
          <a:p>
            <a:pPr fontAlgn="base"/>
            <a:r>
              <a:rPr lang="en-US" b="1" dirty="0"/>
              <a:t>Client</a:t>
            </a:r>
            <a:r>
              <a:rPr lang="en-US" dirty="0"/>
              <a:t> (</a:t>
            </a:r>
            <a:r>
              <a:rPr lang="en-US" dirty="0" err="1"/>
              <a:t>ExpressionParser</a:t>
            </a:r>
            <a:r>
              <a:rPr lang="en-US" dirty="0"/>
              <a:t>): Builds (or is provided) the AST assembled from </a:t>
            </a:r>
            <a:r>
              <a:rPr lang="en-US" dirty="0" err="1"/>
              <a:t>TerminalExpression</a:t>
            </a:r>
            <a:r>
              <a:rPr lang="en-US" dirty="0"/>
              <a:t> and </a:t>
            </a:r>
            <a:r>
              <a:rPr lang="en-US" dirty="0" err="1"/>
              <a:t>NonTerminalExpression</a:t>
            </a:r>
            <a:r>
              <a:rPr lang="en-US" dirty="0"/>
              <a:t>. The Client invokes the interpret() operation.</a:t>
            </a:r>
          </a:p>
          <a:p>
            <a:endParaRPr lang="en-US" dirty="0"/>
          </a:p>
        </p:txBody>
      </p:sp>
      <p:sp>
        <p:nvSpPr>
          <p:cNvPr id="4" name="Slide Number Placeholder 3">
            <a:extLst>
              <a:ext uri="{FF2B5EF4-FFF2-40B4-BE49-F238E27FC236}">
                <a16:creationId xmlns:a16="http://schemas.microsoft.com/office/drawing/2014/main" id="{832ECCCC-0F6B-2F45-BDBF-AD45DEFB03C2}"/>
              </a:ext>
            </a:extLst>
          </p:cNvPr>
          <p:cNvSpPr>
            <a:spLocks noGrp="1"/>
          </p:cNvSpPr>
          <p:nvPr>
            <p:ph type="sldNum" sz="quarter" idx="12"/>
          </p:nvPr>
        </p:nvSpPr>
        <p:spPr/>
        <p:txBody>
          <a:bodyPr/>
          <a:lstStyle/>
          <a:p>
            <a:fld id="{4CE482DC-2269-4F26-9D2A-7E44B1A4CD85}" type="slidenum">
              <a:rPr lang="en-US" smtClean="0"/>
              <a:t>48</a:t>
            </a:fld>
            <a:endParaRPr lang="en-US" dirty="0"/>
          </a:p>
        </p:txBody>
      </p:sp>
    </p:spTree>
    <p:extLst>
      <p:ext uri="{BB962C8B-B14F-4D97-AF65-F5344CB8AC3E}">
        <p14:creationId xmlns:p14="http://schemas.microsoft.com/office/powerpoint/2010/main" val="2178427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7265-E143-C241-BE7A-6CE4665F6792}"/>
              </a:ext>
            </a:extLst>
          </p:cNvPr>
          <p:cNvSpPr>
            <a:spLocks noGrp="1"/>
          </p:cNvSpPr>
          <p:nvPr>
            <p:ph type="title"/>
          </p:nvPr>
        </p:nvSpPr>
        <p:spPr/>
        <p:txBody>
          <a:bodyPr/>
          <a:lstStyle/>
          <a:p>
            <a:r>
              <a:rPr lang="en-US" altLang="zh-CN" dirty="0"/>
              <a:t>The Interpreter Pattern</a:t>
            </a:r>
            <a:endParaRPr lang="en-US" dirty="0"/>
          </a:p>
        </p:txBody>
      </p:sp>
      <p:sp>
        <p:nvSpPr>
          <p:cNvPr id="3" name="Content Placeholder 2">
            <a:extLst>
              <a:ext uri="{FF2B5EF4-FFF2-40B4-BE49-F238E27FC236}">
                <a16:creationId xmlns:a16="http://schemas.microsoft.com/office/drawing/2014/main" id="{E5790D4A-1EC2-4E43-B029-DF48D6A91682}"/>
              </a:ext>
            </a:extLst>
          </p:cNvPr>
          <p:cNvSpPr>
            <a:spLocks noGrp="1"/>
          </p:cNvSpPr>
          <p:nvPr>
            <p:ph idx="1"/>
          </p:nvPr>
        </p:nvSpPr>
        <p:spPr/>
        <p:txBody>
          <a:bodyPr>
            <a:normAutofit/>
          </a:bodyPr>
          <a:lstStyle/>
          <a:p>
            <a:r>
              <a:rPr lang="en-US" altLang="zh-CN" sz="2400" dirty="0"/>
              <a:t>Benefits</a:t>
            </a:r>
          </a:p>
          <a:p>
            <a:pPr lvl="1"/>
            <a:r>
              <a:rPr lang="en-US" altLang="zh-CN" sz="2000" dirty="0"/>
              <a:t>Easy to extend and change the grammar</a:t>
            </a:r>
          </a:p>
          <a:p>
            <a:pPr lvl="1"/>
            <a:r>
              <a:rPr lang="en-US" altLang="zh-CN" sz="2000" dirty="0"/>
              <a:t>Implementation is easy</a:t>
            </a:r>
          </a:p>
          <a:p>
            <a:pPr lvl="1"/>
            <a:r>
              <a:rPr lang="en-US" altLang="zh-CN" sz="2000" dirty="0"/>
              <a:t>Easy to add new interpretations, just add another operation to the  interface and implement it in all the subclasses</a:t>
            </a:r>
          </a:p>
          <a:p>
            <a:r>
              <a:rPr lang="en-US" altLang="zh-CN" sz="2400" dirty="0"/>
              <a:t>Liabilities</a:t>
            </a:r>
          </a:p>
          <a:p>
            <a:pPr lvl="1"/>
            <a:r>
              <a:rPr lang="en-US" altLang="zh-CN" sz="2000" dirty="0"/>
              <a:t>Difficult to do for complex grammar (use a parser generator instead)</a:t>
            </a:r>
          </a:p>
          <a:p>
            <a:endParaRPr lang="en-US" sz="2400" dirty="0"/>
          </a:p>
        </p:txBody>
      </p:sp>
      <p:sp>
        <p:nvSpPr>
          <p:cNvPr id="4" name="Slide Number Placeholder 3">
            <a:extLst>
              <a:ext uri="{FF2B5EF4-FFF2-40B4-BE49-F238E27FC236}">
                <a16:creationId xmlns:a16="http://schemas.microsoft.com/office/drawing/2014/main" id="{D06A2BC6-F1BE-C243-A98D-88C0164F3872}"/>
              </a:ext>
            </a:extLst>
          </p:cNvPr>
          <p:cNvSpPr>
            <a:spLocks noGrp="1"/>
          </p:cNvSpPr>
          <p:nvPr>
            <p:ph type="sldNum" sz="quarter" idx="12"/>
          </p:nvPr>
        </p:nvSpPr>
        <p:spPr/>
        <p:txBody>
          <a:bodyPr/>
          <a:lstStyle/>
          <a:p>
            <a:fld id="{4CE482DC-2269-4F26-9D2A-7E44B1A4CD85}" type="slidenum">
              <a:rPr lang="en-US" smtClean="0"/>
              <a:t>49</a:t>
            </a:fld>
            <a:endParaRPr lang="en-US" dirty="0"/>
          </a:p>
        </p:txBody>
      </p:sp>
    </p:spTree>
    <p:extLst>
      <p:ext uri="{BB962C8B-B14F-4D97-AF65-F5344CB8AC3E}">
        <p14:creationId xmlns:p14="http://schemas.microsoft.com/office/powerpoint/2010/main" val="209903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606E-A427-A246-A798-8B064B8C5226}"/>
              </a:ext>
            </a:extLst>
          </p:cNvPr>
          <p:cNvSpPr>
            <a:spLocks noGrp="1"/>
          </p:cNvSpPr>
          <p:nvPr>
            <p:ph type="title"/>
          </p:nvPr>
        </p:nvSpPr>
        <p:spPr/>
        <p:txBody>
          <a:bodyPr/>
          <a:lstStyle/>
          <a:p>
            <a:r>
              <a:rPr lang="en-US" dirty="0"/>
              <a:t>State Pattern</a:t>
            </a:r>
          </a:p>
        </p:txBody>
      </p:sp>
      <p:sp>
        <p:nvSpPr>
          <p:cNvPr id="4" name="Slide Number Placeholder 3">
            <a:extLst>
              <a:ext uri="{FF2B5EF4-FFF2-40B4-BE49-F238E27FC236}">
                <a16:creationId xmlns:a16="http://schemas.microsoft.com/office/drawing/2014/main" id="{0423AD1F-C66C-0147-B2B4-335A50103199}"/>
              </a:ext>
            </a:extLst>
          </p:cNvPr>
          <p:cNvSpPr>
            <a:spLocks noGrp="1"/>
          </p:cNvSpPr>
          <p:nvPr>
            <p:ph type="sldNum" sz="quarter" idx="12"/>
          </p:nvPr>
        </p:nvSpPr>
        <p:spPr/>
        <p:txBody>
          <a:bodyPr/>
          <a:lstStyle/>
          <a:p>
            <a:fld id="{4CE482DC-2269-4F26-9D2A-7E44B1A4CD85}" type="slidenum">
              <a:rPr lang="en-US" smtClean="0"/>
              <a:t>5</a:t>
            </a:fld>
            <a:endParaRPr lang="en-US" dirty="0"/>
          </a:p>
        </p:txBody>
      </p:sp>
      <p:grpSp>
        <p:nvGrpSpPr>
          <p:cNvPr id="7" name="Group 55">
            <a:extLst>
              <a:ext uri="{FF2B5EF4-FFF2-40B4-BE49-F238E27FC236}">
                <a16:creationId xmlns:a16="http://schemas.microsoft.com/office/drawing/2014/main" id="{6939A6AF-777B-504F-B633-1905EF44878B}"/>
              </a:ext>
            </a:extLst>
          </p:cNvPr>
          <p:cNvGrpSpPr>
            <a:grpSpLocks/>
          </p:cNvGrpSpPr>
          <p:nvPr/>
        </p:nvGrpSpPr>
        <p:grpSpPr bwMode="auto">
          <a:xfrm>
            <a:off x="4894263" y="2386013"/>
            <a:ext cx="5148262" cy="3336925"/>
            <a:chOff x="2427" y="1759"/>
            <a:chExt cx="3243" cy="2102"/>
          </a:xfrm>
        </p:grpSpPr>
        <p:grpSp>
          <p:nvGrpSpPr>
            <p:cNvPr id="8" name="Group 54">
              <a:extLst>
                <a:ext uri="{FF2B5EF4-FFF2-40B4-BE49-F238E27FC236}">
                  <a16:creationId xmlns:a16="http://schemas.microsoft.com/office/drawing/2014/main" id="{C99CB236-29F0-AC4C-A8B1-E7340474ECAB}"/>
                </a:ext>
              </a:extLst>
            </p:cNvPr>
            <p:cNvGrpSpPr>
              <a:grpSpLocks/>
            </p:cNvGrpSpPr>
            <p:nvPr/>
          </p:nvGrpSpPr>
          <p:grpSpPr bwMode="auto">
            <a:xfrm>
              <a:off x="4376" y="1759"/>
              <a:ext cx="772" cy="954"/>
              <a:chOff x="4376" y="1759"/>
              <a:chExt cx="772" cy="954"/>
            </a:xfrm>
          </p:grpSpPr>
          <p:sp>
            <p:nvSpPr>
              <p:cNvPr id="35" name="Text Box 19">
                <a:extLst>
                  <a:ext uri="{FF2B5EF4-FFF2-40B4-BE49-F238E27FC236}">
                    <a16:creationId xmlns:a16="http://schemas.microsoft.com/office/drawing/2014/main" id="{F411C45B-9447-694A-9C46-3255C9AA621A}"/>
                  </a:ext>
                </a:extLst>
              </p:cNvPr>
              <p:cNvSpPr txBox="1">
                <a:spLocks noChangeArrowheads="1"/>
              </p:cNvSpPr>
              <p:nvPr/>
            </p:nvSpPr>
            <p:spPr bwMode="auto">
              <a:xfrm>
                <a:off x="4545" y="1759"/>
                <a:ext cx="4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r>
                  <a:rPr lang="en-US" altLang="en-US" sz="2000">
                    <a:ea typeface="宋体" panose="02010600030101010101" pitchFamily="2" charset="-122"/>
                  </a:rPr>
                  <a:t>State</a:t>
                </a:r>
              </a:p>
            </p:txBody>
          </p:sp>
          <p:sp>
            <p:nvSpPr>
              <p:cNvPr id="36" name="Text Box 20">
                <a:extLst>
                  <a:ext uri="{FF2B5EF4-FFF2-40B4-BE49-F238E27FC236}">
                    <a16:creationId xmlns:a16="http://schemas.microsoft.com/office/drawing/2014/main" id="{879A5CA5-6FF4-DD4A-B361-DE9353C6C154}"/>
                  </a:ext>
                </a:extLst>
              </p:cNvPr>
              <p:cNvSpPr txBox="1">
                <a:spLocks noChangeArrowheads="1"/>
              </p:cNvSpPr>
              <p:nvPr/>
            </p:nvSpPr>
            <p:spPr bwMode="auto">
              <a:xfrm>
                <a:off x="4376" y="2079"/>
                <a:ext cx="77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algn="l" eaLnBrk="1" hangingPunct="1"/>
                <a:r>
                  <a:rPr lang="en-US" altLang="en-US" sz="2000">
                    <a:ea typeface="宋体" panose="02010600030101010101" pitchFamily="2" charset="-122"/>
                  </a:rPr>
                  <a:t>t1(): State t2(): State</a:t>
                </a:r>
              </a:p>
              <a:p>
                <a:pPr algn="l" eaLnBrk="1" hangingPunct="1"/>
                <a:r>
                  <a:rPr lang="en-US" altLang="en-US" sz="2000">
                    <a:ea typeface="宋体" panose="02010600030101010101" pitchFamily="2" charset="-122"/>
                  </a:rPr>
                  <a:t>t3(): State</a:t>
                </a:r>
              </a:p>
            </p:txBody>
          </p:sp>
          <p:sp>
            <p:nvSpPr>
              <p:cNvPr id="37" name="Rectangle 21">
                <a:extLst>
                  <a:ext uri="{FF2B5EF4-FFF2-40B4-BE49-F238E27FC236}">
                    <a16:creationId xmlns:a16="http://schemas.microsoft.com/office/drawing/2014/main" id="{192955EB-EF4A-7B4C-9BFD-C7756681603C}"/>
                  </a:ext>
                </a:extLst>
              </p:cNvPr>
              <p:cNvSpPr>
                <a:spLocks noChangeArrowheads="1"/>
              </p:cNvSpPr>
              <p:nvPr/>
            </p:nvSpPr>
            <p:spPr bwMode="auto">
              <a:xfrm>
                <a:off x="4387" y="1765"/>
                <a:ext cx="744" cy="93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38" name="Line 22">
                <a:extLst>
                  <a:ext uri="{FF2B5EF4-FFF2-40B4-BE49-F238E27FC236}">
                    <a16:creationId xmlns:a16="http://schemas.microsoft.com/office/drawing/2014/main" id="{CFA4876F-4598-0343-8D2E-66C4FE1A7816}"/>
                  </a:ext>
                </a:extLst>
              </p:cNvPr>
              <p:cNvSpPr>
                <a:spLocks noChangeShapeType="1"/>
              </p:cNvSpPr>
              <p:nvPr/>
            </p:nvSpPr>
            <p:spPr bwMode="auto">
              <a:xfrm>
                <a:off x="4390" y="2060"/>
                <a:ext cx="738"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9" name="Group 24">
              <a:extLst>
                <a:ext uri="{FF2B5EF4-FFF2-40B4-BE49-F238E27FC236}">
                  <a16:creationId xmlns:a16="http://schemas.microsoft.com/office/drawing/2014/main" id="{55E6DE97-3CB2-1845-96FF-2A218E23688C}"/>
                </a:ext>
              </a:extLst>
            </p:cNvPr>
            <p:cNvGrpSpPr>
              <a:grpSpLocks/>
            </p:cNvGrpSpPr>
            <p:nvPr/>
          </p:nvGrpSpPr>
          <p:grpSpPr bwMode="auto">
            <a:xfrm>
              <a:off x="3899" y="3112"/>
              <a:ext cx="862" cy="749"/>
              <a:chOff x="3828" y="1504"/>
              <a:chExt cx="862" cy="749"/>
            </a:xfrm>
          </p:grpSpPr>
          <p:sp>
            <p:nvSpPr>
              <p:cNvPr id="31" name="Text Box 25">
                <a:extLst>
                  <a:ext uri="{FF2B5EF4-FFF2-40B4-BE49-F238E27FC236}">
                    <a16:creationId xmlns:a16="http://schemas.microsoft.com/office/drawing/2014/main" id="{F8E4DD09-00F6-EF4F-9429-C55F9CDE7C30}"/>
                  </a:ext>
                </a:extLst>
              </p:cNvPr>
              <p:cNvSpPr txBox="1">
                <a:spLocks noChangeArrowheads="1"/>
              </p:cNvSpPr>
              <p:nvPr/>
            </p:nvSpPr>
            <p:spPr bwMode="auto">
              <a:xfrm>
                <a:off x="4117" y="1504"/>
                <a:ext cx="2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r>
                  <a:rPr lang="en-US" altLang="en-US" sz="2000">
                    <a:ea typeface="宋体" panose="02010600030101010101" pitchFamily="2" charset="-122"/>
                  </a:rPr>
                  <a:t>S1</a:t>
                </a:r>
              </a:p>
            </p:txBody>
          </p:sp>
          <p:sp>
            <p:nvSpPr>
              <p:cNvPr id="32" name="Text Box 26">
                <a:extLst>
                  <a:ext uri="{FF2B5EF4-FFF2-40B4-BE49-F238E27FC236}">
                    <a16:creationId xmlns:a16="http://schemas.microsoft.com/office/drawing/2014/main" id="{2A8EC05F-C2C2-4E46-8CB4-3682B271F3C6}"/>
                  </a:ext>
                </a:extLst>
              </p:cNvPr>
              <p:cNvSpPr txBox="1">
                <a:spLocks noChangeArrowheads="1"/>
              </p:cNvSpPr>
              <p:nvPr/>
            </p:nvSpPr>
            <p:spPr bwMode="auto">
              <a:xfrm>
                <a:off x="3873" y="1758"/>
                <a:ext cx="7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algn="l" eaLnBrk="1" hangingPunct="1"/>
                <a:r>
                  <a:rPr lang="en-US" altLang="en-US" sz="2000">
                    <a:ea typeface="宋体" panose="02010600030101010101" pitchFamily="2" charset="-122"/>
                  </a:rPr>
                  <a:t>t1(): State</a:t>
                </a:r>
              </a:p>
            </p:txBody>
          </p:sp>
          <p:sp>
            <p:nvSpPr>
              <p:cNvPr id="33" name="Rectangle 27">
                <a:extLst>
                  <a:ext uri="{FF2B5EF4-FFF2-40B4-BE49-F238E27FC236}">
                    <a16:creationId xmlns:a16="http://schemas.microsoft.com/office/drawing/2014/main" id="{382F1866-EEC9-FF45-B006-0DA70C6D6CE3}"/>
                  </a:ext>
                </a:extLst>
              </p:cNvPr>
              <p:cNvSpPr>
                <a:spLocks noChangeArrowheads="1"/>
              </p:cNvSpPr>
              <p:nvPr/>
            </p:nvSpPr>
            <p:spPr bwMode="auto">
              <a:xfrm>
                <a:off x="3828" y="1509"/>
                <a:ext cx="862" cy="74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34" name="Line 28">
                <a:extLst>
                  <a:ext uri="{FF2B5EF4-FFF2-40B4-BE49-F238E27FC236}">
                    <a16:creationId xmlns:a16="http://schemas.microsoft.com/office/drawing/2014/main" id="{4D1DACDB-DE5E-D34A-BFB5-79A298FD1421}"/>
                  </a:ext>
                </a:extLst>
              </p:cNvPr>
              <p:cNvSpPr>
                <a:spLocks noChangeShapeType="1"/>
              </p:cNvSpPr>
              <p:nvPr/>
            </p:nvSpPr>
            <p:spPr bwMode="auto">
              <a:xfrm>
                <a:off x="3831" y="1743"/>
                <a:ext cx="8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0" name="Group 29">
              <a:extLst>
                <a:ext uri="{FF2B5EF4-FFF2-40B4-BE49-F238E27FC236}">
                  <a16:creationId xmlns:a16="http://schemas.microsoft.com/office/drawing/2014/main" id="{3BBC1BAC-9D07-7F4C-B80A-5C230D3996B7}"/>
                </a:ext>
              </a:extLst>
            </p:cNvPr>
            <p:cNvGrpSpPr>
              <a:grpSpLocks/>
            </p:cNvGrpSpPr>
            <p:nvPr/>
          </p:nvGrpSpPr>
          <p:grpSpPr bwMode="auto">
            <a:xfrm>
              <a:off x="4808" y="3111"/>
              <a:ext cx="862" cy="749"/>
              <a:chOff x="3828" y="1504"/>
              <a:chExt cx="862" cy="749"/>
            </a:xfrm>
          </p:grpSpPr>
          <p:sp>
            <p:nvSpPr>
              <p:cNvPr id="27" name="Text Box 30">
                <a:extLst>
                  <a:ext uri="{FF2B5EF4-FFF2-40B4-BE49-F238E27FC236}">
                    <a16:creationId xmlns:a16="http://schemas.microsoft.com/office/drawing/2014/main" id="{FB89759D-5C00-3148-9B06-F6E2BC7D1AF5}"/>
                  </a:ext>
                </a:extLst>
              </p:cNvPr>
              <p:cNvSpPr txBox="1">
                <a:spLocks noChangeArrowheads="1"/>
              </p:cNvSpPr>
              <p:nvPr/>
            </p:nvSpPr>
            <p:spPr bwMode="auto">
              <a:xfrm>
                <a:off x="4117" y="1504"/>
                <a:ext cx="2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r>
                  <a:rPr lang="en-US" altLang="en-US" sz="2000">
                    <a:ea typeface="宋体" panose="02010600030101010101" pitchFamily="2" charset="-122"/>
                  </a:rPr>
                  <a:t>S2</a:t>
                </a:r>
              </a:p>
            </p:txBody>
          </p:sp>
          <p:sp>
            <p:nvSpPr>
              <p:cNvPr id="28" name="Text Box 31">
                <a:extLst>
                  <a:ext uri="{FF2B5EF4-FFF2-40B4-BE49-F238E27FC236}">
                    <a16:creationId xmlns:a16="http://schemas.microsoft.com/office/drawing/2014/main" id="{D9A306B4-02E0-4546-BD2F-5644807EEEB3}"/>
                  </a:ext>
                </a:extLst>
              </p:cNvPr>
              <p:cNvSpPr txBox="1">
                <a:spLocks noChangeArrowheads="1"/>
              </p:cNvSpPr>
              <p:nvPr/>
            </p:nvSpPr>
            <p:spPr bwMode="auto">
              <a:xfrm>
                <a:off x="3873" y="1758"/>
                <a:ext cx="77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algn="l" eaLnBrk="1" hangingPunct="1"/>
                <a:r>
                  <a:rPr lang="en-US" altLang="en-US" sz="2000">
                    <a:ea typeface="宋体" panose="02010600030101010101" pitchFamily="2" charset="-122"/>
                  </a:rPr>
                  <a:t>t2(): State t3(): State</a:t>
                </a:r>
              </a:p>
            </p:txBody>
          </p:sp>
          <p:sp>
            <p:nvSpPr>
              <p:cNvPr id="29" name="Rectangle 32">
                <a:extLst>
                  <a:ext uri="{FF2B5EF4-FFF2-40B4-BE49-F238E27FC236}">
                    <a16:creationId xmlns:a16="http://schemas.microsoft.com/office/drawing/2014/main" id="{EAE63ACE-8DED-6E4B-9989-297EF4ADEADA}"/>
                  </a:ext>
                </a:extLst>
              </p:cNvPr>
              <p:cNvSpPr>
                <a:spLocks noChangeArrowheads="1"/>
              </p:cNvSpPr>
              <p:nvPr/>
            </p:nvSpPr>
            <p:spPr bwMode="auto">
              <a:xfrm>
                <a:off x="3828" y="1509"/>
                <a:ext cx="862" cy="74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30" name="Line 33">
                <a:extLst>
                  <a:ext uri="{FF2B5EF4-FFF2-40B4-BE49-F238E27FC236}">
                    <a16:creationId xmlns:a16="http://schemas.microsoft.com/office/drawing/2014/main" id="{BED94389-7F37-6447-AC45-5D09DC39690C}"/>
                  </a:ext>
                </a:extLst>
              </p:cNvPr>
              <p:cNvSpPr>
                <a:spLocks noChangeShapeType="1"/>
              </p:cNvSpPr>
              <p:nvPr/>
            </p:nvSpPr>
            <p:spPr bwMode="auto">
              <a:xfrm>
                <a:off x="3831" y="1743"/>
                <a:ext cx="8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1" name="AutoShape 35">
              <a:extLst>
                <a:ext uri="{FF2B5EF4-FFF2-40B4-BE49-F238E27FC236}">
                  <a16:creationId xmlns:a16="http://schemas.microsoft.com/office/drawing/2014/main" id="{3A9D0569-410E-2F41-BCAE-08DE5E440915}"/>
                </a:ext>
              </a:extLst>
            </p:cNvPr>
            <p:cNvSpPr>
              <a:spLocks noChangeArrowheads="1"/>
            </p:cNvSpPr>
            <p:nvPr/>
          </p:nvSpPr>
          <p:spPr bwMode="auto">
            <a:xfrm>
              <a:off x="4721" y="2708"/>
              <a:ext cx="82" cy="92"/>
            </a:xfrm>
            <a:prstGeom prst="triangle">
              <a:avLst>
                <a:gd name="adj" fmla="val 50000"/>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grpSp>
          <p:nvGrpSpPr>
            <p:cNvPr id="12" name="Group 40">
              <a:extLst>
                <a:ext uri="{FF2B5EF4-FFF2-40B4-BE49-F238E27FC236}">
                  <a16:creationId xmlns:a16="http://schemas.microsoft.com/office/drawing/2014/main" id="{0AC9672E-3EEF-5149-B7C8-2EC309167BA6}"/>
                </a:ext>
              </a:extLst>
            </p:cNvPr>
            <p:cNvGrpSpPr>
              <a:grpSpLocks/>
            </p:cNvGrpSpPr>
            <p:nvPr/>
          </p:nvGrpSpPr>
          <p:grpSpPr bwMode="auto">
            <a:xfrm>
              <a:off x="4267" y="2953"/>
              <a:ext cx="989" cy="160"/>
              <a:chOff x="3838" y="2493"/>
              <a:chExt cx="989" cy="160"/>
            </a:xfrm>
          </p:grpSpPr>
          <p:sp>
            <p:nvSpPr>
              <p:cNvPr id="24" name="Line 36">
                <a:extLst>
                  <a:ext uri="{FF2B5EF4-FFF2-40B4-BE49-F238E27FC236}">
                    <a16:creationId xmlns:a16="http://schemas.microsoft.com/office/drawing/2014/main" id="{4D8AAB7F-4EB7-7245-871B-8385DD576884}"/>
                  </a:ext>
                </a:extLst>
              </p:cNvPr>
              <p:cNvSpPr>
                <a:spLocks noChangeShapeType="1"/>
              </p:cNvSpPr>
              <p:nvPr/>
            </p:nvSpPr>
            <p:spPr bwMode="auto">
              <a:xfrm>
                <a:off x="3838" y="2495"/>
                <a:ext cx="9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 name="Line 37">
                <a:extLst>
                  <a:ext uri="{FF2B5EF4-FFF2-40B4-BE49-F238E27FC236}">
                    <a16:creationId xmlns:a16="http://schemas.microsoft.com/office/drawing/2014/main" id="{EC4238F4-B593-4045-A208-40234CDA54C3}"/>
                  </a:ext>
                </a:extLst>
              </p:cNvPr>
              <p:cNvSpPr>
                <a:spLocks noChangeShapeType="1"/>
              </p:cNvSpPr>
              <p:nvPr/>
            </p:nvSpPr>
            <p:spPr bwMode="auto">
              <a:xfrm>
                <a:off x="3843" y="2493"/>
                <a:ext cx="0" cy="1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 name="Line 38">
                <a:extLst>
                  <a:ext uri="{FF2B5EF4-FFF2-40B4-BE49-F238E27FC236}">
                    <a16:creationId xmlns:a16="http://schemas.microsoft.com/office/drawing/2014/main" id="{8E09BF3D-6CD2-0A42-8037-B32BD65996A4}"/>
                  </a:ext>
                </a:extLst>
              </p:cNvPr>
              <p:cNvSpPr>
                <a:spLocks noChangeShapeType="1"/>
              </p:cNvSpPr>
              <p:nvPr/>
            </p:nvSpPr>
            <p:spPr bwMode="auto">
              <a:xfrm>
                <a:off x="4827" y="2495"/>
                <a:ext cx="0" cy="1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3" name="Line 39">
              <a:extLst>
                <a:ext uri="{FF2B5EF4-FFF2-40B4-BE49-F238E27FC236}">
                  <a16:creationId xmlns:a16="http://schemas.microsoft.com/office/drawing/2014/main" id="{647BF6F4-7C82-1D44-9B95-BB50ECE761AA}"/>
                </a:ext>
              </a:extLst>
            </p:cNvPr>
            <p:cNvSpPr>
              <a:spLocks noChangeShapeType="1"/>
            </p:cNvSpPr>
            <p:nvPr/>
          </p:nvSpPr>
          <p:spPr bwMode="auto">
            <a:xfrm>
              <a:off x="4762" y="2799"/>
              <a:ext cx="0" cy="1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14" name="Group 52">
              <a:extLst>
                <a:ext uri="{FF2B5EF4-FFF2-40B4-BE49-F238E27FC236}">
                  <a16:creationId xmlns:a16="http://schemas.microsoft.com/office/drawing/2014/main" id="{3EA066C1-8D9E-BC45-8972-84F6B50D2350}"/>
                </a:ext>
              </a:extLst>
            </p:cNvPr>
            <p:cNvGrpSpPr>
              <a:grpSpLocks/>
            </p:cNvGrpSpPr>
            <p:nvPr/>
          </p:nvGrpSpPr>
          <p:grpSpPr bwMode="auto">
            <a:xfrm>
              <a:off x="3199" y="1811"/>
              <a:ext cx="668" cy="851"/>
              <a:chOff x="3199" y="1559"/>
              <a:chExt cx="668" cy="851"/>
            </a:xfrm>
          </p:grpSpPr>
          <p:sp>
            <p:nvSpPr>
              <p:cNvPr id="20" name="Text Box 42">
                <a:extLst>
                  <a:ext uri="{FF2B5EF4-FFF2-40B4-BE49-F238E27FC236}">
                    <a16:creationId xmlns:a16="http://schemas.microsoft.com/office/drawing/2014/main" id="{65D6C7A6-EC26-F648-86B2-41551D8010CA}"/>
                  </a:ext>
                </a:extLst>
              </p:cNvPr>
              <p:cNvSpPr txBox="1">
                <a:spLocks noChangeArrowheads="1"/>
              </p:cNvSpPr>
              <p:nvPr/>
            </p:nvSpPr>
            <p:spPr bwMode="auto">
              <a:xfrm>
                <a:off x="3238" y="1559"/>
                <a:ext cx="5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r>
                  <a:rPr lang="en-US" altLang="en-US" sz="2000">
                    <a:ea typeface="宋体" panose="02010600030101010101" pitchFamily="2" charset="-122"/>
                  </a:rPr>
                  <a:t>Subject</a:t>
                </a:r>
              </a:p>
            </p:txBody>
          </p:sp>
          <p:sp>
            <p:nvSpPr>
              <p:cNvPr id="21" name="Text Box 43">
                <a:extLst>
                  <a:ext uri="{FF2B5EF4-FFF2-40B4-BE49-F238E27FC236}">
                    <a16:creationId xmlns:a16="http://schemas.microsoft.com/office/drawing/2014/main" id="{C8ABC195-DA3A-404F-B372-229063076B45}"/>
                  </a:ext>
                </a:extLst>
              </p:cNvPr>
              <p:cNvSpPr txBox="1">
                <a:spLocks noChangeArrowheads="1"/>
              </p:cNvSpPr>
              <p:nvPr/>
            </p:nvSpPr>
            <p:spPr bwMode="auto">
              <a:xfrm>
                <a:off x="3234" y="1771"/>
                <a:ext cx="598"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algn="l" eaLnBrk="1" hangingPunct="1"/>
                <a:r>
                  <a:rPr lang="en-US" altLang="en-US" sz="2000">
                    <a:ea typeface="宋体" panose="02010600030101010101" pitchFamily="2" charset="-122"/>
                  </a:rPr>
                  <a:t>t1()</a:t>
                </a:r>
              </a:p>
              <a:p>
                <a:pPr algn="l" eaLnBrk="1" hangingPunct="1"/>
                <a:r>
                  <a:rPr lang="en-US" altLang="en-US" sz="2000">
                    <a:ea typeface="宋体" panose="02010600030101010101" pitchFamily="2" charset="-122"/>
                  </a:rPr>
                  <a:t>t2()</a:t>
                </a:r>
              </a:p>
              <a:p>
                <a:pPr algn="l" eaLnBrk="1" hangingPunct="1"/>
                <a:r>
                  <a:rPr lang="en-US" altLang="en-US" sz="2000">
                    <a:ea typeface="宋体" panose="02010600030101010101" pitchFamily="2" charset="-122"/>
                  </a:rPr>
                  <a:t>t3()</a:t>
                </a:r>
              </a:p>
            </p:txBody>
          </p:sp>
          <p:sp>
            <p:nvSpPr>
              <p:cNvPr id="22" name="Rectangle 44">
                <a:extLst>
                  <a:ext uri="{FF2B5EF4-FFF2-40B4-BE49-F238E27FC236}">
                    <a16:creationId xmlns:a16="http://schemas.microsoft.com/office/drawing/2014/main" id="{1B7F3269-6066-D54C-A763-D1AE28412EF8}"/>
                  </a:ext>
                </a:extLst>
              </p:cNvPr>
              <p:cNvSpPr>
                <a:spLocks noChangeArrowheads="1"/>
              </p:cNvSpPr>
              <p:nvPr/>
            </p:nvSpPr>
            <p:spPr bwMode="auto">
              <a:xfrm>
                <a:off x="3199" y="1571"/>
                <a:ext cx="668" cy="83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23" name="Line 45">
                <a:extLst>
                  <a:ext uri="{FF2B5EF4-FFF2-40B4-BE49-F238E27FC236}">
                    <a16:creationId xmlns:a16="http://schemas.microsoft.com/office/drawing/2014/main" id="{576AB3B7-876B-D045-820B-4FA4368AAB8B}"/>
                  </a:ext>
                </a:extLst>
              </p:cNvPr>
              <p:cNvSpPr>
                <a:spLocks noChangeShapeType="1"/>
              </p:cNvSpPr>
              <p:nvPr/>
            </p:nvSpPr>
            <p:spPr bwMode="auto">
              <a:xfrm>
                <a:off x="3201" y="1793"/>
                <a:ext cx="6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5" name="AutoShape 46">
              <a:extLst>
                <a:ext uri="{FF2B5EF4-FFF2-40B4-BE49-F238E27FC236}">
                  <a16:creationId xmlns:a16="http://schemas.microsoft.com/office/drawing/2014/main" id="{FB7C6DCE-9CBB-8842-A236-2F581112CFDE}"/>
                </a:ext>
              </a:extLst>
            </p:cNvPr>
            <p:cNvSpPr>
              <a:spLocks noChangeArrowheads="1"/>
            </p:cNvSpPr>
            <p:nvPr/>
          </p:nvSpPr>
          <p:spPr bwMode="auto">
            <a:xfrm>
              <a:off x="3875" y="2178"/>
              <a:ext cx="118" cy="117"/>
            </a:xfrm>
            <a:prstGeom prst="diamond">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16" name="Line 47">
              <a:extLst>
                <a:ext uri="{FF2B5EF4-FFF2-40B4-BE49-F238E27FC236}">
                  <a16:creationId xmlns:a16="http://schemas.microsoft.com/office/drawing/2014/main" id="{26E5B214-3E47-0447-A6F6-33EE90C6D707}"/>
                </a:ext>
              </a:extLst>
            </p:cNvPr>
            <p:cNvSpPr>
              <a:spLocks noChangeShapeType="1"/>
            </p:cNvSpPr>
            <p:nvPr/>
          </p:nvSpPr>
          <p:spPr bwMode="auto">
            <a:xfrm>
              <a:off x="3996" y="2236"/>
              <a:ext cx="39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 name="Text Box 48">
              <a:extLst>
                <a:ext uri="{FF2B5EF4-FFF2-40B4-BE49-F238E27FC236}">
                  <a16:creationId xmlns:a16="http://schemas.microsoft.com/office/drawing/2014/main" id="{DC2A339A-B9A3-1B4F-9615-A762892ABEAA}"/>
                </a:ext>
              </a:extLst>
            </p:cNvPr>
            <p:cNvSpPr txBox="1">
              <a:spLocks noChangeArrowheads="1"/>
            </p:cNvSpPr>
            <p:nvPr/>
          </p:nvSpPr>
          <p:spPr bwMode="auto">
            <a:xfrm>
              <a:off x="4028" y="2028"/>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r>
                <a:rPr lang="en-US" altLang="en-US" sz="2000">
                  <a:ea typeface="宋体" panose="02010600030101010101" pitchFamily="2" charset="-122"/>
                </a:rPr>
                <a:t>state</a:t>
              </a:r>
            </a:p>
          </p:txBody>
        </p:sp>
        <p:sp>
          <p:nvSpPr>
            <p:cNvPr id="18" name="Text Box 50">
              <a:extLst>
                <a:ext uri="{FF2B5EF4-FFF2-40B4-BE49-F238E27FC236}">
                  <a16:creationId xmlns:a16="http://schemas.microsoft.com/office/drawing/2014/main" id="{DF81DB8C-ED33-1B46-99F4-06E3A5080E7A}"/>
                </a:ext>
              </a:extLst>
            </p:cNvPr>
            <p:cNvSpPr txBox="1">
              <a:spLocks noChangeArrowheads="1"/>
            </p:cNvSpPr>
            <p:nvPr/>
          </p:nvSpPr>
          <p:spPr bwMode="auto">
            <a:xfrm>
              <a:off x="2427" y="2108"/>
              <a:ext cx="51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r>
                <a:rPr lang="en-US" altLang="en-US" sz="2000">
                  <a:ea typeface="宋体" panose="02010600030101010101" pitchFamily="2" charset="-122"/>
                </a:rPr>
                <a:t>Client</a:t>
              </a:r>
            </a:p>
          </p:txBody>
        </p:sp>
        <p:sp>
          <p:nvSpPr>
            <p:cNvPr id="19" name="Line 51">
              <a:extLst>
                <a:ext uri="{FF2B5EF4-FFF2-40B4-BE49-F238E27FC236}">
                  <a16:creationId xmlns:a16="http://schemas.microsoft.com/office/drawing/2014/main" id="{52A44C0C-1A20-F444-8299-0CA9E7FDE1D0}"/>
                </a:ext>
              </a:extLst>
            </p:cNvPr>
            <p:cNvSpPr>
              <a:spLocks noChangeShapeType="1"/>
            </p:cNvSpPr>
            <p:nvPr/>
          </p:nvSpPr>
          <p:spPr bwMode="auto">
            <a:xfrm>
              <a:off x="2936" y="2236"/>
              <a:ext cx="2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39" name="Group 82">
            <a:extLst>
              <a:ext uri="{FF2B5EF4-FFF2-40B4-BE49-F238E27FC236}">
                <a16:creationId xmlns:a16="http://schemas.microsoft.com/office/drawing/2014/main" id="{DC4267A5-1621-D24C-A940-9AFEECAD721A}"/>
              </a:ext>
            </a:extLst>
          </p:cNvPr>
          <p:cNvGrpSpPr>
            <a:grpSpLocks/>
          </p:cNvGrpSpPr>
          <p:nvPr/>
        </p:nvGrpSpPr>
        <p:grpSpPr bwMode="auto">
          <a:xfrm>
            <a:off x="1873250" y="3009900"/>
            <a:ext cx="6710363" cy="2701925"/>
            <a:chOff x="524" y="2152"/>
            <a:chExt cx="4227" cy="1702"/>
          </a:xfrm>
        </p:grpSpPr>
        <p:sp>
          <p:nvSpPr>
            <p:cNvPr id="40" name="Oval 61">
              <a:extLst>
                <a:ext uri="{FF2B5EF4-FFF2-40B4-BE49-F238E27FC236}">
                  <a16:creationId xmlns:a16="http://schemas.microsoft.com/office/drawing/2014/main" id="{3E3EE1CF-B2C6-E64B-BC7F-A731287813BC}"/>
                </a:ext>
              </a:extLst>
            </p:cNvPr>
            <p:cNvSpPr>
              <a:spLocks noChangeArrowheads="1"/>
            </p:cNvSpPr>
            <p:nvPr/>
          </p:nvSpPr>
          <p:spPr bwMode="auto">
            <a:xfrm>
              <a:off x="524" y="2152"/>
              <a:ext cx="388" cy="316"/>
            </a:xfrm>
            <a:prstGeom prst="ellipse">
              <a:avLst/>
            </a:prstGeom>
            <a:solidFill>
              <a:srgbClr val="009900">
                <a:alpha val="39999"/>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41" name="Rectangle 63">
              <a:extLst>
                <a:ext uri="{FF2B5EF4-FFF2-40B4-BE49-F238E27FC236}">
                  <a16:creationId xmlns:a16="http://schemas.microsoft.com/office/drawing/2014/main" id="{7EC37891-2CE7-A044-84A3-19191A87C5EC}"/>
                </a:ext>
              </a:extLst>
            </p:cNvPr>
            <p:cNvSpPr>
              <a:spLocks noChangeArrowheads="1"/>
            </p:cNvSpPr>
            <p:nvPr/>
          </p:nvSpPr>
          <p:spPr bwMode="auto">
            <a:xfrm>
              <a:off x="3910" y="3114"/>
              <a:ext cx="841" cy="740"/>
            </a:xfrm>
            <a:prstGeom prst="rect">
              <a:avLst/>
            </a:prstGeom>
            <a:solidFill>
              <a:srgbClr val="009900">
                <a:alpha val="39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grpSp>
      <p:grpSp>
        <p:nvGrpSpPr>
          <p:cNvPr id="44" name="Group 83">
            <a:extLst>
              <a:ext uri="{FF2B5EF4-FFF2-40B4-BE49-F238E27FC236}">
                <a16:creationId xmlns:a16="http://schemas.microsoft.com/office/drawing/2014/main" id="{2550BCC1-9A8D-2946-987D-AB090259D8A9}"/>
              </a:ext>
            </a:extLst>
          </p:cNvPr>
          <p:cNvGrpSpPr>
            <a:grpSpLocks/>
          </p:cNvGrpSpPr>
          <p:nvPr/>
        </p:nvGrpSpPr>
        <p:grpSpPr bwMode="auto">
          <a:xfrm>
            <a:off x="1444625" y="2466975"/>
            <a:ext cx="3017838" cy="3603625"/>
            <a:chOff x="254" y="1810"/>
            <a:chExt cx="1901" cy="2270"/>
          </a:xfrm>
        </p:grpSpPr>
        <p:sp>
          <p:nvSpPr>
            <p:cNvPr id="45" name="Text Box 4">
              <a:extLst>
                <a:ext uri="{FF2B5EF4-FFF2-40B4-BE49-F238E27FC236}">
                  <a16:creationId xmlns:a16="http://schemas.microsoft.com/office/drawing/2014/main" id="{20C4C1C0-70A4-E640-867F-BA6E11C6C203}"/>
                </a:ext>
              </a:extLst>
            </p:cNvPr>
            <p:cNvSpPr txBox="1">
              <a:spLocks noChangeArrowheads="1"/>
            </p:cNvSpPr>
            <p:nvPr/>
          </p:nvSpPr>
          <p:spPr bwMode="auto">
            <a:xfrm>
              <a:off x="577" y="2178"/>
              <a:ext cx="2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r>
                <a:rPr lang="en-US" altLang="en-US" sz="2000">
                  <a:ea typeface="宋体" panose="02010600030101010101" pitchFamily="2" charset="-122"/>
                </a:rPr>
                <a:t>S1</a:t>
              </a:r>
            </a:p>
          </p:txBody>
        </p:sp>
        <p:sp>
          <p:nvSpPr>
            <p:cNvPr id="46" name="Oval 5">
              <a:extLst>
                <a:ext uri="{FF2B5EF4-FFF2-40B4-BE49-F238E27FC236}">
                  <a16:creationId xmlns:a16="http://schemas.microsoft.com/office/drawing/2014/main" id="{562155D8-7887-DE43-A007-BA0E87E33393}"/>
                </a:ext>
              </a:extLst>
            </p:cNvPr>
            <p:cNvSpPr>
              <a:spLocks noChangeArrowheads="1"/>
            </p:cNvSpPr>
            <p:nvPr/>
          </p:nvSpPr>
          <p:spPr bwMode="auto">
            <a:xfrm>
              <a:off x="520" y="2148"/>
              <a:ext cx="398" cy="32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grpSp>
          <p:nvGrpSpPr>
            <p:cNvPr id="47" name="Group 8">
              <a:extLst>
                <a:ext uri="{FF2B5EF4-FFF2-40B4-BE49-F238E27FC236}">
                  <a16:creationId xmlns:a16="http://schemas.microsoft.com/office/drawing/2014/main" id="{F5A8B55C-C17A-1646-AC1A-46BB7811A601}"/>
                </a:ext>
              </a:extLst>
            </p:cNvPr>
            <p:cNvGrpSpPr>
              <a:grpSpLocks/>
            </p:cNvGrpSpPr>
            <p:nvPr/>
          </p:nvGrpSpPr>
          <p:grpSpPr bwMode="auto">
            <a:xfrm>
              <a:off x="1266" y="2144"/>
              <a:ext cx="398" cy="321"/>
              <a:chOff x="1426" y="2146"/>
              <a:chExt cx="398" cy="321"/>
            </a:xfrm>
          </p:grpSpPr>
          <p:sp>
            <p:nvSpPr>
              <p:cNvPr id="57" name="Text Box 6">
                <a:extLst>
                  <a:ext uri="{FF2B5EF4-FFF2-40B4-BE49-F238E27FC236}">
                    <a16:creationId xmlns:a16="http://schemas.microsoft.com/office/drawing/2014/main" id="{C8A76730-7347-4348-A24C-F72EA7C4989E}"/>
                  </a:ext>
                </a:extLst>
              </p:cNvPr>
              <p:cNvSpPr txBox="1">
                <a:spLocks noChangeArrowheads="1"/>
              </p:cNvSpPr>
              <p:nvPr/>
            </p:nvSpPr>
            <p:spPr bwMode="auto">
              <a:xfrm>
                <a:off x="1483" y="2181"/>
                <a:ext cx="285" cy="250"/>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r>
                  <a:rPr lang="en-US" altLang="en-US" sz="2000">
                    <a:ea typeface="宋体" panose="02010600030101010101" pitchFamily="2" charset="-122"/>
                  </a:rPr>
                  <a:t>S2</a:t>
                </a:r>
              </a:p>
            </p:txBody>
          </p:sp>
          <p:sp>
            <p:nvSpPr>
              <p:cNvPr id="58" name="Oval 7">
                <a:extLst>
                  <a:ext uri="{FF2B5EF4-FFF2-40B4-BE49-F238E27FC236}">
                    <a16:creationId xmlns:a16="http://schemas.microsoft.com/office/drawing/2014/main" id="{FA7416A2-86AB-7042-A5FD-BDD15117784E}"/>
                  </a:ext>
                </a:extLst>
              </p:cNvPr>
              <p:cNvSpPr>
                <a:spLocks noChangeArrowheads="1"/>
              </p:cNvSpPr>
              <p:nvPr/>
            </p:nvSpPr>
            <p:spPr bwMode="auto">
              <a:xfrm>
                <a:off x="1426" y="2146"/>
                <a:ext cx="398" cy="32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99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grpSp>
        <p:grpSp>
          <p:nvGrpSpPr>
            <p:cNvPr id="48" name="Group 49">
              <a:extLst>
                <a:ext uri="{FF2B5EF4-FFF2-40B4-BE49-F238E27FC236}">
                  <a16:creationId xmlns:a16="http://schemas.microsoft.com/office/drawing/2014/main" id="{5C041BC8-2939-804D-86D9-B7432D099613}"/>
                </a:ext>
              </a:extLst>
            </p:cNvPr>
            <p:cNvGrpSpPr>
              <a:grpSpLocks/>
            </p:cNvGrpSpPr>
            <p:nvPr/>
          </p:nvGrpSpPr>
          <p:grpSpPr bwMode="auto">
            <a:xfrm>
              <a:off x="855" y="2064"/>
              <a:ext cx="465" cy="469"/>
              <a:chOff x="855" y="2064"/>
              <a:chExt cx="618" cy="469"/>
            </a:xfrm>
          </p:grpSpPr>
          <p:sp>
            <p:nvSpPr>
              <p:cNvPr id="55" name="Freeform 10">
                <a:extLst>
                  <a:ext uri="{FF2B5EF4-FFF2-40B4-BE49-F238E27FC236}">
                    <a16:creationId xmlns:a16="http://schemas.microsoft.com/office/drawing/2014/main" id="{4C2B713E-AA28-764F-8490-0F608AE02906}"/>
                  </a:ext>
                </a:extLst>
              </p:cNvPr>
              <p:cNvSpPr>
                <a:spLocks/>
              </p:cNvSpPr>
              <p:nvPr/>
            </p:nvSpPr>
            <p:spPr bwMode="auto">
              <a:xfrm>
                <a:off x="861" y="2064"/>
                <a:ext cx="612" cy="123"/>
              </a:xfrm>
              <a:custGeom>
                <a:avLst/>
                <a:gdLst>
                  <a:gd name="T0" fmla="*/ 0 w 612"/>
                  <a:gd name="T1" fmla="*/ 123 h 123"/>
                  <a:gd name="T2" fmla="*/ 316 w 612"/>
                  <a:gd name="T3" fmla="*/ 0 h 123"/>
                  <a:gd name="T4" fmla="*/ 612 w 612"/>
                  <a:gd name="T5" fmla="*/ 123 h 123"/>
                  <a:gd name="T6" fmla="*/ 0 60000 65536"/>
                  <a:gd name="T7" fmla="*/ 0 60000 65536"/>
                  <a:gd name="T8" fmla="*/ 0 60000 65536"/>
                </a:gdLst>
                <a:ahLst/>
                <a:cxnLst>
                  <a:cxn ang="T6">
                    <a:pos x="T0" y="T1"/>
                  </a:cxn>
                  <a:cxn ang="T7">
                    <a:pos x="T2" y="T3"/>
                  </a:cxn>
                  <a:cxn ang="T8">
                    <a:pos x="T4" y="T5"/>
                  </a:cxn>
                </a:cxnLst>
                <a:rect l="0" t="0" r="r" b="b"/>
                <a:pathLst>
                  <a:path w="612" h="123">
                    <a:moveTo>
                      <a:pt x="0" y="123"/>
                    </a:moveTo>
                    <a:cubicBezTo>
                      <a:pt x="107" y="61"/>
                      <a:pt x="214" y="0"/>
                      <a:pt x="316" y="0"/>
                    </a:cubicBezTo>
                    <a:cubicBezTo>
                      <a:pt x="418" y="0"/>
                      <a:pt x="563" y="103"/>
                      <a:pt x="612" y="12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6" name="Freeform 11">
                <a:extLst>
                  <a:ext uri="{FF2B5EF4-FFF2-40B4-BE49-F238E27FC236}">
                    <a16:creationId xmlns:a16="http://schemas.microsoft.com/office/drawing/2014/main" id="{42E7310E-92DE-064E-9417-9F81660C004B}"/>
                  </a:ext>
                </a:extLst>
              </p:cNvPr>
              <p:cNvSpPr>
                <a:spLocks/>
              </p:cNvSpPr>
              <p:nvPr/>
            </p:nvSpPr>
            <p:spPr bwMode="auto">
              <a:xfrm flipH="1" flipV="1">
                <a:off x="855" y="2410"/>
                <a:ext cx="612" cy="123"/>
              </a:xfrm>
              <a:custGeom>
                <a:avLst/>
                <a:gdLst>
                  <a:gd name="T0" fmla="*/ 0 w 612"/>
                  <a:gd name="T1" fmla="*/ 123 h 123"/>
                  <a:gd name="T2" fmla="*/ 316 w 612"/>
                  <a:gd name="T3" fmla="*/ 0 h 123"/>
                  <a:gd name="T4" fmla="*/ 612 w 612"/>
                  <a:gd name="T5" fmla="*/ 123 h 123"/>
                  <a:gd name="T6" fmla="*/ 0 60000 65536"/>
                  <a:gd name="T7" fmla="*/ 0 60000 65536"/>
                  <a:gd name="T8" fmla="*/ 0 60000 65536"/>
                </a:gdLst>
                <a:ahLst/>
                <a:cxnLst>
                  <a:cxn ang="T6">
                    <a:pos x="T0" y="T1"/>
                  </a:cxn>
                  <a:cxn ang="T7">
                    <a:pos x="T2" y="T3"/>
                  </a:cxn>
                  <a:cxn ang="T8">
                    <a:pos x="T4" y="T5"/>
                  </a:cxn>
                </a:cxnLst>
                <a:rect l="0" t="0" r="r" b="b"/>
                <a:pathLst>
                  <a:path w="612" h="123">
                    <a:moveTo>
                      <a:pt x="0" y="123"/>
                    </a:moveTo>
                    <a:cubicBezTo>
                      <a:pt x="107" y="61"/>
                      <a:pt x="214" y="0"/>
                      <a:pt x="316" y="0"/>
                    </a:cubicBezTo>
                    <a:cubicBezTo>
                      <a:pt x="418" y="0"/>
                      <a:pt x="563" y="103"/>
                      <a:pt x="612" y="12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9" name="Freeform 12">
              <a:extLst>
                <a:ext uri="{FF2B5EF4-FFF2-40B4-BE49-F238E27FC236}">
                  <a16:creationId xmlns:a16="http://schemas.microsoft.com/office/drawing/2014/main" id="{B131C7FE-A5E4-A241-BB19-7865E4CC0DA4}"/>
                </a:ext>
              </a:extLst>
            </p:cNvPr>
            <p:cNvSpPr>
              <a:spLocks/>
            </p:cNvSpPr>
            <p:nvPr/>
          </p:nvSpPr>
          <p:spPr bwMode="auto">
            <a:xfrm>
              <a:off x="1608" y="2097"/>
              <a:ext cx="299" cy="378"/>
            </a:xfrm>
            <a:custGeom>
              <a:avLst/>
              <a:gdLst>
                <a:gd name="T0" fmla="*/ 0 w 350"/>
                <a:gd name="T1" fmla="*/ 42 h 470"/>
                <a:gd name="T2" fmla="*/ 97 w 350"/>
                <a:gd name="T3" fmla="*/ 6 h 470"/>
                <a:gd name="T4" fmla="*/ 158 w 350"/>
                <a:gd name="T5" fmla="*/ 80 h 470"/>
                <a:gd name="T6" fmla="*/ 91 w 350"/>
                <a:gd name="T7" fmla="*/ 150 h 470"/>
                <a:gd name="T8" fmla="*/ 12 w 350"/>
                <a:gd name="T9" fmla="*/ 126 h 4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0" h="470">
                  <a:moveTo>
                    <a:pt x="0" y="126"/>
                  </a:moveTo>
                  <a:cubicBezTo>
                    <a:pt x="78" y="63"/>
                    <a:pt x="156" y="0"/>
                    <a:pt x="214" y="19"/>
                  </a:cubicBezTo>
                  <a:cubicBezTo>
                    <a:pt x="272" y="38"/>
                    <a:pt x="350" y="167"/>
                    <a:pt x="347" y="238"/>
                  </a:cubicBezTo>
                  <a:cubicBezTo>
                    <a:pt x="344" y="309"/>
                    <a:pt x="252" y="424"/>
                    <a:pt x="199" y="447"/>
                  </a:cubicBezTo>
                  <a:cubicBezTo>
                    <a:pt x="146" y="470"/>
                    <a:pt x="55" y="387"/>
                    <a:pt x="26" y="375"/>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0" name="Line 13">
              <a:extLst>
                <a:ext uri="{FF2B5EF4-FFF2-40B4-BE49-F238E27FC236}">
                  <a16:creationId xmlns:a16="http://schemas.microsoft.com/office/drawing/2014/main" id="{068A5EF8-3752-1B4B-9BD2-F17217F21D0C}"/>
                </a:ext>
              </a:extLst>
            </p:cNvPr>
            <p:cNvSpPr>
              <a:spLocks noChangeShapeType="1"/>
            </p:cNvSpPr>
            <p:nvPr/>
          </p:nvSpPr>
          <p:spPr bwMode="auto">
            <a:xfrm>
              <a:off x="306" y="2294"/>
              <a:ext cx="214"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 name="Text Box 14">
              <a:extLst>
                <a:ext uri="{FF2B5EF4-FFF2-40B4-BE49-F238E27FC236}">
                  <a16:creationId xmlns:a16="http://schemas.microsoft.com/office/drawing/2014/main" id="{FF0FEF68-7777-5342-B8CF-9836E6CA1761}"/>
                </a:ext>
              </a:extLst>
            </p:cNvPr>
            <p:cNvSpPr txBox="1">
              <a:spLocks noChangeArrowheads="1"/>
            </p:cNvSpPr>
            <p:nvPr/>
          </p:nvSpPr>
          <p:spPr bwMode="auto">
            <a:xfrm>
              <a:off x="920" y="1810"/>
              <a:ext cx="3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r>
                <a:rPr lang="en-US" altLang="en-US" sz="2000">
                  <a:ea typeface="宋体" panose="02010600030101010101" pitchFamily="2" charset="-122"/>
                </a:rPr>
                <a:t>t1()</a:t>
              </a:r>
            </a:p>
          </p:txBody>
        </p:sp>
        <p:sp>
          <p:nvSpPr>
            <p:cNvPr id="52" name="Text Box 15">
              <a:extLst>
                <a:ext uri="{FF2B5EF4-FFF2-40B4-BE49-F238E27FC236}">
                  <a16:creationId xmlns:a16="http://schemas.microsoft.com/office/drawing/2014/main" id="{24071743-E180-574F-9915-4FB705BB4F86}"/>
                </a:ext>
              </a:extLst>
            </p:cNvPr>
            <p:cNvSpPr txBox="1">
              <a:spLocks noChangeArrowheads="1"/>
            </p:cNvSpPr>
            <p:nvPr/>
          </p:nvSpPr>
          <p:spPr bwMode="auto">
            <a:xfrm>
              <a:off x="1331" y="1835"/>
              <a:ext cx="8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r>
                <a:rPr lang="en-US" altLang="en-US" sz="2000">
                  <a:ea typeface="宋体" panose="02010600030101010101" pitchFamily="2" charset="-122"/>
                </a:rPr>
                <a:t>t2()[c1]/a()</a:t>
              </a:r>
            </a:p>
          </p:txBody>
        </p:sp>
        <p:sp>
          <p:nvSpPr>
            <p:cNvPr id="53" name="Text Box 16">
              <a:extLst>
                <a:ext uri="{FF2B5EF4-FFF2-40B4-BE49-F238E27FC236}">
                  <a16:creationId xmlns:a16="http://schemas.microsoft.com/office/drawing/2014/main" id="{5758FC29-5C01-BE46-BB8E-EFB3D01616D0}"/>
                </a:ext>
              </a:extLst>
            </p:cNvPr>
            <p:cNvSpPr txBox="1">
              <a:spLocks noChangeArrowheads="1"/>
            </p:cNvSpPr>
            <p:nvPr/>
          </p:nvSpPr>
          <p:spPr bwMode="auto">
            <a:xfrm>
              <a:off x="756" y="2503"/>
              <a:ext cx="6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r>
                <a:rPr lang="en-US" altLang="en-US" sz="2000">
                  <a:ea typeface="宋体" panose="02010600030101010101" pitchFamily="2" charset="-122"/>
                </a:rPr>
                <a:t>t3()[c2]</a:t>
              </a:r>
            </a:p>
          </p:txBody>
        </p:sp>
        <p:sp>
          <p:nvSpPr>
            <p:cNvPr id="54" name="Text Box 18">
              <a:extLst>
                <a:ext uri="{FF2B5EF4-FFF2-40B4-BE49-F238E27FC236}">
                  <a16:creationId xmlns:a16="http://schemas.microsoft.com/office/drawing/2014/main" id="{EF3DD502-8674-8542-8BA7-A5C2D84052D6}"/>
                </a:ext>
              </a:extLst>
            </p:cNvPr>
            <p:cNvSpPr txBox="1">
              <a:spLocks noChangeArrowheads="1"/>
            </p:cNvSpPr>
            <p:nvPr/>
          </p:nvSpPr>
          <p:spPr bwMode="auto">
            <a:xfrm>
              <a:off x="254" y="2812"/>
              <a:ext cx="1871" cy="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algn="l" eaLnBrk="1" hangingPunct="1"/>
              <a:r>
                <a:rPr lang="en-US" altLang="en-US" sz="2000">
                  <a:ea typeface="宋体" panose="02010600030101010101" pitchFamily="2" charset="-122"/>
                </a:rPr>
                <a:t>State machine for a subject</a:t>
              </a:r>
            </a:p>
            <a:p>
              <a:pPr algn="l" eaLnBrk="1" hangingPunct="1">
                <a:lnSpc>
                  <a:spcPct val="130000"/>
                </a:lnSpc>
              </a:pPr>
              <a:r>
                <a:rPr lang="en-US" altLang="en-US" sz="2000">
                  <a:ea typeface="宋体" panose="02010600030101010101" pitchFamily="2" charset="-122"/>
                </a:rPr>
                <a:t>Legend:</a:t>
              </a:r>
            </a:p>
            <a:p>
              <a:pPr algn="l" eaLnBrk="1" hangingPunct="1"/>
              <a:r>
                <a:rPr lang="en-US" altLang="en-US" sz="2000">
                  <a:ea typeface="宋体" panose="02010600030101010101" pitchFamily="2" charset="-122"/>
                </a:rPr>
                <a:t>S1, S2: states</a:t>
              </a:r>
            </a:p>
            <a:p>
              <a:pPr algn="l" eaLnBrk="1" hangingPunct="1"/>
              <a:r>
                <a:rPr lang="en-US" altLang="en-US" sz="2000">
                  <a:ea typeface="宋体" panose="02010600030101010101" pitchFamily="2" charset="-122"/>
                </a:rPr>
                <a:t>t1(), t2(): state transition</a:t>
              </a:r>
            </a:p>
            <a:p>
              <a:pPr algn="l" eaLnBrk="1" hangingPunct="1"/>
              <a:r>
                <a:rPr lang="en-US" altLang="en-US" sz="2000">
                  <a:ea typeface="宋体" panose="02010600030101010101" pitchFamily="2" charset="-122"/>
                </a:rPr>
                <a:t>[ci]: guard condition</a:t>
              </a:r>
            </a:p>
            <a:p>
              <a:pPr algn="l" eaLnBrk="1" hangingPunct="1"/>
              <a:r>
                <a:rPr lang="en-US" altLang="en-US" sz="2000">
                  <a:ea typeface="宋体" panose="02010600030101010101" pitchFamily="2" charset="-122"/>
                </a:rPr>
                <a:t>/a(): action to be performed</a:t>
              </a:r>
            </a:p>
          </p:txBody>
        </p:sp>
      </p:grpSp>
      <p:sp>
        <p:nvSpPr>
          <p:cNvPr id="59" name="Rectangle 56">
            <a:extLst>
              <a:ext uri="{FF2B5EF4-FFF2-40B4-BE49-F238E27FC236}">
                <a16:creationId xmlns:a16="http://schemas.microsoft.com/office/drawing/2014/main" id="{80B03782-5459-1440-BBE1-F1EFFE169C4C}"/>
              </a:ext>
            </a:extLst>
          </p:cNvPr>
          <p:cNvSpPr>
            <a:spLocks noChangeArrowheads="1"/>
          </p:cNvSpPr>
          <p:nvPr/>
        </p:nvSpPr>
        <p:spPr bwMode="auto">
          <a:xfrm>
            <a:off x="8024813" y="2401888"/>
            <a:ext cx="1141412" cy="1463675"/>
          </a:xfrm>
          <a:prstGeom prst="rect">
            <a:avLst/>
          </a:prstGeom>
          <a:solidFill>
            <a:srgbClr val="99FF33">
              <a:alpha val="2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grpSp>
        <p:nvGrpSpPr>
          <p:cNvPr id="60" name="Group 60">
            <a:extLst>
              <a:ext uri="{FF2B5EF4-FFF2-40B4-BE49-F238E27FC236}">
                <a16:creationId xmlns:a16="http://schemas.microsoft.com/office/drawing/2014/main" id="{4CF1C5BF-D945-5F49-B830-83A79A2D3A4A}"/>
              </a:ext>
            </a:extLst>
          </p:cNvPr>
          <p:cNvGrpSpPr>
            <a:grpSpLocks/>
          </p:cNvGrpSpPr>
          <p:nvPr/>
        </p:nvGrpSpPr>
        <p:grpSpPr bwMode="auto">
          <a:xfrm>
            <a:off x="8154988" y="1479550"/>
            <a:ext cx="1779587" cy="1173163"/>
            <a:chOff x="4481" y="1188"/>
            <a:chExt cx="1121" cy="739"/>
          </a:xfrm>
        </p:grpSpPr>
        <p:sp>
          <p:nvSpPr>
            <p:cNvPr id="61" name="AutoShape 58">
              <a:extLst>
                <a:ext uri="{FF2B5EF4-FFF2-40B4-BE49-F238E27FC236}">
                  <a16:creationId xmlns:a16="http://schemas.microsoft.com/office/drawing/2014/main" id="{2D7C8880-E05E-0846-9E0B-89A5AB76F57D}"/>
                </a:ext>
              </a:extLst>
            </p:cNvPr>
            <p:cNvSpPr>
              <a:spLocks noChangeArrowheads="1"/>
            </p:cNvSpPr>
            <p:nvPr/>
          </p:nvSpPr>
          <p:spPr bwMode="auto">
            <a:xfrm>
              <a:off x="4481" y="1188"/>
              <a:ext cx="1121" cy="469"/>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62" name="Text Box 57">
              <a:extLst>
                <a:ext uri="{FF2B5EF4-FFF2-40B4-BE49-F238E27FC236}">
                  <a16:creationId xmlns:a16="http://schemas.microsoft.com/office/drawing/2014/main" id="{008C8E1A-3E85-4F4E-A2B3-F6DD40AD9BCA}"/>
                </a:ext>
              </a:extLst>
            </p:cNvPr>
            <p:cNvSpPr txBox="1">
              <a:spLocks noChangeArrowheads="1"/>
            </p:cNvSpPr>
            <p:nvPr/>
          </p:nvSpPr>
          <p:spPr bwMode="auto">
            <a:xfrm>
              <a:off x="4484" y="1199"/>
              <a:ext cx="110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algn="l" eaLnBrk="1" hangingPunct="1"/>
              <a:r>
                <a:rPr lang="en-US" altLang="en-US" sz="2000">
                  <a:ea typeface="宋体" panose="02010600030101010101" pitchFamily="2" charset="-122"/>
                </a:rPr>
                <a:t>Each method is</a:t>
              </a:r>
            </a:p>
            <a:p>
              <a:pPr algn="l" eaLnBrk="1" hangingPunct="1"/>
              <a:r>
                <a:rPr lang="en-US" altLang="en-US" sz="2000">
                  <a:ea typeface="宋体" panose="02010600030101010101" pitchFamily="2" charset="-122"/>
                </a:rPr>
                <a:t>“return this;”</a:t>
              </a:r>
            </a:p>
          </p:txBody>
        </p:sp>
        <p:sp>
          <p:nvSpPr>
            <p:cNvPr id="63" name="Line 59">
              <a:extLst>
                <a:ext uri="{FF2B5EF4-FFF2-40B4-BE49-F238E27FC236}">
                  <a16:creationId xmlns:a16="http://schemas.microsoft.com/office/drawing/2014/main" id="{52419DD1-249E-CB4A-939B-78410EADA59B}"/>
                </a:ext>
              </a:extLst>
            </p:cNvPr>
            <p:cNvSpPr>
              <a:spLocks noChangeShapeType="1"/>
            </p:cNvSpPr>
            <p:nvPr/>
          </p:nvSpPr>
          <p:spPr bwMode="auto">
            <a:xfrm flipH="1">
              <a:off x="5128" y="1662"/>
              <a:ext cx="209" cy="26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64" name="Group 67">
            <a:extLst>
              <a:ext uri="{FF2B5EF4-FFF2-40B4-BE49-F238E27FC236}">
                <a16:creationId xmlns:a16="http://schemas.microsoft.com/office/drawing/2014/main" id="{D9561FC4-8B7C-1B46-A448-3DF4E8A69978}"/>
              </a:ext>
            </a:extLst>
          </p:cNvPr>
          <p:cNvGrpSpPr>
            <a:grpSpLocks/>
          </p:cNvGrpSpPr>
          <p:nvPr/>
        </p:nvGrpSpPr>
        <p:grpSpPr bwMode="auto">
          <a:xfrm>
            <a:off x="3051175" y="2997200"/>
            <a:ext cx="6972300" cy="2705100"/>
            <a:chOff x="1266" y="2144"/>
            <a:chExt cx="4392" cy="1704"/>
          </a:xfrm>
        </p:grpSpPr>
        <p:sp>
          <p:nvSpPr>
            <p:cNvPr id="65" name="Oval 62">
              <a:extLst>
                <a:ext uri="{FF2B5EF4-FFF2-40B4-BE49-F238E27FC236}">
                  <a16:creationId xmlns:a16="http://schemas.microsoft.com/office/drawing/2014/main" id="{5A3C8CC2-DB65-C24C-A3A0-3BAEFF0C3CF9}"/>
                </a:ext>
              </a:extLst>
            </p:cNvPr>
            <p:cNvSpPr>
              <a:spLocks noChangeArrowheads="1"/>
            </p:cNvSpPr>
            <p:nvPr/>
          </p:nvSpPr>
          <p:spPr bwMode="auto">
            <a:xfrm>
              <a:off x="1266" y="2144"/>
              <a:ext cx="398" cy="321"/>
            </a:xfrm>
            <a:prstGeom prst="ellipse">
              <a:avLst/>
            </a:prstGeom>
            <a:solidFill>
              <a:srgbClr val="009999">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66" name="Rectangle 66">
              <a:extLst>
                <a:ext uri="{FF2B5EF4-FFF2-40B4-BE49-F238E27FC236}">
                  <a16:creationId xmlns:a16="http://schemas.microsoft.com/office/drawing/2014/main" id="{32A366C2-5259-C54E-B434-C381FF505235}"/>
                </a:ext>
              </a:extLst>
            </p:cNvPr>
            <p:cNvSpPr>
              <a:spLocks noChangeArrowheads="1"/>
            </p:cNvSpPr>
            <p:nvPr/>
          </p:nvSpPr>
          <p:spPr bwMode="auto">
            <a:xfrm>
              <a:off x="4827" y="3130"/>
              <a:ext cx="831" cy="718"/>
            </a:xfrm>
            <a:prstGeom prst="rect">
              <a:avLst/>
            </a:prstGeom>
            <a:solidFill>
              <a:schemeClr val="hlink">
                <a:alpha val="2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grpSp>
      <p:grpSp>
        <p:nvGrpSpPr>
          <p:cNvPr id="67" name="Group 75">
            <a:extLst>
              <a:ext uri="{FF2B5EF4-FFF2-40B4-BE49-F238E27FC236}">
                <a16:creationId xmlns:a16="http://schemas.microsoft.com/office/drawing/2014/main" id="{0F3344CD-77F0-D94F-864F-668592194BA8}"/>
              </a:ext>
            </a:extLst>
          </p:cNvPr>
          <p:cNvGrpSpPr>
            <a:grpSpLocks/>
          </p:cNvGrpSpPr>
          <p:nvPr/>
        </p:nvGrpSpPr>
        <p:grpSpPr bwMode="auto">
          <a:xfrm>
            <a:off x="2457450" y="2457450"/>
            <a:ext cx="5421313" cy="2913063"/>
            <a:chOff x="892" y="1804"/>
            <a:chExt cx="3415" cy="1835"/>
          </a:xfrm>
        </p:grpSpPr>
        <p:sp>
          <p:nvSpPr>
            <p:cNvPr id="68" name="AutoShape 69">
              <a:extLst>
                <a:ext uri="{FF2B5EF4-FFF2-40B4-BE49-F238E27FC236}">
                  <a16:creationId xmlns:a16="http://schemas.microsoft.com/office/drawing/2014/main" id="{89941FFD-761F-E546-BBF0-A4FA1503CEF2}"/>
                </a:ext>
              </a:extLst>
            </p:cNvPr>
            <p:cNvSpPr>
              <a:spLocks noChangeArrowheads="1"/>
            </p:cNvSpPr>
            <p:nvPr/>
          </p:nvSpPr>
          <p:spPr bwMode="auto">
            <a:xfrm>
              <a:off x="892" y="1804"/>
              <a:ext cx="408" cy="276"/>
            </a:xfrm>
            <a:prstGeom prst="roundRect">
              <a:avLst>
                <a:gd name="adj" fmla="val 16667"/>
              </a:avLst>
            </a:prstGeom>
            <a:noFill/>
            <a:ln w="19050" algn="ctr">
              <a:solidFill>
                <a:srgbClr val="F50B3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69" name="AutoShape 74">
              <a:extLst>
                <a:ext uri="{FF2B5EF4-FFF2-40B4-BE49-F238E27FC236}">
                  <a16:creationId xmlns:a16="http://schemas.microsoft.com/office/drawing/2014/main" id="{34C63D67-1A8F-D647-94E1-B30E44006DA6}"/>
                </a:ext>
              </a:extLst>
            </p:cNvPr>
            <p:cNvSpPr>
              <a:spLocks noChangeArrowheads="1"/>
            </p:cNvSpPr>
            <p:nvPr/>
          </p:nvSpPr>
          <p:spPr bwMode="auto">
            <a:xfrm>
              <a:off x="3899" y="3363"/>
              <a:ext cx="408" cy="276"/>
            </a:xfrm>
            <a:prstGeom prst="roundRect">
              <a:avLst>
                <a:gd name="adj" fmla="val 16667"/>
              </a:avLst>
            </a:prstGeom>
            <a:noFill/>
            <a:ln w="19050" algn="ctr">
              <a:solidFill>
                <a:srgbClr val="F50B3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grpSp>
      <p:grpSp>
        <p:nvGrpSpPr>
          <p:cNvPr id="70" name="Group 77">
            <a:extLst>
              <a:ext uri="{FF2B5EF4-FFF2-40B4-BE49-F238E27FC236}">
                <a16:creationId xmlns:a16="http://schemas.microsoft.com/office/drawing/2014/main" id="{DEF6E03B-14FF-4742-8905-2C65D70DAB62}"/>
              </a:ext>
            </a:extLst>
          </p:cNvPr>
          <p:cNvGrpSpPr>
            <a:grpSpLocks/>
          </p:cNvGrpSpPr>
          <p:nvPr/>
        </p:nvGrpSpPr>
        <p:grpSpPr bwMode="auto">
          <a:xfrm>
            <a:off x="2247900" y="2579688"/>
            <a:ext cx="7054850" cy="3067050"/>
            <a:chOff x="760" y="1881"/>
            <a:chExt cx="4444" cy="1932"/>
          </a:xfrm>
        </p:grpSpPr>
        <p:sp>
          <p:nvSpPr>
            <p:cNvPr id="71" name="AutoShape 72">
              <a:extLst>
                <a:ext uri="{FF2B5EF4-FFF2-40B4-BE49-F238E27FC236}">
                  <a16:creationId xmlns:a16="http://schemas.microsoft.com/office/drawing/2014/main" id="{D5DDB79A-EDE6-E34B-B422-224B1B169309}"/>
                </a:ext>
              </a:extLst>
            </p:cNvPr>
            <p:cNvSpPr>
              <a:spLocks noChangeArrowheads="1"/>
            </p:cNvSpPr>
            <p:nvPr/>
          </p:nvSpPr>
          <p:spPr bwMode="auto">
            <a:xfrm>
              <a:off x="1336" y="1881"/>
              <a:ext cx="321" cy="183"/>
            </a:xfrm>
            <a:prstGeom prst="roundRect">
              <a:avLst>
                <a:gd name="adj" fmla="val 16667"/>
              </a:avLst>
            </a:prstGeom>
            <a:noFill/>
            <a:ln w="19050" algn="ctr">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72" name="AutoShape 73">
              <a:extLst>
                <a:ext uri="{FF2B5EF4-FFF2-40B4-BE49-F238E27FC236}">
                  <a16:creationId xmlns:a16="http://schemas.microsoft.com/office/drawing/2014/main" id="{18A1D578-E364-1641-872A-8FAABF86E429}"/>
                </a:ext>
              </a:extLst>
            </p:cNvPr>
            <p:cNvSpPr>
              <a:spLocks noChangeArrowheads="1"/>
            </p:cNvSpPr>
            <p:nvPr/>
          </p:nvSpPr>
          <p:spPr bwMode="auto">
            <a:xfrm>
              <a:off x="760" y="2538"/>
              <a:ext cx="316" cy="194"/>
            </a:xfrm>
            <a:prstGeom prst="roundRect">
              <a:avLst>
                <a:gd name="adj" fmla="val 16667"/>
              </a:avLst>
            </a:prstGeom>
            <a:noFill/>
            <a:ln w="19050" algn="ctr">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73" name="AutoShape 76">
              <a:extLst>
                <a:ext uri="{FF2B5EF4-FFF2-40B4-BE49-F238E27FC236}">
                  <a16:creationId xmlns:a16="http://schemas.microsoft.com/office/drawing/2014/main" id="{7674F950-F905-BD4C-B36E-6592648D9EB6}"/>
                </a:ext>
              </a:extLst>
            </p:cNvPr>
            <p:cNvSpPr>
              <a:spLocks noChangeArrowheads="1"/>
            </p:cNvSpPr>
            <p:nvPr/>
          </p:nvSpPr>
          <p:spPr bwMode="auto">
            <a:xfrm>
              <a:off x="4863" y="3400"/>
              <a:ext cx="341" cy="413"/>
            </a:xfrm>
            <a:prstGeom prst="roundRect">
              <a:avLst>
                <a:gd name="adj" fmla="val 16667"/>
              </a:avLst>
            </a:prstGeom>
            <a:noFill/>
            <a:ln w="19050" algn="ctr">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grpSp>
      <p:grpSp>
        <p:nvGrpSpPr>
          <p:cNvPr id="74" name="Group 88">
            <a:extLst>
              <a:ext uri="{FF2B5EF4-FFF2-40B4-BE49-F238E27FC236}">
                <a16:creationId xmlns:a16="http://schemas.microsoft.com/office/drawing/2014/main" id="{BF2862EB-A84F-194B-9FCB-56F3EC0228D0}"/>
              </a:ext>
            </a:extLst>
          </p:cNvPr>
          <p:cNvGrpSpPr>
            <a:grpSpLocks/>
          </p:cNvGrpSpPr>
          <p:nvPr/>
        </p:nvGrpSpPr>
        <p:grpSpPr bwMode="auto">
          <a:xfrm>
            <a:off x="4770438" y="4878388"/>
            <a:ext cx="2597150" cy="1131887"/>
            <a:chOff x="2349" y="3329"/>
            <a:chExt cx="1636" cy="713"/>
          </a:xfrm>
        </p:grpSpPr>
        <p:sp>
          <p:nvSpPr>
            <p:cNvPr id="75" name="AutoShape 79">
              <a:extLst>
                <a:ext uri="{FF2B5EF4-FFF2-40B4-BE49-F238E27FC236}">
                  <a16:creationId xmlns:a16="http://schemas.microsoft.com/office/drawing/2014/main" id="{E96AEE72-DE4F-A648-8DAE-0CD7503C98CB}"/>
                </a:ext>
              </a:extLst>
            </p:cNvPr>
            <p:cNvSpPr>
              <a:spLocks noChangeArrowheads="1"/>
            </p:cNvSpPr>
            <p:nvPr/>
          </p:nvSpPr>
          <p:spPr bwMode="auto">
            <a:xfrm>
              <a:off x="2349" y="3329"/>
              <a:ext cx="1234" cy="713"/>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76" name="Text Box 78">
              <a:extLst>
                <a:ext uri="{FF2B5EF4-FFF2-40B4-BE49-F238E27FC236}">
                  <a16:creationId xmlns:a16="http://schemas.microsoft.com/office/drawing/2014/main" id="{87AC74B9-8AD0-914E-842F-3D5F2C831F93}"/>
                </a:ext>
              </a:extLst>
            </p:cNvPr>
            <p:cNvSpPr txBox="1">
              <a:spLocks noChangeArrowheads="1"/>
            </p:cNvSpPr>
            <p:nvPr/>
          </p:nvSpPr>
          <p:spPr bwMode="auto">
            <a:xfrm>
              <a:off x="2373" y="3345"/>
              <a:ext cx="1163"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algn="l" eaLnBrk="1" hangingPunct="1"/>
              <a:r>
                <a:rPr lang="en-US" altLang="en-US" sz="2000">
                  <a:ea typeface="宋体" panose="02010600030101010101" pitchFamily="2" charset="-122"/>
                </a:rPr>
                <a:t>implement t1()</a:t>
              </a:r>
            </a:p>
            <a:p>
              <a:pPr algn="l" eaLnBrk="1" hangingPunct="1"/>
              <a:r>
                <a:rPr lang="en-US" altLang="en-US" sz="2000">
                  <a:ea typeface="宋体" panose="02010600030101010101" pitchFamily="2" charset="-122"/>
                </a:rPr>
                <a:t>behavior;</a:t>
              </a:r>
            </a:p>
            <a:p>
              <a:pPr algn="l" eaLnBrk="1" hangingPunct="1"/>
              <a:r>
                <a:rPr lang="en-US" altLang="en-US" sz="2000">
                  <a:ea typeface="宋体" panose="02010600030101010101" pitchFamily="2" charset="-122"/>
                </a:rPr>
                <a:t>return new S2();</a:t>
              </a:r>
            </a:p>
          </p:txBody>
        </p:sp>
        <p:sp>
          <p:nvSpPr>
            <p:cNvPr id="77" name="Line 80">
              <a:extLst>
                <a:ext uri="{FF2B5EF4-FFF2-40B4-BE49-F238E27FC236}">
                  <a16:creationId xmlns:a16="http://schemas.microsoft.com/office/drawing/2014/main" id="{B63F26D7-EE14-9F4C-93C2-CFB42F39A7E3}"/>
                </a:ext>
              </a:extLst>
            </p:cNvPr>
            <p:cNvSpPr>
              <a:spLocks noChangeShapeType="1"/>
            </p:cNvSpPr>
            <p:nvPr/>
          </p:nvSpPr>
          <p:spPr bwMode="auto">
            <a:xfrm flipV="1">
              <a:off x="3583" y="3502"/>
              <a:ext cx="402" cy="18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78" name="Group 90">
            <a:extLst>
              <a:ext uri="{FF2B5EF4-FFF2-40B4-BE49-F238E27FC236}">
                <a16:creationId xmlns:a16="http://schemas.microsoft.com/office/drawing/2014/main" id="{FB85577E-AB0E-014A-8233-69EDE5717149}"/>
              </a:ext>
            </a:extLst>
          </p:cNvPr>
          <p:cNvGrpSpPr>
            <a:grpSpLocks/>
          </p:cNvGrpSpPr>
          <p:nvPr/>
        </p:nvGrpSpPr>
        <p:grpSpPr bwMode="auto">
          <a:xfrm>
            <a:off x="3702050" y="1495425"/>
            <a:ext cx="2413000" cy="1487488"/>
            <a:chOff x="1676" y="1198"/>
            <a:chExt cx="1520" cy="937"/>
          </a:xfrm>
        </p:grpSpPr>
        <p:sp>
          <p:nvSpPr>
            <p:cNvPr id="79" name="AutoShape 85">
              <a:extLst>
                <a:ext uri="{FF2B5EF4-FFF2-40B4-BE49-F238E27FC236}">
                  <a16:creationId xmlns:a16="http://schemas.microsoft.com/office/drawing/2014/main" id="{608579B2-92C1-1A4B-B3D5-FB2A745185B0}"/>
                </a:ext>
              </a:extLst>
            </p:cNvPr>
            <p:cNvSpPr>
              <a:spLocks noChangeArrowheads="1"/>
            </p:cNvSpPr>
            <p:nvPr/>
          </p:nvSpPr>
          <p:spPr bwMode="auto">
            <a:xfrm>
              <a:off x="1676" y="1198"/>
              <a:ext cx="1441" cy="663"/>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80" name="Text Box 86">
              <a:extLst>
                <a:ext uri="{FF2B5EF4-FFF2-40B4-BE49-F238E27FC236}">
                  <a16:creationId xmlns:a16="http://schemas.microsoft.com/office/drawing/2014/main" id="{5669BB5B-7451-4541-81A0-E636E1BD08F5}"/>
                </a:ext>
              </a:extLst>
            </p:cNvPr>
            <p:cNvSpPr txBox="1">
              <a:spLocks noChangeArrowheads="1"/>
            </p:cNvSpPr>
            <p:nvPr/>
          </p:nvSpPr>
          <p:spPr bwMode="auto">
            <a:xfrm>
              <a:off x="1680" y="1214"/>
              <a:ext cx="14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algn="l" eaLnBrk="1" hangingPunct="1"/>
              <a:r>
                <a:rPr lang="en-US" altLang="en-US" sz="2000">
                  <a:ea typeface="宋体" panose="02010600030101010101" pitchFamily="2" charset="-122"/>
                </a:rPr>
                <a:t>Each mathod is</a:t>
              </a:r>
            </a:p>
            <a:p>
              <a:pPr algn="l" eaLnBrk="1" hangingPunct="1"/>
              <a:r>
                <a:rPr lang="en-US" altLang="en-US" sz="2000">
                  <a:ea typeface="宋体" panose="02010600030101010101" pitchFamily="2" charset="-122"/>
                </a:rPr>
                <a:t>“state:=state.ti();”</a:t>
              </a:r>
            </a:p>
            <a:p>
              <a:pPr algn="l" eaLnBrk="1" hangingPunct="1"/>
              <a:r>
                <a:rPr lang="en-US" altLang="en-US" sz="2000">
                  <a:ea typeface="宋体" panose="02010600030101010101" pitchFamily="2" charset="-122"/>
                </a:rPr>
                <a:t>i=1, 2, 3</a:t>
              </a:r>
            </a:p>
          </p:txBody>
        </p:sp>
        <p:sp>
          <p:nvSpPr>
            <p:cNvPr id="81" name="Line 87">
              <a:extLst>
                <a:ext uri="{FF2B5EF4-FFF2-40B4-BE49-F238E27FC236}">
                  <a16:creationId xmlns:a16="http://schemas.microsoft.com/office/drawing/2014/main" id="{8926CCBD-F561-3E44-9D98-5DBBA59576C0}"/>
                </a:ext>
              </a:extLst>
            </p:cNvPr>
            <p:cNvSpPr>
              <a:spLocks noChangeShapeType="1"/>
            </p:cNvSpPr>
            <p:nvPr/>
          </p:nvSpPr>
          <p:spPr bwMode="auto">
            <a:xfrm>
              <a:off x="2776" y="1868"/>
              <a:ext cx="420" cy="26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82" name="Group 93">
            <a:extLst>
              <a:ext uri="{FF2B5EF4-FFF2-40B4-BE49-F238E27FC236}">
                <a16:creationId xmlns:a16="http://schemas.microsoft.com/office/drawing/2014/main" id="{D66430DA-DC87-5C49-8E01-360CB4D7CF54}"/>
              </a:ext>
            </a:extLst>
          </p:cNvPr>
          <p:cNvGrpSpPr>
            <a:grpSpLocks/>
          </p:cNvGrpSpPr>
          <p:nvPr/>
        </p:nvGrpSpPr>
        <p:grpSpPr bwMode="auto">
          <a:xfrm>
            <a:off x="3525838" y="2506663"/>
            <a:ext cx="3576637" cy="1974850"/>
            <a:chOff x="1565" y="1835"/>
            <a:chExt cx="2253" cy="1244"/>
          </a:xfrm>
        </p:grpSpPr>
        <p:sp>
          <p:nvSpPr>
            <p:cNvPr id="83" name="AutoShape 91">
              <a:extLst>
                <a:ext uri="{FF2B5EF4-FFF2-40B4-BE49-F238E27FC236}">
                  <a16:creationId xmlns:a16="http://schemas.microsoft.com/office/drawing/2014/main" id="{4414629E-41C5-2646-AA98-8666A82B0EFB}"/>
                </a:ext>
              </a:extLst>
            </p:cNvPr>
            <p:cNvSpPr>
              <a:spLocks noChangeArrowheads="1"/>
            </p:cNvSpPr>
            <p:nvPr/>
          </p:nvSpPr>
          <p:spPr bwMode="auto">
            <a:xfrm>
              <a:off x="1565" y="2809"/>
              <a:ext cx="499" cy="270"/>
            </a:xfrm>
            <a:prstGeom prst="roundRect">
              <a:avLst>
                <a:gd name="adj" fmla="val 16667"/>
              </a:avLst>
            </a:prstGeom>
            <a:noFill/>
            <a:ln w="1905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sp>
          <p:nvSpPr>
            <p:cNvPr id="84" name="AutoShape 92">
              <a:extLst>
                <a:ext uri="{FF2B5EF4-FFF2-40B4-BE49-F238E27FC236}">
                  <a16:creationId xmlns:a16="http://schemas.microsoft.com/office/drawing/2014/main" id="{8D165D25-8CCA-FD4C-97B5-57C1EFB20A91}"/>
                </a:ext>
              </a:extLst>
            </p:cNvPr>
            <p:cNvSpPr>
              <a:spLocks noChangeArrowheads="1"/>
            </p:cNvSpPr>
            <p:nvPr/>
          </p:nvSpPr>
          <p:spPr bwMode="auto">
            <a:xfrm>
              <a:off x="3237" y="1835"/>
              <a:ext cx="581" cy="204"/>
            </a:xfrm>
            <a:prstGeom prst="roundRect">
              <a:avLst>
                <a:gd name="adj" fmla="val 16667"/>
              </a:avLst>
            </a:prstGeom>
            <a:noFill/>
            <a:ln w="1905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eaLnBrk="0" hangingPunct="0">
                <a:defRPr sz="2400">
                  <a:solidFill>
                    <a:schemeClr val="tx1"/>
                  </a:solidFill>
                  <a:latin typeface="Times New Roman" pitchFamily="2" charset="0"/>
                  <a:ea typeface="ＭＳ Ｐゴシック" panose="020B0600070205080204" pitchFamily="34" charset="-128"/>
                </a:defRPr>
              </a:lvl1pPr>
              <a:lvl2pPr marL="742950" indent="-285750" algn="ctr" eaLnBrk="0" hangingPunct="0">
                <a:defRPr sz="2400">
                  <a:solidFill>
                    <a:schemeClr val="tx1"/>
                  </a:solidFill>
                  <a:latin typeface="Times New Roman" pitchFamily="2" charset="0"/>
                  <a:ea typeface="ＭＳ Ｐゴシック" panose="020B0600070205080204" pitchFamily="34" charset="-128"/>
                </a:defRPr>
              </a:lvl2pPr>
              <a:lvl3pPr marL="1143000" indent="-228600" algn="ctr" eaLnBrk="0" hangingPunct="0">
                <a:defRPr sz="2400">
                  <a:solidFill>
                    <a:schemeClr val="tx1"/>
                  </a:solidFill>
                  <a:latin typeface="Times New Roman" pitchFamily="2" charset="0"/>
                  <a:ea typeface="ＭＳ Ｐゴシック" panose="020B0600070205080204" pitchFamily="34" charset="-128"/>
                </a:defRPr>
              </a:lvl3pPr>
              <a:lvl4pPr marL="1600200" indent="-228600" algn="ctr" eaLnBrk="0" hangingPunct="0">
                <a:defRPr sz="2400">
                  <a:solidFill>
                    <a:schemeClr val="tx1"/>
                  </a:solidFill>
                  <a:latin typeface="Times New Roman" pitchFamily="2" charset="0"/>
                  <a:ea typeface="ＭＳ Ｐゴシック" panose="020B0600070205080204" pitchFamily="34" charset="-128"/>
                </a:defRPr>
              </a:lvl4pPr>
              <a:lvl5pPr marL="2057400" indent="-228600" algn="ctr" eaLnBrk="0" hangingPunct="0">
                <a:defRPr sz="2400">
                  <a:solidFill>
                    <a:schemeClr val="tx1"/>
                  </a:solidFill>
                  <a:latin typeface="Times New Roman" pitchFamily="2"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itchFamily="2" charset="0"/>
                  <a:ea typeface="ＭＳ Ｐゴシック" panose="020B0600070205080204" pitchFamily="34" charset="-128"/>
                </a:defRPr>
              </a:lvl9pPr>
            </a:lstStyle>
            <a:p>
              <a:pPr eaLnBrk="1" hangingPunct="1"/>
              <a:endParaRPr lang="en-IN" altLang="en-US" sz="1800">
                <a:latin typeface="Arial" panose="020B0604020202020204" pitchFamily="34" charset="0"/>
              </a:endParaRPr>
            </a:p>
          </p:txBody>
        </p:sp>
      </p:grpSp>
    </p:spTree>
    <p:extLst>
      <p:ext uri="{BB962C8B-B14F-4D97-AF65-F5344CB8AC3E}">
        <p14:creationId xmlns:p14="http://schemas.microsoft.com/office/powerpoint/2010/main" val="424005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89A8-2C6A-394E-B5A5-C4A7359CB163}"/>
              </a:ext>
            </a:extLst>
          </p:cNvPr>
          <p:cNvSpPr>
            <a:spLocks noGrp="1"/>
          </p:cNvSpPr>
          <p:nvPr>
            <p:ph type="title"/>
          </p:nvPr>
        </p:nvSpPr>
        <p:spPr/>
        <p:txBody>
          <a:bodyPr/>
          <a:lstStyle/>
          <a:p>
            <a:r>
              <a:rPr lang="en-US" altLang="zh-CN" dirty="0"/>
              <a:t>The Interpreter Pattern</a:t>
            </a:r>
            <a:endParaRPr lang="en-US" dirty="0"/>
          </a:p>
        </p:txBody>
      </p:sp>
      <p:sp>
        <p:nvSpPr>
          <p:cNvPr id="4" name="Slide Number Placeholder 3">
            <a:extLst>
              <a:ext uri="{FF2B5EF4-FFF2-40B4-BE49-F238E27FC236}">
                <a16:creationId xmlns:a16="http://schemas.microsoft.com/office/drawing/2014/main" id="{8F7E36B6-B589-4148-BE9F-E819D8731D02}"/>
              </a:ext>
            </a:extLst>
          </p:cNvPr>
          <p:cNvSpPr>
            <a:spLocks noGrp="1"/>
          </p:cNvSpPr>
          <p:nvPr>
            <p:ph type="sldNum" sz="quarter" idx="12"/>
          </p:nvPr>
        </p:nvSpPr>
        <p:spPr/>
        <p:txBody>
          <a:bodyPr/>
          <a:lstStyle/>
          <a:p>
            <a:fld id="{4CE482DC-2269-4F26-9D2A-7E44B1A4CD85}" type="slidenum">
              <a:rPr lang="en-US" smtClean="0"/>
              <a:t>50</a:t>
            </a:fld>
            <a:endParaRPr lang="en-US" dirty="0"/>
          </a:p>
        </p:txBody>
      </p:sp>
      <p:pic>
        <p:nvPicPr>
          <p:cNvPr id="10" name="Content Placeholder 9">
            <a:extLst>
              <a:ext uri="{FF2B5EF4-FFF2-40B4-BE49-F238E27FC236}">
                <a16:creationId xmlns:a16="http://schemas.microsoft.com/office/drawing/2014/main" id="{4DCAA81E-4718-6143-951A-2EB7F8CF2EDD}"/>
              </a:ext>
            </a:extLst>
          </p:cNvPr>
          <p:cNvPicPr>
            <a:picLocks noGrp="1" noChangeAspect="1"/>
          </p:cNvPicPr>
          <p:nvPr>
            <p:ph idx="1"/>
          </p:nvPr>
        </p:nvPicPr>
        <p:blipFill>
          <a:blip r:embed="rId2"/>
          <a:stretch>
            <a:fillRect/>
          </a:stretch>
        </p:blipFill>
        <p:spPr>
          <a:xfrm>
            <a:off x="1096963" y="1923318"/>
            <a:ext cx="10058400" cy="3868615"/>
          </a:xfrm>
        </p:spPr>
      </p:pic>
    </p:spTree>
    <p:extLst>
      <p:ext uri="{BB962C8B-B14F-4D97-AF65-F5344CB8AC3E}">
        <p14:creationId xmlns:p14="http://schemas.microsoft.com/office/powerpoint/2010/main" val="79897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381D-00F6-DA47-B9D0-632FF80763F0}"/>
              </a:ext>
            </a:extLst>
          </p:cNvPr>
          <p:cNvSpPr>
            <a:spLocks noGrp="1"/>
          </p:cNvSpPr>
          <p:nvPr>
            <p:ph type="title"/>
          </p:nvPr>
        </p:nvSpPr>
        <p:spPr/>
        <p:txBody>
          <a:bodyPr/>
          <a:lstStyle/>
          <a:p>
            <a:r>
              <a:rPr lang="en-US" dirty="0"/>
              <a:t>Abstract Factory Pattern</a:t>
            </a:r>
          </a:p>
        </p:txBody>
      </p:sp>
      <p:sp>
        <p:nvSpPr>
          <p:cNvPr id="3" name="Content Placeholder 2">
            <a:extLst>
              <a:ext uri="{FF2B5EF4-FFF2-40B4-BE49-F238E27FC236}">
                <a16:creationId xmlns:a16="http://schemas.microsoft.com/office/drawing/2014/main" id="{58AA7E2A-8C2E-114F-9330-5F51DBADE2C4}"/>
              </a:ext>
            </a:extLst>
          </p:cNvPr>
          <p:cNvSpPr>
            <a:spLocks noGrp="1"/>
          </p:cNvSpPr>
          <p:nvPr>
            <p:ph idx="1"/>
          </p:nvPr>
        </p:nvSpPr>
        <p:spPr/>
        <p:txBody>
          <a:bodyPr/>
          <a:lstStyle/>
          <a:p>
            <a:r>
              <a:rPr lang="en-US" altLang="zh-CN" dirty="0"/>
              <a:t>The conditional statement suggests use of inheritance – subclasses replace conditional branches.</a:t>
            </a:r>
          </a:p>
          <a:p>
            <a:r>
              <a:rPr lang="en-US" altLang="zh-CN" dirty="0"/>
              <a:t>How to accomplish this?</a:t>
            </a:r>
          </a:p>
          <a:p>
            <a:pPr lvl="1"/>
            <a:r>
              <a:rPr lang="en-US" altLang="zh-CN" dirty="0"/>
              <a:t>since the versions differ in notations, one may treat the versions as subclasses one may let each version subclass create the modeling constructs for the given version</a:t>
            </a:r>
          </a:p>
          <a:p>
            <a:pPr lvl="1"/>
            <a:r>
              <a:rPr lang="en-US" altLang="zh-CN" dirty="0"/>
              <a:t>the result is an application of the Abstract Factory pattern</a:t>
            </a:r>
          </a:p>
          <a:p>
            <a:endParaRPr lang="en-US" dirty="0"/>
          </a:p>
        </p:txBody>
      </p:sp>
      <p:sp>
        <p:nvSpPr>
          <p:cNvPr id="4" name="Slide Number Placeholder 3">
            <a:extLst>
              <a:ext uri="{FF2B5EF4-FFF2-40B4-BE49-F238E27FC236}">
                <a16:creationId xmlns:a16="http://schemas.microsoft.com/office/drawing/2014/main" id="{A315A32D-49EF-FD43-A939-4EACCF1E81C8}"/>
              </a:ext>
            </a:extLst>
          </p:cNvPr>
          <p:cNvSpPr>
            <a:spLocks noGrp="1"/>
          </p:cNvSpPr>
          <p:nvPr>
            <p:ph type="sldNum" sz="quarter" idx="12"/>
          </p:nvPr>
        </p:nvSpPr>
        <p:spPr/>
        <p:txBody>
          <a:bodyPr/>
          <a:lstStyle/>
          <a:p>
            <a:fld id="{4CE482DC-2269-4F26-9D2A-7E44B1A4CD85}" type="slidenum">
              <a:rPr lang="en-US" smtClean="0"/>
              <a:t>51</a:t>
            </a:fld>
            <a:endParaRPr lang="en-US" dirty="0"/>
          </a:p>
        </p:txBody>
      </p:sp>
    </p:spTree>
    <p:extLst>
      <p:ext uri="{BB962C8B-B14F-4D97-AF65-F5344CB8AC3E}">
        <p14:creationId xmlns:p14="http://schemas.microsoft.com/office/powerpoint/2010/main" val="3021088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4199-1EA1-4A40-B472-5AAFAF477E0A}"/>
              </a:ext>
            </a:extLst>
          </p:cNvPr>
          <p:cNvSpPr>
            <a:spLocks noGrp="1"/>
          </p:cNvSpPr>
          <p:nvPr>
            <p:ph type="title"/>
          </p:nvPr>
        </p:nvSpPr>
        <p:spPr/>
        <p:txBody>
          <a:bodyPr/>
          <a:lstStyle/>
          <a:p>
            <a:r>
              <a:rPr lang="en-US" dirty="0"/>
              <a:t>Abstract Factory Pattern(factory of factories)</a:t>
            </a:r>
          </a:p>
        </p:txBody>
      </p:sp>
      <p:sp>
        <p:nvSpPr>
          <p:cNvPr id="3" name="Content Placeholder 2">
            <a:extLst>
              <a:ext uri="{FF2B5EF4-FFF2-40B4-BE49-F238E27FC236}">
                <a16:creationId xmlns:a16="http://schemas.microsoft.com/office/drawing/2014/main" id="{52906BC0-CED1-A542-8061-E6EC8435F9EF}"/>
              </a:ext>
            </a:extLst>
          </p:cNvPr>
          <p:cNvSpPr>
            <a:spLocks noGrp="1"/>
          </p:cNvSpPr>
          <p:nvPr>
            <p:ph idx="1"/>
          </p:nvPr>
        </p:nvSpPr>
        <p:spPr>
          <a:xfrm>
            <a:off x="1097280" y="1845734"/>
            <a:ext cx="10058400" cy="4369086"/>
          </a:xfrm>
        </p:spPr>
        <p:txBody>
          <a:bodyPr>
            <a:normAutofit fontScale="92500" lnSpcReduction="10000"/>
          </a:bodyPr>
          <a:lstStyle/>
          <a:p>
            <a:r>
              <a:rPr lang="en-US" b="1" dirty="0"/>
              <a:t>Problem</a:t>
            </a:r>
            <a:r>
              <a:rPr lang="en-US" dirty="0"/>
              <a:t>: How can an application be independent of how its objects are created? How can a class be independent of how the objects it requires are created? How can families of related or dependent objects be created? </a:t>
            </a:r>
          </a:p>
          <a:p>
            <a:r>
              <a:rPr lang="en-US" dirty="0"/>
              <a:t>Creating objects directly within the class that requires the objects is inflexible because it commits the class to particular objects and makes it impossible to change the instantiation later independently from (without having to change) the class. It stops the class from being reusable if other objects are required, and it makes the class hard to test because real objects can't be replaced with mock objects.</a:t>
            </a:r>
          </a:p>
          <a:p>
            <a:r>
              <a:rPr lang="en-US" b="1" dirty="0"/>
              <a:t>Solution</a:t>
            </a:r>
            <a:r>
              <a:rPr lang="en-US" dirty="0"/>
              <a:t>: Encapsulate object creation in a separate (factory) object. That is, define an interface (</a:t>
            </a:r>
            <a:r>
              <a:rPr lang="en-US" dirty="0" err="1"/>
              <a:t>AbstractFactory</a:t>
            </a:r>
            <a:r>
              <a:rPr lang="en-US" dirty="0"/>
              <a:t>) for creating objects, and implement the interface. A class delegates object creation to a factory object instead of creating objects directly.</a:t>
            </a:r>
          </a:p>
          <a:p>
            <a:r>
              <a:rPr lang="en-US" dirty="0"/>
              <a:t>This makes a class independent of how its objects are created (which concrete classes are instantiated). A class can be configured with a factory object, which it uses to create objects, and even more, the factory object can be exchanged at run-time.</a:t>
            </a:r>
          </a:p>
          <a:p>
            <a:r>
              <a:rPr lang="en-US" dirty="0"/>
              <a:t>The essence of the Abstract Factory Pattern is to "</a:t>
            </a:r>
            <a:r>
              <a:rPr lang="en-US" b="1" dirty="0"/>
              <a:t>Provide an interface for creating families of related or dependent objects without specifying their concrete classes</a:t>
            </a:r>
            <a:r>
              <a:rPr lang="en-US" dirty="0"/>
              <a:t>."</a:t>
            </a:r>
          </a:p>
        </p:txBody>
      </p:sp>
      <p:sp>
        <p:nvSpPr>
          <p:cNvPr id="4" name="Slide Number Placeholder 3">
            <a:extLst>
              <a:ext uri="{FF2B5EF4-FFF2-40B4-BE49-F238E27FC236}">
                <a16:creationId xmlns:a16="http://schemas.microsoft.com/office/drawing/2014/main" id="{F1357CEC-A1EB-B64D-9E73-50FB15022038}"/>
              </a:ext>
            </a:extLst>
          </p:cNvPr>
          <p:cNvSpPr>
            <a:spLocks noGrp="1"/>
          </p:cNvSpPr>
          <p:nvPr>
            <p:ph type="sldNum" sz="quarter" idx="12"/>
          </p:nvPr>
        </p:nvSpPr>
        <p:spPr/>
        <p:txBody>
          <a:bodyPr/>
          <a:lstStyle/>
          <a:p>
            <a:fld id="{4CE482DC-2269-4F26-9D2A-7E44B1A4CD85}" type="slidenum">
              <a:rPr lang="en-US" smtClean="0"/>
              <a:t>52</a:t>
            </a:fld>
            <a:endParaRPr lang="en-US" dirty="0"/>
          </a:p>
        </p:txBody>
      </p:sp>
    </p:spTree>
    <p:extLst>
      <p:ext uri="{BB962C8B-B14F-4D97-AF65-F5344CB8AC3E}">
        <p14:creationId xmlns:p14="http://schemas.microsoft.com/office/powerpoint/2010/main" val="6654063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D5DE-C24D-D64F-B944-9C03D6D734EE}"/>
              </a:ext>
            </a:extLst>
          </p:cNvPr>
          <p:cNvSpPr>
            <a:spLocks noGrp="1"/>
          </p:cNvSpPr>
          <p:nvPr>
            <p:ph type="title"/>
          </p:nvPr>
        </p:nvSpPr>
        <p:spPr/>
        <p:txBody>
          <a:bodyPr/>
          <a:lstStyle/>
          <a:p>
            <a:r>
              <a:rPr lang="en-US" dirty="0"/>
              <a:t>Abstract Factory Pattern</a:t>
            </a:r>
          </a:p>
        </p:txBody>
      </p:sp>
      <p:pic>
        <p:nvPicPr>
          <p:cNvPr id="6" name="Content Placeholder 5">
            <a:extLst>
              <a:ext uri="{FF2B5EF4-FFF2-40B4-BE49-F238E27FC236}">
                <a16:creationId xmlns:a16="http://schemas.microsoft.com/office/drawing/2014/main" id="{18152DB7-2BF0-874B-A39F-A37B9775AEEC}"/>
              </a:ext>
            </a:extLst>
          </p:cNvPr>
          <p:cNvPicPr>
            <a:picLocks noGrp="1" noChangeAspect="1"/>
          </p:cNvPicPr>
          <p:nvPr>
            <p:ph idx="1"/>
          </p:nvPr>
        </p:nvPicPr>
        <p:blipFill>
          <a:blip r:embed="rId2"/>
          <a:stretch>
            <a:fillRect/>
          </a:stretch>
        </p:blipFill>
        <p:spPr>
          <a:xfrm>
            <a:off x="2309247" y="1882805"/>
            <a:ext cx="6509289" cy="4363370"/>
          </a:xfrm>
        </p:spPr>
      </p:pic>
      <p:sp>
        <p:nvSpPr>
          <p:cNvPr id="4" name="Slide Number Placeholder 3">
            <a:extLst>
              <a:ext uri="{FF2B5EF4-FFF2-40B4-BE49-F238E27FC236}">
                <a16:creationId xmlns:a16="http://schemas.microsoft.com/office/drawing/2014/main" id="{0552225C-72A4-3B4C-A209-DF631B8B98F3}"/>
              </a:ext>
            </a:extLst>
          </p:cNvPr>
          <p:cNvSpPr>
            <a:spLocks noGrp="1"/>
          </p:cNvSpPr>
          <p:nvPr>
            <p:ph type="sldNum" sz="quarter" idx="12"/>
          </p:nvPr>
        </p:nvSpPr>
        <p:spPr/>
        <p:txBody>
          <a:bodyPr/>
          <a:lstStyle/>
          <a:p>
            <a:fld id="{4CE482DC-2269-4F26-9D2A-7E44B1A4CD85}" type="slidenum">
              <a:rPr lang="en-US" smtClean="0"/>
              <a:t>53</a:t>
            </a:fld>
            <a:endParaRPr lang="en-US" dirty="0"/>
          </a:p>
        </p:txBody>
      </p:sp>
    </p:spTree>
    <p:extLst>
      <p:ext uri="{BB962C8B-B14F-4D97-AF65-F5344CB8AC3E}">
        <p14:creationId xmlns:p14="http://schemas.microsoft.com/office/powerpoint/2010/main" val="7372278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52A1-5CF9-5C4A-BC27-A52C6CC3AED2}"/>
              </a:ext>
            </a:extLst>
          </p:cNvPr>
          <p:cNvSpPr>
            <a:spLocks noGrp="1"/>
          </p:cNvSpPr>
          <p:nvPr>
            <p:ph type="title"/>
          </p:nvPr>
        </p:nvSpPr>
        <p:spPr/>
        <p:txBody>
          <a:bodyPr/>
          <a:lstStyle/>
          <a:p>
            <a:r>
              <a:rPr lang="en-US" dirty="0"/>
              <a:t>Abstract Factory Pattern</a:t>
            </a:r>
          </a:p>
        </p:txBody>
      </p:sp>
      <p:sp>
        <p:nvSpPr>
          <p:cNvPr id="3" name="Content Placeholder 2">
            <a:extLst>
              <a:ext uri="{FF2B5EF4-FFF2-40B4-BE49-F238E27FC236}">
                <a16:creationId xmlns:a16="http://schemas.microsoft.com/office/drawing/2014/main" id="{3D568B94-E5E4-E84F-BA18-3DD60A9A41A7}"/>
              </a:ext>
            </a:extLst>
          </p:cNvPr>
          <p:cNvSpPr>
            <a:spLocks noGrp="1"/>
          </p:cNvSpPr>
          <p:nvPr>
            <p:ph idx="1"/>
          </p:nvPr>
        </p:nvSpPr>
        <p:spPr/>
        <p:txBody>
          <a:bodyPr>
            <a:normAutofit/>
          </a:bodyPr>
          <a:lstStyle/>
          <a:p>
            <a:r>
              <a:rPr lang="en-US" altLang="zh-CN" sz="2400" dirty="0"/>
              <a:t>Benefits:</a:t>
            </a:r>
          </a:p>
          <a:p>
            <a:pPr lvl="1"/>
            <a:r>
              <a:rPr lang="en-US" altLang="zh-CN" sz="2000" dirty="0"/>
              <a:t>It provides an uniform interface for the client to creating products of different families.</a:t>
            </a:r>
          </a:p>
          <a:p>
            <a:pPr lvl="1"/>
            <a:r>
              <a:rPr lang="en-US" altLang="zh-CN" sz="2000" dirty="0"/>
              <a:t>A concrete factory is responsible for creating  products of a given family.</a:t>
            </a:r>
          </a:p>
          <a:p>
            <a:pPr lvl="1"/>
            <a:r>
              <a:rPr lang="en-US" altLang="zh-CN" sz="2000" dirty="0"/>
              <a:t>Changing the concrete factory changes the family of products created.</a:t>
            </a:r>
          </a:p>
          <a:p>
            <a:pPr lvl="1"/>
            <a:r>
              <a:rPr lang="en-US" altLang="zh-CN" sz="2000" dirty="0"/>
              <a:t>It is easy to enforce the consistency of the products created.</a:t>
            </a:r>
          </a:p>
          <a:p>
            <a:pPr lvl="1"/>
            <a:r>
              <a:rPr lang="en-US" altLang="zh-CN" sz="2000" dirty="0"/>
              <a:t>It is easy to add new families of products, provided that they share the same interface.</a:t>
            </a:r>
          </a:p>
          <a:p>
            <a:r>
              <a:rPr lang="en-US" altLang="zh-CN" sz="2400" dirty="0"/>
              <a:t>Liabilities</a:t>
            </a:r>
          </a:p>
          <a:p>
            <a:pPr lvl="1"/>
            <a:r>
              <a:rPr lang="en-US" altLang="zh-CN" sz="2000" dirty="0"/>
              <a:t>It is not easy to add a new family of products that require a different product creation interface.</a:t>
            </a:r>
          </a:p>
          <a:p>
            <a:pPr lvl="1"/>
            <a:r>
              <a:rPr lang="en-US" altLang="zh-CN" sz="2000" dirty="0"/>
              <a:t>The concrete factories are responsible for enforcing the consistency among the products created.</a:t>
            </a:r>
          </a:p>
          <a:p>
            <a:endParaRPr lang="en-US" sz="2400" dirty="0"/>
          </a:p>
        </p:txBody>
      </p:sp>
      <p:sp>
        <p:nvSpPr>
          <p:cNvPr id="4" name="Slide Number Placeholder 3">
            <a:extLst>
              <a:ext uri="{FF2B5EF4-FFF2-40B4-BE49-F238E27FC236}">
                <a16:creationId xmlns:a16="http://schemas.microsoft.com/office/drawing/2014/main" id="{A68F8CC6-2D96-624E-86AA-9C6C1DC9B44D}"/>
              </a:ext>
            </a:extLst>
          </p:cNvPr>
          <p:cNvSpPr>
            <a:spLocks noGrp="1"/>
          </p:cNvSpPr>
          <p:nvPr>
            <p:ph type="sldNum" sz="quarter" idx="12"/>
          </p:nvPr>
        </p:nvSpPr>
        <p:spPr/>
        <p:txBody>
          <a:bodyPr/>
          <a:lstStyle/>
          <a:p>
            <a:fld id="{4CE482DC-2269-4F26-9D2A-7E44B1A4CD85}" type="slidenum">
              <a:rPr lang="en-US" smtClean="0"/>
              <a:t>54</a:t>
            </a:fld>
            <a:endParaRPr lang="en-US" dirty="0"/>
          </a:p>
        </p:txBody>
      </p:sp>
    </p:spTree>
    <p:extLst>
      <p:ext uri="{BB962C8B-B14F-4D97-AF65-F5344CB8AC3E}">
        <p14:creationId xmlns:p14="http://schemas.microsoft.com/office/powerpoint/2010/main" val="944366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D0A6-1589-4C4A-B71B-29C024F3A744}"/>
              </a:ext>
            </a:extLst>
          </p:cNvPr>
          <p:cNvSpPr>
            <a:spLocks noGrp="1"/>
          </p:cNvSpPr>
          <p:nvPr>
            <p:ph type="title"/>
          </p:nvPr>
        </p:nvSpPr>
        <p:spPr/>
        <p:txBody>
          <a:bodyPr/>
          <a:lstStyle/>
          <a:p>
            <a:r>
              <a:rPr lang="en-US" altLang="en-US" dirty="0"/>
              <a:t>Abstract Factory and Related Patterns</a:t>
            </a:r>
            <a:endParaRPr lang="en-US" dirty="0"/>
          </a:p>
        </p:txBody>
      </p:sp>
      <p:sp>
        <p:nvSpPr>
          <p:cNvPr id="3" name="Content Placeholder 2">
            <a:extLst>
              <a:ext uri="{FF2B5EF4-FFF2-40B4-BE49-F238E27FC236}">
                <a16:creationId xmlns:a16="http://schemas.microsoft.com/office/drawing/2014/main" id="{6949E462-C37C-CE45-9E53-EE5839ACC12D}"/>
              </a:ext>
            </a:extLst>
          </p:cNvPr>
          <p:cNvSpPr>
            <a:spLocks noGrp="1"/>
          </p:cNvSpPr>
          <p:nvPr>
            <p:ph idx="1"/>
          </p:nvPr>
        </p:nvSpPr>
        <p:spPr>
          <a:xfrm>
            <a:off x="1097280" y="1845734"/>
            <a:ext cx="10058400" cy="541005"/>
          </a:xfrm>
        </p:spPr>
        <p:txBody>
          <a:bodyPr/>
          <a:lstStyle/>
          <a:p>
            <a:r>
              <a:rPr lang="en-US" altLang="en-US" dirty="0"/>
              <a:t>Factory method, prototype, and builder can be used to implement abstract factory.</a:t>
            </a:r>
          </a:p>
          <a:p>
            <a:endParaRPr lang="en-US" dirty="0"/>
          </a:p>
        </p:txBody>
      </p:sp>
      <p:sp>
        <p:nvSpPr>
          <p:cNvPr id="4" name="Slide Number Placeholder 3">
            <a:extLst>
              <a:ext uri="{FF2B5EF4-FFF2-40B4-BE49-F238E27FC236}">
                <a16:creationId xmlns:a16="http://schemas.microsoft.com/office/drawing/2014/main" id="{39BA8DFF-7521-6842-845B-4C525F65BB96}"/>
              </a:ext>
            </a:extLst>
          </p:cNvPr>
          <p:cNvSpPr>
            <a:spLocks noGrp="1"/>
          </p:cNvSpPr>
          <p:nvPr>
            <p:ph type="sldNum" sz="quarter" idx="12"/>
          </p:nvPr>
        </p:nvSpPr>
        <p:spPr/>
        <p:txBody>
          <a:bodyPr/>
          <a:lstStyle/>
          <a:p>
            <a:fld id="{4CE482DC-2269-4F26-9D2A-7E44B1A4CD85}" type="slidenum">
              <a:rPr lang="en-US" smtClean="0"/>
              <a:t>55</a:t>
            </a:fld>
            <a:endParaRPr lang="en-US" dirty="0"/>
          </a:p>
        </p:txBody>
      </p:sp>
      <p:grpSp>
        <p:nvGrpSpPr>
          <p:cNvPr id="5" name="Group 4">
            <a:extLst>
              <a:ext uri="{FF2B5EF4-FFF2-40B4-BE49-F238E27FC236}">
                <a16:creationId xmlns:a16="http://schemas.microsoft.com/office/drawing/2014/main" id="{BEAF6949-3B0B-694A-9551-98A5FBB49F5D}"/>
              </a:ext>
            </a:extLst>
          </p:cNvPr>
          <p:cNvGrpSpPr>
            <a:grpSpLocks/>
          </p:cNvGrpSpPr>
          <p:nvPr/>
        </p:nvGrpSpPr>
        <p:grpSpPr bwMode="auto">
          <a:xfrm>
            <a:off x="5388755" y="3106738"/>
            <a:ext cx="1935162" cy="1030287"/>
            <a:chOff x="984" y="1493"/>
            <a:chExt cx="1219" cy="649"/>
          </a:xfrm>
        </p:grpSpPr>
        <p:sp>
          <p:nvSpPr>
            <p:cNvPr id="6" name="Text Box 5">
              <a:extLst>
                <a:ext uri="{FF2B5EF4-FFF2-40B4-BE49-F238E27FC236}">
                  <a16:creationId xmlns:a16="http://schemas.microsoft.com/office/drawing/2014/main" id="{260E044F-9776-3F4F-A12B-6654BDF40F2A}"/>
                </a:ext>
              </a:extLst>
            </p:cNvPr>
            <p:cNvSpPr txBox="1">
              <a:spLocks noChangeArrowheads="1"/>
            </p:cNvSpPr>
            <p:nvPr/>
          </p:nvSpPr>
          <p:spPr bwMode="auto">
            <a:xfrm>
              <a:off x="987" y="1493"/>
              <a:ext cx="12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i="1" dirty="0">
                  <a:solidFill>
                    <a:schemeClr val="tx1"/>
                  </a:solidFill>
                </a:rPr>
                <a:t>Abstract Factory</a:t>
              </a:r>
            </a:p>
          </p:txBody>
        </p:sp>
        <p:sp>
          <p:nvSpPr>
            <p:cNvPr id="7" name="Text Box 6">
              <a:extLst>
                <a:ext uri="{FF2B5EF4-FFF2-40B4-BE49-F238E27FC236}">
                  <a16:creationId xmlns:a16="http://schemas.microsoft.com/office/drawing/2014/main" id="{9727E3E1-6B13-A744-AC49-5BBB57584798}"/>
                </a:ext>
              </a:extLst>
            </p:cNvPr>
            <p:cNvSpPr txBox="1">
              <a:spLocks noChangeArrowheads="1"/>
            </p:cNvSpPr>
            <p:nvPr/>
          </p:nvSpPr>
          <p:spPr bwMode="auto">
            <a:xfrm>
              <a:off x="993" y="1700"/>
              <a:ext cx="91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i="1">
                  <a:solidFill>
                    <a:schemeClr val="tx1"/>
                  </a:solidFill>
                </a:rPr>
                <a:t>createX(): X</a:t>
              </a:r>
            </a:p>
            <a:p>
              <a:pPr algn="ctr"/>
              <a:r>
                <a:rPr lang="en-US" altLang="en-US" sz="2000" i="1">
                  <a:solidFill>
                    <a:schemeClr val="tx1"/>
                  </a:solidFill>
                </a:rPr>
                <a:t>createY(): Y</a:t>
              </a:r>
            </a:p>
          </p:txBody>
        </p:sp>
        <p:sp>
          <p:nvSpPr>
            <p:cNvPr id="8" name="Rectangle 7">
              <a:extLst>
                <a:ext uri="{FF2B5EF4-FFF2-40B4-BE49-F238E27FC236}">
                  <a16:creationId xmlns:a16="http://schemas.microsoft.com/office/drawing/2014/main" id="{4F19D8E0-7F3C-EA47-8A98-C5755D65657C}"/>
                </a:ext>
              </a:extLst>
            </p:cNvPr>
            <p:cNvSpPr>
              <a:spLocks noChangeArrowheads="1"/>
            </p:cNvSpPr>
            <p:nvPr/>
          </p:nvSpPr>
          <p:spPr bwMode="auto">
            <a:xfrm>
              <a:off x="984" y="1507"/>
              <a:ext cx="1210" cy="62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8">
              <a:extLst>
                <a:ext uri="{FF2B5EF4-FFF2-40B4-BE49-F238E27FC236}">
                  <a16:creationId xmlns:a16="http://schemas.microsoft.com/office/drawing/2014/main" id="{F8AD2A3D-5D5B-7747-AE77-8B7C117700D6}"/>
                </a:ext>
              </a:extLst>
            </p:cNvPr>
            <p:cNvSpPr>
              <a:spLocks noChangeShapeType="1"/>
            </p:cNvSpPr>
            <p:nvPr/>
          </p:nvSpPr>
          <p:spPr bwMode="auto">
            <a:xfrm>
              <a:off x="993" y="1725"/>
              <a:ext cx="12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9">
            <a:extLst>
              <a:ext uri="{FF2B5EF4-FFF2-40B4-BE49-F238E27FC236}">
                <a16:creationId xmlns:a16="http://schemas.microsoft.com/office/drawing/2014/main" id="{B7B6F772-8F60-7144-88B8-D5DDD2DB0DBD}"/>
              </a:ext>
            </a:extLst>
          </p:cNvPr>
          <p:cNvGrpSpPr>
            <a:grpSpLocks/>
          </p:cNvGrpSpPr>
          <p:nvPr/>
        </p:nvGrpSpPr>
        <p:grpSpPr bwMode="auto">
          <a:xfrm>
            <a:off x="4129867" y="4511675"/>
            <a:ext cx="2163763" cy="1030288"/>
            <a:chOff x="984" y="1493"/>
            <a:chExt cx="1219" cy="649"/>
          </a:xfrm>
        </p:grpSpPr>
        <p:sp>
          <p:nvSpPr>
            <p:cNvPr id="11" name="Text Box 10">
              <a:extLst>
                <a:ext uri="{FF2B5EF4-FFF2-40B4-BE49-F238E27FC236}">
                  <a16:creationId xmlns:a16="http://schemas.microsoft.com/office/drawing/2014/main" id="{AC82045B-1C0F-2B4D-BF1E-DE20A67B4070}"/>
                </a:ext>
              </a:extLst>
            </p:cNvPr>
            <p:cNvSpPr txBox="1">
              <a:spLocks noChangeArrowheads="1"/>
            </p:cNvSpPr>
            <p:nvPr/>
          </p:nvSpPr>
          <p:spPr bwMode="auto">
            <a:xfrm>
              <a:off x="990" y="1493"/>
              <a:ext cx="11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1"/>
                  </a:solidFill>
                </a:rPr>
                <a:t>Concrete Factory 1</a:t>
              </a:r>
            </a:p>
          </p:txBody>
        </p:sp>
        <p:sp>
          <p:nvSpPr>
            <p:cNvPr id="12" name="Text Box 11">
              <a:extLst>
                <a:ext uri="{FF2B5EF4-FFF2-40B4-BE49-F238E27FC236}">
                  <a16:creationId xmlns:a16="http://schemas.microsoft.com/office/drawing/2014/main" id="{9E6C58A9-7308-E041-AA19-08130CF1DA02}"/>
                </a:ext>
              </a:extLst>
            </p:cNvPr>
            <p:cNvSpPr txBox="1">
              <a:spLocks noChangeArrowheads="1"/>
            </p:cNvSpPr>
            <p:nvPr/>
          </p:nvSpPr>
          <p:spPr bwMode="auto">
            <a:xfrm>
              <a:off x="1037" y="1700"/>
              <a:ext cx="82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1"/>
                  </a:solidFill>
                </a:rPr>
                <a:t>createX(): X</a:t>
              </a:r>
            </a:p>
            <a:p>
              <a:pPr algn="ctr"/>
              <a:r>
                <a:rPr lang="en-US" altLang="en-US" sz="2000">
                  <a:solidFill>
                    <a:schemeClr val="tx1"/>
                  </a:solidFill>
                </a:rPr>
                <a:t>createY(): Y</a:t>
              </a:r>
            </a:p>
          </p:txBody>
        </p:sp>
        <p:sp>
          <p:nvSpPr>
            <p:cNvPr id="13" name="Rectangle 12">
              <a:extLst>
                <a:ext uri="{FF2B5EF4-FFF2-40B4-BE49-F238E27FC236}">
                  <a16:creationId xmlns:a16="http://schemas.microsoft.com/office/drawing/2014/main" id="{C2661684-DC2E-6D41-A424-0F37180A773C}"/>
                </a:ext>
              </a:extLst>
            </p:cNvPr>
            <p:cNvSpPr>
              <a:spLocks noChangeArrowheads="1"/>
            </p:cNvSpPr>
            <p:nvPr/>
          </p:nvSpPr>
          <p:spPr bwMode="auto">
            <a:xfrm>
              <a:off x="984" y="1507"/>
              <a:ext cx="1210" cy="62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3">
              <a:extLst>
                <a:ext uri="{FF2B5EF4-FFF2-40B4-BE49-F238E27FC236}">
                  <a16:creationId xmlns:a16="http://schemas.microsoft.com/office/drawing/2014/main" id="{F049D480-351E-0A46-9AEF-B7593A7D7516}"/>
                </a:ext>
              </a:extLst>
            </p:cNvPr>
            <p:cNvSpPr>
              <a:spLocks noChangeShapeType="1"/>
            </p:cNvSpPr>
            <p:nvPr/>
          </p:nvSpPr>
          <p:spPr bwMode="auto">
            <a:xfrm>
              <a:off x="993" y="1725"/>
              <a:ext cx="12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14">
            <a:extLst>
              <a:ext uri="{FF2B5EF4-FFF2-40B4-BE49-F238E27FC236}">
                <a16:creationId xmlns:a16="http://schemas.microsoft.com/office/drawing/2014/main" id="{567C19B1-25B9-CD48-B9BA-F04CB135CD0D}"/>
              </a:ext>
            </a:extLst>
          </p:cNvPr>
          <p:cNvGrpSpPr>
            <a:grpSpLocks/>
          </p:cNvGrpSpPr>
          <p:nvPr/>
        </p:nvGrpSpPr>
        <p:grpSpPr bwMode="auto">
          <a:xfrm>
            <a:off x="6419042" y="4511675"/>
            <a:ext cx="2163763" cy="1030288"/>
            <a:chOff x="984" y="1493"/>
            <a:chExt cx="1219" cy="649"/>
          </a:xfrm>
        </p:grpSpPr>
        <p:sp>
          <p:nvSpPr>
            <p:cNvPr id="16" name="Text Box 15">
              <a:extLst>
                <a:ext uri="{FF2B5EF4-FFF2-40B4-BE49-F238E27FC236}">
                  <a16:creationId xmlns:a16="http://schemas.microsoft.com/office/drawing/2014/main" id="{86B4EBFA-B67E-444F-A269-0136A6227E07}"/>
                </a:ext>
              </a:extLst>
            </p:cNvPr>
            <p:cNvSpPr txBox="1">
              <a:spLocks noChangeArrowheads="1"/>
            </p:cNvSpPr>
            <p:nvPr/>
          </p:nvSpPr>
          <p:spPr bwMode="auto">
            <a:xfrm>
              <a:off x="990" y="1493"/>
              <a:ext cx="11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1"/>
                  </a:solidFill>
                </a:rPr>
                <a:t>Concrete Factory 2</a:t>
              </a:r>
            </a:p>
          </p:txBody>
        </p:sp>
        <p:sp>
          <p:nvSpPr>
            <p:cNvPr id="17" name="Text Box 16">
              <a:extLst>
                <a:ext uri="{FF2B5EF4-FFF2-40B4-BE49-F238E27FC236}">
                  <a16:creationId xmlns:a16="http://schemas.microsoft.com/office/drawing/2014/main" id="{79C5FB38-905F-1647-B1D0-9B570EB1FBB6}"/>
                </a:ext>
              </a:extLst>
            </p:cNvPr>
            <p:cNvSpPr txBox="1">
              <a:spLocks noChangeArrowheads="1"/>
            </p:cNvSpPr>
            <p:nvPr/>
          </p:nvSpPr>
          <p:spPr bwMode="auto">
            <a:xfrm>
              <a:off x="1037" y="1700"/>
              <a:ext cx="82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1"/>
                  </a:solidFill>
                </a:rPr>
                <a:t>createX(): X</a:t>
              </a:r>
            </a:p>
            <a:p>
              <a:pPr algn="ctr"/>
              <a:r>
                <a:rPr lang="en-US" altLang="en-US" sz="2000">
                  <a:solidFill>
                    <a:schemeClr val="tx1"/>
                  </a:solidFill>
                </a:rPr>
                <a:t>createY(): Y</a:t>
              </a:r>
            </a:p>
          </p:txBody>
        </p:sp>
        <p:sp>
          <p:nvSpPr>
            <p:cNvPr id="18" name="Rectangle 17">
              <a:extLst>
                <a:ext uri="{FF2B5EF4-FFF2-40B4-BE49-F238E27FC236}">
                  <a16:creationId xmlns:a16="http://schemas.microsoft.com/office/drawing/2014/main" id="{C6FFC1E9-F744-7046-BA54-EAE13F1D069C}"/>
                </a:ext>
              </a:extLst>
            </p:cNvPr>
            <p:cNvSpPr>
              <a:spLocks noChangeArrowheads="1"/>
            </p:cNvSpPr>
            <p:nvPr/>
          </p:nvSpPr>
          <p:spPr bwMode="auto">
            <a:xfrm>
              <a:off x="984" y="1507"/>
              <a:ext cx="1210" cy="62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8">
              <a:extLst>
                <a:ext uri="{FF2B5EF4-FFF2-40B4-BE49-F238E27FC236}">
                  <a16:creationId xmlns:a16="http://schemas.microsoft.com/office/drawing/2014/main" id="{D48E335A-91DE-4B47-A10B-198DFDFF25BA}"/>
                </a:ext>
              </a:extLst>
            </p:cNvPr>
            <p:cNvSpPr>
              <a:spLocks noChangeShapeType="1"/>
            </p:cNvSpPr>
            <p:nvPr/>
          </p:nvSpPr>
          <p:spPr bwMode="auto">
            <a:xfrm>
              <a:off x="993" y="1725"/>
              <a:ext cx="12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 name="AutoShape 19">
            <a:extLst>
              <a:ext uri="{FF2B5EF4-FFF2-40B4-BE49-F238E27FC236}">
                <a16:creationId xmlns:a16="http://schemas.microsoft.com/office/drawing/2014/main" id="{068E1914-FBE6-7B46-8F0D-40B63ECB6FC7}"/>
              </a:ext>
            </a:extLst>
          </p:cNvPr>
          <p:cNvSpPr>
            <a:spLocks noChangeArrowheads="1"/>
          </p:cNvSpPr>
          <p:nvPr/>
        </p:nvSpPr>
        <p:spPr bwMode="auto">
          <a:xfrm>
            <a:off x="6265055" y="4127500"/>
            <a:ext cx="153987" cy="114300"/>
          </a:xfrm>
          <a:prstGeom prst="triangle">
            <a:avLst>
              <a:gd name="adj" fmla="val 50000"/>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 name="Group 20">
            <a:extLst>
              <a:ext uri="{FF2B5EF4-FFF2-40B4-BE49-F238E27FC236}">
                <a16:creationId xmlns:a16="http://schemas.microsoft.com/office/drawing/2014/main" id="{B80B6AD7-3CAF-E646-B6C8-E4618FD40561}"/>
              </a:ext>
            </a:extLst>
          </p:cNvPr>
          <p:cNvGrpSpPr>
            <a:grpSpLocks/>
          </p:cNvGrpSpPr>
          <p:nvPr/>
        </p:nvGrpSpPr>
        <p:grpSpPr bwMode="auto">
          <a:xfrm>
            <a:off x="5150630" y="4357688"/>
            <a:ext cx="2381250" cy="192087"/>
            <a:chOff x="1283" y="2281"/>
            <a:chExt cx="1500" cy="121"/>
          </a:xfrm>
        </p:grpSpPr>
        <p:sp>
          <p:nvSpPr>
            <p:cNvPr id="22" name="Line 21">
              <a:extLst>
                <a:ext uri="{FF2B5EF4-FFF2-40B4-BE49-F238E27FC236}">
                  <a16:creationId xmlns:a16="http://schemas.microsoft.com/office/drawing/2014/main" id="{6EF09A06-4665-9F4D-8137-84F4829CCA39}"/>
                </a:ext>
              </a:extLst>
            </p:cNvPr>
            <p:cNvSpPr>
              <a:spLocks noChangeShapeType="1"/>
            </p:cNvSpPr>
            <p:nvPr/>
          </p:nvSpPr>
          <p:spPr bwMode="auto">
            <a:xfrm>
              <a:off x="1283" y="2281"/>
              <a:ext cx="150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a:extLst>
                <a:ext uri="{FF2B5EF4-FFF2-40B4-BE49-F238E27FC236}">
                  <a16:creationId xmlns:a16="http://schemas.microsoft.com/office/drawing/2014/main" id="{EC25C1F9-90A2-3F4B-825C-1A671D5866A5}"/>
                </a:ext>
              </a:extLst>
            </p:cNvPr>
            <p:cNvSpPr>
              <a:spLocks noChangeShapeType="1"/>
            </p:cNvSpPr>
            <p:nvPr/>
          </p:nvSpPr>
          <p:spPr bwMode="auto">
            <a:xfrm>
              <a:off x="1283" y="2281"/>
              <a:ext cx="0" cy="12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a:extLst>
                <a:ext uri="{FF2B5EF4-FFF2-40B4-BE49-F238E27FC236}">
                  <a16:creationId xmlns:a16="http://schemas.microsoft.com/office/drawing/2014/main" id="{66BA30B5-4281-BB4F-A42C-73F10D709B75}"/>
                </a:ext>
              </a:extLst>
            </p:cNvPr>
            <p:cNvSpPr>
              <a:spLocks noChangeShapeType="1"/>
            </p:cNvSpPr>
            <p:nvPr/>
          </p:nvSpPr>
          <p:spPr bwMode="auto">
            <a:xfrm>
              <a:off x="2783" y="2281"/>
              <a:ext cx="0" cy="12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 name="Line 24">
            <a:extLst>
              <a:ext uri="{FF2B5EF4-FFF2-40B4-BE49-F238E27FC236}">
                <a16:creationId xmlns:a16="http://schemas.microsoft.com/office/drawing/2014/main" id="{65F30CA7-55E7-4D47-A33D-B3A6B258A51F}"/>
              </a:ext>
            </a:extLst>
          </p:cNvPr>
          <p:cNvSpPr>
            <a:spLocks noChangeShapeType="1"/>
          </p:cNvSpPr>
          <p:nvPr/>
        </p:nvSpPr>
        <p:spPr bwMode="auto">
          <a:xfrm>
            <a:off x="6341255" y="4241800"/>
            <a:ext cx="0" cy="115888"/>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25">
            <a:extLst>
              <a:ext uri="{FF2B5EF4-FFF2-40B4-BE49-F238E27FC236}">
                <a16:creationId xmlns:a16="http://schemas.microsoft.com/office/drawing/2014/main" id="{946A67AB-E230-8A4D-BC8C-5CBC1156DDD4}"/>
              </a:ext>
            </a:extLst>
          </p:cNvPr>
          <p:cNvSpPr>
            <a:spLocks noChangeArrowheads="1"/>
          </p:cNvSpPr>
          <p:nvPr/>
        </p:nvSpPr>
        <p:spPr bwMode="auto">
          <a:xfrm>
            <a:off x="5228417" y="3468688"/>
            <a:ext cx="1804988" cy="690562"/>
          </a:xfrm>
          <a:prstGeom prst="roundRect">
            <a:avLst>
              <a:gd name="adj" fmla="val 16667"/>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 name="Group 26">
            <a:extLst>
              <a:ext uri="{FF2B5EF4-FFF2-40B4-BE49-F238E27FC236}">
                <a16:creationId xmlns:a16="http://schemas.microsoft.com/office/drawing/2014/main" id="{7F2BD56B-9F7B-6147-817E-304F02C677FC}"/>
              </a:ext>
            </a:extLst>
          </p:cNvPr>
          <p:cNvGrpSpPr>
            <a:grpSpLocks/>
          </p:cNvGrpSpPr>
          <p:nvPr/>
        </p:nvGrpSpPr>
        <p:grpSpPr bwMode="auto">
          <a:xfrm>
            <a:off x="2899555" y="3259138"/>
            <a:ext cx="2306637" cy="730250"/>
            <a:chOff x="195" y="2343"/>
            <a:chExt cx="1453" cy="460"/>
          </a:xfrm>
        </p:grpSpPr>
        <p:sp>
          <p:nvSpPr>
            <p:cNvPr id="28" name="AutoShape 27">
              <a:extLst>
                <a:ext uri="{FF2B5EF4-FFF2-40B4-BE49-F238E27FC236}">
                  <a16:creationId xmlns:a16="http://schemas.microsoft.com/office/drawing/2014/main" id="{EC2E6070-D60B-9F48-B634-C281A5D1044E}"/>
                </a:ext>
              </a:extLst>
            </p:cNvPr>
            <p:cNvSpPr>
              <a:spLocks noChangeArrowheads="1"/>
            </p:cNvSpPr>
            <p:nvPr/>
          </p:nvSpPr>
          <p:spPr bwMode="auto">
            <a:xfrm>
              <a:off x="195" y="2343"/>
              <a:ext cx="1235" cy="460"/>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28">
              <a:extLst>
                <a:ext uri="{FF2B5EF4-FFF2-40B4-BE49-F238E27FC236}">
                  <a16:creationId xmlns:a16="http://schemas.microsoft.com/office/drawing/2014/main" id="{934844B3-BD86-F245-A736-6B6C69023D33}"/>
                </a:ext>
              </a:extLst>
            </p:cNvPr>
            <p:cNvSpPr txBox="1">
              <a:spLocks noChangeArrowheads="1"/>
            </p:cNvSpPr>
            <p:nvPr/>
          </p:nvSpPr>
          <p:spPr bwMode="auto">
            <a:xfrm>
              <a:off x="196" y="2354"/>
              <a:ext cx="126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These are factory methods.</a:t>
              </a:r>
            </a:p>
          </p:txBody>
        </p:sp>
        <p:sp>
          <p:nvSpPr>
            <p:cNvPr id="30" name="Line 29">
              <a:extLst>
                <a:ext uri="{FF2B5EF4-FFF2-40B4-BE49-F238E27FC236}">
                  <a16:creationId xmlns:a16="http://schemas.microsoft.com/office/drawing/2014/main" id="{04C83D35-6FE3-6142-A66F-231C7A7B8F56}"/>
                </a:ext>
              </a:extLst>
            </p:cNvPr>
            <p:cNvSpPr>
              <a:spLocks noChangeShapeType="1"/>
            </p:cNvSpPr>
            <p:nvPr/>
          </p:nvSpPr>
          <p:spPr bwMode="auto">
            <a:xfrm flipH="1" flipV="1">
              <a:off x="1430" y="2658"/>
              <a:ext cx="218"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30">
            <a:extLst>
              <a:ext uri="{FF2B5EF4-FFF2-40B4-BE49-F238E27FC236}">
                <a16:creationId xmlns:a16="http://schemas.microsoft.com/office/drawing/2014/main" id="{2EB3CB3D-F727-404E-8005-D208E0787CBA}"/>
              </a:ext>
            </a:extLst>
          </p:cNvPr>
          <p:cNvGrpSpPr>
            <a:grpSpLocks/>
          </p:cNvGrpSpPr>
          <p:nvPr/>
        </p:nvGrpSpPr>
        <p:grpSpPr bwMode="auto">
          <a:xfrm>
            <a:off x="6395230" y="2162175"/>
            <a:ext cx="3725862" cy="1866900"/>
            <a:chOff x="3267" y="1362"/>
            <a:chExt cx="2347" cy="1176"/>
          </a:xfrm>
        </p:grpSpPr>
        <p:grpSp>
          <p:nvGrpSpPr>
            <p:cNvPr id="32" name="Group 31">
              <a:extLst>
                <a:ext uri="{FF2B5EF4-FFF2-40B4-BE49-F238E27FC236}">
                  <a16:creationId xmlns:a16="http://schemas.microsoft.com/office/drawing/2014/main" id="{D61622AE-778D-1F4E-AADD-EFA4798BCE75}"/>
                </a:ext>
              </a:extLst>
            </p:cNvPr>
            <p:cNvGrpSpPr>
              <a:grpSpLocks/>
            </p:cNvGrpSpPr>
            <p:nvPr/>
          </p:nvGrpSpPr>
          <p:grpSpPr bwMode="auto">
            <a:xfrm>
              <a:off x="3848" y="2054"/>
              <a:ext cx="1766" cy="484"/>
              <a:chOff x="2978" y="2344"/>
              <a:chExt cx="1766" cy="484"/>
            </a:xfrm>
          </p:grpSpPr>
          <p:grpSp>
            <p:nvGrpSpPr>
              <p:cNvPr id="37" name="Group 32">
                <a:extLst>
                  <a:ext uri="{FF2B5EF4-FFF2-40B4-BE49-F238E27FC236}">
                    <a16:creationId xmlns:a16="http://schemas.microsoft.com/office/drawing/2014/main" id="{89355F83-B53E-CF44-B6E0-3EE585C913C6}"/>
                  </a:ext>
                </a:extLst>
              </p:cNvPr>
              <p:cNvGrpSpPr>
                <a:grpSpLocks/>
              </p:cNvGrpSpPr>
              <p:nvPr/>
            </p:nvGrpSpPr>
            <p:grpSpPr bwMode="auto">
              <a:xfrm>
                <a:off x="3582" y="2344"/>
                <a:ext cx="1162" cy="484"/>
                <a:chOff x="2420" y="3128"/>
                <a:chExt cx="1162" cy="484"/>
              </a:xfrm>
            </p:grpSpPr>
            <p:sp>
              <p:nvSpPr>
                <p:cNvPr id="39" name="Text Box 33">
                  <a:extLst>
                    <a:ext uri="{FF2B5EF4-FFF2-40B4-BE49-F238E27FC236}">
                      <a16:creationId xmlns:a16="http://schemas.microsoft.com/office/drawing/2014/main" id="{91901BEE-5409-0A40-BAF3-08AF0F8E0C53}"/>
                    </a:ext>
                  </a:extLst>
                </p:cNvPr>
                <p:cNvSpPr txBox="1">
                  <a:spLocks noChangeArrowheads="1"/>
                </p:cNvSpPr>
                <p:nvPr/>
              </p:nvSpPr>
              <p:spPr bwMode="auto">
                <a:xfrm>
                  <a:off x="2488" y="3128"/>
                  <a:ext cx="10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1"/>
                      </a:solidFill>
                    </a:rPr>
                    <a:t>Prototype Mgr</a:t>
                  </a:r>
                </a:p>
              </p:txBody>
            </p:sp>
            <p:sp>
              <p:nvSpPr>
                <p:cNvPr id="40" name="Text Box 34">
                  <a:extLst>
                    <a:ext uri="{FF2B5EF4-FFF2-40B4-BE49-F238E27FC236}">
                      <a16:creationId xmlns:a16="http://schemas.microsoft.com/office/drawing/2014/main" id="{66C92FAA-D245-D243-A7DA-55A690138913}"/>
                    </a:ext>
                  </a:extLst>
                </p:cNvPr>
                <p:cNvSpPr txBox="1">
                  <a:spLocks noChangeArrowheads="1"/>
                </p:cNvSpPr>
                <p:nvPr/>
              </p:nvSpPr>
              <p:spPr bwMode="auto">
                <a:xfrm>
                  <a:off x="2420" y="3335"/>
                  <a:ext cx="11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1"/>
                      </a:solidFill>
                    </a:rPr>
                    <a:t>get(key): Object</a:t>
                  </a:r>
                </a:p>
              </p:txBody>
            </p:sp>
            <p:sp>
              <p:nvSpPr>
                <p:cNvPr id="41" name="Rectangle 35">
                  <a:extLst>
                    <a:ext uri="{FF2B5EF4-FFF2-40B4-BE49-F238E27FC236}">
                      <a16:creationId xmlns:a16="http://schemas.microsoft.com/office/drawing/2014/main" id="{2BB8EB61-BED8-F74E-B432-11146B6323BF}"/>
                    </a:ext>
                  </a:extLst>
                </p:cNvPr>
                <p:cNvSpPr>
                  <a:spLocks noChangeArrowheads="1"/>
                </p:cNvSpPr>
                <p:nvPr/>
              </p:nvSpPr>
              <p:spPr bwMode="auto">
                <a:xfrm>
                  <a:off x="2445" y="3142"/>
                  <a:ext cx="1137" cy="47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36">
                  <a:extLst>
                    <a:ext uri="{FF2B5EF4-FFF2-40B4-BE49-F238E27FC236}">
                      <a16:creationId xmlns:a16="http://schemas.microsoft.com/office/drawing/2014/main" id="{65A2790C-41BD-C24B-BA09-4F0152ED5919}"/>
                    </a:ext>
                  </a:extLst>
                </p:cNvPr>
                <p:cNvSpPr>
                  <a:spLocks noChangeShapeType="1"/>
                </p:cNvSpPr>
                <p:nvPr/>
              </p:nvSpPr>
              <p:spPr bwMode="auto">
                <a:xfrm>
                  <a:off x="2445" y="3360"/>
                  <a:ext cx="1137"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 name="Line 37">
                <a:extLst>
                  <a:ext uri="{FF2B5EF4-FFF2-40B4-BE49-F238E27FC236}">
                    <a16:creationId xmlns:a16="http://schemas.microsoft.com/office/drawing/2014/main" id="{A60FFC71-7822-AB43-86F6-DF235A8C78CF}"/>
                  </a:ext>
                </a:extLst>
              </p:cNvPr>
              <p:cNvSpPr>
                <a:spLocks noChangeShapeType="1"/>
              </p:cNvSpPr>
              <p:nvPr/>
            </p:nvSpPr>
            <p:spPr bwMode="auto">
              <a:xfrm>
                <a:off x="2978" y="2610"/>
                <a:ext cx="6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38">
              <a:extLst>
                <a:ext uri="{FF2B5EF4-FFF2-40B4-BE49-F238E27FC236}">
                  <a16:creationId xmlns:a16="http://schemas.microsoft.com/office/drawing/2014/main" id="{17FFE949-BD64-1E43-85CE-454CF6F35FCA}"/>
                </a:ext>
              </a:extLst>
            </p:cNvPr>
            <p:cNvGrpSpPr>
              <a:grpSpLocks/>
            </p:cNvGrpSpPr>
            <p:nvPr/>
          </p:nvGrpSpPr>
          <p:grpSpPr bwMode="auto">
            <a:xfrm>
              <a:off x="3267" y="1362"/>
              <a:ext cx="2208" cy="943"/>
              <a:chOff x="3267" y="1362"/>
              <a:chExt cx="2208" cy="943"/>
            </a:xfrm>
          </p:grpSpPr>
          <p:sp>
            <p:nvSpPr>
              <p:cNvPr id="34" name="AutoShape 39">
                <a:extLst>
                  <a:ext uri="{FF2B5EF4-FFF2-40B4-BE49-F238E27FC236}">
                    <a16:creationId xmlns:a16="http://schemas.microsoft.com/office/drawing/2014/main" id="{3B087991-7DA1-A941-AD73-BF1440899B1F}"/>
                  </a:ext>
                </a:extLst>
              </p:cNvPr>
              <p:cNvSpPr>
                <a:spLocks noChangeArrowheads="1"/>
              </p:cNvSpPr>
              <p:nvPr/>
            </p:nvSpPr>
            <p:spPr bwMode="auto">
              <a:xfrm>
                <a:off x="3267" y="1362"/>
                <a:ext cx="2056" cy="506"/>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40">
                <a:extLst>
                  <a:ext uri="{FF2B5EF4-FFF2-40B4-BE49-F238E27FC236}">
                    <a16:creationId xmlns:a16="http://schemas.microsoft.com/office/drawing/2014/main" id="{A48930F1-8935-E048-BC8E-34F558DCA323}"/>
                  </a:ext>
                </a:extLst>
              </p:cNvPr>
              <p:cNvSpPr txBox="1">
                <a:spLocks noChangeArrowheads="1"/>
              </p:cNvSpPr>
              <p:nvPr/>
            </p:nvSpPr>
            <p:spPr bwMode="auto">
              <a:xfrm>
                <a:off x="3267" y="1387"/>
                <a:ext cx="22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solidFill>
                      <a:schemeClr val="tx1"/>
                    </a:solidFill>
                  </a:rPr>
                  <a:t>Reusing prototypes to improve object creation efficiency.</a:t>
                </a:r>
              </a:p>
            </p:txBody>
          </p:sp>
          <p:sp>
            <p:nvSpPr>
              <p:cNvPr id="36" name="Line 41">
                <a:extLst>
                  <a:ext uri="{FF2B5EF4-FFF2-40B4-BE49-F238E27FC236}">
                    <a16:creationId xmlns:a16="http://schemas.microsoft.com/office/drawing/2014/main" id="{F2A6049B-16E2-A845-B5F3-97A724C7C941}"/>
                  </a:ext>
                </a:extLst>
              </p:cNvPr>
              <p:cNvSpPr>
                <a:spLocks noChangeShapeType="1"/>
              </p:cNvSpPr>
              <p:nvPr/>
            </p:nvSpPr>
            <p:spPr bwMode="auto">
              <a:xfrm flipH="1">
                <a:off x="4157" y="1870"/>
                <a:ext cx="175" cy="43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3" name="AutoShape 42">
            <a:extLst>
              <a:ext uri="{FF2B5EF4-FFF2-40B4-BE49-F238E27FC236}">
                <a16:creationId xmlns:a16="http://schemas.microsoft.com/office/drawing/2014/main" id="{F61E7DB2-ED08-2D4C-A2B6-9162F9AE68C9}"/>
              </a:ext>
            </a:extLst>
          </p:cNvPr>
          <p:cNvSpPr>
            <a:spLocks noChangeArrowheads="1"/>
          </p:cNvSpPr>
          <p:nvPr/>
        </p:nvSpPr>
        <p:spPr bwMode="auto">
          <a:xfrm>
            <a:off x="3928255" y="4467225"/>
            <a:ext cx="4840287" cy="1189038"/>
          </a:xfrm>
          <a:prstGeom prst="roundRect">
            <a:avLst>
              <a:gd name="adj" fmla="val 16667"/>
            </a:avLst>
          </a:prstGeom>
          <a:noFill/>
          <a:ln w="38100" algn="ctr">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 name="Group 43">
            <a:extLst>
              <a:ext uri="{FF2B5EF4-FFF2-40B4-BE49-F238E27FC236}">
                <a16:creationId xmlns:a16="http://schemas.microsoft.com/office/drawing/2014/main" id="{30E905DE-E0A4-DD4A-BE72-1FCE182C3733}"/>
              </a:ext>
            </a:extLst>
          </p:cNvPr>
          <p:cNvGrpSpPr>
            <a:grpSpLocks/>
          </p:cNvGrpSpPr>
          <p:nvPr/>
        </p:nvGrpSpPr>
        <p:grpSpPr bwMode="auto">
          <a:xfrm>
            <a:off x="1480330" y="4159250"/>
            <a:ext cx="2420937" cy="882650"/>
            <a:chOff x="195" y="2343"/>
            <a:chExt cx="1453" cy="460"/>
          </a:xfrm>
        </p:grpSpPr>
        <p:sp>
          <p:nvSpPr>
            <p:cNvPr id="45" name="AutoShape 44">
              <a:extLst>
                <a:ext uri="{FF2B5EF4-FFF2-40B4-BE49-F238E27FC236}">
                  <a16:creationId xmlns:a16="http://schemas.microsoft.com/office/drawing/2014/main" id="{CA134417-6952-8845-9FB7-96040C5E659F}"/>
                </a:ext>
              </a:extLst>
            </p:cNvPr>
            <p:cNvSpPr>
              <a:spLocks noChangeArrowheads="1"/>
            </p:cNvSpPr>
            <p:nvPr/>
          </p:nvSpPr>
          <p:spPr bwMode="auto">
            <a:xfrm>
              <a:off x="195" y="2343"/>
              <a:ext cx="1235" cy="460"/>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45">
              <a:extLst>
                <a:ext uri="{FF2B5EF4-FFF2-40B4-BE49-F238E27FC236}">
                  <a16:creationId xmlns:a16="http://schemas.microsoft.com/office/drawing/2014/main" id="{5B3D421E-8B11-9A41-BE8D-42E9D1AE0D5F}"/>
                </a:ext>
              </a:extLst>
            </p:cNvPr>
            <p:cNvSpPr txBox="1">
              <a:spLocks noChangeArrowheads="1"/>
            </p:cNvSpPr>
            <p:nvPr/>
          </p:nvSpPr>
          <p:spPr bwMode="auto">
            <a:xfrm>
              <a:off x="196" y="2354"/>
              <a:ext cx="1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Concrete factories can be singletons.</a:t>
              </a:r>
            </a:p>
          </p:txBody>
        </p:sp>
        <p:sp>
          <p:nvSpPr>
            <p:cNvPr id="47" name="Line 46">
              <a:extLst>
                <a:ext uri="{FF2B5EF4-FFF2-40B4-BE49-F238E27FC236}">
                  <a16:creationId xmlns:a16="http://schemas.microsoft.com/office/drawing/2014/main" id="{BE1F0063-F68D-284F-BFC7-19A6AE92D87E}"/>
                </a:ext>
              </a:extLst>
            </p:cNvPr>
            <p:cNvSpPr>
              <a:spLocks noChangeShapeType="1"/>
            </p:cNvSpPr>
            <p:nvPr/>
          </p:nvSpPr>
          <p:spPr bwMode="auto">
            <a:xfrm flipH="1" flipV="1">
              <a:off x="1430" y="2658"/>
              <a:ext cx="218"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47">
            <a:extLst>
              <a:ext uri="{FF2B5EF4-FFF2-40B4-BE49-F238E27FC236}">
                <a16:creationId xmlns:a16="http://schemas.microsoft.com/office/drawing/2014/main" id="{98B28B76-B05B-6743-8626-96F4DF466A2F}"/>
              </a:ext>
            </a:extLst>
          </p:cNvPr>
          <p:cNvGrpSpPr>
            <a:grpSpLocks/>
          </p:cNvGrpSpPr>
          <p:nvPr/>
        </p:nvGrpSpPr>
        <p:grpSpPr bwMode="auto">
          <a:xfrm>
            <a:off x="1940705" y="5464175"/>
            <a:ext cx="3455987" cy="1114425"/>
            <a:chOff x="461" y="3442"/>
            <a:chExt cx="2177" cy="702"/>
          </a:xfrm>
        </p:grpSpPr>
        <p:sp>
          <p:nvSpPr>
            <p:cNvPr id="49" name="AutoShape 48">
              <a:extLst>
                <a:ext uri="{FF2B5EF4-FFF2-40B4-BE49-F238E27FC236}">
                  <a16:creationId xmlns:a16="http://schemas.microsoft.com/office/drawing/2014/main" id="{E960B815-9AEC-C04F-B6C5-6DAB3BBDCD60}"/>
                </a:ext>
              </a:extLst>
            </p:cNvPr>
            <p:cNvSpPr>
              <a:spLocks noChangeArrowheads="1"/>
            </p:cNvSpPr>
            <p:nvPr/>
          </p:nvSpPr>
          <p:spPr bwMode="auto">
            <a:xfrm>
              <a:off x="461" y="3660"/>
              <a:ext cx="1621" cy="484"/>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Text Box 49">
              <a:extLst>
                <a:ext uri="{FF2B5EF4-FFF2-40B4-BE49-F238E27FC236}">
                  <a16:creationId xmlns:a16="http://schemas.microsoft.com/office/drawing/2014/main" id="{44114334-8093-D243-8B80-F173C61FE7F5}"/>
                </a:ext>
              </a:extLst>
            </p:cNvPr>
            <p:cNvSpPr txBox="1">
              <a:spLocks noChangeArrowheads="1"/>
            </p:cNvSpPr>
            <p:nvPr/>
          </p:nvSpPr>
          <p:spPr bwMode="auto">
            <a:xfrm>
              <a:off x="485" y="3672"/>
              <a:ext cx="1645"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Builder can implement create methods.</a:t>
              </a:r>
            </a:p>
          </p:txBody>
        </p:sp>
        <p:sp>
          <p:nvSpPr>
            <p:cNvPr id="51" name="Line 50">
              <a:extLst>
                <a:ext uri="{FF2B5EF4-FFF2-40B4-BE49-F238E27FC236}">
                  <a16:creationId xmlns:a16="http://schemas.microsoft.com/office/drawing/2014/main" id="{BCC7F91B-9778-484C-93BE-A11976EFC1B3}"/>
                </a:ext>
              </a:extLst>
            </p:cNvPr>
            <p:cNvSpPr>
              <a:spLocks noChangeShapeType="1"/>
            </p:cNvSpPr>
            <p:nvPr/>
          </p:nvSpPr>
          <p:spPr bwMode="auto">
            <a:xfrm flipH="1">
              <a:off x="2082" y="3442"/>
              <a:ext cx="556" cy="46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03296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circle(in)">
                                      <p:cBhvr>
                                        <p:cTn id="16" dur="20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4747-AA13-E949-92AC-4B2F5FAFD3F4}"/>
              </a:ext>
            </a:extLst>
          </p:cNvPr>
          <p:cNvSpPr>
            <a:spLocks noGrp="1"/>
          </p:cNvSpPr>
          <p:nvPr>
            <p:ph type="title"/>
          </p:nvPr>
        </p:nvSpPr>
        <p:spPr/>
        <p:txBody>
          <a:bodyPr/>
          <a:lstStyle/>
          <a:p>
            <a:r>
              <a:rPr lang="en-US" dirty="0"/>
              <a:t>Builder Pattern</a:t>
            </a:r>
          </a:p>
        </p:txBody>
      </p:sp>
      <p:sp>
        <p:nvSpPr>
          <p:cNvPr id="3" name="Content Placeholder 2">
            <a:extLst>
              <a:ext uri="{FF2B5EF4-FFF2-40B4-BE49-F238E27FC236}">
                <a16:creationId xmlns:a16="http://schemas.microsoft.com/office/drawing/2014/main" id="{A12499AC-F2DC-DA48-8D3A-7DFD1DD70AA2}"/>
              </a:ext>
            </a:extLst>
          </p:cNvPr>
          <p:cNvSpPr>
            <a:spLocks noGrp="1"/>
          </p:cNvSpPr>
          <p:nvPr>
            <p:ph idx="1"/>
          </p:nvPr>
        </p:nvSpPr>
        <p:spPr>
          <a:xfrm>
            <a:off x="1097280" y="1845734"/>
            <a:ext cx="10058400" cy="4260598"/>
          </a:xfrm>
        </p:spPr>
        <p:txBody>
          <a:bodyPr>
            <a:normAutofit lnSpcReduction="10000"/>
          </a:bodyPr>
          <a:lstStyle/>
          <a:p>
            <a:r>
              <a:rPr lang="en-US" b="1" dirty="0"/>
              <a:t>Problem</a:t>
            </a:r>
            <a:r>
              <a:rPr lang="en-US" dirty="0"/>
              <a:t>: How can a class (the same construction process) create different representations of a complex object? How can a class that includes creating a complex object be simplified?</a:t>
            </a:r>
          </a:p>
          <a:p>
            <a:r>
              <a:rPr lang="en-US" dirty="0"/>
              <a:t>Creating and assembling the parts of a complex object directly within a class is inflexible. It commits the class to creating a particular representation of the complex object and makes it impossible to change the representation later independently from (without having to change) the class.</a:t>
            </a:r>
          </a:p>
          <a:p>
            <a:r>
              <a:rPr lang="en-US" b="1" dirty="0"/>
              <a:t>Solution</a:t>
            </a:r>
            <a:r>
              <a:rPr lang="en-US" dirty="0"/>
              <a:t>: Encapsulate creating and assembling the parts of a complex object in a separate Builder object. A class delegates object creation to a Builder object instead of creating the objects directly.</a:t>
            </a:r>
          </a:p>
          <a:p>
            <a:r>
              <a:rPr lang="en-US" dirty="0"/>
              <a:t>A class (the same construction process) can delegate to different Builder objects to create different representations of a complex object.</a:t>
            </a:r>
          </a:p>
          <a:p>
            <a:r>
              <a:rPr lang="en-US" dirty="0"/>
              <a:t>The intent of the Builder design pattern is to </a:t>
            </a:r>
            <a:r>
              <a:rPr lang="en-US" b="1" dirty="0"/>
              <a:t>separate the construction of a complex object from its representation. </a:t>
            </a:r>
            <a:r>
              <a:rPr lang="en-US" dirty="0"/>
              <a:t>By doing so the same construction process can create different representations.</a:t>
            </a:r>
          </a:p>
          <a:p>
            <a:endParaRPr lang="en-US" dirty="0"/>
          </a:p>
        </p:txBody>
      </p:sp>
      <p:sp>
        <p:nvSpPr>
          <p:cNvPr id="4" name="Slide Number Placeholder 3">
            <a:extLst>
              <a:ext uri="{FF2B5EF4-FFF2-40B4-BE49-F238E27FC236}">
                <a16:creationId xmlns:a16="http://schemas.microsoft.com/office/drawing/2014/main" id="{66044604-AD77-A140-8A81-737055079A86}"/>
              </a:ext>
            </a:extLst>
          </p:cNvPr>
          <p:cNvSpPr>
            <a:spLocks noGrp="1"/>
          </p:cNvSpPr>
          <p:nvPr>
            <p:ph type="sldNum" sz="quarter" idx="12"/>
          </p:nvPr>
        </p:nvSpPr>
        <p:spPr/>
        <p:txBody>
          <a:bodyPr/>
          <a:lstStyle/>
          <a:p>
            <a:fld id="{4CE482DC-2269-4F26-9D2A-7E44B1A4CD85}" type="slidenum">
              <a:rPr lang="en-US" smtClean="0"/>
              <a:t>56</a:t>
            </a:fld>
            <a:endParaRPr lang="en-US" dirty="0"/>
          </a:p>
        </p:txBody>
      </p:sp>
    </p:spTree>
    <p:extLst>
      <p:ext uri="{BB962C8B-B14F-4D97-AF65-F5344CB8AC3E}">
        <p14:creationId xmlns:p14="http://schemas.microsoft.com/office/powerpoint/2010/main" val="7911276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F27F-4A3E-F543-9414-8E834EAAE57E}"/>
              </a:ext>
            </a:extLst>
          </p:cNvPr>
          <p:cNvSpPr>
            <a:spLocks noGrp="1"/>
          </p:cNvSpPr>
          <p:nvPr>
            <p:ph type="title"/>
          </p:nvPr>
        </p:nvSpPr>
        <p:spPr/>
        <p:txBody>
          <a:bodyPr/>
          <a:lstStyle/>
          <a:p>
            <a:r>
              <a:rPr lang="en-US" dirty="0"/>
              <a:t>Builder Pattern</a:t>
            </a:r>
          </a:p>
        </p:txBody>
      </p:sp>
      <p:sp>
        <p:nvSpPr>
          <p:cNvPr id="3" name="Content Placeholder 2">
            <a:extLst>
              <a:ext uri="{FF2B5EF4-FFF2-40B4-BE49-F238E27FC236}">
                <a16:creationId xmlns:a16="http://schemas.microsoft.com/office/drawing/2014/main" id="{E364D3A7-AC41-6149-8582-1CA8CEEA758A}"/>
              </a:ext>
            </a:extLst>
          </p:cNvPr>
          <p:cNvSpPr>
            <a:spLocks noGrp="1"/>
          </p:cNvSpPr>
          <p:nvPr>
            <p:ph idx="1"/>
          </p:nvPr>
        </p:nvSpPr>
        <p:spPr>
          <a:xfrm>
            <a:off x="1097280" y="1845733"/>
            <a:ext cx="10058400" cy="4614051"/>
          </a:xfrm>
        </p:spPr>
        <p:txBody>
          <a:bodyPr>
            <a:normAutofit/>
          </a:bodyPr>
          <a:lstStyle/>
          <a:p>
            <a:r>
              <a:rPr lang="en-US" b="1" dirty="0"/>
              <a:t>Advantages</a:t>
            </a:r>
            <a:r>
              <a:rPr lang="en-US" dirty="0"/>
              <a:t>:</a:t>
            </a:r>
          </a:p>
          <a:p>
            <a:pPr>
              <a:buFont typeface="Wingdings" pitchFamily="2" charset="2"/>
              <a:buChar char="§"/>
            </a:pPr>
            <a:r>
              <a:rPr lang="en-US" dirty="0"/>
              <a:t>Allows you to vary a product’s internal representation.</a:t>
            </a:r>
          </a:p>
          <a:p>
            <a:pPr>
              <a:buFont typeface="Wingdings" pitchFamily="2" charset="2"/>
              <a:buChar char="§"/>
            </a:pPr>
            <a:r>
              <a:rPr lang="en-US" altLang="zh-CN" dirty="0"/>
              <a:t>It separates the product representation and construction concerns. </a:t>
            </a:r>
            <a:r>
              <a:rPr lang="en-US" dirty="0"/>
              <a:t>Encapsulates code for construction and representation.</a:t>
            </a:r>
          </a:p>
          <a:p>
            <a:pPr>
              <a:buFont typeface="Wingdings" pitchFamily="2" charset="2"/>
              <a:buChar char="§"/>
            </a:pPr>
            <a:r>
              <a:rPr lang="en-US" dirty="0"/>
              <a:t>Provides control over steps of construction process.</a:t>
            </a:r>
          </a:p>
          <a:p>
            <a:r>
              <a:rPr lang="en-US" b="1" dirty="0"/>
              <a:t>Disadvantages</a:t>
            </a:r>
          </a:p>
          <a:p>
            <a:pPr>
              <a:buFont typeface="Wingdings" pitchFamily="2" charset="2"/>
              <a:buChar char="§"/>
            </a:pPr>
            <a:r>
              <a:rPr lang="en-US" dirty="0"/>
              <a:t>Requires creating a separate Concrete  Builder for each different type of product.</a:t>
            </a:r>
          </a:p>
          <a:p>
            <a:pPr>
              <a:buFont typeface="Wingdings" pitchFamily="2" charset="2"/>
              <a:buChar char="§"/>
            </a:pPr>
            <a:r>
              <a:rPr lang="en-US" dirty="0"/>
              <a:t>Requires the builder classes to be mutable.</a:t>
            </a:r>
          </a:p>
          <a:p>
            <a:pPr>
              <a:buFont typeface="Wingdings" pitchFamily="2" charset="2"/>
              <a:buChar char="§"/>
            </a:pPr>
            <a:r>
              <a:rPr lang="en-US" dirty="0"/>
              <a:t>Data members of class aren't guaranteed to be initialized.</a:t>
            </a:r>
          </a:p>
          <a:p>
            <a:pPr>
              <a:buFont typeface="Wingdings" pitchFamily="2" charset="2"/>
              <a:buChar char="§"/>
            </a:pPr>
            <a:r>
              <a:rPr lang="en-US" dirty="0"/>
              <a:t>Dependency injection may be less supported.</a:t>
            </a:r>
          </a:p>
          <a:p>
            <a:endParaRPr lang="en-US" dirty="0"/>
          </a:p>
        </p:txBody>
      </p:sp>
      <p:sp>
        <p:nvSpPr>
          <p:cNvPr id="4" name="Slide Number Placeholder 3">
            <a:extLst>
              <a:ext uri="{FF2B5EF4-FFF2-40B4-BE49-F238E27FC236}">
                <a16:creationId xmlns:a16="http://schemas.microsoft.com/office/drawing/2014/main" id="{8E31755B-EBD4-5F4C-8D58-5FCF2664E7C8}"/>
              </a:ext>
            </a:extLst>
          </p:cNvPr>
          <p:cNvSpPr>
            <a:spLocks noGrp="1"/>
          </p:cNvSpPr>
          <p:nvPr>
            <p:ph type="sldNum" sz="quarter" idx="12"/>
          </p:nvPr>
        </p:nvSpPr>
        <p:spPr/>
        <p:txBody>
          <a:bodyPr/>
          <a:lstStyle/>
          <a:p>
            <a:fld id="{4CE482DC-2269-4F26-9D2A-7E44B1A4CD85}" type="slidenum">
              <a:rPr lang="en-US" smtClean="0"/>
              <a:t>57</a:t>
            </a:fld>
            <a:endParaRPr lang="en-US" dirty="0"/>
          </a:p>
        </p:txBody>
      </p:sp>
    </p:spTree>
    <p:extLst>
      <p:ext uri="{BB962C8B-B14F-4D97-AF65-F5344CB8AC3E}">
        <p14:creationId xmlns:p14="http://schemas.microsoft.com/office/powerpoint/2010/main" val="30988102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53DF-76DB-7141-8A01-7CF82D72880E}"/>
              </a:ext>
            </a:extLst>
          </p:cNvPr>
          <p:cNvSpPr>
            <a:spLocks noGrp="1"/>
          </p:cNvSpPr>
          <p:nvPr>
            <p:ph type="title"/>
          </p:nvPr>
        </p:nvSpPr>
        <p:spPr/>
        <p:txBody>
          <a:bodyPr/>
          <a:lstStyle/>
          <a:p>
            <a:r>
              <a:rPr lang="en-US" dirty="0"/>
              <a:t>Builder Pattern</a:t>
            </a:r>
          </a:p>
        </p:txBody>
      </p:sp>
      <p:pic>
        <p:nvPicPr>
          <p:cNvPr id="6" name="Content Placeholder 5">
            <a:extLst>
              <a:ext uri="{FF2B5EF4-FFF2-40B4-BE49-F238E27FC236}">
                <a16:creationId xmlns:a16="http://schemas.microsoft.com/office/drawing/2014/main" id="{D2F49F7A-5252-8447-9FE8-C8F6FDEADD29}"/>
              </a:ext>
            </a:extLst>
          </p:cNvPr>
          <p:cNvPicPr>
            <a:picLocks noGrp="1" noChangeAspect="1"/>
          </p:cNvPicPr>
          <p:nvPr>
            <p:ph idx="1"/>
          </p:nvPr>
        </p:nvPicPr>
        <p:blipFill>
          <a:blip r:embed="rId2"/>
          <a:stretch>
            <a:fillRect/>
          </a:stretch>
        </p:blipFill>
        <p:spPr>
          <a:xfrm>
            <a:off x="2913681" y="1846263"/>
            <a:ext cx="5866651" cy="4445822"/>
          </a:xfrm>
        </p:spPr>
      </p:pic>
      <p:sp>
        <p:nvSpPr>
          <p:cNvPr id="4" name="Slide Number Placeholder 3">
            <a:extLst>
              <a:ext uri="{FF2B5EF4-FFF2-40B4-BE49-F238E27FC236}">
                <a16:creationId xmlns:a16="http://schemas.microsoft.com/office/drawing/2014/main" id="{B02E5C7A-E061-8843-8FD1-69C2D3FB7CD0}"/>
              </a:ext>
            </a:extLst>
          </p:cNvPr>
          <p:cNvSpPr>
            <a:spLocks noGrp="1"/>
          </p:cNvSpPr>
          <p:nvPr>
            <p:ph type="sldNum" sz="quarter" idx="12"/>
          </p:nvPr>
        </p:nvSpPr>
        <p:spPr/>
        <p:txBody>
          <a:bodyPr/>
          <a:lstStyle/>
          <a:p>
            <a:fld id="{4CE482DC-2269-4F26-9D2A-7E44B1A4CD85}" type="slidenum">
              <a:rPr lang="en-US" smtClean="0"/>
              <a:t>58</a:t>
            </a:fld>
            <a:endParaRPr lang="en-US" dirty="0"/>
          </a:p>
        </p:txBody>
      </p:sp>
    </p:spTree>
    <p:extLst>
      <p:ext uri="{BB962C8B-B14F-4D97-AF65-F5344CB8AC3E}">
        <p14:creationId xmlns:p14="http://schemas.microsoft.com/office/powerpoint/2010/main" val="3181742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96FC-E944-3E41-8C35-06B6F69ACC6F}"/>
              </a:ext>
            </a:extLst>
          </p:cNvPr>
          <p:cNvSpPr>
            <a:spLocks noGrp="1"/>
          </p:cNvSpPr>
          <p:nvPr>
            <p:ph type="title"/>
          </p:nvPr>
        </p:nvSpPr>
        <p:spPr/>
        <p:txBody>
          <a:bodyPr/>
          <a:lstStyle/>
          <a:p>
            <a:r>
              <a:rPr lang="en-US" dirty="0"/>
              <a:t>Builder vs Abstract Factory </a:t>
            </a:r>
          </a:p>
        </p:txBody>
      </p:sp>
      <p:sp>
        <p:nvSpPr>
          <p:cNvPr id="3" name="Content Placeholder 2">
            <a:extLst>
              <a:ext uri="{FF2B5EF4-FFF2-40B4-BE49-F238E27FC236}">
                <a16:creationId xmlns:a16="http://schemas.microsoft.com/office/drawing/2014/main" id="{7713A3C0-9D67-FA4D-8057-BC787EEBF763}"/>
              </a:ext>
            </a:extLst>
          </p:cNvPr>
          <p:cNvSpPr>
            <a:spLocks noGrp="1"/>
          </p:cNvSpPr>
          <p:nvPr>
            <p:ph idx="1"/>
          </p:nvPr>
        </p:nvSpPr>
        <p:spPr/>
        <p:txBody>
          <a:bodyPr>
            <a:normAutofit fontScale="92500" lnSpcReduction="10000"/>
          </a:bodyPr>
          <a:lstStyle/>
          <a:p>
            <a:pPr fontAlgn="base"/>
            <a:r>
              <a:rPr lang="en-US" dirty="0"/>
              <a:t>Builder focuses on constructing a complex object step by step. Abstract Factory emphasizes a family of product objects (either simple or complex). Builder returns the product as a final step, but as far as the Abstract Factory is concerned, the product gets returned immediately.</a:t>
            </a:r>
          </a:p>
          <a:p>
            <a:pPr fontAlgn="base"/>
            <a:r>
              <a:rPr lang="en-US" dirty="0"/>
              <a:t>Builder often builds a Composite.</a:t>
            </a:r>
          </a:p>
          <a:p>
            <a:pPr fontAlgn="base"/>
            <a:r>
              <a:rPr lang="en-US" dirty="0"/>
              <a:t>Often, designs start out using Factory Method (less complicated, more customizable, subclasses proliferate) and evolve toward Abstract Factory, Prototype, or Builder (more flexible, more complex) as the designer discovers where more flexibility is needed.</a:t>
            </a:r>
          </a:p>
          <a:p>
            <a:pPr fontAlgn="base"/>
            <a:r>
              <a:rPr lang="en-US" dirty="0"/>
              <a:t>Sometimes creational patterns are complementary: Builder can use one of the other patterns to implement which components get built. Abstract Factory, Builder, and Prototype can use Singleton in their implementations.</a:t>
            </a:r>
          </a:p>
          <a:p>
            <a:r>
              <a:rPr lang="en-US" altLang="zh-CN" dirty="0"/>
              <a:t>Abstract factory is concerned with the creation of similar products of  different brands.</a:t>
            </a:r>
          </a:p>
          <a:p>
            <a:r>
              <a:rPr lang="en-US" altLang="zh-CN" dirty="0"/>
              <a:t>Builder can use abstract factory to vary the parts used by the build steps. Abstract factory can use builder to build products that need to vary the processes and steps. </a:t>
            </a:r>
          </a:p>
          <a:p>
            <a:pPr fontAlgn="base"/>
            <a:endParaRPr lang="en-US" dirty="0"/>
          </a:p>
          <a:p>
            <a:endParaRPr lang="en-US" dirty="0"/>
          </a:p>
        </p:txBody>
      </p:sp>
      <p:sp>
        <p:nvSpPr>
          <p:cNvPr id="4" name="Slide Number Placeholder 3">
            <a:extLst>
              <a:ext uri="{FF2B5EF4-FFF2-40B4-BE49-F238E27FC236}">
                <a16:creationId xmlns:a16="http://schemas.microsoft.com/office/drawing/2014/main" id="{10274B56-4741-F744-AE02-5E60DD007F55}"/>
              </a:ext>
            </a:extLst>
          </p:cNvPr>
          <p:cNvSpPr>
            <a:spLocks noGrp="1"/>
          </p:cNvSpPr>
          <p:nvPr>
            <p:ph type="sldNum" sz="quarter" idx="12"/>
          </p:nvPr>
        </p:nvSpPr>
        <p:spPr/>
        <p:txBody>
          <a:bodyPr/>
          <a:lstStyle/>
          <a:p>
            <a:fld id="{4CE482DC-2269-4F26-9D2A-7E44B1A4CD85}" type="slidenum">
              <a:rPr lang="en-US" smtClean="0"/>
              <a:t>59</a:t>
            </a:fld>
            <a:endParaRPr lang="en-US" dirty="0"/>
          </a:p>
        </p:txBody>
      </p:sp>
    </p:spTree>
    <p:extLst>
      <p:ext uri="{BB962C8B-B14F-4D97-AF65-F5344CB8AC3E}">
        <p14:creationId xmlns:p14="http://schemas.microsoft.com/office/powerpoint/2010/main" val="402922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8DDF-B2E5-E845-8399-2DA890904D38}"/>
              </a:ext>
            </a:extLst>
          </p:cNvPr>
          <p:cNvSpPr>
            <a:spLocks noGrp="1"/>
          </p:cNvSpPr>
          <p:nvPr>
            <p:ph type="title"/>
          </p:nvPr>
        </p:nvSpPr>
        <p:spPr/>
        <p:txBody>
          <a:bodyPr/>
          <a:lstStyle/>
          <a:p>
            <a:r>
              <a:rPr lang="en-US" dirty="0"/>
              <a:t>State Pattern</a:t>
            </a:r>
          </a:p>
        </p:txBody>
      </p:sp>
      <p:pic>
        <p:nvPicPr>
          <p:cNvPr id="5" name="Content Placeholder 4">
            <a:extLst>
              <a:ext uri="{FF2B5EF4-FFF2-40B4-BE49-F238E27FC236}">
                <a16:creationId xmlns:a16="http://schemas.microsoft.com/office/drawing/2014/main" id="{F36A5E1C-4E19-4B49-A68C-94A197DC8470}"/>
              </a:ext>
            </a:extLst>
          </p:cNvPr>
          <p:cNvPicPr>
            <a:picLocks noGrp="1" noChangeAspect="1"/>
          </p:cNvPicPr>
          <p:nvPr>
            <p:ph idx="1"/>
          </p:nvPr>
        </p:nvPicPr>
        <p:blipFill>
          <a:blip r:embed="rId2"/>
          <a:stretch>
            <a:fillRect/>
          </a:stretch>
        </p:blipFill>
        <p:spPr>
          <a:xfrm>
            <a:off x="1190622" y="2054224"/>
            <a:ext cx="8897941" cy="3559176"/>
          </a:xfrm>
          <a:prstGeom prst="rect">
            <a:avLst/>
          </a:prstGeom>
        </p:spPr>
      </p:pic>
      <p:sp>
        <p:nvSpPr>
          <p:cNvPr id="4" name="Slide Number Placeholder 3">
            <a:extLst>
              <a:ext uri="{FF2B5EF4-FFF2-40B4-BE49-F238E27FC236}">
                <a16:creationId xmlns:a16="http://schemas.microsoft.com/office/drawing/2014/main" id="{8208EC7D-55FE-3B4D-865B-A1CCC89EEAB1}"/>
              </a:ext>
            </a:extLst>
          </p:cNvPr>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28209852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5FDA-67C1-4D4A-8283-B8C8A9ABE93F}"/>
              </a:ext>
            </a:extLst>
          </p:cNvPr>
          <p:cNvSpPr>
            <a:spLocks noGrp="1"/>
          </p:cNvSpPr>
          <p:nvPr>
            <p:ph type="title"/>
          </p:nvPr>
        </p:nvSpPr>
        <p:spPr/>
        <p:txBody>
          <a:bodyPr/>
          <a:lstStyle/>
          <a:p>
            <a:r>
              <a:rPr lang="en-US" dirty="0"/>
              <a:t>Decorator Pattern</a:t>
            </a:r>
          </a:p>
        </p:txBody>
      </p:sp>
      <p:sp>
        <p:nvSpPr>
          <p:cNvPr id="3" name="Content Placeholder 2">
            <a:extLst>
              <a:ext uri="{FF2B5EF4-FFF2-40B4-BE49-F238E27FC236}">
                <a16:creationId xmlns:a16="http://schemas.microsoft.com/office/drawing/2014/main" id="{24826F9C-A947-1F41-B7EB-56CF5219B422}"/>
              </a:ext>
            </a:extLst>
          </p:cNvPr>
          <p:cNvSpPr>
            <a:spLocks noGrp="1"/>
          </p:cNvSpPr>
          <p:nvPr>
            <p:ph idx="1"/>
          </p:nvPr>
        </p:nvSpPr>
        <p:spPr/>
        <p:txBody>
          <a:bodyPr>
            <a:normAutofit/>
          </a:bodyPr>
          <a:lstStyle/>
          <a:p>
            <a:r>
              <a:rPr lang="en-US" b="1" dirty="0"/>
              <a:t>Problem</a:t>
            </a:r>
            <a:r>
              <a:rPr lang="en-US" dirty="0"/>
              <a:t>: Responsibilities should be added to (and removed from) an object dynamically at run-time.</a:t>
            </a:r>
            <a:r>
              <a:rPr lang="en-US" baseline="30000" dirty="0"/>
              <a:t> </a:t>
            </a:r>
            <a:r>
              <a:rPr lang="en-US" dirty="0"/>
              <a:t>A flexible alternative to </a:t>
            </a:r>
            <a:r>
              <a:rPr lang="en-US" dirty="0" err="1"/>
              <a:t>subclassing</a:t>
            </a:r>
            <a:r>
              <a:rPr lang="en-US" dirty="0"/>
              <a:t> for extending functionality should be provided.</a:t>
            </a:r>
          </a:p>
          <a:p>
            <a:r>
              <a:rPr lang="en-US" dirty="0"/>
              <a:t>When using </a:t>
            </a:r>
            <a:r>
              <a:rPr lang="en-US" dirty="0" err="1"/>
              <a:t>subclassing</a:t>
            </a:r>
            <a:r>
              <a:rPr lang="en-US" dirty="0"/>
              <a:t>, different subclasses extend a class in different ways. But an extension is bound to the class at compile-time and can't be changed at run-time.</a:t>
            </a:r>
          </a:p>
          <a:p>
            <a:r>
              <a:rPr lang="en-US" b="1" dirty="0"/>
              <a:t>Solution</a:t>
            </a:r>
            <a:r>
              <a:rPr lang="en-US" dirty="0"/>
              <a:t>: Define Decorator objects that implement the interface of the extended (decorated) object (Component) transparently by forwarding all requests to it and perform additional functionality before/after forwarding a request.</a:t>
            </a:r>
          </a:p>
          <a:p>
            <a:r>
              <a:rPr lang="en-US" dirty="0"/>
              <a:t>This allows working with different Decorator objects to extend the functionality of an object dynamically at run-time.</a:t>
            </a:r>
          </a:p>
          <a:p>
            <a:r>
              <a:rPr lang="en-US" dirty="0"/>
              <a:t>This pattern is designed so that multiple decorators can be stacked on top of each other, each time adding a new functionality to the overridden method(s).</a:t>
            </a:r>
          </a:p>
          <a:p>
            <a:endParaRPr lang="en-US" dirty="0"/>
          </a:p>
        </p:txBody>
      </p:sp>
      <p:sp>
        <p:nvSpPr>
          <p:cNvPr id="4" name="Slide Number Placeholder 3">
            <a:extLst>
              <a:ext uri="{FF2B5EF4-FFF2-40B4-BE49-F238E27FC236}">
                <a16:creationId xmlns:a16="http://schemas.microsoft.com/office/drawing/2014/main" id="{C88B70FA-F7AC-B448-B11E-F9A70BFC7158}"/>
              </a:ext>
            </a:extLst>
          </p:cNvPr>
          <p:cNvSpPr>
            <a:spLocks noGrp="1"/>
          </p:cNvSpPr>
          <p:nvPr>
            <p:ph type="sldNum" sz="quarter" idx="12"/>
          </p:nvPr>
        </p:nvSpPr>
        <p:spPr/>
        <p:txBody>
          <a:bodyPr/>
          <a:lstStyle/>
          <a:p>
            <a:fld id="{4CE482DC-2269-4F26-9D2A-7E44B1A4CD85}" type="slidenum">
              <a:rPr lang="en-US" smtClean="0"/>
              <a:t>60</a:t>
            </a:fld>
            <a:endParaRPr lang="en-US" dirty="0"/>
          </a:p>
        </p:txBody>
      </p:sp>
    </p:spTree>
    <p:extLst>
      <p:ext uri="{BB962C8B-B14F-4D97-AF65-F5344CB8AC3E}">
        <p14:creationId xmlns:p14="http://schemas.microsoft.com/office/powerpoint/2010/main" val="440578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ED3A-49F0-2440-9696-8CFA5BB1F0BB}"/>
              </a:ext>
            </a:extLst>
          </p:cNvPr>
          <p:cNvSpPr>
            <a:spLocks noGrp="1"/>
          </p:cNvSpPr>
          <p:nvPr>
            <p:ph type="title"/>
          </p:nvPr>
        </p:nvSpPr>
        <p:spPr/>
        <p:txBody>
          <a:bodyPr/>
          <a:lstStyle/>
          <a:p>
            <a:r>
              <a:rPr lang="en-US" dirty="0"/>
              <a:t>Decorator Pattern</a:t>
            </a:r>
          </a:p>
        </p:txBody>
      </p:sp>
      <p:pic>
        <p:nvPicPr>
          <p:cNvPr id="6" name="Content Placeholder 5">
            <a:extLst>
              <a:ext uri="{FF2B5EF4-FFF2-40B4-BE49-F238E27FC236}">
                <a16:creationId xmlns:a16="http://schemas.microsoft.com/office/drawing/2014/main" id="{083F2F69-F7CF-7849-B077-1A44EE91980E}"/>
              </a:ext>
            </a:extLst>
          </p:cNvPr>
          <p:cNvPicPr>
            <a:picLocks noGrp="1" noChangeAspect="1"/>
          </p:cNvPicPr>
          <p:nvPr>
            <p:ph idx="1"/>
          </p:nvPr>
        </p:nvPicPr>
        <p:blipFill>
          <a:blip r:embed="rId2"/>
          <a:stretch>
            <a:fillRect/>
          </a:stretch>
        </p:blipFill>
        <p:spPr>
          <a:xfrm>
            <a:off x="2014780" y="2085974"/>
            <a:ext cx="7387983" cy="3994665"/>
          </a:xfrm>
        </p:spPr>
      </p:pic>
      <p:sp>
        <p:nvSpPr>
          <p:cNvPr id="4" name="Slide Number Placeholder 3">
            <a:extLst>
              <a:ext uri="{FF2B5EF4-FFF2-40B4-BE49-F238E27FC236}">
                <a16:creationId xmlns:a16="http://schemas.microsoft.com/office/drawing/2014/main" id="{9923DB90-970F-0148-A7CC-7CDF2856E3E0}"/>
              </a:ext>
            </a:extLst>
          </p:cNvPr>
          <p:cNvSpPr>
            <a:spLocks noGrp="1"/>
          </p:cNvSpPr>
          <p:nvPr>
            <p:ph type="sldNum" sz="quarter" idx="12"/>
          </p:nvPr>
        </p:nvSpPr>
        <p:spPr/>
        <p:txBody>
          <a:bodyPr/>
          <a:lstStyle/>
          <a:p>
            <a:fld id="{4CE482DC-2269-4F26-9D2A-7E44B1A4CD85}" type="slidenum">
              <a:rPr lang="en-US" smtClean="0"/>
              <a:t>61</a:t>
            </a:fld>
            <a:endParaRPr lang="en-US" dirty="0"/>
          </a:p>
        </p:txBody>
      </p:sp>
    </p:spTree>
    <p:extLst>
      <p:ext uri="{BB962C8B-B14F-4D97-AF65-F5344CB8AC3E}">
        <p14:creationId xmlns:p14="http://schemas.microsoft.com/office/powerpoint/2010/main" val="2379424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CB01-CFA4-AE4A-8102-042782D4E3E7}"/>
              </a:ext>
            </a:extLst>
          </p:cNvPr>
          <p:cNvSpPr>
            <a:spLocks noGrp="1"/>
          </p:cNvSpPr>
          <p:nvPr>
            <p:ph type="title"/>
          </p:nvPr>
        </p:nvSpPr>
        <p:spPr/>
        <p:txBody>
          <a:bodyPr/>
          <a:lstStyle/>
          <a:p>
            <a:r>
              <a:rPr lang="en-US" altLang="zh-CN" dirty="0"/>
              <a:t>Chain of Responsibility </a:t>
            </a:r>
            <a:r>
              <a:rPr lang="en-US" dirty="0"/>
              <a:t>Pattern</a:t>
            </a:r>
          </a:p>
        </p:txBody>
      </p:sp>
      <p:sp>
        <p:nvSpPr>
          <p:cNvPr id="3" name="Content Placeholder 2">
            <a:extLst>
              <a:ext uri="{FF2B5EF4-FFF2-40B4-BE49-F238E27FC236}">
                <a16:creationId xmlns:a16="http://schemas.microsoft.com/office/drawing/2014/main" id="{D3386A79-5AF6-B744-8A41-53D230EF45DF}"/>
              </a:ext>
            </a:extLst>
          </p:cNvPr>
          <p:cNvSpPr>
            <a:spLocks noGrp="1"/>
          </p:cNvSpPr>
          <p:nvPr>
            <p:ph idx="1"/>
          </p:nvPr>
        </p:nvSpPr>
        <p:spPr/>
        <p:txBody>
          <a:bodyPr/>
          <a:lstStyle/>
          <a:p>
            <a:r>
              <a:rPr lang="en-US" altLang="zh-CN" b="1" dirty="0"/>
              <a:t>Problem</a:t>
            </a:r>
            <a:r>
              <a:rPr lang="en-US" altLang="zh-CN" dirty="0"/>
              <a:t>: </a:t>
            </a:r>
            <a:r>
              <a:rPr lang="en-US" dirty="0"/>
              <a:t>It should be possible that more than one receiver can handle a request. </a:t>
            </a:r>
            <a:r>
              <a:rPr lang="en-US" altLang="zh-CN" dirty="0"/>
              <a:t>How do we process requests when the exact handlers are not know in advance?</a:t>
            </a:r>
          </a:p>
          <a:p>
            <a:r>
              <a:rPr lang="en-US" altLang="zh-CN" dirty="0"/>
              <a:t>Example applications:</a:t>
            </a:r>
          </a:p>
          <a:p>
            <a:pPr lvl="1"/>
            <a:r>
              <a:rPr lang="en-US" altLang="zh-CN" dirty="0"/>
              <a:t>purchase order approval hierarchy</a:t>
            </a:r>
          </a:p>
          <a:p>
            <a:pPr lvl="1"/>
            <a:r>
              <a:rPr lang="en-US" altLang="zh-CN" dirty="0"/>
              <a:t>exception handling</a:t>
            </a:r>
          </a:p>
          <a:p>
            <a:pPr lvl="1"/>
            <a:r>
              <a:rPr lang="en-US" altLang="zh-CN" dirty="0"/>
              <a:t>business rules processing</a:t>
            </a:r>
          </a:p>
          <a:p>
            <a:pPr lvl="1"/>
            <a:r>
              <a:rPr lang="en-US" altLang="zh-CN" dirty="0"/>
              <a:t>providing context dependent help</a:t>
            </a:r>
          </a:p>
          <a:p>
            <a:r>
              <a:rPr lang="en-US" dirty="0"/>
              <a:t>Implementing a request directly within the class that sends the request is inflexible because it couples the class to a particular receiver and makes it impossible to support multiple receivers.</a:t>
            </a:r>
          </a:p>
        </p:txBody>
      </p:sp>
      <p:sp>
        <p:nvSpPr>
          <p:cNvPr id="4" name="Slide Number Placeholder 3">
            <a:extLst>
              <a:ext uri="{FF2B5EF4-FFF2-40B4-BE49-F238E27FC236}">
                <a16:creationId xmlns:a16="http://schemas.microsoft.com/office/drawing/2014/main" id="{D884C9BB-A52D-EF4B-B2C7-959D555B5E16}"/>
              </a:ext>
            </a:extLst>
          </p:cNvPr>
          <p:cNvSpPr>
            <a:spLocks noGrp="1"/>
          </p:cNvSpPr>
          <p:nvPr>
            <p:ph type="sldNum" sz="quarter" idx="12"/>
          </p:nvPr>
        </p:nvSpPr>
        <p:spPr/>
        <p:txBody>
          <a:bodyPr/>
          <a:lstStyle/>
          <a:p>
            <a:fld id="{4CE482DC-2269-4F26-9D2A-7E44B1A4CD85}" type="slidenum">
              <a:rPr lang="en-US" smtClean="0"/>
              <a:t>62</a:t>
            </a:fld>
            <a:endParaRPr lang="en-US" dirty="0"/>
          </a:p>
        </p:txBody>
      </p:sp>
    </p:spTree>
    <p:extLst>
      <p:ext uri="{BB962C8B-B14F-4D97-AF65-F5344CB8AC3E}">
        <p14:creationId xmlns:p14="http://schemas.microsoft.com/office/powerpoint/2010/main" val="1212176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7BE7-62D0-B64C-BA40-9C0E2C720A76}"/>
              </a:ext>
            </a:extLst>
          </p:cNvPr>
          <p:cNvSpPr>
            <a:spLocks noGrp="1"/>
          </p:cNvSpPr>
          <p:nvPr>
            <p:ph type="title"/>
          </p:nvPr>
        </p:nvSpPr>
        <p:spPr/>
        <p:txBody>
          <a:bodyPr/>
          <a:lstStyle/>
          <a:p>
            <a:r>
              <a:rPr lang="en-US" altLang="zh-CN" dirty="0"/>
              <a:t>Chain of Responsibility </a:t>
            </a:r>
            <a:r>
              <a:rPr lang="en-US" dirty="0"/>
              <a:t>Pattern</a:t>
            </a:r>
          </a:p>
        </p:txBody>
      </p:sp>
      <p:sp>
        <p:nvSpPr>
          <p:cNvPr id="3" name="Content Placeholder 2">
            <a:extLst>
              <a:ext uri="{FF2B5EF4-FFF2-40B4-BE49-F238E27FC236}">
                <a16:creationId xmlns:a16="http://schemas.microsoft.com/office/drawing/2014/main" id="{57D08EC0-2892-284E-AECF-FCA57EDCDF60}"/>
              </a:ext>
            </a:extLst>
          </p:cNvPr>
          <p:cNvSpPr>
            <a:spLocks noGrp="1"/>
          </p:cNvSpPr>
          <p:nvPr>
            <p:ph idx="1"/>
          </p:nvPr>
        </p:nvSpPr>
        <p:spPr/>
        <p:txBody>
          <a:bodyPr/>
          <a:lstStyle/>
          <a:p>
            <a:r>
              <a:rPr lang="en-US" b="1" dirty="0"/>
              <a:t>Solution</a:t>
            </a:r>
            <a:r>
              <a:rPr lang="en-US" dirty="0"/>
              <a:t>: Define a chain of receiver objects having the responsibility, depending on run-time conditions, to either handle a request or forward it to the next receiver on the chain (if any).</a:t>
            </a:r>
          </a:p>
          <a:p>
            <a:r>
              <a:rPr lang="en-US" dirty="0"/>
              <a:t>This enables to send a request to a chain of receivers without having to know which one handles the request. The request gets passed along the chain until a receiver handles the request. The sender of a request is no longer coupled to a particular receiver.</a:t>
            </a:r>
          </a:p>
          <a:p>
            <a:endParaRPr lang="en-US" dirty="0"/>
          </a:p>
        </p:txBody>
      </p:sp>
      <p:sp>
        <p:nvSpPr>
          <p:cNvPr id="4" name="Slide Number Placeholder 3">
            <a:extLst>
              <a:ext uri="{FF2B5EF4-FFF2-40B4-BE49-F238E27FC236}">
                <a16:creationId xmlns:a16="http://schemas.microsoft.com/office/drawing/2014/main" id="{9C97F36F-6B72-0F47-9697-A0DB64F313FA}"/>
              </a:ext>
            </a:extLst>
          </p:cNvPr>
          <p:cNvSpPr>
            <a:spLocks noGrp="1"/>
          </p:cNvSpPr>
          <p:nvPr>
            <p:ph type="sldNum" sz="quarter" idx="12"/>
          </p:nvPr>
        </p:nvSpPr>
        <p:spPr/>
        <p:txBody>
          <a:bodyPr/>
          <a:lstStyle/>
          <a:p>
            <a:fld id="{4CE482DC-2269-4F26-9D2A-7E44B1A4CD85}" type="slidenum">
              <a:rPr lang="en-US" smtClean="0"/>
              <a:t>63</a:t>
            </a:fld>
            <a:endParaRPr lang="en-US" dirty="0"/>
          </a:p>
        </p:txBody>
      </p:sp>
    </p:spTree>
    <p:extLst>
      <p:ext uri="{BB962C8B-B14F-4D97-AF65-F5344CB8AC3E}">
        <p14:creationId xmlns:p14="http://schemas.microsoft.com/office/powerpoint/2010/main" val="33426040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9213-262E-4C43-B444-91B6AEC04C15}"/>
              </a:ext>
            </a:extLst>
          </p:cNvPr>
          <p:cNvSpPr>
            <a:spLocks noGrp="1"/>
          </p:cNvSpPr>
          <p:nvPr>
            <p:ph type="title"/>
          </p:nvPr>
        </p:nvSpPr>
        <p:spPr/>
        <p:txBody>
          <a:bodyPr/>
          <a:lstStyle/>
          <a:p>
            <a:r>
              <a:rPr lang="en-US" altLang="zh-CN" dirty="0"/>
              <a:t>Context Dependent Help</a:t>
            </a:r>
            <a:endParaRPr lang="en-US" dirty="0"/>
          </a:p>
        </p:txBody>
      </p:sp>
      <p:sp>
        <p:nvSpPr>
          <p:cNvPr id="3" name="Content Placeholder 2">
            <a:extLst>
              <a:ext uri="{FF2B5EF4-FFF2-40B4-BE49-F238E27FC236}">
                <a16:creationId xmlns:a16="http://schemas.microsoft.com/office/drawing/2014/main" id="{0111A9D0-3F6B-6F49-8411-426ECF6DA5DC}"/>
              </a:ext>
            </a:extLst>
          </p:cNvPr>
          <p:cNvSpPr>
            <a:spLocks noGrp="1"/>
          </p:cNvSpPr>
          <p:nvPr>
            <p:ph idx="1"/>
          </p:nvPr>
        </p:nvSpPr>
        <p:spPr/>
        <p:txBody>
          <a:bodyPr>
            <a:normAutofit/>
          </a:bodyPr>
          <a:lstStyle/>
          <a:p>
            <a:r>
              <a:rPr lang="en-US" altLang="zh-CN" sz="2400" dirty="0"/>
              <a:t>Using if-then-else or case statement</a:t>
            </a:r>
          </a:p>
          <a:p>
            <a:pPr lvl="1">
              <a:buNone/>
            </a:pPr>
            <a:r>
              <a:rPr lang="en-US" altLang="zh-CN" sz="2000" dirty="0"/>
              <a:t>if (context==X) </a:t>
            </a:r>
          </a:p>
          <a:p>
            <a:pPr lvl="1">
              <a:buNone/>
            </a:pPr>
            <a:r>
              <a:rPr lang="en-US" altLang="zh-CN" sz="2000" dirty="0"/>
              <a:t>   showHelp1()</a:t>
            </a:r>
          </a:p>
          <a:p>
            <a:pPr lvl="1">
              <a:buNone/>
            </a:pPr>
            <a:r>
              <a:rPr lang="en-US" altLang="zh-CN" sz="2000" dirty="0"/>
              <a:t>else if (context==Y)</a:t>
            </a:r>
          </a:p>
          <a:p>
            <a:pPr lvl="1">
              <a:buNone/>
            </a:pPr>
            <a:r>
              <a:rPr lang="en-US" altLang="zh-CN" sz="2000" dirty="0"/>
              <a:t>   showHelp2()</a:t>
            </a:r>
          </a:p>
          <a:p>
            <a:pPr lvl="1">
              <a:buNone/>
            </a:pPr>
            <a:r>
              <a:rPr lang="en-US" altLang="zh-CN" sz="2000" dirty="0"/>
              <a:t>else if ...</a:t>
            </a:r>
          </a:p>
          <a:p>
            <a:pPr lvl="1">
              <a:buNone/>
            </a:pPr>
            <a:endParaRPr lang="en-US" altLang="zh-CN" sz="2000" dirty="0"/>
          </a:p>
          <a:p>
            <a:pPr lvl="1"/>
            <a:r>
              <a:rPr lang="en-US" altLang="zh-CN" sz="2000" dirty="0"/>
              <a:t>This solution has high cyclomatic complexity.</a:t>
            </a:r>
          </a:p>
          <a:p>
            <a:pPr lvl="1"/>
            <a:r>
              <a:rPr lang="en-US" altLang="zh-CN" sz="2000" dirty="0"/>
              <a:t>It is difficult to change.</a:t>
            </a:r>
          </a:p>
          <a:p>
            <a:pPr lvl="1"/>
            <a:r>
              <a:rPr lang="en-US" altLang="zh-CN" sz="2000" dirty="0"/>
              <a:t>New context dependent help cannot be added dynamically.</a:t>
            </a:r>
          </a:p>
        </p:txBody>
      </p:sp>
      <p:sp>
        <p:nvSpPr>
          <p:cNvPr id="4" name="Slide Number Placeholder 3">
            <a:extLst>
              <a:ext uri="{FF2B5EF4-FFF2-40B4-BE49-F238E27FC236}">
                <a16:creationId xmlns:a16="http://schemas.microsoft.com/office/drawing/2014/main" id="{266C50F8-3380-494C-AF87-84494748E4F6}"/>
              </a:ext>
            </a:extLst>
          </p:cNvPr>
          <p:cNvSpPr>
            <a:spLocks noGrp="1"/>
          </p:cNvSpPr>
          <p:nvPr>
            <p:ph type="sldNum" sz="quarter" idx="12"/>
          </p:nvPr>
        </p:nvSpPr>
        <p:spPr/>
        <p:txBody>
          <a:bodyPr/>
          <a:lstStyle/>
          <a:p>
            <a:fld id="{4CE482DC-2269-4F26-9D2A-7E44B1A4CD85}" type="slidenum">
              <a:rPr lang="en-US" smtClean="0"/>
              <a:t>64</a:t>
            </a:fld>
            <a:endParaRPr lang="en-US" dirty="0"/>
          </a:p>
        </p:txBody>
      </p:sp>
    </p:spTree>
    <p:extLst>
      <p:ext uri="{BB962C8B-B14F-4D97-AF65-F5344CB8AC3E}">
        <p14:creationId xmlns:p14="http://schemas.microsoft.com/office/powerpoint/2010/main" val="4139947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FDD0-402C-CD4C-A02F-736BD53811A8}"/>
              </a:ext>
            </a:extLst>
          </p:cNvPr>
          <p:cNvSpPr>
            <a:spLocks noGrp="1"/>
          </p:cNvSpPr>
          <p:nvPr>
            <p:ph type="title"/>
          </p:nvPr>
        </p:nvSpPr>
        <p:spPr/>
        <p:txBody>
          <a:bodyPr/>
          <a:lstStyle/>
          <a:p>
            <a:r>
              <a:rPr lang="en-US" altLang="zh-CN" dirty="0"/>
              <a:t>Chain of Responsibility </a:t>
            </a:r>
            <a:r>
              <a:rPr lang="en-US" dirty="0"/>
              <a:t>Pattern</a:t>
            </a:r>
            <a:br>
              <a:rPr lang="en-US" altLang="zh-CN" dirty="0"/>
            </a:br>
            <a:endParaRPr lang="en-US" dirty="0"/>
          </a:p>
        </p:txBody>
      </p:sp>
      <p:sp>
        <p:nvSpPr>
          <p:cNvPr id="4" name="Slide Number Placeholder 3">
            <a:extLst>
              <a:ext uri="{FF2B5EF4-FFF2-40B4-BE49-F238E27FC236}">
                <a16:creationId xmlns:a16="http://schemas.microsoft.com/office/drawing/2014/main" id="{19446F05-5A32-C44E-97D6-D75B187861A5}"/>
              </a:ext>
            </a:extLst>
          </p:cNvPr>
          <p:cNvSpPr>
            <a:spLocks noGrp="1"/>
          </p:cNvSpPr>
          <p:nvPr>
            <p:ph type="sldNum" sz="quarter" idx="12"/>
          </p:nvPr>
        </p:nvSpPr>
        <p:spPr/>
        <p:txBody>
          <a:bodyPr/>
          <a:lstStyle/>
          <a:p>
            <a:fld id="{4CE482DC-2269-4F26-9D2A-7E44B1A4CD85}" type="slidenum">
              <a:rPr lang="en-US" smtClean="0"/>
              <a:t>65</a:t>
            </a:fld>
            <a:endParaRPr lang="en-US" dirty="0"/>
          </a:p>
        </p:txBody>
      </p:sp>
      <p:sp>
        <p:nvSpPr>
          <p:cNvPr id="5" name="AutoShape 2">
            <a:extLst>
              <a:ext uri="{FF2B5EF4-FFF2-40B4-BE49-F238E27FC236}">
                <a16:creationId xmlns:a16="http://schemas.microsoft.com/office/drawing/2014/main" id="{C2427DC1-98D6-7D4A-B2BE-00564823E776}"/>
              </a:ext>
            </a:extLst>
          </p:cNvPr>
          <p:cNvSpPr>
            <a:spLocks noChangeArrowheads="1"/>
          </p:cNvSpPr>
          <p:nvPr/>
        </p:nvSpPr>
        <p:spPr bwMode="auto">
          <a:xfrm>
            <a:off x="7305051" y="4594225"/>
            <a:ext cx="3265487" cy="1651000"/>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3">
            <a:extLst>
              <a:ext uri="{FF2B5EF4-FFF2-40B4-BE49-F238E27FC236}">
                <a16:creationId xmlns:a16="http://schemas.microsoft.com/office/drawing/2014/main" id="{64D7C950-B3CD-2342-9DDB-EEC426C5AFEA}"/>
              </a:ext>
            </a:extLst>
          </p:cNvPr>
          <p:cNvSpPr>
            <a:spLocks noChangeArrowheads="1"/>
          </p:cNvSpPr>
          <p:nvPr/>
        </p:nvSpPr>
        <p:spPr bwMode="auto">
          <a:xfrm>
            <a:off x="3080713" y="4708525"/>
            <a:ext cx="2803525" cy="1498600"/>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4">
            <a:extLst>
              <a:ext uri="{FF2B5EF4-FFF2-40B4-BE49-F238E27FC236}">
                <a16:creationId xmlns:a16="http://schemas.microsoft.com/office/drawing/2014/main" id="{6CB54F1A-EFB3-CF40-8F32-0375FB27338C}"/>
              </a:ext>
            </a:extLst>
          </p:cNvPr>
          <p:cNvSpPr txBox="1">
            <a:spLocks noChangeArrowheads="1"/>
          </p:cNvSpPr>
          <p:nvPr/>
        </p:nvSpPr>
        <p:spPr bwMode="auto">
          <a:xfrm>
            <a:off x="5155576" y="1708368"/>
            <a:ext cx="2495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create(next: Handler)</a:t>
            </a:r>
          </a:p>
          <a:p>
            <a:r>
              <a:rPr lang="en-US" altLang="en-US" sz="2000" i="1">
                <a:solidFill>
                  <a:schemeClr val="tx1"/>
                </a:solidFill>
              </a:rPr>
              <a:t>canHandle(): boolean</a:t>
            </a:r>
          </a:p>
          <a:p>
            <a:r>
              <a:rPr lang="en-US" altLang="en-US" sz="2000">
                <a:solidFill>
                  <a:schemeClr val="tx1"/>
                </a:solidFill>
              </a:rPr>
              <a:t>handleRequest()</a:t>
            </a:r>
          </a:p>
        </p:txBody>
      </p:sp>
      <p:sp>
        <p:nvSpPr>
          <p:cNvPr id="8" name="Rectangle 6">
            <a:extLst>
              <a:ext uri="{FF2B5EF4-FFF2-40B4-BE49-F238E27FC236}">
                <a16:creationId xmlns:a16="http://schemas.microsoft.com/office/drawing/2014/main" id="{44596F4C-5F99-BB44-AE2A-688F4EB6E650}"/>
              </a:ext>
            </a:extLst>
          </p:cNvPr>
          <p:cNvSpPr>
            <a:spLocks noChangeArrowheads="1"/>
          </p:cNvSpPr>
          <p:nvPr/>
        </p:nvSpPr>
        <p:spPr bwMode="auto">
          <a:xfrm>
            <a:off x="5157163" y="1349593"/>
            <a:ext cx="2436813" cy="1346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a:extLst>
              <a:ext uri="{FF2B5EF4-FFF2-40B4-BE49-F238E27FC236}">
                <a16:creationId xmlns:a16="http://schemas.microsoft.com/office/drawing/2014/main" id="{77D8F47F-673F-AE4A-A31A-1AC497DE7DA4}"/>
              </a:ext>
            </a:extLst>
          </p:cNvPr>
          <p:cNvSpPr>
            <a:spLocks noChangeShapeType="1"/>
          </p:cNvSpPr>
          <p:nvPr/>
        </p:nvSpPr>
        <p:spPr bwMode="auto">
          <a:xfrm>
            <a:off x="5157163" y="1654393"/>
            <a:ext cx="243681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8">
            <a:extLst>
              <a:ext uri="{FF2B5EF4-FFF2-40B4-BE49-F238E27FC236}">
                <a16:creationId xmlns:a16="http://schemas.microsoft.com/office/drawing/2014/main" id="{8EF89156-A5CA-D341-8EB0-3D5B1D53B976}"/>
              </a:ext>
            </a:extLst>
          </p:cNvPr>
          <p:cNvSpPr>
            <a:spLocks noChangeShapeType="1"/>
          </p:cNvSpPr>
          <p:nvPr/>
        </p:nvSpPr>
        <p:spPr bwMode="auto">
          <a:xfrm>
            <a:off x="5157163" y="1730593"/>
            <a:ext cx="243681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9">
            <a:extLst>
              <a:ext uri="{FF2B5EF4-FFF2-40B4-BE49-F238E27FC236}">
                <a16:creationId xmlns:a16="http://schemas.microsoft.com/office/drawing/2014/main" id="{0A0D415D-F561-2049-93B2-B4192CCF3213}"/>
              </a:ext>
            </a:extLst>
          </p:cNvPr>
          <p:cNvSpPr txBox="1">
            <a:spLocks noChangeArrowheads="1"/>
          </p:cNvSpPr>
          <p:nvPr/>
        </p:nvSpPr>
        <p:spPr bwMode="auto">
          <a:xfrm>
            <a:off x="5406401" y="959068"/>
            <a:ext cx="1323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chemeClr val="tx1"/>
                </a:solidFill>
              </a:rPr>
              <a:t>successor</a:t>
            </a:r>
          </a:p>
        </p:txBody>
      </p:sp>
      <p:sp>
        <p:nvSpPr>
          <p:cNvPr id="12" name="Text Box 10">
            <a:extLst>
              <a:ext uri="{FF2B5EF4-FFF2-40B4-BE49-F238E27FC236}">
                <a16:creationId xmlns:a16="http://schemas.microsoft.com/office/drawing/2014/main" id="{F473E7A5-72EF-B64F-85D0-E606F6EA8C68}"/>
              </a:ext>
            </a:extLst>
          </p:cNvPr>
          <p:cNvSpPr txBox="1">
            <a:spLocks noChangeArrowheads="1"/>
          </p:cNvSpPr>
          <p:nvPr/>
        </p:nvSpPr>
        <p:spPr bwMode="auto">
          <a:xfrm>
            <a:off x="5823913" y="1314668"/>
            <a:ext cx="1136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i="1" dirty="0">
                <a:solidFill>
                  <a:schemeClr val="tx1"/>
                </a:solidFill>
              </a:rPr>
              <a:t>Handler</a:t>
            </a:r>
          </a:p>
        </p:txBody>
      </p:sp>
      <p:sp>
        <p:nvSpPr>
          <p:cNvPr id="13" name="AutoShape 11">
            <a:extLst>
              <a:ext uri="{FF2B5EF4-FFF2-40B4-BE49-F238E27FC236}">
                <a16:creationId xmlns:a16="http://schemas.microsoft.com/office/drawing/2014/main" id="{4E5BAC8F-7052-2746-9648-D079C11A0279}"/>
              </a:ext>
            </a:extLst>
          </p:cNvPr>
          <p:cNvSpPr>
            <a:spLocks noChangeArrowheads="1"/>
          </p:cNvSpPr>
          <p:nvPr/>
        </p:nvSpPr>
        <p:spPr bwMode="auto">
          <a:xfrm>
            <a:off x="1851988" y="1192834"/>
            <a:ext cx="2649538" cy="2039938"/>
          </a:xfrm>
          <a:prstGeom prst="foldedCorner">
            <a:avLst>
              <a:gd name="adj" fmla="val 12500"/>
            </a:avLst>
          </a:prstGeom>
          <a:solidFill>
            <a:srgbClr val="FFFF00"/>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4" name="Text Box 12">
            <a:extLst>
              <a:ext uri="{FF2B5EF4-FFF2-40B4-BE49-F238E27FC236}">
                <a16:creationId xmlns:a16="http://schemas.microsoft.com/office/drawing/2014/main" id="{9ED48DC8-A4EC-1E45-A754-A527B2FB29B7}"/>
              </a:ext>
            </a:extLst>
          </p:cNvPr>
          <p:cNvSpPr txBox="1">
            <a:spLocks noChangeArrowheads="1"/>
          </p:cNvSpPr>
          <p:nvPr/>
        </p:nvSpPr>
        <p:spPr bwMode="auto">
          <a:xfrm>
            <a:off x="1967876" y="1351584"/>
            <a:ext cx="25336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en-US" sz="2000">
                <a:solidFill>
                  <a:schemeClr val="tx1"/>
                </a:solidFill>
              </a:rPr>
              <a:t>if (successor!=null)</a:t>
            </a:r>
          </a:p>
          <a:p>
            <a:pPr eaLnBrk="0" hangingPunct="0"/>
            <a:r>
              <a:rPr lang="en-US" altLang="en-US" sz="2000">
                <a:solidFill>
                  <a:schemeClr val="tx1"/>
                </a:solidFill>
              </a:rPr>
              <a:t>   successor.</a:t>
            </a:r>
          </a:p>
          <a:p>
            <a:pPr eaLnBrk="0" hangingPunct="0"/>
            <a:r>
              <a:rPr lang="en-US" altLang="en-US" sz="2000">
                <a:solidFill>
                  <a:schemeClr val="tx1"/>
                </a:solidFill>
              </a:rPr>
              <a:t>      handleRequest();</a:t>
            </a:r>
          </a:p>
          <a:p>
            <a:pPr eaLnBrk="0" hangingPunct="0"/>
            <a:r>
              <a:rPr lang="en-US" altLang="en-US" sz="2000">
                <a:solidFill>
                  <a:schemeClr val="tx1"/>
                </a:solidFill>
              </a:rPr>
              <a:t>else {</a:t>
            </a:r>
          </a:p>
          <a:p>
            <a:pPr eaLnBrk="0" hangingPunct="0"/>
            <a:r>
              <a:rPr lang="en-US" altLang="en-US" sz="2000">
                <a:solidFill>
                  <a:schemeClr val="tx1"/>
                </a:solidFill>
              </a:rPr>
              <a:t>   // do default handling</a:t>
            </a:r>
          </a:p>
          <a:p>
            <a:pPr eaLnBrk="0" hangingPunct="0"/>
            <a:r>
              <a:rPr lang="en-US" altLang="en-US" sz="2000">
                <a:solidFill>
                  <a:schemeClr val="tx1"/>
                </a:solidFill>
              </a:rPr>
              <a:t>}</a:t>
            </a:r>
          </a:p>
        </p:txBody>
      </p:sp>
      <p:sp>
        <p:nvSpPr>
          <p:cNvPr id="15" name="Line 13">
            <a:extLst>
              <a:ext uri="{FF2B5EF4-FFF2-40B4-BE49-F238E27FC236}">
                <a16:creationId xmlns:a16="http://schemas.microsoft.com/office/drawing/2014/main" id="{CBB757E4-E606-7F43-B046-401C3C17845E}"/>
              </a:ext>
            </a:extLst>
          </p:cNvPr>
          <p:cNvSpPr>
            <a:spLocks noChangeShapeType="1"/>
          </p:cNvSpPr>
          <p:nvPr/>
        </p:nvSpPr>
        <p:spPr bwMode="auto">
          <a:xfrm>
            <a:off x="4501526" y="2303681"/>
            <a:ext cx="730250" cy="230187"/>
          </a:xfrm>
          <a:prstGeom prst="line">
            <a:avLst/>
          </a:prstGeom>
          <a:noFill/>
          <a:ln w="9525">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nvGrpSpPr>
          <p:cNvPr id="16" name="Group 14">
            <a:extLst>
              <a:ext uri="{FF2B5EF4-FFF2-40B4-BE49-F238E27FC236}">
                <a16:creationId xmlns:a16="http://schemas.microsoft.com/office/drawing/2014/main" id="{A5C7C6B6-B492-2048-9B96-E3A9867D806C}"/>
              </a:ext>
            </a:extLst>
          </p:cNvPr>
          <p:cNvGrpSpPr>
            <a:grpSpLocks/>
          </p:cNvGrpSpPr>
          <p:nvPr/>
        </p:nvGrpSpPr>
        <p:grpSpPr bwMode="auto">
          <a:xfrm>
            <a:off x="3734763" y="3645118"/>
            <a:ext cx="2303463" cy="79375"/>
            <a:chOff x="1308" y="2497"/>
            <a:chExt cx="1603" cy="56"/>
          </a:xfrm>
        </p:grpSpPr>
        <p:sp>
          <p:nvSpPr>
            <p:cNvPr id="17" name="Line 15">
              <a:extLst>
                <a:ext uri="{FF2B5EF4-FFF2-40B4-BE49-F238E27FC236}">
                  <a16:creationId xmlns:a16="http://schemas.microsoft.com/office/drawing/2014/main" id="{B80E022C-3D81-B04D-BE47-5CC05863D08F}"/>
                </a:ext>
              </a:extLst>
            </p:cNvPr>
            <p:cNvSpPr>
              <a:spLocks noChangeShapeType="1"/>
            </p:cNvSpPr>
            <p:nvPr/>
          </p:nvSpPr>
          <p:spPr bwMode="auto">
            <a:xfrm>
              <a:off x="1308" y="2497"/>
              <a:ext cx="16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a:extLst>
                <a:ext uri="{FF2B5EF4-FFF2-40B4-BE49-F238E27FC236}">
                  <a16:creationId xmlns:a16="http://schemas.microsoft.com/office/drawing/2014/main" id="{FEDD2FD0-FA77-7E44-BDDD-74369473FFD0}"/>
                </a:ext>
              </a:extLst>
            </p:cNvPr>
            <p:cNvSpPr>
              <a:spLocks noChangeShapeType="1"/>
            </p:cNvSpPr>
            <p:nvPr/>
          </p:nvSpPr>
          <p:spPr bwMode="auto">
            <a:xfrm>
              <a:off x="1308" y="2553"/>
              <a:ext cx="16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 name="AutoShape 17">
            <a:extLst>
              <a:ext uri="{FF2B5EF4-FFF2-40B4-BE49-F238E27FC236}">
                <a16:creationId xmlns:a16="http://schemas.microsoft.com/office/drawing/2014/main" id="{EDFDA6A5-72A9-2D4A-92A1-4B1313E40C2A}"/>
              </a:ext>
            </a:extLst>
          </p:cNvPr>
          <p:cNvSpPr>
            <a:spLocks noChangeArrowheads="1"/>
          </p:cNvSpPr>
          <p:nvPr/>
        </p:nvSpPr>
        <p:spPr bwMode="auto">
          <a:xfrm>
            <a:off x="6214438" y="2697381"/>
            <a:ext cx="255588" cy="1651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a:extLst>
              <a:ext uri="{FF2B5EF4-FFF2-40B4-BE49-F238E27FC236}">
                <a16:creationId xmlns:a16="http://schemas.microsoft.com/office/drawing/2014/main" id="{01C588A0-8DD4-1949-B871-D30BDBA9FD52}"/>
              </a:ext>
            </a:extLst>
          </p:cNvPr>
          <p:cNvSpPr>
            <a:spLocks noChangeShapeType="1"/>
          </p:cNvSpPr>
          <p:nvPr/>
        </p:nvSpPr>
        <p:spPr bwMode="auto">
          <a:xfrm>
            <a:off x="6347788" y="2864068"/>
            <a:ext cx="0" cy="2540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cxnSp>
        <p:nvCxnSpPr>
          <p:cNvPr id="21" name="AutoShape 19">
            <a:extLst>
              <a:ext uri="{FF2B5EF4-FFF2-40B4-BE49-F238E27FC236}">
                <a16:creationId xmlns:a16="http://schemas.microsoft.com/office/drawing/2014/main" id="{2B29E80F-1018-DA4D-B5EF-4C1BD7D93A1D}"/>
              </a:ext>
            </a:extLst>
          </p:cNvPr>
          <p:cNvCxnSpPr>
            <a:cxnSpLocks noChangeShapeType="1"/>
          </p:cNvCxnSpPr>
          <p:nvPr/>
        </p:nvCxnSpPr>
        <p:spPr bwMode="auto">
          <a:xfrm rot="5400000" flipV="1">
            <a:off x="6461294" y="1886962"/>
            <a:ext cx="1588" cy="2908300"/>
          </a:xfrm>
          <a:prstGeom prst="bentConnector3">
            <a:avLst>
              <a:gd name="adj1" fmla="val -14400000"/>
            </a:avLst>
          </a:prstGeom>
          <a:noFill/>
          <a:ln w="9525">
            <a:solidFill>
              <a:schemeClr val="tx1"/>
            </a:solidFill>
            <a:miter lim="800000"/>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 Box 20">
            <a:extLst>
              <a:ext uri="{FF2B5EF4-FFF2-40B4-BE49-F238E27FC236}">
                <a16:creationId xmlns:a16="http://schemas.microsoft.com/office/drawing/2014/main" id="{EDF14CEA-F159-2C4D-A6C9-26EA869BB5B6}"/>
              </a:ext>
            </a:extLst>
          </p:cNvPr>
          <p:cNvSpPr txBox="1">
            <a:spLocks noChangeArrowheads="1"/>
          </p:cNvSpPr>
          <p:nvPr/>
        </p:nvSpPr>
        <p:spPr bwMode="auto">
          <a:xfrm>
            <a:off x="3720475" y="3714968"/>
            <a:ext cx="2547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err="1">
                <a:solidFill>
                  <a:schemeClr val="tx1"/>
                </a:solidFill>
              </a:rPr>
              <a:t>canHandle</a:t>
            </a:r>
            <a:r>
              <a:rPr lang="en-US" altLang="en-US" sz="2000" dirty="0">
                <a:solidFill>
                  <a:schemeClr val="tx1"/>
                </a:solidFill>
              </a:rPr>
              <a:t>(): </a:t>
            </a:r>
            <a:r>
              <a:rPr lang="en-US" altLang="en-US" sz="2000" dirty="0" err="1">
                <a:solidFill>
                  <a:schemeClr val="tx1"/>
                </a:solidFill>
              </a:rPr>
              <a:t>boolean</a:t>
            </a:r>
            <a:endParaRPr lang="en-US" altLang="en-US" sz="2000" dirty="0">
              <a:solidFill>
                <a:schemeClr val="tx1"/>
              </a:solidFill>
            </a:endParaRPr>
          </a:p>
          <a:p>
            <a:r>
              <a:rPr lang="en-US" altLang="en-US" sz="2000" dirty="0" err="1">
                <a:solidFill>
                  <a:schemeClr val="tx1"/>
                </a:solidFill>
              </a:rPr>
              <a:t>handleRequest</a:t>
            </a:r>
            <a:r>
              <a:rPr lang="en-US" altLang="en-US" sz="2000" dirty="0">
                <a:solidFill>
                  <a:schemeClr val="tx1"/>
                </a:solidFill>
              </a:rPr>
              <a:t>()</a:t>
            </a:r>
          </a:p>
        </p:txBody>
      </p:sp>
      <p:sp>
        <p:nvSpPr>
          <p:cNvPr id="23" name="Text Box 21">
            <a:extLst>
              <a:ext uri="{FF2B5EF4-FFF2-40B4-BE49-F238E27FC236}">
                <a16:creationId xmlns:a16="http://schemas.microsoft.com/office/drawing/2014/main" id="{5AD1A2A7-D273-2B42-9D32-914B9A3F133D}"/>
              </a:ext>
            </a:extLst>
          </p:cNvPr>
          <p:cNvSpPr txBox="1">
            <a:spLocks noChangeArrowheads="1"/>
          </p:cNvSpPr>
          <p:nvPr/>
        </p:nvSpPr>
        <p:spPr bwMode="auto">
          <a:xfrm>
            <a:off x="3196601" y="4693325"/>
            <a:ext cx="253523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en-US" sz="2000" dirty="0">
                <a:solidFill>
                  <a:schemeClr val="tx1"/>
                </a:solidFill>
              </a:rPr>
              <a:t>if (</a:t>
            </a:r>
            <a:r>
              <a:rPr lang="en-US" altLang="en-US" sz="2000" dirty="0" err="1">
                <a:solidFill>
                  <a:schemeClr val="tx1"/>
                </a:solidFill>
              </a:rPr>
              <a:t>canHandle</a:t>
            </a:r>
            <a:r>
              <a:rPr lang="en-US" altLang="en-US" sz="2000" dirty="0">
                <a:solidFill>
                  <a:schemeClr val="tx1"/>
                </a:solidFill>
              </a:rPr>
              <a:t>()) </a:t>
            </a:r>
          </a:p>
          <a:p>
            <a:pPr eaLnBrk="0" hangingPunct="0"/>
            <a:r>
              <a:rPr lang="en-US" altLang="en-US" sz="2000" dirty="0">
                <a:solidFill>
                  <a:schemeClr val="tx1"/>
                </a:solidFill>
              </a:rPr>
              <a:t>   /* handle request */</a:t>
            </a:r>
          </a:p>
          <a:p>
            <a:pPr eaLnBrk="0" hangingPunct="0"/>
            <a:r>
              <a:rPr lang="en-US" altLang="en-US" sz="2000" dirty="0">
                <a:solidFill>
                  <a:schemeClr val="tx1"/>
                </a:solidFill>
              </a:rPr>
              <a:t>else </a:t>
            </a:r>
          </a:p>
          <a:p>
            <a:pPr eaLnBrk="0" hangingPunct="0"/>
            <a:r>
              <a:rPr lang="en-US" altLang="en-US" sz="2000" dirty="0">
                <a:solidFill>
                  <a:schemeClr val="tx1"/>
                </a:solidFill>
              </a:rPr>
              <a:t>   </a:t>
            </a:r>
            <a:r>
              <a:rPr lang="en-US" altLang="en-US" sz="2000" dirty="0" err="1">
                <a:solidFill>
                  <a:schemeClr val="tx1"/>
                </a:solidFill>
              </a:rPr>
              <a:t>super.handleRequest</a:t>
            </a:r>
            <a:r>
              <a:rPr lang="en-US" altLang="en-US" sz="2000" dirty="0">
                <a:solidFill>
                  <a:schemeClr val="tx1"/>
                </a:solidFill>
              </a:rPr>
              <a:t>();</a:t>
            </a:r>
          </a:p>
        </p:txBody>
      </p:sp>
      <p:sp>
        <p:nvSpPr>
          <p:cNvPr id="24" name="Line 22">
            <a:extLst>
              <a:ext uri="{FF2B5EF4-FFF2-40B4-BE49-F238E27FC236}">
                <a16:creationId xmlns:a16="http://schemas.microsoft.com/office/drawing/2014/main" id="{1DFEB85C-EA90-294C-B39D-BCCDCBB62F17}"/>
              </a:ext>
            </a:extLst>
          </p:cNvPr>
          <p:cNvSpPr>
            <a:spLocks noChangeShapeType="1"/>
          </p:cNvSpPr>
          <p:nvPr/>
        </p:nvSpPr>
        <p:spPr bwMode="auto">
          <a:xfrm flipV="1">
            <a:off x="3310901" y="4224556"/>
            <a:ext cx="0" cy="339725"/>
          </a:xfrm>
          <a:prstGeom prst="line">
            <a:avLst/>
          </a:prstGeom>
          <a:noFill/>
          <a:ln w="9525">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nvGrpSpPr>
          <p:cNvPr id="25" name="Group 23">
            <a:extLst>
              <a:ext uri="{FF2B5EF4-FFF2-40B4-BE49-F238E27FC236}">
                <a16:creationId xmlns:a16="http://schemas.microsoft.com/office/drawing/2014/main" id="{E243EC78-F523-9B49-B145-48F0E25353B3}"/>
              </a:ext>
            </a:extLst>
          </p:cNvPr>
          <p:cNvGrpSpPr>
            <a:grpSpLocks/>
          </p:cNvGrpSpPr>
          <p:nvPr/>
        </p:nvGrpSpPr>
        <p:grpSpPr bwMode="auto">
          <a:xfrm>
            <a:off x="5884238" y="4308693"/>
            <a:ext cx="1228725" cy="1066800"/>
            <a:chOff x="2662" y="2915"/>
            <a:chExt cx="954" cy="672"/>
          </a:xfrm>
        </p:grpSpPr>
        <p:sp>
          <p:nvSpPr>
            <p:cNvPr id="26" name="Line 24">
              <a:extLst>
                <a:ext uri="{FF2B5EF4-FFF2-40B4-BE49-F238E27FC236}">
                  <a16:creationId xmlns:a16="http://schemas.microsoft.com/office/drawing/2014/main" id="{29C5BBEF-71AA-5D42-831F-E9D498904E1F}"/>
                </a:ext>
              </a:extLst>
            </p:cNvPr>
            <p:cNvSpPr>
              <a:spLocks noChangeShapeType="1"/>
            </p:cNvSpPr>
            <p:nvPr/>
          </p:nvSpPr>
          <p:spPr bwMode="auto">
            <a:xfrm>
              <a:off x="2662" y="3587"/>
              <a:ext cx="941" cy="0"/>
            </a:xfrm>
            <a:prstGeom prst="line">
              <a:avLst/>
            </a:prstGeom>
            <a:noFill/>
            <a:ln w="9525">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7" name="Line 25">
              <a:extLst>
                <a:ext uri="{FF2B5EF4-FFF2-40B4-BE49-F238E27FC236}">
                  <a16:creationId xmlns:a16="http://schemas.microsoft.com/office/drawing/2014/main" id="{68522BBD-E718-1346-B17D-6A70086F1781}"/>
                </a:ext>
              </a:extLst>
            </p:cNvPr>
            <p:cNvSpPr>
              <a:spLocks noChangeShapeType="1"/>
            </p:cNvSpPr>
            <p:nvPr/>
          </p:nvSpPr>
          <p:spPr bwMode="auto">
            <a:xfrm flipV="1">
              <a:off x="3616" y="2915"/>
              <a:ext cx="0" cy="672"/>
            </a:xfrm>
            <a:prstGeom prst="line">
              <a:avLst/>
            </a:prstGeom>
            <a:noFill/>
            <a:ln w="9525">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sp>
        <p:nvSpPr>
          <p:cNvPr id="28" name="Line 26">
            <a:extLst>
              <a:ext uri="{FF2B5EF4-FFF2-40B4-BE49-F238E27FC236}">
                <a16:creationId xmlns:a16="http://schemas.microsoft.com/office/drawing/2014/main" id="{D9D35E01-3697-9A40-8913-25F84CE298BC}"/>
              </a:ext>
            </a:extLst>
          </p:cNvPr>
          <p:cNvSpPr>
            <a:spLocks noChangeShapeType="1"/>
          </p:cNvSpPr>
          <p:nvPr/>
        </p:nvSpPr>
        <p:spPr bwMode="auto">
          <a:xfrm flipV="1">
            <a:off x="6538288" y="997168"/>
            <a:ext cx="0" cy="346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29F12A0E-EED6-124E-84E8-12A12D884554}"/>
              </a:ext>
            </a:extLst>
          </p:cNvPr>
          <p:cNvSpPr>
            <a:spLocks noChangeShapeType="1"/>
          </p:cNvSpPr>
          <p:nvPr/>
        </p:nvSpPr>
        <p:spPr bwMode="auto">
          <a:xfrm>
            <a:off x="6538288" y="997168"/>
            <a:ext cx="14208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70B64107-F3EF-9A4E-AEAD-AD05D39713AC}"/>
              </a:ext>
            </a:extLst>
          </p:cNvPr>
          <p:cNvSpPr>
            <a:spLocks noChangeShapeType="1"/>
          </p:cNvSpPr>
          <p:nvPr/>
        </p:nvSpPr>
        <p:spPr bwMode="auto">
          <a:xfrm>
            <a:off x="7959101" y="997168"/>
            <a:ext cx="0" cy="884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9">
            <a:extLst>
              <a:ext uri="{FF2B5EF4-FFF2-40B4-BE49-F238E27FC236}">
                <a16:creationId xmlns:a16="http://schemas.microsoft.com/office/drawing/2014/main" id="{BADC7E32-298E-4845-BF8B-8F286F227A42}"/>
              </a:ext>
            </a:extLst>
          </p:cNvPr>
          <p:cNvSpPr>
            <a:spLocks noChangeShapeType="1"/>
          </p:cNvSpPr>
          <p:nvPr/>
        </p:nvSpPr>
        <p:spPr bwMode="auto">
          <a:xfrm flipH="1">
            <a:off x="7574926" y="1881406"/>
            <a:ext cx="384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30">
            <a:extLst>
              <a:ext uri="{FF2B5EF4-FFF2-40B4-BE49-F238E27FC236}">
                <a16:creationId xmlns:a16="http://schemas.microsoft.com/office/drawing/2014/main" id="{6B897E69-2174-8F49-830C-D5F26E867D00}"/>
              </a:ext>
            </a:extLst>
          </p:cNvPr>
          <p:cNvSpPr txBox="1">
            <a:spLocks noChangeArrowheads="1"/>
          </p:cNvSpPr>
          <p:nvPr/>
        </p:nvSpPr>
        <p:spPr bwMode="auto">
          <a:xfrm>
            <a:off x="7952751" y="1228943"/>
            <a:ext cx="1349375" cy="53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70000"/>
              </a:lnSpc>
              <a:spcBef>
                <a:spcPct val="50000"/>
              </a:spcBef>
            </a:pPr>
            <a:r>
              <a:rPr lang="en-US" altLang="en-US" sz="2000" dirty="0">
                <a:solidFill>
                  <a:schemeClr val="tx1"/>
                </a:solidFill>
              </a:rPr>
              <a:t>has successor</a:t>
            </a:r>
          </a:p>
        </p:txBody>
      </p:sp>
      <p:sp>
        <p:nvSpPr>
          <p:cNvPr id="33" name="AutoShape 31">
            <a:extLst>
              <a:ext uri="{FF2B5EF4-FFF2-40B4-BE49-F238E27FC236}">
                <a16:creationId xmlns:a16="http://schemas.microsoft.com/office/drawing/2014/main" id="{BD016EBD-20F1-014C-A80E-16583C9C292D}"/>
              </a:ext>
            </a:extLst>
          </p:cNvPr>
          <p:cNvSpPr>
            <a:spLocks noChangeArrowheads="1"/>
          </p:cNvSpPr>
          <p:nvPr/>
        </p:nvSpPr>
        <p:spPr bwMode="auto">
          <a:xfrm>
            <a:off x="8111501" y="1074956"/>
            <a:ext cx="77787" cy="76200"/>
          </a:xfrm>
          <a:prstGeom prst="triangle">
            <a:avLst>
              <a:gd name="adj" fmla="val 50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32">
            <a:extLst>
              <a:ext uri="{FF2B5EF4-FFF2-40B4-BE49-F238E27FC236}">
                <a16:creationId xmlns:a16="http://schemas.microsoft.com/office/drawing/2014/main" id="{801CCB76-6AEE-0542-A4F7-A92F7339BECD}"/>
              </a:ext>
            </a:extLst>
          </p:cNvPr>
          <p:cNvSpPr txBox="1">
            <a:spLocks noChangeArrowheads="1"/>
          </p:cNvSpPr>
          <p:nvPr/>
        </p:nvSpPr>
        <p:spPr bwMode="auto">
          <a:xfrm>
            <a:off x="4349126" y="3302218"/>
            <a:ext cx="11922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tx1"/>
                </a:solidFill>
              </a:rPr>
              <a:t>Handler 1</a:t>
            </a:r>
          </a:p>
        </p:txBody>
      </p:sp>
      <p:sp>
        <p:nvSpPr>
          <p:cNvPr id="35" name="Rectangle 33">
            <a:extLst>
              <a:ext uri="{FF2B5EF4-FFF2-40B4-BE49-F238E27FC236}">
                <a16:creationId xmlns:a16="http://schemas.microsoft.com/office/drawing/2014/main" id="{ECB58D0F-CC28-5B48-8846-16EFA76880D6}"/>
              </a:ext>
            </a:extLst>
          </p:cNvPr>
          <p:cNvSpPr>
            <a:spLocks noChangeArrowheads="1"/>
          </p:cNvSpPr>
          <p:nvPr/>
        </p:nvSpPr>
        <p:spPr bwMode="auto">
          <a:xfrm>
            <a:off x="3733176" y="3340318"/>
            <a:ext cx="2303462" cy="10763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 name="Group 34">
            <a:extLst>
              <a:ext uri="{FF2B5EF4-FFF2-40B4-BE49-F238E27FC236}">
                <a16:creationId xmlns:a16="http://schemas.microsoft.com/office/drawing/2014/main" id="{FA6787CF-E499-9245-83E0-52C2C7B603DC}"/>
              </a:ext>
            </a:extLst>
          </p:cNvPr>
          <p:cNvGrpSpPr>
            <a:grpSpLocks/>
          </p:cNvGrpSpPr>
          <p:nvPr/>
        </p:nvGrpSpPr>
        <p:grpSpPr bwMode="auto">
          <a:xfrm>
            <a:off x="7000251" y="3645118"/>
            <a:ext cx="2303462" cy="79375"/>
            <a:chOff x="1308" y="2497"/>
            <a:chExt cx="1603" cy="56"/>
          </a:xfrm>
        </p:grpSpPr>
        <p:sp>
          <p:nvSpPr>
            <p:cNvPr id="37" name="Line 35">
              <a:extLst>
                <a:ext uri="{FF2B5EF4-FFF2-40B4-BE49-F238E27FC236}">
                  <a16:creationId xmlns:a16="http://schemas.microsoft.com/office/drawing/2014/main" id="{23FE9E5E-F86B-1F4A-9B55-A730E4F22831}"/>
                </a:ext>
              </a:extLst>
            </p:cNvPr>
            <p:cNvSpPr>
              <a:spLocks noChangeShapeType="1"/>
            </p:cNvSpPr>
            <p:nvPr/>
          </p:nvSpPr>
          <p:spPr bwMode="auto">
            <a:xfrm>
              <a:off x="1308" y="2497"/>
              <a:ext cx="16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36">
              <a:extLst>
                <a:ext uri="{FF2B5EF4-FFF2-40B4-BE49-F238E27FC236}">
                  <a16:creationId xmlns:a16="http://schemas.microsoft.com/office/drawing/2014/main" id="{AB9311BB-9934-504F-8CEC-AB72E3F34A2F}"/>
                </a:ext>
              </a:extLst>
            </p:cNvPr>
            <p:cNvSpPr>
              <a:spLocks noChangeShapeType="1"/>
            </p:cNvSpPr>
            <p:nvPr/>
          </p:nvSpPr>
          <p:spPr bwMode="auto">
            <a:xfrm>
              <a:off x="1308" y="2553"/>
              <a:ext cx="16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 name="Text Box 37">
            <a:extLst>
              <a:ext uri="{FF2B5EF4-FFF2-40B4-BE49-F238E27FC236}">
                <a16:creationId xmlns:a16="http://schemas.microsoft.com/office/drawing/2014/main" id="{6A994126-AB44-894E-B87E-E707B8725B55}"/>
              </a:ext>
            </a:extLst>
          </p:cNvPr>
          <p:cNvSpPr txBox="1">
            <a:spLocks noChangeArrowheads="1"/>
          </p:cNvSpPr>
          <p:nvPr/>
        </p:nvSpPr>
        <p:spPr bwMode="auto">
          <a:xfrm>
            <a:off x="6985962" y="3714968"/>
            <a:ext cx="2669481"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err="1">
                <a:solidFill>
                  <a:schemeClr val="tx1"/>
                </a:solidFill>
              </a:rPr>
              <a:t>canHandle</a:t>
            </a:r>
            <a:r>
              <a:rPr lang="en-US" altLang="en-US" sz="2000" dirty="0">
                <a:solidFill>
                  <a:schemeClr val="tx1"/>
                </a:solidFill>
              </a:rPr>
              <a:t>(): </a:t>
            </a:r>
            <a:r>
              <a:rPr lang="en-US" altLang="en-US" sz="2000" dirty="0" err="1">
                <a:solidFill>
                  <a:schemeClr val="tx1"/>
                </a:solidFill>
              </a:rPr>
              <a:t>boolean</a:t>
            </a:r>
            <a:endParaRPr lang="en-US" altLang="en-US" sz="2000" dirty="0">
              <a:solidFill>
                <a:schemeClr val="tx1"/>
              </a:solidFill>
            </a:endParaRPr>
          </a:p>
          <a:p>
            <a:r>
              <a:rPr lang="en-US" altLang="en-US" sz="2000" dirty="0" err="1">
                <a:solidFill>
                  <a:schemeClr val="tx1"/>
                </a:solidFill>
              </a:rPr>
              <a:t>handleRequest</a:t>
            </a:r>
            <a:r>
              <a:rPr lang="en-US" altLang="en-US" sz="2000" dirty="0">
                <a:solidFill>
                  <a:schemeClr val="tx1"/>
                </a:solidFill>
              </a:rPr>
              <a:t>()</a:t>
            </a:r>
          </a:p>
        </p:txBody>
      </p:sp>
      <p:sp>
        <p:nvSpPr>
          <p:cNvPr id="40" name="Text Box 38">
            <a:extLst>
              <a:ext uri="{FF2B5EF4-FFF2-40B4-BE49-F238E27FC236}">
                <a16:creationId xmlns:a16="http://schemas.microsoft.com/office/drawing/2014/main" id="{6AA3C40E-D3D0-B54A-8218-7F54E65C1C75}"/>
              </a:ext>
            </a:extLst>
          </p:cNvPr>
          <p:cNvSpPr txBox="1">
            <a:spLocks noChangeArrowheads="1"/>
          </p:cNvSpPr>
          <p:nvPr/>
        </p:nvSpPr>
        <p:spPr bwMode="auto">
          <a:xfrm>
            <a:off x="7614613" y="3302218"/>
            <a:ext cx="1249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tx1"/>
                </a:solidFill>
              </a:rPr>
              <a:t>Handler K</a:t>
            </a:r>
          </a:p>
        </p:txBody>
      </p:sp>
      <p:sp>
        <p:nvSpPr>
          <p:cNvPr id="41" name="Rectangle 39">
            <a:extLst>
              <a:ext uri="{FF2B5EF4-FFF2-40B4-BE49-F238E27FC236}">
                <a16:creationId xmlns:a16="http://schemas.microsoft.com/office/drawing/2014/main" id="{0015950A-81DE-6F4C-8BDD-D0E7207D5C1E}"/>
              </a:ext>
            </a:extLst>
          </p:cNvPr>
          <p:cNvSpPr>
            <a:spLocks noChangeArrowheads="1"/>
          </p:cNvSpPr>
          <p:nvPr/>
        </p:nvSpPr>
        <p:spPr bwMode="auto">
          <a:xfrm>
            <a:off x="6998663" y="3340318"/>
            <a:ext cx="2303463" cy="10763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40">
            <a:extLst>
              <a:ext uri="{FF2B5EF4-FFF2-40B4-BE49-F238E27FC236}">
                <a16:creationId xmlns:a16="http://schemas.microsoft.com/office/drawing/2014/main" id="{AC1F2D18-7C62-8142-8EB4-AB7E3BF14F8C}"/>
              </a:ext>
            </a:extLst>
          </p:cNvPr>
          <p:cNvSpPr>
            <a:spLocks noChangeArrowheads="1"/>
          </p:cNvSpPr>
          <p:nvPr/>
        </p:nvSpPr>
        <p:spPr bwMode="auto">
          <a:xfrm>
            <a:off x="6346201" y="3916581"/>
            <a:ext cx="76200" cy="76200"/>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41">
            <a:extLst>
              <a:ext uri="{FF2B5EF4-FFF2-40B4-BE49-F238E27FC236}">
                <a16:creationId xmlns:a16="http://schemas.microsoft.com/office/drawing/2014/main" id="{E20DCA0A-EF43-A048-ACD6-CC27CCE34A85}"/>
              </a:ext>
            </a:extLst>
          </p:cNvPr>
          <p:cNvSpPr>
            <a:spLocks noChangeArrowheads="1"/>
          </p:cNvSpPr>
          <p:nvPr/>
        </p:nvSpPr>
        <p:spPr bwMode="auto">
          <a:xfrm>
            <a:off x="6500188" y="3916581"/>
            <a:ext cx="76200" cy="76200"/>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42">
            <a:extLst>
              <a:ext uri="{FF2B5EF4-FFF2-40B4-BE49-F238E27FC236}">
                <a16:creationId xmlns:a16="http://schemas.microsoft.com/office/drawing/2014/main" id="{299D28A3-9313-0A4B-88BB-9785DDF91BB4}"/>
              </a:ext>
            </a:extLst>
          </p:cNvPr>
          <p:cNvSpPr>
            <a:spLocks noChangeArrowheads="1"/>
          </p:cNvSpPr>
          <p:nvPr/>
        </p:nvSpPr>
        <p:spPr bwMode="auto">
          <a:xfrm>
            <a:off x="6654176" y="3916581"/>
            <a:ext cx="76200" cy="76200"/>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3">
            <a:extLst>
              <a:ext uri="{FF2B5EF4-FFF2-40B4-BE49-F238E27FC236}">
                <a16:creationId xmlns:a16="http://schemas.microsoft.com/office/drawing/2014/main" id="{EA8E3C4B-1A81-8843-9AC0-114CB6BF61E9}"/>
              </a:ext>
            </a:extLst>
          </p:cNvPr>
          <p:cNvSpPr>
            <a:spLocks noChangeShapeType="1"/>
          </p:cNvSpPr>
          <p:nvPr/>
        </p:nvSpPr>
        <p:spPr bwMode="auto">
          <a:xfrm rot="5400000" flipV="1">
            <a:off x="3572839" y="3968968"/>
            <a:ext cx="0" cy="511175"/>
          </a:xfrm>
          <a:prstGeom prst="line">
            <a:avLst/>
          </a:prstGeom>
          <a:noFill/>
          <a:ln w="9525">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6" name="Text Box 44">
            <a:extLst>
              <a:ext uri="{FF2B5EF4-FFF2-40B4-BE49-F238E27FC236}">
                <a16:creationId xmlns:a16="http://schemas.microsoft.com/office/drawing/2014/main" id="{2D141F26-DB64-9746-8845-AC3275CAC061}"/>
              </a:ext>
            </a:extLst>
          </p:cNvPr>
          <p:cNvSpPr txBox="1">
            <a:spLocks noChangeArrowheads="1"/>
          </p:cNvSpPr>
          <p:nvPr/>
        </p:nvSpPr>
        <p:spPr bwMode="auto">
          <a:xfrm>
            <a:off x="7344738" y="4632325"/>
            <a:ext cx="31877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chemeClr val="tx1"/>
                </a:solidFill>
                <a:ea typeface="宋体" panose="02010600030101010101" pitchFamily="2" charset="-122"/>
              </a:rPr>
              <a:t>Handlers are chained from smaller scope to larger scope.</a:t>
            </a:r>
          </a:p>
          <a:p>
            <a:r>
              <a:rPr lang="en-US" altLang="zh-CN" sz="2000" dirty="0">
                <a:solidFill>
                  <a:schemeClr val="tx1"/>
                </a:solidFill>
                <a:ea typeface="宋体" panose="02010600030101010101" pitchFamily="2" charset="-122"/>
              </a:rPr>
              <a:t>If a handler cannot handle the request, it passes the request to its successor.</a:t>
            </a:r>
            <a:endParaRPr lang="en-US" altLang="en-US" sz="2000" dirty="0">
              <a:solidFill>
                <a:schemeClr val="tx1"/>
              </a:solidFill>
            </a:endParaRPr>
          </a:p>
        </p:txBody>
      </p:sp>
    </p:spTree>
    <p:extLst>
      <p:ext uri="{BB962C8B-B14F-4D97-AF65-F5344CB8AC3E}">
        <p14:creationId xmlns:p14="http://schemas.microsoft.com/office/powerpoint/2010/main" val="12500283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5FF5-07EC-0D4D-8C67-267E5EDAA61F}"/>
              </a:ext>
            </a:extLst>
          </p:cNvPr>
          <p:cNvSpPr>
            <a:spLocks noGrp="1"/>
          </p:cNvSpPr>
          <p:nvPr>
            <p:ph type="title"/>
          </p:nvPr>
        </p:nvSpPr>
        <p:spPr/>
        <p:txBody>
          <a:bodyPr/>
          <a:lstStyle/>
          <a:p>
            <a:r>
              <a:rPr lang="en-US" altLang="en-US" dirty="0"/>
              <a:t>Sample Code</a:t>
            </a:r>
            <a:endParaRPr lang="en-US" dirty="0"/>
          </a:p>
        </p:txBody>
      </p:sp>
      <p:sp>
        <p:nvSpPr>
          <p:cNvPr id="4" name="Slide Number Placeholder 3">
            <a:extLst>
              <a:ext uri="{FF2B5EF4-FFF2-40B4-BE49-F238E27FC236}">
                <a16:creationId xmlns:a16="http://schemas.microsoft.com/office/drawing/2014/main" id="{4DFA8C42-0FC6-FF44-99DD-319DEB8ECCAD}"/>
              </a:ext>
            </a:extLst>
          </p:cNvPr>
          <p:cNvSpPr>
            <a:spLocks noGrp="1"/>
          </p:cNvSpPr>
          <p:nvPr>
            <p:ph type="sldNum" sz="quarter" idx="12"/>
          </p:nvPr>
        </p:nvSpPr>
        <p:spPr/>
        <p:txBody>
          <a:bodyPr/>
          <a:lstStyle/>
          <a:p>
            <a:fld id="{4CE482DC-2269-4F26-9D2A-7E44B1A4CD85}" type="slidenum">
              <a:rPr lang="en-US" smtClean="0"/>
              <a:t>66</a:t>
            </a:fld>
            <a:endParaRPr lang="en-US" dirty="0"/>
          </a:p>
        </p:txBody>
      </p:sp>
      <p:sp>
        <p:nvSpPr>
          <p:cNvPr id="5" name="Text Box 4">
            <a:extLst>
              <a:ext uri="{FF2B5EF4-FFF2-40B4-BE49-F238E27FC236}">
                <a16:creationId xmlns:a16="http://schemas.microsoft.com/office/drawing/2014/main" id="{3B1063D7-3C10-D14E-8E49-7325F1218B05}"/>
              </a:ext>
            </a:extLst>
          </p:cNvPr>
          <p:cNvSpPr txBox="1">
            <a:spLocks noGrp="1" noChangeArrowheads="1"/>
          </p:cNvSpPr>
          <p:nvPr>
            <p:ph idx="1"/>
          </p:nvPr>
        </p:nvSpPr>
        <p:spPr bwMode="auto">
          <a:xfrm>
            <a:off x="6245816" y="1845734"/>
            <a:ext cx="4909863" cy="4375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chemeClr val="tx1"/>
                </a:solidFill>
              </a:rPr>
              <a:t>public class </a:t>
            </a:r>
            <a:r>
              <a:rPr lang="en-US" altLang="en-US" sz="2000" dirty="0" err="1">
                <a:solidFill>
                  <a:schemeClr val="tx1"/>
                </a:solidFill>
              </a:rPr>
              <a:t>HandlerJ</a:t>
            </a:r>
            <a:r>
              <a:rPr lang="en-US" altLang="en-US" sz="2000" dirty="0">
                <a:solidFill>
                  <a:schemeClr val="tx1"/>
                </a:solidFill>
              </a:rPr>
              <a:t> extends Handler {</a:t>
            </a:r>
          </a:p>
          <a:p>
            <a:pPr>
              <a:spcBef>
                <a:spcPct val="20000"/>
              </a:spcBef>
            </a:pPr>
            <a:r>
              <a:rPr lang="en-US" altLang="en-US" sz="2000" dirty="0">
                <a:solidFill>
                  <a:schemeClr val="tx1"/>
                </a:solidFill>
              </a:rPr>
              <a:t>   public </a:t>
            </a:r>
            <a:r>
              <a:rPr lang="en-US" altLang="en-US" sz="2000" dirty="0" err="1">
                <a:solidFill>
                  <a:schemeClr val="tx1"/>
                </a:solidFill>
              </a:rPr>
              <a:t>HandlerJ</a:t>
            </a:r>
            <a:r>
              <a:rPr lang="en-US" altLang="en-US" sz="2000" dirty="0">
                <a:solidFill>
                  <a:schemeClr val="tx1"/>
                </a:solidFill>
              </a:rPr>
              <a:t> (Handler next) </a:t>
            </a:r>
          </a:p>
          <a:p>
            <a:pPr>
              <a:spcBef>
                <a:spcPct val="20000"/>
              </a:spcBef>
            </a:pPr>
            <a:r>
              <a:rPr lang="en-US" altLang="en-US" sz="2000" dirty="0">
                <a:solidFill>
                  <a:schemeClr val="tx1"/>
                </a:solidFill>
              </a:rPr>
              <a:t>   { super(next); }</a:t>
            </a:r>
          </a:p>
          <a:p>
            <a:pPr>
              <a:spcBef>
                <a:spcPct val="20000"/>
              </a:spcBef>
            </a:pPr>
            <a:r>
              <a:rPr lang="en-US" altLang="en-US" sz="2000" dirty="0">
                <a:solidFill>
                  <a:schemeClr val="tx1"/>
                </a:solidFill>
              </a:rPr>
              <a:t>   public </a:t>
            </a:r>
            <a:r>
              <a:rPr lang="en-US" altLang="en-US" sz="2000" dirty="0" err="1">
                <a:solidFill>
                  <a:schemeClr val="tx1"/>
                </a:solidFill>
              </a:rPr>
              <a:t>boolean</a:t>
            </a:r>
            <a:r>
              <a:rPr lang="en-US" altLang="en-US" sz="2000" dirty="0">
                <a:solidFill>
                  <a:schemeClr val="tx1"/>
                </a:solidFill>
              </a:rPr>
              <a:t> </a:t>
            </a:r>
            <a:r>
              <a:rPr lang="en-US" altLang="en-US" sz="2000" dirty="0" err="1">
                <a:solidFill>
                  <a:schemeClr val="tx1"/>
                </a:solidFill>
              </a:rPr>
              <a:t>canHandle</a:t>
            </a:r>
            <a:r>
              <a:rPr lang="en-US" altLang="en-US" sz="2000" dirty="0">
                <a:solidFill>
                  <a:schemeClr val="tx1"/>
                </a:solidFill>
              </a:rPr>
              <a:t>()</a:t>
            </a:r>
          </a:p>
          <a:p>
            <a:pPr>
              <a:spcBef>
                <a:spcPct val="20000"/>
              </a:spcBef>
            </a:pPr>
            <a:r>
              <a:rPr lang="en-US" altLang="en-US" sz="2000" dirty="0">
                <a:solidFill>
                  <a:schemeClr val="tx1"/>
                </a:solidFill>
              </a:rPr>
              <a:t>   { /* implement this function */ }</a:t>
            </a:r>
          </a:p>
          <a:p>
            <a:pPr>
              <a:spcBef>
                <a:spcPct val="20000"/>
              </a:spcBef>
            </a:pPr>
            <a:r>
              <a:rPr lang="en-US" altLang="en-US" sz="2000" dirty="0">
                <a:solidFill>
                  <a:schemeClr val="tx1"/>
                </a:solidFill>
              </a:rPr>
              <a:t>   public void </a:t>
            </a:r>
            <a:r>
              <a:rPr lang="en-US" altLang="en-US" sz="2000" dirty="0" err="1">
                <a:solidFill>
                  <a:schemeClr val="tx1"/>
                </a:solidFill>
              </a:rPr>
              <a:t>handleRequest</a:t>
            </a:r>
            <a:r>
              <a:rPr lang="en-US" altLang="en-US" sz="2000" dirty="0">
                <a:solidFill>
                  <a:schemeClr val="tx1"/>
                </a:solidFill>
              </a:rPr>
              <a:t>() {</a:t>
            </a:r>
          </a:p>
          <a:p>
            <a:pPr>
              <a:spcBef>
                <a:spcPct val="20000"/>
              </a:spcBef>
            </a:pPr>
            <a:r>
              <a:rPr lang="en-US" altLang="en-US" sz="2000" dirty="0">
                <a:solidFill>
                  <a:schemeClr val="tx1"/>
                </a:solidFill>
              </a:rPr>
              <a:t>      if (</a:t>
            </a:r>
            <a:r>
              <a:rPr lang="en-US" altLang="en-US" sz="2000" dirty="0" err="1">
                <a:solidFill>
                  <a:schemeClr val="tx1"/>
                </a:solidFill>
              </a:rPr>
              <a:t>canHandle</a:t>
            </a:r>
            <a:r>
              <a:rPr lang="en-US" altLang="en-US" sz="2000" dirty="0">
                <a:solidFill>
                  <a:schemeClr val="tx1"/>
                </a:solidFill>
              </a:rPr>
              <a:t>())</a:t>
            </a:r>
          </a:p>
          <a:p>
            <a:pPr>
              <a:lnSpc>
                <a:spcPct val="90000"/>
              </a:lnSpc>
              <a:spcBef>
                <a:spcPct val="20000"/>
              </a:spcBef>
            </a:pPr>
            <a:r>
              <a:rPr lang="en-US" altLang="en-US" sz="2000" dirty="0">
                <a:solidFill>
                  <a:schemeClr val="tx1"/>
                </a:solidFill>
              </a:rPr>
              <a:t>         /* handle request */</a:t>
            </a:r>
          </a:p>
          <a:p>
            <a:pPr>
              <a:lnSpc>
                <a:spcPct val="90000"/>
              </a:lnSpc>
              <a:spcBef>
                <a:spcPct val="20000"/>
              </a:spcBef>
            </a:pPr>
            <a:r>
              <a:rPr lang="en-US" altLang="en-US" sz="2000" dirty="0">
                <a:solidFill>
                  <a:schemeClr val="tx1"/>
                </a:solidFill>
              </a:rPr>
              <a:t>      else {</a:t>
            </a:r>
          </a:p>
          <a:p>
            <a:pPr>
              <a:lnSpc>
                <a:spcPct val="90000"/>
              </a:lnSpc>
              <a:spcBef>
                <a:spcPct val="20000"/>
              </a:spcBef>
            </a:pPr>
            <a:r>
              <a:rPr lang="en-US" altLang="en-US" sz="2000" dirty="0">
                <a:solidFill>
                  <a:schemeClr val="tx1"/>
                </a:solidFill>
              </a:rPr>
              <a:t>         </a:t>
            </a:r>
            <a:r>
              <a:rPr lang="en-US" altLang="en-US" sz="2000" dirty="0" err="1">
                <a:solidFill>
                  <a:schemeClr val="tx1"/>
                </a:solidFill>
              </a:rPr>
              <a:t>super.handleRequest</a:t>
            </a:r>
            <a:r>
              <a:rPr lang="en-US" altLang="en-US" sz="2000" dirty="0">
                <a:solidFill>
                  <a:schemeClr val="tx1"/>
                </a:solidFill>
              </a:rPr>
              <a:t>();</a:t>
            </a:r>
          </a:p>
          <a:p>
            <a:pPr>
              <a:lnSpc>
                <a:spcPct val="90000"/>
              </a:lnSpc>
              <a:spcBef>
                <a:spcPct val="20000"/>
              </a:spcBef>
            </a:pPr>
            <a:r>
              <a:rPr lang="en-US" altLang="en-US" sz="2000" dirty="0">
                <a:solidFill>
                  <a:schemeClr val="tx1"/>
                </a:solidFill>
              </a:rPr>
              <a:t>      }</a:t>
            </a:r>
          </a:p>
          <a:p>
            <a:pPr>
              <a:lnSpc>
                <a:spcPct val="90000"/>
              </a:lnSpc>
              <a:spcBef>
                <a:spcPct val="20000"/>
              </a:spcBef>
            </a:pPr>
            <a:r>
              <a:rPr lang="en-US" altLang="en-US" sz="2000" dirty="0">
                <a:solidFill>
                  <a:schemeClr val="tx1"/>
                </a:solidFill>
              </a:rPr>
              <a:t>}</a:t>
            </a:r>
          </a:p>
        </p:txBody>
      </p:sp>
      <p:sp>
        <p:nvSpPr>
          <p:cNvPr id="6" name="Text Box 3">
            <a:extLst>
              <a:ext uri="{FF2B5EF4-FFF2-40B4-BE49-F238E27FC236}">
                <a16:creationId xmlns:a16="http://schemas.microsoft.com/office/drawing/2014/main" id="{0A4FD36E-E2D7-A14F-9FEB-19986CC3086C}"/>
              </a:ext>
            </a:extLst>
          </p:cNvPr>
          <p:cNvSpPr txBox="1">
            <a:spLocks noChangeArrowheads="1"/>
          </p:cNvSpPr>
          <p:nvPr/>
        </p:nvSpPr>
        <p:spPr bwMode="auto">
          <a:xfrm>
            <a:off x="889807" y="1740877"/>
            <a:ext cx="4148138"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chemeClr val="tx1"/>
                </a:solidFill>
              </a:rPr>
              <a:t>public abstract class Handler {</a:t>
            </a:r>
          </a:p>
          <a:p>
            <a:pPr>
              <a:spcBef>
                <a:spcPct val="20000"/>
              </a:spcBef>
            </a:pPr>
            <a:r>
              <a:rPr lang="en-US" altLang="en-US" sz="2000" dirty="0">
                <a:solidFill>
                  <a:schemeClr val="tx1"/>
                </a:solidFill>
              </a:rPr>
              <a:t>   Handler next;</a:t>
            </a:r>
          </a:p>
          <a:p>
            <a:pPr>
              <a:spcBef>
                <a:spcPct val="20000"/>
              </a:spcBef>
            </a:pPr>
            <a:r>
              <a:rPr lang="en-US" altLang="en-US" sz="2000" dirty="0">
                <a:solidFill>
                  <a:schemeClr val="tx1"/>
                </a:solidFill>
              </a:rPr>
              <a:t>   public Handler (Handler next) {</a:t>
            </a:r>
          </a:p>
          <a:p>
            <a:pPr>
              <a:spcBef>
                <a:spcPct val="20000"/>
              </a:spcBef>
            </a:pPr>
            <a:r>
              <a:rPr lang="en-US" altLang="en-US" sz="2000" dirty="0">
                <a:solidFill>
                  <a:schemeClr val="tx1"/>
                </a:solidFill>
              </a:rPr>
              <a:t>      </a:t>
            </a:r>
            <a:r>
              <a:rPr lang="en-US" altLang="en-US" sz="2000" dirty="0" err="1">
                <a:solidFill>
                  <a:schemeClr val="tx1"/>
                </a:solidFill>
              </a:rPr>
              <a:t>this.next</a:t>
            </a:r>
            <a:r>
              <a:rPr lang="en-US" altLang="en-US" sz="2000" dirty="0">
                <a:solidFill>
                  <a:schemeClr val="tx1"/>
                </a:solidFill>
              </a:rPr>
              <a:t>=next;</a:t>
            </a:r>
          </a:p>
          <a:p>
            <a:pPr>
              <a:spcBef>
                <a:spcPct val="20000"/>
              </a:spcBef>
            </a:pPr>
            <a:r>
              <a:rPr lang="en-US" altLang="en-US" sz="2000" dirty="0">
                <a:solidFill>
                  <a:schemeClr val="tx1"/>
                </a:solidFill>
              </a:rPr>
              <a:t>   }</a:t>
            </a:r>
          </a:p>
          <a:p>
            <a:pPr>
              <a:spcBef>
                <a:spcPct val="20000"/>
              </a:spcBef>
            </a:pPr>
            <a:r>
              <a:rPr lang="en-US" altLang="en-US" sz="2000" dirty="0">
                <a:solidFill>
                  <a:schemeClr val="tx1"/>
                </a:solidFill>
              </a:rPr>
              <a:t>   public abstract </a:t>
            </a:r>
            <a:r>
              <a:rPr lang="en-US" altLang="en-US" sz="2000" dirty="0" err="1">
                <a:solidFill>
                  <a:schemeClr val="tx1"/>
                </a:solidFill>
              </a:rPr>
              <a:t>boolean</a:t>
            </a:r>
            <a:r>
              <a:rPr lang="en-US" altLang="en-US" sz="2000" dirty="0">
                <a:solidFill>
                  <a:schemeClr val="tx1"/>
                </a:solidFill>
              </a:rPr>
              <a:t> </a:t>
            </a:r>
            <a:r>
              <a:rPr lang="en-US" altLang="en-US" sz="2000" dirty="0" err="1">
                <a:solidFill>
                  <a:schemeClr val="tx1"/>
                </a:solidFill>
              </a:rPr>
              <a:t>canHandle</a:t>
            </a:r>
            <a:r>
              <a:rPr lang="en-US" altLang="en-US" sz="2000" dirty="0">
                <a:solidFill>
                  <a:schemeClr val="tx1"/>
                </a:solidFill>
              </a:rPr>
              <a:t>();</a:t>
            </a:r>
          </a:p>
          <a:p>
            <a:pPr>
              <a:spcBef>
                <a:spcPct val="20000"/>
              </a:spcBef>
            </a:pPr>
            <a:r>
              <a:rPr lang="en-US" altLang="en-US" sz="2000" dirty="0">
                <a:solidFill>
                  <a:schemeClr val="tx1"/>
                </a:solidFill>
              </a:rPr>
              <a:t>   public void </a:t>
            </a:r>
            <a:r>
              <a:rPr lang="en-US" altLang="en-US" sz="2000" dirty="0" err="1">
                <a:solidFill>
                  <a:schemeClr val="tx1"/>
                </a:solidFill>
              </a:rPr>
              <a:t>handleRequest</a:t>
            </a:r>
            <a:r>
              <a:rPr lang="en-US" altLang="en-US" sz="2000" dirty="0">
                <a:solidFill>
                  <a:schemeClr val="tx1"/>
                </a:solidFill>
              </a:rPr>
              <a:t>() {</a:t>
            </a:r>
          </a:p>
          <a:p>
            <a:pPr>
              <a:spcBef>
                <a:spcPct val="20000"/>
              </a:spcBef>
            </a:pPr>
            <a:r>
              <a:rPr lang="en-US" altLang="en-US" sz="2000" dirty="0">
                <a:solidFill>
                  <a:schemeClr val="tx1"/>
                </a:solidFill>
              </a:rPr>
              <a:t>      if (successor!=null)</a:t>
            </a:r>
          </a:p>
          <a:p>
            <a:pPr>
              <a:lnSpc>
                <a:spcPct val="90000"/>
              </a:lnSpc>
              <a:spcBef>
                <a:spcPct val="20000"/>
              </a:spcBef>
            </a:pPr>
            <a:r>
              <a:rPr lang="en-US" altLang="en-US" sz="2000" dirty="0">
                <a:solidFill>
                  <a:schemeClr val="tx1"/>
                </a:solidFill>
              </a:rPr>
              <a:t>         </a:t>
            </a:r>
            <a:r>
              <a:rPr lang="en-US" altLang="en-US" sz="2000" dirty="0" err="1">
                <a:solidFill>
                  <a:schemeClr val="tx1"/>
                </a:solidFill>
              </a:rPr>
              <a:t>successor.handleRequest</a:t>
            </a:r>
            <a:r>
              <a:rPr lang="en-US" altLang="en-US" sz="2000" dirty="0">
                <a:solidFill>
                  <a:schemeClr val="tx1"/>
                </a:solidFill>
              </a:rPr>
              <a:t>();</a:t>
            </a:r>
          </a:p>
          <a:p>
            <a:pPr>
              <a:lnSpc>
                <a:spcPct val="90000"/>
              </a:lnSpc>
              <a:spcBef>
                <a:spcPct val="20000"/>
              </a:spcBef>
            </a:pPr>
            <a:r>
              <a:rPr lang="en-US" altLang="en-US" sz="2000" dirty="0">
                <a:solidFill>
                  <a:schemeClr val="tx1"/>
                </a:solidFill>
              </a:rPr>
              <a:t>      else {</a:t>
            </a:r>
          </a:p>
          <a:p>
            <a:pPr>
              <a:lnSpc>
                <a:spcPct val="90000"/>
              </a:lnSpc>
              <a:spcBef>
                <a:spcPct val="20000"/>
              </a:spcBef>
            </a:pPr>
            <a:r>
              <a:rPr lang="en-US" altLang="en-US" sz="2000" dirty="0">
                <a:solidFill>
                  <a:schemeClr val="tx1"/>
                </a:solidFill>
              </a:rPr>
              <a:t>         /* do default handling */</a:t>
            </a:r>
          </a:p>
          <a:p>
            <a:pPr>
              <a:lnSpc>
                <a:spcPct val="90000"/>
              </a:lnSpc>
              <a:spcBef>
                <a:spcPct val="20000"/>
              </a:spcBef>
            </a:pPr>
            <a:r>
              <a:rPr lang="en-US" altLang="en-US" sz="2000" dirty="0">
                <a:solidFill>
                  <a:schemeClr val="tx1"/>
                </a:solidFill>
              </a:rPr>
              <a:t>      }</a:t>
            </a:r>
          </a:p>
          <a:p>
            <a:pPr>
              <a:lnSpc>
                <a:spcPct val="90000"/>
              </a:lnSpc>
              <a:spcBef>
                <a:spcPct val="20000"/>
              </a:spcBef>
            </a:pPr>
            <a:r>
              <a:rPr lang="en-US" altLang="en-US" sz="2000" dirty="0">
                <a:solidFill>
                  <a:schemeClr val="tx1"/>
                </a:solidFill>
              </a:rPr>
              <a:t>}</a:t>
            </a:r>
          </a:p>
          <a:p>
            <a:pPr eaLnBrk="0" hangingPunct="0"/>
            <a:endParaRPr lang="en-US" altLang="en-US" sz="2000" dirty="0">
              <a:solidFill>
                <a:schemeClr val="tx1"/>
              </a:solidFill>
            </a:endParaRPr>
          </a:p>
        </p:txBody>
      </p:sp>
    </p:spTree>
    <p:extLst>
      <p:ext uri="{BB962C8B-B14F-4D97-AF65-F5344CB8AC3E}">
        <p14:creationId xmlns:p14="http://schemas.microsoft.com/office/powerpoint/2010/main" val="1404612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DCD5-85A3-5F4D-B6DA-959310EF5F02}"/>
              </a:ext>
            </a:extLst>
          </p:cNvPr>
          <p:cNvSpPr>
            <a:spLocks noGrp="1"/>
          </p:cNvSpPr>
          <p:nvPr>
            <p:ph type="title"/>
          </p:nvPr>
        </p:nvSpPr>
        <p:spPr/>
        <p:txBody>
          <a:bodyPr/>
          <a:lstStyle/>
          <a:p>
            <a:r>
              <a:rPr lang="en-US" altLang="zh-CN" dirty="0"/>
              <a:t>Chain of Responsibility Pattern</a:t>
            </a:r>
            <a:endParaRPr lang="en-US" dirty="0"/>
          </a:p>
        </p:txBody>
      </p:sp>
      <p:sp>
        <p:nvSpPr>
          <p:cNvPr id="3" name="Content Placeholder 2">
            <a:extLst>
              <a:ext uri="{FF2B5EF4-FFF2-40B4-BE49-F238E27FC236}">
                <a16:creationId xmlns:a16="http://schemas.microsoft.com/office/drawing/2014/main" id="{9EFCEC8F-DCCF-9943-8D02-800106D6ACE6}"/>
              </a:ext>
            </a:extLst>
          </p:cNvPr>
          <p:cNvSpPr>
            <a:spLocks noGrp="1"/>
          </p:cNvSpPr>
          <p:nvPr>
            <p:ph idx="1"/>
          </p:nvPr>
        </p:nvSpPr>
        <p:spPr/>
        <p:txBody>
          <a:bodyPr>
            <a:normAutofit/>
          </a:bodyPr>
          <a:lstStyle/>
          <a:p>
            <a:r>
              <a:rPr lang="en-US" altLang="zh-CN" sz="2800" dirty="0"/>
              <a:t>Benefits</a:t>
            </a:r>
          </a:p>
          <a:p>
            <a:pPr lvl="1"/>
            <a:r>
              <a:rPr lang="en-US" altLang="zh-CN" sz="2400" dirty="0"/>
              <a:t>Designing </a:t>
            </a:r>
            <a:r>
              <a:rPr lang="en-US" altLang="zh-CN" sz="2400" dirty="0">
                <a:latin typeface="Arial" panose="020B0604020202020204" pitchFamily="34" charset="0"/>
              </a:rPr>
              <a:t>“</a:t>
            </a:r>
            <a:r>
              <a:rPr lang="en-US" altLang="zh-CN" sz="2400" dirty="0"/>
              <a:t>stupid objects</a:t>
            </a:r>
            <a:r>
              <a:rPr lang="en-US" altLang="zh-CN" sz="2400" dirty="0">
                <a:latin typeface="Arial" panose="020B0604020202020204" pitchFamily="34" charset="0"/>
              </a:rPr>
              <a:t>”</a:t>
            </a:r>
            <a:endParaRPr lang="en-US" altLang="zh-CN" sz="2400" dirty="0"/>
          </a:p>
          <a:p>
            <a:pPr lvl="2"/>
            <a:r>
              <a:rPr lang="en-US" altLang="zh-CN" sz="1800" dirty="0"/>
              <a:t>Each concrete handler does only one thing.</a:t>
            </a:r>
          </a:p>
          <a:p>
            <a:pPr lvl="2"/>
            <a:r>
              <a:rPr lang="en-US" altLang="zh-CN" sz="1800" dirty="0"/>
              <a:t>Each concrete handler knows only one successor.</a:t>
            </a:r>
          </a:p>
          <a:p>
            <a:pPr lvl="2"/>
            <a:r>
              <a:rPr lang="en-US" altLang="zh-CN" sz="1800" dirty="0"/>
              <a:t>The handlers do not know what the other handlers do.</a:t>
            </a:r>
          </a:p>
          <a:p>
            <a:pPr lvl="1"/>
            <a:r>
              <a:rPr lang="en-US" altLang="zh-CN" sz="2400" dirty="0"/>
              <a:t>Supporting separation of concerns</a:t>
            </a:r>
          </a:p>
          <a:p>
            <a:pPr lvl="2"/>
            <a:r>
              <a:rPr lang="en-US" altLang="zh-CN" sz="1800" dirty="0"/>
              <a:t>The responsibilities to handle the requests are assigned to different concrete handlers.</a:t>
            </a:r>
          </a:p>
          <a:p>
            <a:pPr lvl="1"/>
            <a:r>
              <a:rPr lang="en-US" altLang="zh-CN" sz="2400" dirty="0"/>
              <a:t>The chain of handlers can be updated dynamically.</a:t>
            </a:r>
          </a:p>
          <a:p>
            <a:r>
              <a:rPr lang="en-US" altLang="zh-CN" sz="2800" dirty="0"/>
              <a:t>Liabilities</a:t>
            </a:r>
          </a:p>
          <a:p>
            <a:pPr lvl="1"/>
            <a:r>
              <a:rPr lang="en-US" altLang="zh-CN" sz="2400" dirty="0"/>
              <a:t>A request may not be handled.</a:t>
            </a:r>
          </a:p>
        </p:txBody>
      </p:sp>
      <p:sp>
        <p:nvSpPr>
          <p:cNvPr id="4" name="Slide Number Placeholder 3">
            <a:extLst>
              <a:ext uri="{FF2B5EF4-FFF2-40B4-BE49-F238E27FC236}">
                <a16:creationId xmlns:a16="http://schemas.microsoft.com/office/drawing/2014/main" id="{24334B80-1C6D-154E-A7F4-36324C44072A}"/>
              </a:ext>
            </a:extLst>
          </p:cNvPr>
          <p:cNvSpPr>
            <a:spLocks noGrp="1"/>
          </p:cNvSpPr>
          <p:nvPr>
            <p:ph type="sldNum" sz="quarter" idx="12"/>
          </p:nvPr>
        </p:nvSpPr>
        <p:spPr/>
        <p:txBody>
          <a:bodyPr/>
          <a:lstStyle/>
          <a:p>
            <a:fld id="{4CE482DC-2269-4F26-9D2A-7E44B1A4CD85}" type="slidenum">
              <a:rPr lang="en-US" smtClean="0"/>
              <a:t>67</a:t>
            </a:fld>
            <a:endParaRPr lang="en-US" dirty="0"/>
          </a:p>
        </p:txBody>
      </p:sp>
    </p:spTree>
    <p:extLst>
      <p:ext uri="{BB962C8B-B14F-4D97-AF65-F5344CB8AC3E}">
        <p14:creationId xmlns:p14="http://schemas.microsoft.com/office/powerpoint/2010/main" val="2934011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41B5-9542-3A43-8F52-48D8F329C0CF}"/>
              </a:ext>
            </a:extLst>
          </p:cNvPr>
          <p:cNvSpPr>
            <a:spLocks noGrp="1"/>
          </p:cNvSpPr>
          <p:nvPr>
            <p:ph type="title"/>
          </p:nvPr>
        </p:nvSpPr>
        <p:spPr/>
        <p:txBody>
          <a:bodyPr/>
          <a:lstStyle/>
          <a:p>
            <a:r>
              <a:rPr lang="en-US" altLang="zh-CN" dirty="0"/>
              <a:t>Chain of Responsibility Pattern</a:t>
            </a:r>
            <a:endParaRPr lang="en-US" dirty="0"/>
          </a:p>
        </p:txBody>
      </p:sp>
      <p:pic>
        <p:nvPicPr>
          <p:cNvPr id="6" name="Content Placeholder 5">
            <a:extLst>
              <a:ext uri="{FF2B5EF4-FFF2-40B4-BE49-F238E27FC236}">
                <a16:creationId xmlns:a16="http://schemas.microsoft.com/office/drawing/2014/main" id="{E9119DFE-3F8E-5D45-ADA3-B4262990A74F}"/>
              </a:ext>
            </a:extLst>
          </p:cNvPr>
          <p:cNvPicPr>
            <a:picLocks noGrp="1" noChangeAspect="1"/>
          </p:cNvPicPr>
          <p:nvPr>
            <p:ph idx="1"/>
          </p:nvPr>
        </p:nvPicPr>
        <p:blipFill>
          <a:blip r:embed="rId2"/>
          <a:stretch>
            <a:fillRect/>
          </a:stretch>
        </p:blipFill>
        <p:spPr>
          <a:xfrm>
            <a:off x="3383422" y="1890793"/>
            <a:ext cx="5059309" cy="4392748"/>
          </a:xfrm>
        </p:spPr>
      </p:pic>
      <p:sp>
        <p:nvSpPr>
          <p:cNvPr id="4" name="Slide Number Placeholder 3">
            <a:extLst>
              <a:ext uri="{FF2B5EF4-FFF2-40B4-BE49-F238E27FC236}">
                <a16:creationId xmlns:a16="http://schemas.microsoft.com/office/drawing/2014/main" id="{E4DC9973-2070-2548-9D94-CD3A3A10B27B}"/>
              </a:ext>
            </a:extLst>
          </p:cNvPr>
          <p:cNvSpPr>
            <a:spLocks noGrp="1"/>
          </p:cNvSpPr>
          <p:nvPr>
            <p:ph type="sldNum" sz="quarter" idx="12"/>
          </p:nvPr>
        </p:nvSpPr>
        <p:spPr/>
        <p:txBody>
          <a:bodyPr/>
          <a:lstStyle/>
          <a:p>
            <a:fld id="{4CE482DC-2269-4F26-9D2A-7E44B1A4CD85}" type="slidenum">
              <a:rPr lang="en-US" smtClean="0"/>
              <a:t>68</a:t>
            </a:fld>
            <a:endParaRPr lang="en-US" dirty="0"/>
          </a:p>
        </p:txBody>
      </p:sp>
    </p:spTree>
    <p:extLst>
      <p:ext uri="{BB962C8B-B14F-4D97-AF65-F5344CB8AC3E}">
        <p14:creationId xmlns:p14="http://schemas.microsoft.com/office/powerpoint/2010/main" val="3340412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700F-E198-434E-89EB-E6A0C3166BCD}"/>
              </a:ext>
            </a:extLst>
          </p:cNvPr>
          <p:cNvSpPr>
            <a:spLocks noGrp="1"/>
          </p:cNvSpPr>
          <p:nvPr>
            <p:ph type="title"/>
          </p:nvPr>
        </p:nvSpPr>
        <p:spPr/>
        <p:txBody>
          <a:bodyPr/>
          <a:lstStyle/>
          <a:p>
            <a:r>
              <a:rPr lang="en-US" altLang="zh-CN" dirty="0"/>
              <a:t>Handling Numerous Occurrences of an Object</a:t>
            </a:r>
            <a:endParaRPr lang="en-US" dirty="0"/>
          </a:p>
        </p:txBody>
      </p:sp>
      <p:sp>
        <p:nvSpPr>
          <p:cNvPr id="3" name="Content Placeholder 2">
            <a:extLst>
              <a:ext uri="{FF2B5EF4-FFF2-40B4-BE49-F238E27FC236}">
                <a16:creationId xmlns:a16="http://schemas.microsoft.com/office/drawing/2014/main" id="{D2022F1F-16C9-1D48-97D0-F9D42E3E2BC0}"/>
              </a:ext>
            </a:extLst>
          </p:cNvPr>
          <p:cNvSpPr>
            <a:spLocks noGrp="1"/>
          </p:cNvSpPr>
          <p:nvPr>
            <p:ph idx="1"/>
          </p:nvPr>
        </p:nvSpPr>
        <p:spPr/>
        <p:txBody>
          <a:bodyPr>
            <a:normAutofit/>
          </a:bodyPr>
          <a:lstStyle/>
          <a:p>
            <a:pPr>
              <a:lnSpc>
                <a:spcPct val="80000"/>
              </a:lnSpc>
            </a:pPr>
            <a:r>
              <a:rPr lang="en-US" altLang="zh-CN" sz="2400" dirty="0"/>
              <a:t>An object may have numerous occurrences.</a:t>
            </a:r>
          </a:p>
          <a:p>
            <a:pPr>
              <a:lnSpc>
                <a:spcPct val="80000"/>
              </a:lnSpc>
            </a:pPr>
            <a:r>
              <a:rPr lang="en-US" altLang="zh-CN" sz="2400" dirty="0"/>
              <a:t>Representing each occurrence as an object is very costly.</a:t>
            </a:r>
          </a:p>
          <a:p>
            <a:pPr>
              <a:lnSpc>
                <a:spcPct val="80000"/>
              </a:lnSpc>
            </a:pPr>
            <a:r>
              <a:rPr lang="en-US" altLang="zh-CN" sz="2400" b="1" dirty="0"/>
              <a:t>problem</a:t>
            </a:r>
            <a:r>
              <a:rPr lang="en-US" altLang="zh-CN" sz="2400" dirty="0"/>
              <a:t>: How does one represent such occurrences in a computer?</a:t>
            </a:r>
          </a:p>
          <a:p>
            <a:pPr>
              <a:lnSpc>
                <a:spcPct val="80000"/>
              </a:lnSpc>
            </a:pPr>
            <a:r>
              <a:rPr lang="en-US" altLang="zh-CN" sz="2400" dirty="0">
                <a:solidFill>
                  <a:schemeClr val="tx1"/>
                </a:solidFill>
              </a:rPr>
              <a:t>How do we represent and manipulate the small squares efficiently?</a:t>
            </a:r>
            <a:endParaRPr lang="en-US" altLang="en-US" sz="2400" dirty="0">
              <a:solidFill>
                <a:schemeClr val="tx1"/>
              </a:solidFill>
            </a:endParaRPr>
          </a:p>
          <a:p>
            <a:pPr eaLnBrk="0" hangingPunct="0">
              <a:buFont typeface="Wingdings" pitchFamily="2" charset="2"/>
              <a:buChar char="Ø"/>
            </a:pPr>
            <a:r>
              <a:rPr lang="en-US" altLang="zh-CN" sz="2800" dirty="0">
                <a:solidFill>
                  <a:schemeClr val="tx1"/>
                </a:solidFill>
              </a:rPr>
              <a:t>Logical representation – extrinsic state, non-sharable properties: position, typographic style, etc.</a:t>
            </a:r>
          </a:p>
          <a:p>
            <a:pPr eaLnBrk="0" hangingPunct="0">
              <a:buFont typeface="Wingdings" pitchFamily="2" charset="2"/>
              <a:buChar char="Ø"/>
            </a:pPr>
            <a:r>
              <a:rPr lang="en-US" altLang="zh-CN" sz="2800" dirty="0">
                <a:solidFill>
                  <a:schemeClr val="tx1"/>
                </a:solidFill>
              </a:rPr>
              <a:t>Physical representation – sharable, intrinsic state: font, color, character code, image, etc.</a:t>
            </a:r>
          </a:p>
          <a:p>
            <a:pPr lvl="1" eaLnBrk="0" hangingPunct="0">
              <a:buFontTx/>
              <a:buChar char="•"/>
            </a:pPr>
            <a:endParaRPr lang="en-US" altLang="zh-CN" sz="2800" dirty="0">
              <a:solidFill>
                <a:schemeClr val="tx1"/>
              </a:solidFill>
            </a:endParaRPr>
          </a:p>
          <a:p>
            <a:pPr>
              <a:lnSpc>
                <a:spcPct val="80000"/>
              </a:lnSpc>
            </a:pPr>
            <a:endParaRPr lang="en-US" altLang="zh-CN" sz="2400" dirty="0"/>
          </a:p>
        </p:txBody>
      </p:sp>
      <p:sp>
        <p:nvSpPr>
          <p:cNvPr id="4" name="Slide Number Placeholder 3">
            <a:extLst>
              <a:ext uri="{FF2B5EF4-FFF2-40B4-BE49-F238E27FC236}">
                <a16:creationId xmlns:a16="http://schemas.microsoft.com/office/drawing/2014/main" id="{4F64FEAA-BBED-CF44-9AFA-A204345EE4BC}"/>
              </a:ext>
            </a:extLst>
          </p:cNvPr>
          <p:cNvSpPr>
            <a:spLocks noGrp="1"/>
          </p:cNvSpPr>
          <p:nvPr>
            <p:ph type="sldNum" sz="quarter" idx="12"/>
          </p:nvPr>
        </p:nvSpPr>
        <p:spPr/>
        <p:txBody>
          <a:bodyPr/>
          <a:lstStyle/>
          <a:p>
            <a:fld id="{4CE482DC-2269-4F26-9D2A-7E44B1A4CD85}" type="slidenum">
              <a:rPr lang="en-US" smtClean="0"/>
              <a:t>69</a:t>
            </a:fld>
            <a:endParaRPr lang="en-US" dirty="0"/>
          </a:p>
        </p:txBody>
      </p:sp>
    </p:spTree>
    <p:extLst>
      <p:ext uri="{BB962C8B-B14F-4D97-AF65-F5344CB8AC3E}">
        <p14:creationId xmlns:p14="http://schemas.microsoft.com/office/powerpoint/2010/main" val="179873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148E-DB0B-A844-A10C-3A64F50FA5A3}"/>
              </a:ext>
            </a:extLst>
          </p:cNvPr>
          <p:cNvSpPr>
            <a:spLocks noGrp="1"/>
          </p:cNvSpPr>
          <p:nvPr>
            <p:ph type="title"/>
          </p:nvPr>
        </p:nvSpPr>
        <p:spPr/>
        <p:txBody>
          <a:bodyPr/>
          <a:lstStyle/>
          <a:p>
            <a:r>
              <a:rPr lang="en-US" dirty="0"/>
              <a:t>Bridge Pattern</a:t>
            </a:r>
          </a:p>
        </p:txBody>
      </p:sp>
      <p:sp>
        <p:nvSpPr>
          <p:cNvPr id="3" name="Content Placeholder 2">
            <a:extLst>
              <a:ext uri="{FF2B5EF4-FFF2-40B4-BE49-F238E27FC236}">
                <a16:creationId xmlns:a16="http://schemas.microsoft.com/office/drawing/2014/main" id="{989466D2-6822-5140-9658-AB2CFB592048}"/>
              </a:ext>
            </a:extLst>
          </p:cNvPr>
          <p:cNvSpPr>
            <a:spLocks noGrp="1"/>
          </p:cNvSpPr>
          <p:nvPr>
            <p:ph idx="1"/>
          </p:nvPr>
        </p:nvSpPr>
        <p:spPr/>
        <p:txBody>
          <a:bodyPr>
            <a:normAutofit/>
          </a:bodyPr>
          <a:lstStyle/>
          <a:p>
            <a:r>
              <a:rPr lang="en-US" b="1" dirty="0"/>
              <a:t>Problem</a:t>
            </a:r>
            <a:r>
              <a:rPr lang="en-US" dirty="0"/>
              <a:t>: An abstraction and its implementation should be defined and extended independently from each other. A compile-time binding between an abstraction and its implementation should be avoided so that an implementation can be selected at run-time.</a:t>
            </a:r>
          </a:p>
          <a:p>
            <a:r>
              <a:rPr lang="en-US" dirty="0"/>
              <a:t>When using sub-classing, different subclasses implement an abstract class in different ways. But an implementation is bound to the abstraction at compile-time and can't be changed at run-time.</a:t>
            </a:r>
          </a:p>
          <a:p>
            <a:r>
              <a:rPr lang="en-US" b="1" dirty="0"/>
              <a:t>Solution</a:t>
            </a:r>
            <a:r>
              <a:rPr lang="en-US" dirty="0"/>
              <a:t>: Separate an abstraction (Abstraction) from its implementation (Implementor) by putting them in separate class hierarchies. Implement the Abstraction in terms of (by delegating to) an Implementor object. This enables to configure an Abstraction with an Implementor object at run-time.</a:t>
            </a:r>
          </a:p>
        </p:txBody>
      </p:sp>
      <p:sp>
        <p:nvSpPr>
          <p:cNvPr id="4" name="Slide Number Placeholder 3">
            <a:extLst>
              <a:ext uri="{FF2B5EF4-FFF2-40B4-BE49-F238E27FC236}">
                <a16:creationId xmlns:a16="http://schemas.microsoft.com/office/drawing/2014/main" id="{937652A8-E556-2B4F-9DBA-C681033146A3}"/>
              </a:ext>
            </a:extLst>
          </p:cNvPr>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34257809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9084-BEEA-0B46-A418-BC39EA60B487}"/>
              </a:ext>
            </a:extLst>
          </p:cNvPr>
          <p:cNvSpPr>
            <a:spLocks noGrp="1"/>
          </p:cNvSpPr>
          <p:nvPr>
            <p:ph type="title"/>
          </p:nvPr>
        </p:nvSpPr>
        <p:spPr/>
        <p:txBody>
          <a:bodyPr/>
          <a:lstStyle/>
          <a:p>
            <a:r>
              <a:rPr lang="en-US" altLang="zh-CN" dirty="0"/>
              <a:t>Flyweight Pattern</a:t>
            </a:r>
            <a:endParaRPr lang="en-US" dirty="0"/>
          </a:p>
        </p:txBody>
      </p:sp>
      <p:sp>
        <p:nvSpPr>
          <p:cNvPr id="4" name="Slide Number Placeholder 3">
            <a:extLst>
              <a:ext uri="{FF2B5EF4-FFF2-40B4-BE49-F238E27FC236}">
                <a16:creationId xmlns:a16="http://schemas.microsoft.com/office/drawing/2014/main" id="{2EDE840A-8D01-DF4A-8BFB-6FAA3E50D60E}"/>
              </a:ext>
            </a:extLst>
          </p:cNvPr>
          <p:cNvSpPr>
            <a:spLocks noGrp="1"/>
          </p:cNvSpPr>
          <p:nvPr>
            <p:ph type="sldNum" sz="quarter" idx="12"/>
          </p:nvPr>
        </p:nvSpPr>
        <p:spPr/>
        <p:txBody>
          <a:bodyPr/>
          <a:lstStyle/>
          <a:p>
            <a:fld id="{4CE482DC-2269-4F26-9D2A-7E44B1A4CD85}" type="slidenum">
              <a:rPr lang="en-US" smtClean="0"/>
              <a:t>70</a:t>
            </a:fld>
            <a:endParaRPr lang="en-US" dirty="0"/>
          </a:p>
        </p:txBody>
      </p:sp>
      <p:sp>
        <p:nvSpPr>
          <p:cNvPr id="5" name="Text Box 3">
            <a:extLst>
              <a:ext uri="{FF2B5EF4-FFF2-40B4-BE49-F238E27FC236}">
                <a16:creationId xmlns:a16="http://schemas.microsoft.com/office/drawing/2014/main" id="{DC51F5B6-2DCD-8243-ACF1-F6C5F73BE215}"/>
              </a:ext>
            </a:extLst>
          </p:cNvPr>
          <p:cNvSpPr txBox="1">
            <a:spLocks noChangeArrowheads="1"/>
          </p:cNvSpPr>
          <p:nvPr/>
        </p:nvSpPr>
        <p:spPr bwMode="auto">
          <a:xfrm>
            <a:off x="3416032" y="2136156"/>
            <a:ext cx="882650" cy="31432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zh-CN" altLang="en-US" sz="2000">
                <a:solidFill>
                  <a:schemeClr val="tx1"/>
                </a:solidFill>
                <a:ea typeface="宋体" panose="02010600030101010101" pitchFamily="2" charset="-122"/>
              </a:rPr>
              <a:t>  </a:t>
            </a:r>
            <a:r>
              <a:rPr lang="en-US" altLang="zh-CN" sz="2000">
                <a:solidFill>
                  <a:schemeClr val="tx1"/>
                </a:solidFill>
                <a:ea typeface="宋体" panose="02010600030101010101" pitchFamily="2" charset="-122"/>
              </a:rPr>
              <a:t>Client  </a:t>
            </a:r>
          </a:p>
        </p:txBody>
      </p:sp>
      <p:grpSp>
        <p:nvGrpSpPr>
          <p:cNvPr id="6" name="Group 4">
            <a:extLst>
              <a:ext uri="{FF2B5EF4-FFF2-40B4-BE49-F238E27FC236}">
                <a16:creationId xmlns:a16="http://schemas.microsoft.com/office/drawing/2014/main" id="{6637098A-D43B-AC45-B5BF-39341096147A}"/>
              </a:ext>
            </a:extLst>
          </p:cNvPr>
          <p:cNvGrpSpPr>
            <a:grpSpLocks/>
          </p:cNvGrpSpPr>
          <p:nvPr/>
        </p:nvGrpSpPr>
        <p:grpSpPr bwMode="auto">
          <a:xfrm>
            <a:off x="7257782" y="3017218"/>
            <a:ext cx="1343025" cy="695325"/>
            <a:chOff x="3703" y="851"/>
            <a:chExt cx="846" cy="438"/>
          </a:xfrm>
        </p:grpSpPr>
        <p:sp>
          <p:nvSpPr>
            <p:cNvPr id="7" name="Rectangle 5">
              <a:extLst>
                <a:ext uri="{FF2B5EF4-FFF2-40B4-BE49-F238E27FC236}">
                  <a16:creationId xmlns:a16="http://schemas.microsoft.com/office/drawing/2014/main" id="{F1BFC110-8B85-2B4A-AA35-632D0FD7C337}"/>
                </a:ext>
              </a:extLst>
            </p:cNvPr>
            <p:cNvSpPr>
              <a:spLocks noChangeArrowheads="1"/>
            </p:cNvSpPr>
            <p:nvPr/>
          </p:nvSpPr>
          <p:spPr bwMode="auto">
            <a:xfrm>
              <a:off x="3703" y="854"/>
              <a:ext cx="835" cy="4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8" name="Text Box 6">
              <a:extLst>
                <a:ext uri="{FF2B5EF4-FFF2-40B4-BE49-F238E27FC236}">
                  <a16:creationId xmlns:a16="http://schemas.microsoft.com/office/drawing/2014/main" id="{73AF8FFB-D329-AB40-8215-2C87FBB76150}"/>
                </a:ext>
              </a:extLst>
            </p:cNvPr>
            <p:cNvSpPr txBox="1">
              <a:spLocks noChangeArrowheads="1"/>
            </p:cNvSpPr>
            <p:nvPr/>
          </p:nvSpPr>
          <p:spPr bwMode="auto">
            <a:xfrm>
              <a:off x="3812" y="851"/>
              <a:ext cx="63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i="1">
                  <a:solidFill>
                    <a:schemeClr val="tx1"/>
                  </a:solidFill>
                  <a:ea typeface="宋体" panose="02010600030101010101" pitchFamily="2" charset="-122"/>
                </a:rPr>
                <a:t>Flyweight</a:t>
              </a:r>
            </a:p>
          </p:txBody>
        </p:sp>
        <p:sp>
          <p:nvSpPr>
            <p:cNvPr id="9" name="Line 7">
              <a:extLst>
                <a:ext uri="{FF2B5EF4-FFF2-40B4-BE49-F238E27FC236}">
                  <a16:creationId xmlns:a16="http://schemas.microsoft.com/office/drawing/2014/main" id="{509C0B9B-7271-0C40-A470-7BF33C90713B}"/>
                </a:ext>
              </a:extLst>
            </p:cNvPr>
            <p:cNvSpPr>
              <a:spLocks noChangeShapeType="1"/>
            </p:cNvSpPr>
            <p:nvPr/>
          </p:nvSpPr>
          <p:spPr bwMode="auto">
            <a:xfrm>
              <a:off x="3714" y="1070"/>
              <a:ext cx="83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0" name="Text Box 8">
              <a:extLst>
                <a:ext uri="{FF2B5EF4-FFF2-40B4-BE49-F238E27FC236}">
                  <a16:creationId xmlns:a16="http://schemas.microsoft.com/office/drawing/2014/main" id="{DC70E3DD-877B-6F44-9506-D7AC8710A15B}"/>
                </a:ext>
              </a:extLst>
            </p:cNvPr>
            <p:cNvSpPr txBox="1">
              <a:spLocks noChangeArrowheads="1"/>
            </p:cNvSpPr>
            <p:nvPr/>
          </p:nvSpPr>
          <p:spPr bwMode="auto">
            <a:xfrm>
              <a:off x="3768" y="1078"/>
              <a:ext cx="72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lnSpc>
                  <a:spcPct val="80000"/>
                </a:lnSpc>
              </a:pPr>
              <a:r>
                <a:rPr lang="en-US" altLang="zh-CN" sz="2000" i="1">
                  <a:solidFill>
                    <a:schemeClr val="tx1"/>
                  </a:solidFill>
                  <a:ea typeface="宋体" panose="02010600030101010101" pitchFamily="2" charset="-122"/>
                </a:rPr>
                <a:t>operation()</a:t>
              </a:r>
            </a:p>
          </p:txBody>
        </p:sp>
      </p:grpSp>
      <p:sp>
        <p:nvSpPr>
          <p:cNvPr id="11" name="AutoShape 9">
            <a:extLst>
              <a:ext uri="{FF2B5EF4-FFF2-40B4-BE49-F238E27FC236}">
                <a16:creationId xmlns:a16="http://schemas.microsoft.com/office/drawing/2014/main" id="{36AEFCAF-FC4B-EE4B-8286-2C55A49C9C78}"/>
              </a:ext>
            </a:extLst>
          </p:cNvPr>
          <p:cNvSpPr>
            <a:spLocks noChangeArrowheads="1"/>
          </p:cNvSpPr>
          <p:nvPr/>
        </p:nvSpPr>
        <p:spPr bwMode="auto">
          <a:xfrm>
            <a:off x="7843570" y="3722068"/>
            <a:ext cx="173037" cy="12065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nvGrpSpPr>
          <p:cNvPr id="12" name="Group 10">
            <a:extLst>
              <a:ext uri="{FF2B5EF4-FFF2-40B4-BE49-F238E27FC236}">
                <a16:creationId xmlns:a16="http://schemas.microsoft.com/office/drawing/2014/main" id="{541ABF10-22A4-3D47-8F09-5BB307B336C5}"/>
              </a:ext>
            </a:extLst>
          </p:cNvPr>
          <p:cNvGrpSpPr>
            <a:grpSpLocks/>
          </p:cNvGrpSpPr>
          <p:nvPr/>
        </p:nvGrpSpPr>
        <p:grpSpPr bwMode="auto">
          <a:xfrm>
            <a:off x="5682982" y="4296743"/>
            <a:ext cx="1474788" cy="644525"/>
            <a:chOff x="1685" y="2407"/>
            <a:chExt cx="929" cy="406"/>
          </a:xfrm>
        </p:grpSpPr>
        <p:sp>
          <p:nvSpPr>
            <p:cNvPr id="13" name="Rectangle 11">
              <a:extLst>
                <a:ext uri="{FF2B5EF4-FFF2-40B4-BE49-F238E27FC236}">
                  <a16:creationId xmlns:a16="http://schemas.microsoft.com/office/drawing/2014/main" id="{F218FB45-80B5-534D-BDE0-2E303AC959F7}"/>
                </a:ext>
              </a:extLst>
            </p:cNvPr>
            <p:cNvSpPr>
              <a:spLocks noChangeArrowheads="1"/>
            </p:cNvSpPr>
            <p:nvPr/>
          </p:nvSpPr>
          <p:spPr bwMode="auto">
            <a:xfrm>
              <a:off x="1685" y="2421"/>
              <a:ext cx="929" cy="3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4" name="Text Box 12">
              <a:extLst>
                <a:ext uri="{FF2B5EF4-FFF2-40B4-BE49-F238E27FC236}">
                  <a16:creationId xmlns:a16="http://schemas.microsoft.com/office/drawing/2014/main" id="{9FC7071C-35BD-4147-8894-3521644CE34C}"/>
                </a:ext>
              </a:extLst>
            </p:cNvPr>
            <p:cNvSpPr txBox="1">
              <a:spLocks noChangeArrowheads="1"/>
            </p:cNvSpPr>
            <p:nvPr/>
          </p:nvSpPr>
          <p:spPr bwMode="auto">
            <a:xfrm>
              <a:off x="1765" y="2407"/>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Flyweight 1</a:t>
              </a:r>
            </a:p>
          </p:txBody>
        </p:sp>
        <p:sp>
          <p:nvSpPr>
            <p:cNvPr id="15" name="Line 13">
              <a:extLst>
                <a:ext uri="{FF2B5EF4-FFF2-40B4-BE49-F238E27FC236}">
                  <a16:creationId xmlns:a16="http://schemas.microsoft.com/office/drawing/2014/main" id="{CF8006F2-343D-074E-B406-BB19A863D828}"/>
                </a:ext>
              </a:extLst>
            </p:cNvPr>
            <p:cNvSpPr>
              <a:spLocks noChangeShapeType="1"/>
            </p:cNvSpPr>
            <p:nvPr/>
          </p:nvSpPr>
          <p:spPr bwMode="auto">
            <a:xfrm>
              <a:off x="1685" y="2619"/>
              <a:ext cx="92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6" name="Text Box 14">
              <a:extLst>
                <a:ext uri="{FF2B5EF4-FFF2-40B4-BE49-F238E27FC236}">
                  <a16:creationId xmlns:a16="http://schemas.microsoft.com/office/drawing/2014/main" id="{C599CDEC-B137-E54F-AC5B-20DBEC6AD8CC}"/>
                </a:ext>
              </a:extLst>
            </p:cNvPr>
            <p:cNvSpPr txBox="1">
              <a:spLocks noChangeArrowheads="1"/>
            </p:cNvSpPr>
            <p:nvPr/>
          </p:nvSpPr>
          <p:spPr bwMode="auto">
            <a:xfrm>
              <a:off x="1743" y="2635"/>
              <a:ext cx="70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lnSpc>
                  <a:spcPct val="80000"/>
                </a:lnSpc>
              </a:pPr>
              <a:r>
                <a:rPr lang="en-US" altLang="zh-CN" sz="2000">
                  <a:solidFill>
                    <a:schemeClr val="tx1"/>
                  </a:solidFill>
                  <a:ea typeface="宋体" panose="02010600030101010101" pitchFamily="2" charset="-122"/>
                </a:rPr>
                <a:t>operation()</a:t>
              </a:r>
            </a:p>
          </p:txBody>
        </p:sp>
      </p:grpSp>
      <p:sp>
        <p:nvSpPr>
          <p:cNvPr id="17" name="Rectangle 15">
            <a:extLst>
              <a:ext uri="{FF2B5EF4-FFF2-40B4-BE49-F238E27FC236}">
                <a16:creationId xmlns:a16="http://schemas.microsoft.com/office/drawing/2014/main" id="{90DDD7FD-116E-4442-911A-44755A52E455}"/>
              </a:ext>
            </a:extLst>
          </p:cNvPr>
          <p:cNvSpPr>
            <a:spLocks noChangeArrowheads="1"/>
          </p:cNvSpPr>
          <p:nvPr/>
        </p:nvSpPr>
        <p:spPr bwMode="auto">
          <a:xfrm>
            <a:off x="2533382" y="3026743"/>
            <a:ext cx="2728913" cy="7620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8" name="Line 16">
            <a:extLst>
              <a:ext uri="{FF2B5EF4-FFF2-40B4-BE49-F238E27FC236}">
                <a16:creationId xmlns:a16="http://schemas.microsoft.com/office/drawing/2014/main" id="{363C2D1C-ED09-3742-AF7F-22C06EFD489B}"/>
              </a:ext>
            </a:extLst>
          </p:cNvPr>
          <p:cNvSpPr>
            <a:spLocks noChangeShapeType="1"/>
          </p:cNvSpPr>
          <p:nvPr/>
        </p:nvSpPr>
        <p:spPr bwMode="auto">
          <a:xfrm>
            <a:off x="2533382" y="3356943"/>
            <a:ext cx="2728913" cy="1588"/>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9" name="Text Box 17">
            <a:extLst>
              <a:ext uri="{FF2B5EF4-FFF2-40B4-BE49-F238E27FC236}">
                <a16:creationId xmlns:a16="http://schemas.microsoft.com/office/drawing/2014/main" id="{1FD55BF9-70E8-0248-BCC6-7B2FE2690B08}"/>
              </a:ext>
            </a:extLst>
          </p:cNvPr>
          <p:cNvSpPr txBox="1">
            <a:spLocks noChangeArrowheads="1"/>
          </p:cNvSpPr>
          <p:nvPr/>
        </p:nvSpPr>
        <p:spPr bwMode="auto">
          <a:xfrm>
            <a:off x="2988995" y="3023568"/>
            <a:ext cx="180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FlyweightFactory</a:t>
            </a:r>
          </a:p>
        </p:txBody>
      </p:sp>
      <p:sp>
        <p:nvSpPr>
          <p:cNvPr id="20" name="Text Box 18">
            <a:extLst>
              <a:ext uri="{FF2B5EF4-FFF2-40B4-BE49-F238E27FC236}">
                <a16:creationId xmlns:a16="http://schemas.microsoft.com/office/drawing/2014/main" id="{7A9D5E2A-B319-3446-BC2C-6341E67A072A}"/>
              </a:ext>
            </a:extLst>
          </p:cNvPr>
          <p:cNvSpPr txBox="1">
            <a:spLocks noChangeArrowheads="1"/>
          </p:cNvSpPr>
          <p:nvPr/>
        </p:nvSpPr>
        <p:spPr bwMode="auto">
          <a:xfrm>
            <a:off x="2609582" y="3406156"/>
            <a:ext cx="2562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getFlyweight(key:String)</a:t>
            </a:r>
          </a:p>
        </p:txBody>
      </p:sp>
      <p:sp>
        <p:nvSpPr>
          <p:cNvPr id="21" name="AutoShape 19">
            <a:extLst>
              <a:ext uri="{FF2B5EF4-FFF2-40B4-BE49-F238E27FC236}">
                <a16:creationId xmlns:a16="http://schemas.microsoft.com/office/drawing/2014/main" id="{438D2766-A18A-F94B-927C-D0608357431E}"/>
              </a:ext>
            </a:extLst>
          </p:cNvPr>
          <p:cNvSpPr>
            <a:spLocks noChangeArrowheads="1"/>
          </p:cNvSpPr>
          <p:nvPr/>
        </p:nvSpPr>
        <p:spPr bwMode="auto">
          <a:xfrm>
            <a:off x="5298807" y="3126756"/>
            <a:ext cx="304800" cy="190500"/>
          </a:xfrm>
          <a:prstGeom prst="diamond">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2" name="Line 20">
            <a:extLst>
              <a:ext uri="{FF2B5EF4-FFF2-40B4-BE49-F238E27FC236}">
                <a16:creationId xmlns:a16="http://schemas.microsoft.com/office/drawing/2014/main" id="{D2DB79E9-2AE0-5D47-9039-D2BD265DE13F}"/>
              </a:ext>
            </a:extLst>
          </p:cNvPr>
          <p:cNvSpPr>
            <a:spLocks noChangeShapeType="1"/>
          </p:cNvSpPr>
          <p:nvPr/>
        </p:nvSpPr>
        <p:spPr bwMode="auto">
          <a:xfrm>
            <a:off x="5603607" y="3228356"/>
            <a:ext cx="1654175"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3" name="Text Box 21">
            <a:extLst>
              <a:ext uri="{FF2B5EF4-FFF2-40B4-BE49-F238E27FC236}">
                <a16:creationId xmlns:a16="http://schemas.microsoft.com/office/drawing/2014/main" id="{BAA17A36-60B3-AC47-83BE-E854EDD423AF}"/>
              </a:ext>
            </a:extLst>
          </p:cNvPr>
          <p:cNvSpPr txBox="1">
            <a:spLocks noChangeArrowheads="1"/>
          </p:cNvSpPr>
          <p:nvPr/>
        </p:nvSpPr>
        <p:spPr bwMode="auto">
          <a:xfrm>
            <a:off x="6992670" y="3021981"/>
            <a:ext cx="12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2000">
                <a:solidFill>
                  <a:schemeClr val="tx1"/>
                </a:solidFill>
                <a:ea typeface="宋体" panose="02010600030101010101" pitchFamily="2" charset="-122"/>
              </a:rPr>
              <a:t>*</a:t>
            </a:r>
          </a:p>
        </p:txBody>
      </p:sp>
      <p:sp>
        <p:nvSpPr>
          <p:cNvPr id="24" name="Text Box 22">
            <a:extLst>
              <a:ext uri="{FF2B5EF4-FFF2-40B4-BE49-F238E27FC236}">
                <a16:creationId xmlns:a16="http://schemas.microsoft.com/office/drawing/2014/main" id="{97B38C4E-3D2F-4040-A8D8-45A13DF32664}"/>
              </a:ext>
            </a:extLst>
          </p:cNvPr>
          <p:cNvSpPr txBox="1">
            <a:spLocks noChangeArrowheads="1"/>
          </p:cNvSpPr>
          <p:nvPr/>
        </p:nvSpPr>
        <p:spPr bwMode="auto">
          <a:xfrm>
            <a:off x="6110020" y="3237881"/>
            <a:ext cx="1069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flyweights</a:t>
            </a:r>
          </a:p>
        </p:txBody>
      </p:sp>
      <p:grpSp>
        <p:nvGrpSpPr>
          <p:cNvPr id="25" name="Group 23">
            <a:extLst>
              <a:ext uri="{FF2B5EF4-FFF2-40B4-BE49-F238E27FC236}">
                <a16:creationId xmlns:a16="http://schemas.microsoft.com/office/drawing/2014/main" id="{341C3B7D-E05C-5E4C-8986-5D0E49AB9408}"/>
              </a:ext>
            </a:extLst>
          </p:cNvPr>
          <p:cNvGrpSpPr>
            <a:grpSpLocks/>
          </p:cNvGrpSpPr>
          <p:nvPr/>
        </p:nvGrpSpPr>
        <p:grpSpPr bwMode="auto">
          <a:xfrm>
            <a:off x="7203807" y="4296743"/>
            <a:ext cx="1474788" cy="644525"/>
            <a:chOff x="1685" y="2407"/>
            <a:chExt cx="929" cy="406"/>
          </a:xfrm>
        </p:grpSpPr>
        <p:sp>
          <p:nvSpPr>
            <p:cNvPr id="26" name="Rectangle 24">
              <a:extLst>
                <a:ext uri="{FF2B5EF4-FFF2-40B4-BE49-F238E27FC236}">
                  <a16:creationId xmlns:a16="http://schemas.microsoft.com/office/drawing/2014/main" id="{4F96FEB5-80DC-6D41-9DFC-82F1CC808851}"/>
                </a:ext>
              </a:extLst>
            </p:cNvPr>
            <p:cNvSpPr>
              <a:spLocks noChangeArrowheads="1"/>
            </p:cNvSpPr>
            <p:nvPr/>
          </p:nvSpPr>
          <p:spPr bwMode="auto">
            <a:xfrm>
              <a:off x="1685" y="2421"/>
              <a:ext cx="929" cy="3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7" name="Text Box 25">
              <a:extLst>
                <a:ext uri="{FF2B5EF4-FFF2-40B4-BE49-F238E27FC236}">
                  <a16:creationId xmlns:a16="http://schemas.microsoft.com/office/drawing/2014/main" id="{988BF3FC-F0F5-DF4B-93D4-5DA51F557934}"/>
                </a:ext>
              </a:extLst>
            </p:cNvPr>
            <p:cNvSpPr txBox="1">
              <a:spLocks noChangeArrowheads="1"/>
            </p:cNvSpPr>
            <p:nvPr/>
          </p:nvSpPr>
          <p:spPr bwMode="auto">
            <a:xfrm>
              <a:off x="1765" y="2407"/>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Flyweight 2</a:t>
              </a:r>
            </a:p>
          </p:txBody>
        </p:sp>
        <p:sp>
          <p:nvSpPr>
            <p:cNvPr id="28" name="Line 26">
              <a:extLst>
                <a:ext uri="{FF2B5EF4-FFF2-40B4-BE49-F238E27FC236}">
                  <a16:creationId xmlns:a16="http://schemas.microsoft.com/office/drawing/2014/main" id="{A854069A-4494-FA4F-857C-1D1ABB909892}"/>
                </a:ext>
              </a:extLst>
            </p:cNvPr>
            <p:cNvSpPr>
              <a:spLocks noChangeShapeType="1"/>
            </p:cNvSpPr>
            <p:nvPr/>
          </p:nvSpPr>
          <p:spPr bwMode="auto">
            <a:xfrm>
              <a:off x="1685" y="2619"/>
              <a:ext cx="92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9" name="Text Box 27">
              <a:extLst>
                <a:ext uri="{FF2B5EF4-FFF2-40B4-BE49-F238E27FC236}">
                  <a16:creationId xmlns:a16="http://schemas.microsoft.com/office/drawing/2014/main" id="{7623DA10-F5CE-F74E-B447-271F9A06843D}"/>
                </a:ext>
              </a:extLst>
            </p:cNvPr>
            <p:cNvSpPr txBox="1">
              <a:spLocks noChangeArrowheads="1"/>
            </p:cNvSpPr>
            <p:nvPr/>
          </p:nvSpPr>
          <p:spPr bwMode="auto">
            <a:xfrm>
              <a:off x="1743" y="2635"/>
              <a:ext cx="70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lnSpc>
                  <a:spcPct val="80000"/>
                </a:lnSpc>
              </a:pPr>
              <a:r>
                <a:rPr lang="en-US" altLang="zh-CN" sz="2000">
                  <a:solidFill>
                    <a:schemeClr val="tx1"/>
                  </a:solidFill>
                  <a:ea typeface="宋体" panose="02010600030101010101" pitchFamily="2" charset="-122"/>
                </a:rPr>
                <a:t>operation()</a:t>
              </a:r>
            </a:p>
          </p:txBody>
        </p:sp>
      </p:grpSp>
      <p:grpSp>
        <p:nvGrpSpPr>
          <p:cNvPr id="30" name="Group 28">
            <a:extLst>
              <a:ext uri="{FF2B5EF4-FFF2-40B4-BE49-F238E27FC236}">
                <a16:creationId xmlns:a16="http://schemas.microsoft.com/office/drawing/2014/main" id="{0691E3ED-2AA6-EB41-ABF4-364A2217D714}"/>
              </a:ext>
            </a:extLst>
          </p:cNvPr>
          <p:cNvGrpSpPr>
            <a:grpSpLocks/>
          </p:cNvGrpSpPr>
          <p:nvPr/>
        </p:nvGrpSpPr>
        <p:grpSpPr bwMode="auto">
          <a:xfrm>
            <a:off x="8716695" y="4296743"/>
            <a:ext cx="1474787" cy="644525"/>
            <a:chOff x="1685" y="2407"/>
            <a:chExt cx="929" cy="406"/>
          </a:xfrm>
        </p:grpSpPr>
        <p:sp>
          <p:nvSpPr>
            <p:cNvPr id="31" name="Rectangle 29">
              <a:extLst>
                <a:ext uri="{FF2B5EF4-FFF2-40B4-BE49-F238E27FC236}">
                  <a16:creationId xmlns:a16="http://schemas.microsoft.com/office/drawing/2014/main" id="{7F58ACC6-B27A-A842-AAC6-AB21C2A5FD91}"/>
                </a:ext>
              </a:extLst>
            </p:cNvPr>
            <p:cNvSpPr>
              <a:spLocks noChangeArrowheads="1"/>
            </p:cNvSpPr>
            <p:nvPr/>
          </p:nvSpPr>
          <p:spPr bwMode="auto">
            <a:xfrm>
              <a:off x="1685" y="2421"/>
              <a:ext cx="929" cy="3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2" name="Text Box 30">
              <a:extLst>
                <a:ext uri="{FF2B5EF4-FFF2-40B4-BE49-F238E27FC236}">
                  <a16:creationId xmlns:a16="http://schemas.microsoft.com/office/drawing/2014/main" id="{48B28C71-640D-3642-857F-35FF934303B2}"/>
                </a:ext>
              </a:extLst>
            </p:cNvPr>
            <p:cNvSpPr txBox="1">
              <a:spLocks noChangeArrowheads="1"/>
            </p:cNvSpPr>
            <p:nvPr/>
          </p:nvSpPr>
          <p:spPr bwMode="auto">
            <a:xfrm>
              <a:off x="1765" y="2407"/>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Flyweight 3</a:t>
              </a:r>
            </a:p>
          </p:txBody>
        </p:sp>
        <p:sp>
          <p:nvSpPr>
            <p:cNvPr id="33" name="Line 31">
              <a:extLst>
                <a:ext uri="{FF2B5EF4-FFF2-40B4-BE49-F238E27FC236}">
                  <a16:creationId xmlns:a16="http://schemas.microsoft.com/office/drawing/2014/main" id="{9C709A69-0C79-B944-8ECD-65A39767FC77}"/>
                </a:ext>
              </a:extLst>
            </p:cNvPr>
            <p:cNvSpPr>
              <a:spLocks noChangeShapeType="1"/>
            </p:cNvSpPr>
            <p:nvPr/>
          </p:nvSpPr>
          <p:spPr bwMode="auto">
            <a:xfrm>
              <a:off x="1685" y="2619"/>
              <a:ext cx="92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4" name="Text Box 32">
              <a:extLst>
                <a:ext uri="{FF2B5EF4-FFF2-40B4-BE49-F238E27FC236}">
                  <a16:creationId xmlns:a16="http://schemas.microsoft.com/office/drawing/2014/main" id="{D2EC0521-5F91-1544-B29A-A2A97415DF79}"/>
                </a:ext>
              </a:extLst>
            </p:cNvPr>
            <p:cNvSpPr txBox="1">
              <a:spLocks noChangeArrowheads="1"/>
            </p:cNvSpPr>
            <p:nvPr/>
          </p:nvSpPr>
          <p:spPr bwMode="auto">
            <a:xfrm>
              <a:off x="1743" y="2635"/>
              <a:ext cx="70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lnSpc>
                  <a:spcPct val="80000"/>
                </a:lnSpc>
              </a:pPr>
              <a:r>
                <a:rPr lang="en-US" altLang="zh-CN" sz="2000">
                  <a:solidFill>
                    <a:schemeClr val="tx1"/>
                  </a:solidFill>
                  <a:ea typeface="宋体" panose="02010600030101010101" pitchFamily="2" charset="-122"/>
                </a:rPr>
                <a:t>operation()</a:t>
              </a:r>
            </a:p>
          </p:txBody>
        </p:sp>
      </p:grpSp>
      <p:sp>
        <p:nvSpPr>
          <p:cNvPr id="35" name="Line 33">
            <a:extLst>
              <a:ext uri="{FF2B5EF4-FFF2-40B4-BE49-F238E27FC236}">
                <a16:creationId xmlns:a16="http://schemas.microsoft.com/office/drawing/2014/main" id="{3484FCF7-09EA-D442-A8BE-E9E070245ECB}"/>
              </a:ext>
            </a:extLst>
          </p:cNvPr>
          <p:cNvSpPr>
            <a:spLocks noChangeShapeType="1"/>
          </p:cNvSpPr>
          <p:nvPr/>
        </p:nvSpPr>
        <p:spPr bwMode="auto">
          <a:xfrm>
            <a:off x="7929295" y="3842718"/>
            <a:ext cx="0" cy="4667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 name="Group 34">
            <a:extLst>
              <a:ext uri="{FF2B5EF4-FFF2-40B4-BE49-F238E27FC236}">
                <a16:creationId xmlns:a16="http://schemas.microsoft.com/office/drawing/2014/main" id="{31F9FB1D-F2EC-5F44-A305-F4B418BC0526}"/>
              </a:ext>
            </a:extLst>
          </p:cNvPr>
          <p:cNvGrpSpPr>
            <a:grpSpLocks/>
          </p:cNvGrpSpPr>
          <p:nvPr/>
        </p:nvGrpSpPr>
        <p:grpSpPr bwMode="auto">
          <a:xfrm>
            <a:off x="6411645" y="4072906"/>
            <a:ext cx="3151187" cy="231775"/>
            <a:chOff x="3170" y="1807"/>
            <a:chExt cx="1985" cy="146"/>
          </a:xfrm>
        </p:grpSpPr>
        <p:sp>
          <p:nvSpPr>
            <p:cNvPr id="37" name="Line 35">
              <a:extLst>
                <a:ext uri="{FF2B5EF4-FFF2-40B4-BE49-F238E27FC236}">
                  <a16:creationId xmlns:a16="http://schemas.microsoft.com/office/drawing/2014/main" id="{EC4C8E66-1163-074D-81B6-6D24A6688D3A}"/>
                </a:ext>
              </a:extLst>
            </p:cNvPr>
            <p:cNvSpPr>
              <a:spLocks noChangeShapeType="1"/>
            </p:cNvSpPr>
            <p:nvPr/>
          </p:nvSpPr>
          <p:spPr bwMode="auto">
            <a:xfrm>
              <a:off x="3170" y="1807"/>
              <a:ext cx="0" cy="14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36">
              <a:extLst>
                <a:ext uri="{FF2B5EF4-FFF2-40B4-BE49-F238E27FC236}">
                  <a16:creationId xmlns:a16="http://schemas.microsoft.com/office/drawing/2014/main" id="{D1369A3F-1B57-844F-A9D9-C680B958285F}"/>
                </a:ext>
              </a:extLst>
            </p:cNvPr>
            <p:cNvGrpSpPr>
              <a:grpSpLocks/>
            </p:cNvGrpSpPr>
            <p:nvPr/>
          </p:nvGrpSpPr>
          <p:grpSpPr bwMode="auto">
            <a:xfrm>
              <a:off x="3170" y="1807"/>
              <a:ext cx="1985" cy="146"/>
              <a:chOff x="2904" y="2329"/>
              <a:chExt cx="2057" cy="146"/>
            </a:xfrm>
          </p:grpSpPr>
          <p:sp>
            <p:nvSpPr>
              <p:cNvPr id="39" name="Line 37">
                <a:extLst>
                  <a:ext uri="{FF2B5EF4-FFF2-40B4-BE49-F238E27FC236}">
                    <a16:creationId xmlns:a16="http://schemas.microsoft.com/office/drawing/2014/main" id="{157DD3E1-30F2-3A43-A346-1FC8B0D4BB2B}"/>
                  </a:ext>
                </a:extLst>
              </p:cNvPr>
              <p:cNvSpPr>
                <a:spLocks noChangeShapeType="1"/>
              </p:cNvSpPr>
              <p:nvPr/>
            </p:nvSpPr>
            <p:spPr bwMode="auto">
              <a:xfrm>
                <a:off x="2904" y="2329"/>
                <a:ext cx="2057"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8">
                <a:extLst>
                  <a:ext uri="{FF2B5EF4-FFF2-40B4-BE49-F238E27FC236}">
                    <a16:creationId xmlns:a16="http://schemas.microsoft.com/office/drawing/2014/main" id="{01F5CF39-ABA5-A94F-B130-523AF488F291}"/>
                  </a:ext>
                </a:extLst>
              </p:cNvPr>
              <p:cNvSpPr>
                <a:spLocks noChangeShapeType="1"/>
              </p:cNvSpPr>
              <p:nvPr/>
            </p:nvSpPr>
            <p:spPr bwMode="auto">
              <a:xfrm>
                <a:off x="4961" y="2329"/>
                <a:ext cx="0" cy="14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 name="Line 39">
            <a:extLst>
              <a:ext uri="{FF2B5EF4-FFF2-40B4-BE49-F238E27FC236}">
                <a16:creationId xmlns:a16="http://schemas.microsoft.com/office/drawing/2014/main" id="{518C767B-9289-414C-BA4D-F0F31A5D9A71}"/>
              </a:ext>
            </a:extLst>
          </p:cNvPr>
          <p:cNvSpPr>
            <a:spLocks noChangeShapeType="1"/>
          </p:cNvSpPr>
          <p:nvPr/>
        </p:nvSpPr>
        <p:spPr bwMode="auto">
          <a:xfrm rot="5400000">
            <a:off x="3589863" y="2730675"/>
            <a:ext cx="576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40">
            <a:extLst>
              <a:ext uri="{FF2B5EF4-FFF2-40B4-BE49-F238E27FC236}">
                <a16:creationId xmlns:a16="http://schemas.microsoft.com/office/drawing/2014/main" id="{ABF7B9E8-841D-074F-B438-040808DD16EE}"/>
              </a:ext>
            </a:extLst>
          </p:cNvPr>
          <p:cNvGrpSpPr>
            <a:grpSpLocks/>
          </p:cNvGrpSpPr>
          <p:nvPr/>
        </p:nvGrpSpPr>
        <p:grpSpPr bwMode="auto">
          <a:xfrm>
            <a:off x="1726932" y="3672856"/>
            <a:ext cx="3878263" cy="2459037"/>
            <a:chOff x="219" y="1555"/>
            <a:chExt cx="2443" cy="1549"/>
          </a:xfrm>
        </p:grpSpPr>
        <p:sp>
          <p:nvSpPr>
            <p:cNvPr id="43" name="AutoShape 41">
              <a:extLst>
                <a:ext uri="{FF2B5EF4-FFF2-40B4-BE49-F238E27FC236}">
                  <a16:creationId xmlns:a16="http://schemas.microsoft.com/office/drawing/2014/main" id="{907AA345-F534-3945-821D-E96D328CE64E}"/>
                </a:ext>
              </a:extLst>
            </p:cNvPr>
            <p:cNvSpPr>
              <a:spLocks noChangeArrowheads="1"/>
            </p:cNvSpPr>
            <p:nvPr/>
          </p:nvSpPr>
          <p:spPr bwMode="auto">
            <a:xfrm>
              <a:off x="219" y="1918"/>
              <a:ext cx="2443" cy="1186"/>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Text Box 42">
              <a:extLst>
                <a:ext uri="{FF2B5EF4-FFF2-40B4-BE49-F238E27FC236}">
                  <a16:creationId xmlns:a16="http://schemas.microsoft.com/office/drawing/2014/main" id="{9BB5E877-2614-774F-ADFC-D1123BF55E92}"/>
                </a:ext>
              </a:extLst>
            </p:cNvPr>
            <p:cNvSpPr txBox="1">
              <a:spLocks noChangeArrowheads="1"/>
            </p:cNvSpPr>
            <p:nvPr/>
          </p:nvSpPr>
          <p:spPr bwMode="auto">
            <a:xfrm>
              <a:off x="291" y="2015"/>
              <a:ext cx="2231"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if (flyweights.get(key)==null) { </a:t>
              </a:r>
            </a:p>
            <a:p>
              <a:pPr eaLnBrk="0" hangingPunct="0"/>
              <a:r>
                <a:rPr lang="en-US" altLang="zh-CN" sz="2000">
                  <a:solidFill>
                    <a:schemeClr val="tx1"/>
                  </a:solidFill>
                  <a:ea typeface="宋体" panose="02010600030101010101" pitchFamily="2" charset="-122"/>
                </a:rPr>
                <a:t>   Class c=Class.forName(key);</a:t>
              </a:r>
            </a:p>
            <a:p>
              <a:pPr eaLnBrk="0" hangingPunct="0"/>
              <a:r>
                <a:rPr lang="en-US" altLang="zh-CN" sz="2000">
                  <a:solidFill>
                    <a:schemeClr val="tx1"/>
                  </a:solidFill>
                  <a:ea typeface="宋体" panose="02010600030101010101" pitchFamily="2" charset="-122"/>
                </a:rPr>
                <a:t>   flyweights.add(c.newInstance());</a:t>
              </a:r>
            </a:p>
            <a:p>
              <a:pPr eaLnBrk="0" hangingPunct="0"/>
              <a:r>
                <a:rPr lang="en-US" altLang="zh-CN" sz="2000">
                  <a:solidFill>
                    <a:schemeClr val="tx1"/>
                  </a:solidFill>
                  <a:ea typeface="宋体" panose="02010600030101010101" pitchFamily="2" charset="-122"/>
                </a:rPr>
                <a:t>}</a:t>
              </a:r>
            </a:p>
            <a:p>
              <a:pPr eaLnBrk="0" hangingPunct="0"/>
              <a:r>
                <a:rPr lang="en-US" altLang="zh-CN" sz="2000">
                  <a:solidFill>
                    <a:schemeClr val="tx1"/>
                  </a:solidFill>
                  <a:ea typeface="宋体" panose="02010600030101010101" pitchFamily="2" charset="-122"/>
                </a:rPr>
                <a:t>return flyweights.get(key);</a:t>
              </a:r>
            </a:p>
          </p:txBody>
        </p:sp>
        <p:sp>
          <p:nvSpPr>
            <p:cNvPr id="45" name="Line 43">
              <a:extLst>
                <a:ext uri="{FF2B5EF4-FFF2-40B4-BE49-F238E27FC236}">
                  <a16:creationId xmlns:a16="http://schemas.microsoft.com/office/drawing/2014/main" id="{3E0E35BC-A7CF-D44F-9814-55442C8829B0}"/>
                </a:ext>
              </a:extLst>
            </p:cNvPr>
            <p:cNvSpPr>
              <a:spLocks noChangeShapeType="1"/>
            </p:cNvSpPr>
            <p:nvPr/>
          </p:nvSpPr>
          <p:spPr bwMode="auto">
            <a:xfrm flipH="1">
              <a:off x="1428" y="1555"/>
              <a:ext cx="146" cy="36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6248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27B129-B74F-FA43-B3C7-BBAFBC3E5527}"/>
              </a:ext>
            </a:extLst>
          </p:cNvPr>
          <p:cNvSpPr>
            <a:spLocks noGrp="1"/>
          </p:cNvSpPr>
          <p:nvPr>
            <p:ph type="sldNum" sz="quarter" idx="12"/>
          </p:nvPr>
        </p:nvSpPr>
        <p:spPr/>
        <p:txBody>
          <a:bodyPr/>
          <a:lstStyle/>
          <a:p>
            <a:fld id="{4CE482DC-2269-4F26-9D2A-7E44B1A4CD85}" type="slidenum">
              <a:rPr lang="en-US" smtClean="0"/>
              <a:t>71</a:t>
            </a:fld>
            <a:endParaRPr lang="en-US" dirty="0"/>
          </a:p>
        </p:txBody>
      </p:sp>
      <p:sp>
        <p:nvSpPr>
          <p:cNvPr id="5" name="Rectangle 2">
            <a:extLst>
              <a:ext uri="{FF2B5EF4-FFF2-40B4-BE49-F238E27FC236}">
                <a16:creationId xmlns:a16="http://schemas.microsoft.com/office/drawing/2014/main" id="{9B38CA68-E7C4-D94F-A40F-99A4DC1D8ABF}"/>
              </a:ext>
            </a:extLst>
          </p:cNvPr>
          <p:cNvSpPr txBox="1">
            <a:spLocks noChangeArrowheads="1"/>
          </p:cNvSpPr>
          <p:nvPr/>
        </p:nvSpPr>
        <p:spPr>
          <a:xfrm>
            <a:off x="2022529" y="896317"/>
            <a:ext cx="8229600" cy="685800"/>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a:ea typeface="宋体" panose="02010600030101010101" pitchFamily="2" charset="-122"/>
              </a:rPr>
              <a:t>Interaction in the Flyweight Pattern</a:t>
            </a:r>
          </a:p>
        </p:txBody>
      </p:sp>
      <p:sp>
        <p:nvSpPr>
          <p:cNvPr id="6" name="Text Box 3">
            <a:extLst>
              <a:ext uri="{FF2B5EF4-FFF2-40B4-BE49-F238E27FC236}">
                <a16:creationId xmlns:a16="http://schemas.microsoft.com/office/drawing/2014/main" id="{AEF06124-F647-064E-AECC-2C6E0D042F39}"/>
              </a:ext>
            </a:extLst>
          </p:cNvPr>
          <p:cNvSpPr txBox="1">
            <a:spLocks noChangeArrowheads="1"/>
          </p:cNvSpPr>
          <p:nvPr/>
        </p:nvSpPr>
        <p:spPr bwMode="auto">
          <a:xfrm>
            <a:off x="2174929" y="2202830"/>
            <a:ext cx="1141413" cy="37465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2400">
                <a:solidFill>
                  <a:schemeClr val="tx1"/>
                </a:solidFill>
                <a:ea typeface="宋体" panose="02010600030101010101" pitchFamily="2" charset="-122"/>
              </a:rPr>
              <a:t>  </a:t>
            </a:r>
            <a:r>
              <a:rPr lang="en-US" altLang="zh-CN" sz="2400" u="sng">
                <a:solidFill>
                  <a:schemeClr val="tx1"/>
                </a:solidFill>
                <a:ea typeface="宋体" panose="02010600030101010101" pitchFamily="2" charset="-122"/>
              </a:rPr>
              <a:t>:Client</a:t>
            </a:r>
            <a:r>
              <a:rPr lang="en-US" altLang="zh-CN" sz="2400">
                <a:solidFill>
                  <a:schemeClr val="tx1"/>
                </a:solidFill>
                <a:ea typeface="宋体" panose="02010600030101010101" pitchFamily="2" charset="-122"/>
              </a:rPr>
              <a:t>  </a:t>
            </a:r>
          </a:p>
        </p:txBody>
      </p:sp>
      <p:sp>
        <p:nvSpPr>
          <p:cNvPr id="7" name="Text Box 4">
            <a:extLst>
              <a:ext uri="{FF2B5EF4-FFF2-40B4-BE49-F238E27FC236}">
                <a16:creationId xmlns:a16="http://schemas.microsoft.com/office/drawing/2014/main" id="{DCA1EB46-A116-D640-9C38-EDB84F1B57B3}"/>
              </a:ext>
            </a:extLst>
          </p:cNvPr>
          <p:cNvSpPr txBox="1">
            <a:spLocks noChangeArrowheads="1"/>
          </p:cNvSpPr>
          <p:nvPr/>
        </p:nvSpPr>
        <p:spPr bwMode="auto">
          <a:xfrm>
            <a:off x="4514904" y="1867867"/>
            <a:ext cx="13192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zh-CN" sz="2400" u="sng">
                <a:solidFill>
                  <a:schemeClr val="tx1"/>
                </a:solidFill>
                <a:ea typeface="宋体" panose="02010600030101010101" pitchFamily="2" charset="-122"/>
              </a:rPr>
              <a:t>:Flyweight</a:t>
            </a:r>
          </a:p>
          <a:p>
            <a:pPr algn="ctr" eaLnBrk="0" hangingPunct="0"/>
            <a:r>
              <a:rPr lang="en-US" altLang="zh-CN" sz="2400" u="sng">
                <a:solidFill>
                  <a:schemeClr val="tx1"/>
                </a:solidFill>
                <a:ea typeface="宋体" panose="02010600030101010101" pitchFamily="2" charset="-122"/>
              </a:rPr>
              <a:t>Factory</a:t>
            </a:r>
            <a:r>
              <a:rPr lang="en-US" altLang="zh-CN" sz="2400">
                <a:solidFill>
                  <a:schemeClr val="tx1"/>
                </a:solidFill>
                <a:ea typeface="宋体" panose="02010600030101010101" pitchFamily="2" charset="-122"/>
              </a:rPr>
              <a:t>  </a:t>
            </a:r>
          </a:p>
        </p:txBody>
      </p:sp>
      <p:sp>
        <p:nvSpPr>
          <p:cNvPr id="8" name="Text Box 5">
            <a:extLst>
              <a:ext uri="{FF2B5EF4-FFF2-40B4-BE49-F238E27FC236}">
                <a16:creationId xmlns:a16="http://schemas.microsoft.com/office/drawing/2014/main" id="{D851176D-0BE4-0249-B50D-B5BC81D5933C}"/>
              </a:ext>
            </a:extLst>
          </p:cNvPr>
          <p:cNvSpPr txBox="1">
            <a:spLocks noChangeArrowheads="1"/>
          </p:cNvSpPr>
          <p:nvPr/>
        </p:nvSpPr>
        <p:spPr bwMode="auto">
          <a:xfrm>
            <a:off x="7164442" y="2029792"/>
            <a:ext cx="12350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zh-CN" sz="2400" u="sng">
                <a:solidFill>
                  <a:schemeClr val="tx1"/>
                </a:solidFill>
                <a:ea typeface="宋体" panose="02010600030101010101" pitchFamily="2" charset="-122"/>
              </a:rPr>
              <a:t>Flyweight</a:t>
            </a:r>
            <a:endParaRPr lang="en-US" altLang="zh-CN" sz="2400">
              <a:solidFill>
                <a:schemeClr val="tx1"/>
              </a:solidFill>
              <a:ea typeface="宋体" panose="02010600030101010101" pitchFamily="2" charset="-122"/>
            </a:endParaRPr>
          </a:p>
        </p:txBody>
      </p:sp>
      <p:sp>
        <p:nvSpPr>
          <p:cNvPr id="9" name="Line 6">
            <a:extLst>
              <a:ext uri="{FF2B5EF4-FFF2-40B4-BE49-F238E27FC236}">
                <a16:creationId xmlns:a16="http://schemas.microsoft.com/office/drawing/2014/main" id="{0CA62948-79ED-3D4B-B316-020F91CAC252}"/>
              </a:ext>
            </a:extLst>
          </p:cNvPr>
          <p:cNvSpPr>
            <a:spLocks noChangeShapeType="1"/>
          </p:cNvSpPr>
          <p:nvPr/>
        </p:nvSpPr>
        <p:spPr bwMode="auto">
          <a:xfrm>
            <a:off x="2784529" y="2572717"/>
            <a:ext cx="0" cy="4089400"/>
          </a:xfrm>
          <a:prstGeom prst="line">
            <a:avLst/>
          </a:prstGeom>
          <a:noFill/>
          <a:ln w="9525">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0" name="Line 7">
            <a:extLst>
              <a:ext uri="{FF2B5EF4-FFF2-40B4-BE49-F238E27FC236}">
                <a16:creationId xmlns:a16="http://schemas.microsoft.com/office/drawing/2014/main" id="{5E712B67-6249-024B-B90C-CAF116B83FA8}"/>
              </a:ext>
            </a:extLst>
          </p:cNvPr>
          <p:cNvSpPr>
            <a:spLocks noChangeShapeType="1"/>
          </p:cNvSpPr>
          <p:nvPr/>
        </p:nvSpPr>
        <p:spPr bwMode="auto">
          <a:xfrm>
            <a:off x="5168954" y="2618755"/>
            <a:ext cx="0" cy="4089400"/>
          </a:xfrm>
          <a:prstGeom prst="line">
            <a:avLst/>
          </a:prstGeom>
          <a:noFill/>
          <a:ln w="9525">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1" name="Line 8">
            <a:extLst>
              <a:ext uri="{FF2B5EF4-FFF2-40B4-BE49-F238E27FC236}">
                <a16:creationId xmlns:a16="http://schemas.microsoft.com/office/drawing/2014/main" id="{B2E01125-DCF3-4C46-818D-2B6E446C6988}"/>
              </a:ext>
            </a:extLst>
          </p:cNvPr>
          <p:cNvSpPr>
            <a:spLocks noChangeShapeType="1"/>
          </p:cNvSpPr>
          <p:nvPr/>
        </p:nvSpPr>
        <p:spPr bwMode="auto">
          <a:xfrm>
            <a:off x="7797854" y="2640980"/>
            <a:ext cx="0" cy="4089400"/>
          </a:xfrm>
          <a:prstGeom prst="line">
            <a:avLst/>
          </a:prstGeom>
          <a:noFill/>
          <a:ln w="9525">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2" name="Rectangle 9">
            <a:extLst>
              <a:ext uri="{FF2B5EF4-FFF2-40B4-BE49-F238E27FC236}">
                <a16:creationId xmlns:a16="http://schemas.microsoft.com/office/drawing/2014/main" id="{4E6407CB-EA29-3248-A548-0716E761609C}"/>
              </a:ext>
            </a:extLst>
          </p:cNvPr>
          <p:cNvSpPr>
            <a:spLocks noChangeArrowheads="1"/>
          </p:cNvSpPr>
          <p:nvPr/>
        </p:nvSpPr>
        <p:spPr bwMode="auto">
          <a:xfrm>
            <a:off x="2733729" y="2890217"/>
            <a:ext cx="88900" cy="31623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3" name="Rectangle 10">
            <a:extLst>
              <a:ext uri="{FF2B5EF4-FFF2-40B4-BE49-F238E27FC236}">
                <a16:creationId xmlns:a16="http://schemas.microsoft.com/office/drawing/2014/main" id="{F0BFFD76-9853-864F-9A2D-AD2A0ABD3E12}"/>
              </a:ext>
            </a:extLst>
          </p:cNvPr>
          <p:cNvSpPr>
            <a:spLocks noChangeArrowheads="1"/>
          </p:cNvSpPr>
          <p:nvPr/>
        </p:nvSpPr>
        <p:spPr bwMode="auto">
          <a:xfrm>
            <a:off x="5118154" y="2902917"/>
            <a:ext cx="101600" cy="25527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4" name="Line 11">
            <a:extLst>
              <a:ext uri="{FF2B5EF4-FFF2-40B4-BE49-F238E27FC236}">
                <a16:creationId xmlns:a16="http://schemas.microsoft.com/office/drawing/2014/main" id="{376D458D-8B61-6D45-AF1F-DE26AB50F16A}"/>
              </a:ext>
            </a:extLst>
          </p:cNvPr>
          <p:cNvSpPr>
            <a:spLocks noChangeShapeType="1"/>
          </p:cNvSpPr>
          <p:nvPr/>
        </p:nvSpPr>
        <p:spPr bwMode="auto">
          <a:xfrm>
            <a:off x="2822629" y="3042617"/>
            <a:ext cx="2286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5" name="Text Box 12">
            <a:extLst>
              <a:ext uri="{FF2B5EF4-FFF2-40B4-BE49-F238E27FC236}">
                <a16:creationId xmlns:a16="http://schemas.microsoft.com/office/drawing/2014/main" id="{8E1EE469-D656-254E-9557-A98F471305B3}"/>
              </a:ext>
            </a:extLst>
          </p:cNvPr>
          <p:cNvSpPr txBox="1">
            <a:spLocks noChangeArrowheads="1"/>
          </p:cNvSpPr>
          <p:nvPr/>
        </p:nvSpPr>
        <p:spPr bwMode="auto">
          <a:xfrm>
            <a:off x="2911529" y="3079130"/>
            <a:ext cx="196373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f:=getFlyweight</a:t>
            </a:r>
          </a:p>
          <a:p>
            <a:pPr eaLnBrk="0" hangingPunct="0"/>
            <a:r>
              <a:rPr lang="en-US" altLang="zh-CN" sz="2400">
                <a:solidFill>
                  <a:schemeClr val="tx1"/>
                </a:solidFill>
                <a:ea typeface="宋体" panose="02010600030101010101" pitchFamily="2" charset="-122"/>
              </a:rPr>
              <a:t>    (key)</a:t>
            </a:r>
          </a:p>
        </p:txBody>
      </p:sp>
      <p:sp>
        <p:nvSpPr>
          <p:cNvPr id="16" name="Rectangle 13">
            <a:extLst>
              <a:ext uri="{FF2B5EF4-FFF2-40B4-BE49-F238E27FC236}">
                <a16:creationId xmlns:a16="http://schemas.microsoft.com/office/drawing/2014/main" id="{99D42406-FA08-0B4D-A5AF-3C2C869ED3CB}"/>
              </a:ext>
            </a:extLst>
          </p:cNvPr>
          <p:cNvSpPr>
            <a:spLocks noChangeArrowheads="1"/>
          </p:cNvSpPr>
          <p:nvPr/>
        </p:nvSpPr>
        <p:spPr bwMode="auto">
          <a:xfrm>
            <a:off x="5168954" y="3347417"/>
            <a:ext cx="114300" cy="3429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7" name="Text Box 14">
            <a:extLst>
              <a:ext uri="{FF2B5EF4-FFF2-40B4-BE49-F238E27FC236}">
                <a16:creationId xmlns:a16="http://schemas.microsoft.com/office/drawing/2014/main" id="{0AE370AA-01B5-B44D-B111-BCE7250036C8}"/>
              </a:ext>
            </a:extLst>
          </p:cNvPr>
          <p:cNvSpPr txBox="1">
            <a:spLocks noChangeArrowheads="1"/>
          </p:cNvSpPr>
          <p:nvPr/>
        </p:nvSpPr>
        <p:spPr bwMode="auto">
          <a:xfrm>
            <a:off x="5499154" y="2847355"/>
            <a:ext cx="17192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lnSpc>
                <a:spcPct val="75000"/>
              </a:lnSpc>
            </a:pPr>
            <a:r>
              <a:rPr lang="en-US" altLang="zh-CN" sz="2400">
                <a:solidFill>
                  <a:schemeClr val="tx1"/>
                </a:solidFill>
                <a:ea typeface="宋体" panose="02010600030101010101" pitchFamily="2" charset="-122"/>
              </a:rPr>
              <a:t>f:=flyweights.</a:t>
            </a:r>
          </a:p>
          <a:p>
            <a:pPr eaLnBrk="0" hangingPunct="0">
              <a:lnSpc>
                <a:spcPct val="75000"/>
              </a:lnSpc>
            </a:pPr>
            <a:r>
              <a:rPr lang="en-US" altLang="zh-CN" sz="2400">
                <a:solidFill>
                  <a:schemeClr val="tx1"/>
                </a:solidFill>
                <a:ea typeface="宋体" panose="02010600030101010101" pitchFamily="2" charset="-122"/>
              </a:rPr>
              <a:t> get(key)</a:t>
            </a:r>
          </a:p>
        </p:txBody>
      </p:sp>
      <p:sp>
        <p:nvSpPr>
          <p:cNvPr id="18" name="Rectangle 15">
            <a:extLst>
              <a:ext uri="{FF2B5EF4-FFF2-40B4-BE49-F238E27FC236}">
                <a16:creationId xmlns:a16="http://schemas.microsoft.com/office/drawing/2014/main" id="{0A4274BE-F0D1-F447-8CDB-9E0F9A833629}"/>
              </a:ext>
            </a:extLst>
          </p:cNvPr>
          <p:cNvSpPr>
            <a:spLocks noChangeArrowheads="1"/>
          </p:cNvSpPr>
          <p:nvPr/>
        </p:nvSpPr>
        <p:spPr bwMode="auto">
          <a:xfrm>
            <a:off x="7734354" y="4211017"/>
            <a:ext cx="114300" cy="3429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9" name="Rectangle 16">
            <a:extLst>
              <a:ext uri="{FF2B5EF4-FFF2-40B4-BE49-F238E27FC236}">
                <a16:creationId xmlns:a16="http://schemas.microsoft.com/office/drawing/2014/main" id="{434696D6-C188-734C-B85B-36BAA007E768}"/>
              </a:ext>
            </a:extLst>
          </p:cNvPr>
          <p:cNvSpPr>
            <a:spLocks noChangeArrowheads="1"/>
          </p:cNvSpPr>
          <p:nvPr/>
        </p:nvSpPr>
        <p:spPr bwMode="auto">
          <a:xfrm>
            <a:off x="5194354" y="3969717"/>
            <a:ext cx="88900" cy="13335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0" name="Line 17">
            <a:extLst>
              <a:ext uri="{FF2B5EF4-FFF2-40B4-BE49-F238E27FC236}">
                <a16:creationId xmlns:a16="http://schemas.microsoft.com/office/drawing/2014/main" id="{E38F1FAA-0AAC-824F-B5C3-7C250CC0F0EE}"/>
              </a:ext>
            </a:extLst>
          </p:cNvPr>
          <p:cNvSpPr>
            <a:spLocks noChangeShapeType="1"/>
          </p:cNvSpPr>
          <p:nvPr/>
        </p:nvSpPr>
        <p:spPr bwMode="auto">
          <a:xfrm>
            <a:off x="5486454" y="3842717"/>
            <a:ext cx="0" cy="2921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1" name="Line 18">
            <a:extLst>
              <a:ext uri="{FF2B5EF4-FFF2-40B4-BE49-F238E27FC236}">
                <a16:creationId xmlns:a16="http://schemas.microsoft.com/office/drawing/2014/main" id="{A0944138-A6D7-0940-B81C-E7D389039C6E}"/>
              </a:ext>
            </a:extLst>
          </p:cNvPr>
          <p:cNvSpPr>
            <a:spLocks noChangeShapeType="1"/>
          </p:cNvSpPr>
          <p:nvPr/>
        </p:nvSpPr>
        <p:spPr bwMode="auto">
          <a:xfrm flipH="1" flipV="1">
            <a:off x="5308654" y="4134817"/>
            <a:ext cx="177800" cy="127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2" name="Text Box 19">
            <a:extLst>
              <a:ext uri="{FF2B5EF4-FFF2-40B4-BE49-F238E27FC236}">
                <a16:creationId xmlns:a16="http://schemas.microsoft.com/office/drawing/2014/main" id="{5E6DD07D-6726-C64F-88E6-B961BA21E2DD}"/>
              </a:ext>
            </a:extLst>
          </p:cNvPr>
          <p:cNvSpPr txBox="1">
            <a:spLocks noChangeArrowheads="1"/>
          </p:cNvSpPr>
          <p:nvPr/>
        </p:nvSpPr>
        <p:spPr bwMode="auto">
          <a:xfrm>
            <a:off x="5638854" y="4738067"/>
            <a:ext cx="14890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lnSpc>
                <a:spcPct val="75000"/>
              </a:lnSpc>
            </a:pPr>
            <a:r>
              <a:rPr lang="en-US" altLang="zh-CN" sz="2400">
                <a:solidFill>
                  <a:schemeClr val="tx1"/>
                </a:solidFill>
                <a:ea typeface="宋体" panose="02010600030101010101" pitchFamily="2" charset="-122"/>
              </a:rPr>
              <a:t>flyweights.</a:t>
            </a:r>
          </a:p>
          <a:p>
            <a:pPr eaLnBrk="0" hangingPunct="0">
              <a:lnSpc>
                <a:spcPct val="75000"/>
              </a:lnSpc>
            </a:pPr>
            <a:r>
              <a:rPr lang="en-US" altLang="zh-CN" sz="2400">
                <a:solidFill>
                  <a:schemeClr val="tx1"/>
                </a:solidFill>
                <a:ea typeface="宋体" panose="02010600030101010101" pitchFamily="2" charset="-122"/>
              </a:rPr>
              <a:t> add (key, f)</a:t>
            </a:r>
          </a:p>
        </p:txBody>
      </p:sp>
      <p:sp>
        <p:nvSpPr>
          <p:cNvPr id="23" name="Rectangle 20">
            <a:extLst>
              <a:ext uri="{FF2B5EF4-FFF2-40B4-BE49-F238E27FC236}">
                <a16:creationId xmlns:a16="http://schemas.microsoft.com/office/drawing/2014/main" id="{7006DB19-7BB4-E24B-A68F-D5C3BCAB1FD9}"/>
              </a:ext>
            </a:extLst>
          </p:cNvPr>
          <p:cNvSpPr>
            <a:spLocks noChangeArrowheads="1"/>
          </p:cNvSpPr>
          <p:nvPr/>
        </p:nvSpPr>
        <p:spPr bwMode="auto">
          <a:xfrm>
            <a:off x="5557892" y="3736355"/>
            <a:ext cx="11207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[f==null]</a:t>
            </a:r>
          </a:p>
        </p:txBody>
      </p:sp>
      <p:sp>
        <p:nvSpPr>
          <p:cNvPr id="24" name="Line 21">
            <a:extLst>
              <a:ext uri="{FF2B5EF4-FFF2-40B4-BE49-F238E27FC236}">
                <a16:creationId xmlns:a16="http://schemas.microsoft.com/office/drawing/2014/main" id="{FFE92847-28D5-B044-A77A-677FF95E88C4}"/>
              </a:ext>
            </a:extLst>
          </p:cNvPr>
          <p:cNvSpPr>
            <a:spLocks noChangeShapeType="1"/>
          </p:cNvSpPr>
          <p:nvPr/>
        </p:nvSpPr>
        <p:spPr bwMode="auto">
          <a:xfrm>
            <a:off x="5283254" y="4287217"/>
            <a:ext cx="2438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5" name="Rectangle 22">
            <a:extLst>
              <a:ext uri="{FF2B5EF4-FFF2-40B4-BE49-F238E27FC236}">
                <a16:creationId xmlns:a16="http://schemas.microsoft.com/office/drawing/2014/main" id="{9DA803DE-7A19-AA49-89DF-E8B8CF65B630}"/>
              </a:ext>
            </a:extLst>
          </p:cNvPr>
          <p:cNvSpPr>
            <a:spLocks noChangeArrowheads="1"/>
          </p:cNvSpPr>
          <p:nvPr/>
        </p:nvSpPr>
        <p:spPr bwMode="auto">
          <a:xfrm>
            <a:off x="5435654" y="4264992"/>
            <a:ext cx="2679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2000">
                <a:solidFill>
                  <a:schemeClr val="tx1"/>
                </a:solidFill>
                <a:ea typeface="宋体" panose="02010600030101010101" pitchFamily="2" charset="-122"/>
              </a:rPr>
              <a:t>create (intrinsicState)</a:t>
            </a:r>
          </a:p>
        </p:txBody>
      </p:sp>
      <p:sp>
        <p:nvSpPr>
          <p:cNvPr id="26" name="Rectangle 23">
            <a:extLst>
              <a:ext uri="{FF2B5EF4-FFF2-40B4-BE49-F238E27FC236}">
                <a16:creationId xmlns:a16="http://schemas.microsoft.com/office/drawing/2014/main" id="{D4A037A9-1CB7-8B40-BF86-1EA29E9EDDA1}"/>
              </a:ext>
            </a:extLst>
          </p:cNvPr>
          <p:cNvSpPr>
            <a:spLocks noChangeArrowheads="1"/>
          </p:cNvSpPr>
          <p:nvPr/>
        </p:nvSpPr>
        <p:spPr bwMode="auto">
          <a:xfrm>
            <a:off x="5245154" y="4869830"/>
            <a:ext cx="114300" cy="3429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7" name="Rectangle 24">
            <a:extLst>
              <a:ext uri="{FF2B5EF4-FFF2-40B4-BE49-F238E27FC236}">
                <a16:creationId xmlns:a16="http://schemas.microsoft.com/office/drawing/2014/main" id="{C1142815-573B-D442-8219-35A161288B78}"/>
              </a:ext>
            </a:extLst>
          </p:cNvPr>
          <p:cNvSpPr>
            <a:spLocks noChangeArrowheads="1"/>
          </p:cNvSpPr>
          <p:nvPr/>
        </p:nvSpPr>
        <p:spPr bwMode="auto">
          <a:xfrm>
            <a:off x="7747054" y="5608017"/>
            <a:ext cx="114300" cy="3429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8" name="Line 25">
            <a:extLst>
              <a:ext uri="{FF2B5EF4-FFF2-40B4-BE49-F238E27FC236}">
                <a16:creationId xmlns:a16="http://schemas.microsoft.com/office/drawing/2014/main" id="{03F71199-E171-2748-9578-B882804DAD91}"/>
              </a:ext>
            </a:extLst>
          </p:cNvPr>
          <p:cNvSpPr>
            <a:spLocks noChangeShapeType="1"/>
          </p:cNvSpPr>
          <p:nvPr/>
        </p:nvSpPr>
        <p:spPr bwMode="auto">
          <a:xfrm>
            <a:off x="2822629" y="5658817"/>
            <a:ext cx="5168900" cy="127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29" name="Text Box 26">
            <a:extLst>
              <a:ext uri="{FF2B5EF4-FFF2-40B4-BE49-F238E27FC236}">
                <a16:creationId xmlns:a16="http://schemas.microsoft.com/office/drawing/2014/main" id="{E3DA3A22-94F7-AE41-AF45-91D651DB5D85}"/>
              </a:ext>
            </a:extLst>
          </p:cNvPr>
          <p:cNvSpPr txBox="1">
            <a:spLocks noChangeArrowheads="1"/>
          </p:cNvSpPr>
          <p:nvPr/>
        </p:nvSpPr>
        <p:spPr bwMode="auto">
          <a:xfrm>
            <a:off x="3279829" y="5657230"/>
            <a:ext cx="14224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400">
                <a:solidFill>
                  <a:schemeClr val="tx1"/>
                </a:solidFill>
                <a:ea typeface="宋体" panose="02010600030101010101" pitchFamily="2" charset="-122"/>
              </a:rPr>
              <a:t>draw(g,x,y)</a:t>
            </a:r>
          </a:p>
        </p:txBody>
      </p:sp>
      <p:sp>
        <p:nvSpPr>
          <p:cNvPr id="30" name="Text Box 27">
            <a:extLst>
              <a:ext uri="{FF2B5EF4-FFF2-40B4-BE49-F238E27FC236}">
                <a16:creationId xmlns:a16="http://schemas.microsoft.com/office/drawing/2014/main" id="{D081A76C-5D1B-2C4E-B7CC-420BFD6BAE3E}"/>
              </a:ext>
            </a:extLst>
          </p:cNvPr>
          <p:cNvSpPr txBox="1">
            <a:spLocks noChangeArrowheads="1"/>
          </p:cNvSpPr>
          <p:nvPr/>
        </p:nvSpPr>
        <p:spPr bwMode="auto">
          <a:xfrm>
            <a:off x="8686854" y="2215530"/>
            <a:ext cx="1651000" cy="37465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2400">
                <a:solidFill>
                  <a:schemeClr val="tx1"/>
                </a:solidFill>
                <a:ea typeface="宋体" panose="02010600030101010101" pitchFamily="2" charset="-122"/>
              </a:rPr>
              <a:t>  </a:t>
            </a:r>
            <a:r>
              <a:rPr lang="en-US" altLang="zh-CN" sz="2400">
                <a:solidFill>
                  <a:schemeClr val="tx1"/>
                </a:solidFill>
                <a:ea typeface="宋体" panose="02010600030101010101" pitchFamily="2" charset="-122"/>
              </a:rPr>
              <a:t>g</a:t>
            </a:r>
            <a:r>
              <a:rPr lang="en-US" altLang="zh-CN" sz="2400" u="sng">
                <a:solidFill>
                  <a:schemeClr val="tx1"/>
                </a:solidFill>
                <a:ea typeface="宋体" panose="02010600030101010101" pitchFamily="2" charset="-122"/>
              </a:rPr>
              <a:t>:Graphics</a:t>
            </a:r>
            <a:r>
              <a:rPr lang="en-US" altLang="zh-CN" sz="2400">
                <a:solidFill>
                  <a:schemeClr val="tx1"/>
                </a:solidFill>
                <a:ea typeface="宋体" panose="02010600030101010101" pitchFamily="2" charset="-122"/>
              </a:rPr>
              <a:t>  </a:t>
            </a:r>
          </a:p>
        </p:txBody>
      </p:sp>
      <p:sp>
        <p:nvSpPr>
          <p:cNvPr id="31" name="Line 28">
            <a:extLst>
              <a:ext uri="{FF2B5EF4-FFF2-40B4-BE49-F238E27FC236}">
                <a16:creationId xmlns:a16="http://schemas.microsoft.com/office/drawing/2014/main" id="{D0397FB8-1027-6D48-88FF-C641B3A8D051}"/>
              </a:ext>
            </a:extLst>
          </p:cNvPr>
          <p:cNvSpPr>
            <a:spLocks noChangeShapeType="1"/>
          </p:cNvSpPr>
          <p:nvPr/>
        </p:nvSpPr>
        <p:spPr bwMode="auto">
          <a:xfrm>
            <a:off x="9537754" y="2610817"/>
            <a:ext cx="1588" cy="4089400"/>
          </a:xfrm>
          <a:prstGeom prst="line">
            <a:avLst/>
          </a:prstGeom>
          <a:noFill/>
          <a:ln w="9525">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2" name="Rectangle 29">
            <a:extLst>
              <a:ext uri="{FF2B5EF4-FFF2-40B4-BE49-F238E27FC236}">
                <a16:creationId xmlns:a16="http://schemas.microsoft.com/office/drawing/2014/main" id="{BAD480ED-9169-2942-84AB-4A57432885AB}"/>
              </a:ext>
            </a:extLst>
          </p:cNvPr>
          <p:cNvSpPr>
            <a:spLocks noChangeArrowheads="1"/>
          </p:cNvSpPr>
          <p:nvPr/>
        </p:nvSpPr>
        <p:spPr bwMode="auto">
          <a:xfrm>
            <a:off x="9486954" y="5646117"/>
            <a:ext cx="114300" cy="3429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3" name="Text Box 30">
            <a:extLst>
              <a:ext uri="{FF2B5EF4-FFF2-40B4-BE49-F238E27FC236}">
                <a16:creationId xmlns:a16="http://schemas.microsoft.com/office/drawing/2014/main" id="{20C83C3F-7CF1-AF45-A295-31414BEF85EA}"/>
              </a:ext>
            </a:extLst>
          </p:cNvPr>
          <p:cNvSpPr txBox="1">
            <a:spLocks noChangeArrowheads="1"/>
          </p:cNvSpPr>
          <p:nvPr/>
        </p:nvSpPr>
        <p:spPr bwMode="auto">
          <a:xfrm>
            <a:off x="7975654" y="5768355"/>
            <a:ext cx="17891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75000"/>
              </a:lnSpc>
            </a:pPr>
            <a:r>
              <a:rPr lang="en-US" altLang="zh-CN" sz="2400">
                <a:solidFill>
                  <a:schemeClr val="tx1"/>
                </a:solidFill>
                <a:ea typeface="宋体" panose="02010600030101010101" pitchFamily="2" charset="-122"/>
              </a:rPr>
              <a:t>draw(c,x,y)</a:t>
            </a:r>
          </a:p>
        </p:txBody>
      </p:sp>
      <p:sp>
        <p:nvSpPr>
          <p:cNvPr id="34" name="Line 31">
            <a:extLst>
              <a:ext uri="{FF2B5EF4-FFF2-40B4-BE49-F238E27FC236}">
                <a16:creationId xmlns:a16="http://schemas.microsoft.com/office/drawing/2014/main" id="{3DCAFCAC-16DE-634A-96E9-69DAD8EA167E}"/>
              </a:ext>
            </a:extLst>
          </p:cNvPr>
          <p:cNvSpPr>
            <a:spLocks noChangeShapeType="1"/>
          </p:cNvSpPr>
          <p:nvPr/>
        </p:nvSpPr>
        <p:spPr bwMode="auto">
          <a:xfrm>
            <a:off x="7861354" y="5735017"/>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5" name="Line 32">
            <a:extLst>
              <a:ext uri="{FF2B5EF4-FFF2-40B4-BE49-F238E27FC236}">
                <a16:creationId xmlns:a16="http://schemas.microsoft.com/office/drawing/2014/main" id="{C78F2646-5AA1-5849-8A14-FDA2379614B5}"/>
              </a:ext>
            </a:extLst>
          </p:cNvPr>
          <p:cNvSpPr>
            <a:spLocks noChangeShapeType="1"/>
          </p:cNvSpPr>
          <p:nvPr/>
        </p:nvSpPr>
        <p:spPr bwMode="auto">
          <a:xfrm flipH="1">
            <a:off x="5218167" y="3834780"/>
            <a:ext cx="2682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3">
            <a:extLst>
              <a:ext uri="{FF2B5EF4-FFF2-40B4-BE49-F238E27FC236}">
                <a16:creationId xmlns:a16="http://schemas.microsoft.com/office/drawing/2014/main" id="{601C4FFA-4D96-7A47-A467-701B069DCFBD}"/>
              </a:ext>
            </a:extLst>
          </p:cNvPr>
          <p:cNvSpPr>
            <a:spLocks noChangeShapeType="1"/>
          </p:cNvSpPr>
          <p:nvPr/>
        </p:nvSpPr>
        <p:spPr bwMode="auto">
          <a:xfrm>
            <a:off x="5492804" y="3144217"/>
            <a:ext cx="0" cy="2921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7" name="Line 34">
            <a:extLst>
              <a:ext uri="{FF2B5EF4-FFF2-40B4-BE49-F238E27FC236}">
                <a16:creationId xmlns:a16="http://schemas.microsoft.com/office/drawing/2014/main" id="{7E4337D7-8733-7B4A-9289-A2372EE306E4}"/>
              </a:ext>
            </a:extLst>
          </p:cNvPr>
          <p:cNvSpPr>
            <a:spLocks noChangeShapeType="1"/>
          </p:cNvSpPr>
          <p:nvPr/>
        </p:nvSpPr>
        <p:spPr bwMode="auto">
          <a:xfrm flipH="1" flipV="1">
            <a:off x="5315004" y="3436317"/>
            <a:ext cx="177800" cy="127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38" name="Line 35">
            <a:extLst>
              <a:ext uri="{FF2B5EF4-FFF2-40B4-BE49-F238E27FC236}">
                <a16:creationId xmlns:a16="http://schemas.microsoft.com/office/drawing/2014/main" id="{18058DFC-382C-574C-8644-38C80ED51B56}"/>
              </a:ext>
            </a:extLst>
          </p:cNvPr>
          <p:cNvSpPr>
            <a:spLocks noChangeShapeType="1"/>
          </p:cNvSpPr>
          <p:nvPr/>
        </p:nvSpPr>
        <p:spPr bwMode="auto">
          <a:xfrm flipH="1">
            <a:off x="5224517" y="3136280"/>
            <a:ext cx="2682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6">
            <a:extLst>
              <a:ext uri="{FF2B5EF4-FFF2-40B4-BE49-F238E27FC236}">
                <a16:creationId xmlns:a16="http://schemas.microsoft.com/office/drawing/2014/main" id="{DFE4113F-2F78-4548-BE94-9E3BD70C5237}"/>
              </a:ext>
            </a:extLst>
          </p:cNvPr>
          <p:cNvSpPr>
            <a:spLocks noChangeShapeType="1"/>
          </p:cNvSpPr>
          <p:nvPr/>
        </p:nvSpPr>
        <p:spPr bwMode="auto">
          <a:xfrm>
            <a:off x="5546779" y="4649167"/>
            <a:ext cx="0" cy="2921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0" name="Line 37">
            <a:extLst>
              <a:ext uri="{FF2B5EF4-FFF2-40B4-BE49-F238E27FC236}">
                <a16:creationId xmlns:a16="http://schemas.microsoft.com/office/drawing/2014/main" id="{A79D4472-3B59-F04F-8C13-83B998536D6D}"/>
              </a:ext>
            </a:extLst>
          </p:cNvPr>
          <p:cNvSpPr>
            <a:spLocks noChangeShapeType="1"/>
          </p:cNvSpPr>
          <p:nvPr/>
        </p:nvSpPr>
        <p:spPr bwMode="auto">
          <a:xfrm flipH="1" flipV="1">
            <a:off x="5368979" y="4941267"/>
            <a:ext cx="177800" cy="127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41" name="Line 38">
            <a:extLst>
              <a:ext uri="{FF2B5EF4-FFF2-40B4-BE49-F238E27FC236}">
                <a16:creationId xmlns:a16="http://schemas.microsoft.com/office/drawing/2014/main" id="{FCF19F9C-7E2F-9043-938B-EF6230A50FE3}"/>
              </a:ext>
            </a:extLst>
          </p:cNvPr>
          <p:cNvSpPr>
            <a:spLocks noChangeShapeType="1"/>
          </p:cNvSpPr>
          <p:nvPr/>
        </p:nvSpPr>
        <p:spPr bwMode="auto">
          <a:xfrm flipH="1">
            <a:off x="5278492" y="4641230"/>
            <a:ext cx="2682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Rectangle 39">
            <a:extLst>
              <a:ext uri="{FF2B5EF4-FFF2-40B4-BE49-F238E27FC236}">
                <a16:creationId xmlns:a16="http://schemas.microsoft.com/office/drawing/2014/main" id="{9BA4D390-DEC0-234F-A300-F05A7C7D19B9}"/>
              </a:ext>
            </a:extLst>
          </p:cNvPr>
          <p:cNvSpPr>
            <a:spLocks noChangeArrowheads="1"/>
          </p:cNvSpPr>
          <p:nvPr/>
        </p:nvSpPr>
        <p:spPr bwMode="auto">
          <a:xfrm>
            <a:off x="4472042" y="1829767"/>
            <a:ext cx="1420812" cy="768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Rectangle 40">
            <a:extLst>
              <a:ext uri="{FF2B5EF4-FFF2-40B4-BE49-F238E27FC236}">
                <a16:creationId xmlns:a16="http://schemas.microsoft.com/office/drawing/2014/main" id="{B6D038B1-3079-2B4F-8410-B85266BE7991}"/>
              </a:ext>
            </a:extLst>
          </p:cNvPr>
          <p:cNvSpPr>
            <a:spLocks noChangeArrowheads="1"/>
          </p:cNvSpPr>
          <p:nvPr/>
        </p:nvSpPr>
        <p:spPr bwMode="auto">
          <a:xfrm>
            <a:off x="7083479" y="1829767"/>
            <a:ext cx="1382713" cy="8064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740809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5B3BC1-75CC-4746-B19B-8F2314FB223A}"/>
              </a:ext>
            </a:extLst>
          </p:cNvPr>
          <p:cNvSpPr>
            <a:spLocks noGrp="1"/>
          </p:cNvSpPr>
          <p:nvPr>
            <p:ph type="sldNum" sz="quarter" idx="12"/>
          </p:nvPr>
        </p:nvSpPr>
        <p:spPr/>
        <p:txBody>
          <a:bodyPr/>
          <a:lstStyle/>
          <a:p>
            <a:fld id="{4CE482DC-2269-4F26-9D2A-7E44B1A4CD85}" type="slidenum">
              <a:rPr lang="en-US" smtClean="0"/>
              <a:t>72</a:t>
            </a:fld>
            <a:endParaRPr lang="en-US" dirty="0"/>
          </a:p>
        </p:txBody>
      </p:sp>
      <p:sp>
        <p:nvSpPr>
          <p:cNvPr id="5" name="Text Box 2">
            <a:extLst>
              <a:ext uri="{FF2B5EF4-FFF2-40B4-BE49-F238E27FC236}">
                <a16:creationId xmlns:a16="http://schemas.microsoft.com/office/drawing/2014/main" id="{0508CB4F-15DF-BB43-9121-D1BB60B0BB3A}"/>
              </a:ext>
            </a:extLst>
          </p:cNvPr>
          <p:cNvSpPr txBox="1">
            <a:spLocks noChangeArrowheads="1"/>
          </p:cNvSpPr>
          <p:nvPr/>
        </p:nvSpPr>
        <p:spPr bwMode="auto">
          <a:xfrm>
            <a:off x="5768730" y="2932113"/>
            <a:ext cx="1069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flyweights</a:t>
            </a:r>
          </a:p>
        </p:txBody>
      </p:sp>
      <p:sp>
        <p:nvSpPr>
          <p:cNvPr id="6" name="Rectangle 3">
            <a:extLst>
              <a:ext uri="{FF2B5EF4-FFF2-40B4-BE49-F238E27FC236}">
                <a16:creationId xmlns:a16="http://schemas.microsoft.com/office/drawing/2014/main" id="{0D45386D-515A-D844-8DED-501AD2D891FF}"/>
              </a:ext>
            </a:extLst>
          </p:cNvPr>
          <p:cNvSpPr txBox="1">
            <a:spLocks noChangeArrowheads="1"/>
          </p:cNvSpPr>
          <p:nvPr/>
        </p:nvSpPr>
        <p:spPr>
          <a:xfrm>
            <a:off x="2100017" y="152400"/>
            <a:ext cx="8229600" cy="685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2800"/>
              <a:t>Applying Flyweight</a:t>
            </a:r>
          </a:p>
        </p:txBody>
      </p:sp>
      <p:sp>
        <p:nvSpPr>
          <p:cNvPr id="7" name="Rectangle 4">
            <a:extLst>
              <a:ext uri="{FF2B5EF4-FFF2-40B4-BE49-F238E27FC236}">
                <a16:creationId xmlns:a16="http://schemas.microsoft.com/office/drawing/2014/main" id="{F9596E57-F3D0-9F4F-9B7A-5542BDA418C3}"/>
              </a:ext>
            </a:extLst>
          </p:cNvPr>
          <p:cNvSpPr>
            <a:spLocks noChangeArrowheads="1"/>
          </p:cNvSpPr>
          <p:nvPr/>
        </p:nvSpPr>
        <p:spPr bwMode="auto">
          <a:xfrm>
            <a:off x="2374655" y="2549525"/>
            <a:ext cx="2995612" cy="7620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8" name="Line 5">
            <a:extLst>
              <a:ext uri="{FF2B5EF4-FFF2-40B4-BE49-F238E27FC236}">
                <a16:creationId xmlns:a16="http://schemas.microsoft.com/office/drawing/2014/main" id="{755193FB-2C2E-3A45-BF5F-3E4AF6B81A6F}"/>
              </a:ext>
            </a:extLst>
          </p:cNvPr>
          <p:cNvSpPr>
            <a:spLocks noChangeShapeType="1"/>
          </p:cNvSpPr>
          <p:nvPr/>
        </p:nvSpPr>
        <p:spPr bwMode="auto">
          <a:xfrm>
            <a:off x="2374655" y="2879725"/>
            <a:ext cx="2995612" cy="1588"/>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9" name="Text Box 6">
            <a:extLst>
              <a:ext uri="{FF2B5EF4-FFF2-40B4-BE49-F238E27FC236}">
                <a16:creationId xmlns:a16="http://schemas.microsoft.com/office/drawing/2014/main" id="{F3A394AD-026A-664E-A782-29496592AAF7}"/>
              </a:ext>
            </a:extLst>
          </p:cNvPr>
          <p:cNvSpPr txBox="1">
            <a:spLocks noChangeArrowheads="1"/>
          </p:cNvSpPr>
          <p:nvPr/>
        </p:nvSpPr>
        <p:spPr bwMode="auto">
          <a:xfrm>
            <a:off x="2873130" y="2546350"/>
            <a:ext cx="2297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CharFlyweightFactory</a:t>
            </a:r>
          </a:p>
        </p:txBody>
      </p:sp>
      <p:sp>
        <p:nvSpPr>
          <p:cNvPr id="10" name="Text Box 7">
            <a:extLst>
              <a:ext uri="{FF2B5EF4-FFF2-40B4-BE49-F238E27FC236}">
                <a16:creationId xmlns:a16="http://schemas.microsoft.com/office/drawing/2014/main" id="{510EAED1-54D3-4E4E-A2D2-315971605773}"/>
              </a:ext>
            </a:extLst>
          </p:cNvPr>
          <p:cNvSpPr txBox="1">
            <a:spLocks noChangeArrowheads="1"/>
          </p:cNvSpPr>
          <p:nvPr/>
        </p:nvSpPr>
        <p:spPr bwMode="auto">
          <a:xfrm>
            <a:off x="2450855" y="2928938"/>
            <a:ext cx="27638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get (c:char, f:Font, size:int)</a:t>
            </a:r>
          </a:p>
        </p:txBody>
      </p:sp>
      <p:sp>
        <p:nvSpPr>
          <p:cNvPr id="11" name="AutoShape 8">
            <a:extLst>
              <a:ext uri="{FF2B5EF4-FFF2-40B4-BE49-F238E27FC236}">
                <a16:creationId xmlns:a16="http://schemas.microsoft.com/office/drawing/2014/main" id="{6E37CA9E-F53C-6241-B379-D3D909F3D66E}"/>
              </a:ext>
            </a:extLst>
          </p:cNvPr>
          <p:cNvSpPr>
            <a:spLocks noChangeArrowheads="1"/>
          </p:cNvSpPr>
          <p:nvPr/>
        </p:nvSpPr>
        <p:spPr bwMode="auto">
          <a:xfrm>
            <a:off x="5370267" y="2833688"/>
            <a:ext cx="304800" cy="190500"/>
          </a:xfrm>
          <a:prstGeom prst="diamond">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2" name="Line 9">
            <a:extLst>
              <a:ext uri="{FF2B5EF4-FFF2-40B4-BE49-F238E27FC236}">
                <a16:creationId xmlns:a16="http://schemas.microsoft.com/office/drawing/2014/main" id="{0AEE5802-3A89-134D-A907-BB8FE90F2459}"/>
              </a:ext>
            </a:extLst>
          </p:cNvPr>
          <p:cNvSpPr>
            <a:spLocks noChangeShapeType="1"/>
          </p:cNvSpPr>
          <p:nvPr/>
        </p:nvSpPr>
        <p:spPr bwMode="auto">
          <a:xfrm>
            <a:off x="5675067" y="2928938"/>
            <a:ext cx="1243013"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3" name="Text Box 10">
            <a:extLst>
              <a:ext uri="{FF2B5EF4-FFF2-40B4-BE49-F238E27FC236}">
                <a16:creationId xmlns:a16="http://schemas.microsoft.com/office/drawing/2014/main" id="{0C1376D3-F183-AB4C-9BF1-89E139B790C6}"/>
              </a:ext>
            </a:extLst>
          </p:cNvPr>
          <p:cNvSpPr txBox="1">
            <a:spLocks noChangeArrowheads="1"/>
          </p:cNvSpPr>
          <p:nvPr/>
        </p:nvSpPr>
        <p:spPr bwMode="auto">
          <a:xfrm>
            <a:off x="6711705" y="2678113"/>
            <a:ext cx="12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2000">
                <a:solidFill>
                  <a:schemeClr val="tx1"/>
                </a:solidFill>
                <a:ea typeface="宋体" panose="02010600030101010101" pitchFamily="2" charset="-122"/>
              </a:rPr>
              <a:t>*</a:t>
            </a:r>
          </a:p>
        </p:txBody>
      </p:sp>
      <p:sp>
        <p:nvSpPr>
          <p:cNvPr id="14" name="Rectangle 11">
            <a:extLst>
              <a:ext uri="{FF2B5EF4-FFF2-40B4-BE49-F238E27FC236}">
                <a16:creationId xmlns:a16="http://schemas.microsoft.com/office/drawing/2014/main" id="{8CE232A6-E475-3846-BF9F-91FEDA16B520}"/>
              </a:ext>
            </a:extLst>
          </p:cNvPr>
          <p:cNvSpPr>
            <a:spLocks noChangeArrowheads="1"/>
          </p:cNvSpPr>
          <p:nvPr/>
        </p:nvSpPr>
        <p:spPr bwMode="auto">
          <a:xfrm>
            <a:off x="6918080" y="2490788"/>
            <a:ext cx="3225800" cy="938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5" name="Text Box 12">
            <a:extLst>
              <a:ext uri="{FF2B5EF4-FFF2-40B4-BE49-F238E27FC236}">
                <a16:creationId xmlns:a16="http://schemas.microsoft.com/office/drawing/2014/main" id="{68856A0D-8139-6648-B9FF-1BF62D91679F}"/>
              </a:ext>
            </a:extLst>
          </p:cNvPr>
          <p:cNvSpPr txBox="1">
            <a:spLocks noChangeArrowheads="1"/>
          </p:cNvSpPr>
          <p:nvPr/>
        </p:nvSpPr>
        <p:spPr bwMode="auto">
          <a:xfrm>
            <a:off x="8283330" y="2468563"/>
            <a:ext cx="493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Char</a:t>
            </a:r>
          </a:p>
        </p:txBody>
      </p:sp>
      <p:sp>
        <p:nvSpPr>
          <p:cNvPr id="16" name="Line 13">
            <a:extLst>
              <a:ext uri="{FF2B5EF4-FFF2-40B4-BE49-F238E27FC236}">
                <a16:creationId xmlns:a16="http://schemas.microsoft.com/office/drawing/2014/main" id="{BD2A0AC3-5F5F-414B-8634-B48E7D940BF1}"/>
              </a:ext>
            </a:extLst>
          </p:cNvPr>
          <p:cNvSpPr>
            <a:spLocks noChangeShapeType="1"/>
          </p:cNvSpPr>
          <p:nvPr/>
        </p:nvSpPr>
        <p:spPr bwMode="auto">
          <a:xfrm>
            <a:off x="6918080" y="2805113"/>
            <a:ext cx="32258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7" name="Text Box 14">
            <a:extLst>
              <a:ext uri="{FF2B5EF4-FFF2-40B4-BE49-F238E27FC236}">
                <a16:creationId xmlns:a16="http://schemas.microsoft.com/office/drawing/2014/main" id="{FEBCFB51-D383-884E-8928-399C0C213A9B}"/>
              </a:ext>
            </a:extLst>
          </p:cNvPr>
          <p:cNvSpPr txBox="1">
            <a:spLocks noChangeArrowheads="1"/>
          </p:cNvSpPr>
          <p:nvPr/>
        </p:nvSpPr>
        <p:spPr bwMode="auto">
          <a:xfrm>
            <a:off x="6994280" y="2830513"/>
            <a:ext cx="29956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lnSpc>
                <a:spcPct val="80000"/>
              </a:lnSpc>
            </a:pPr>
            <a:r>
              <a:rPr lang="en-US" altLang="zh-CN" sz="2000">
                <a:solidFill>
                  <a:schemeClr val="tx1"/>
                </a:solidFill>
                <a:ea typeface="宋体" panose="02010600030101010101" pitchFamily="2" charset="-122"/>
              </a:rPr>
              <a:t>create(c:char, f:Font, size:int)</a:t>
            </a:r>
          </a:p>
          <a:p>
            <a:pPr eaLnBrk="0" hangingPunct="0">
              <a:lnSpc>
                <a:spcPct val="80000"/>
              </a:lnSpc>
            </a:pPr>
            <a:r>
              <a:rPr lang="en-US" altLang="zh-CN" sz="2000">
                <a:solidFill>
                  <a:schemeClr val="tx1"/>
                </a:solidFill>
                <a:ea typeface="宋体" panose="02010600030101010101" pitchFamily="2" charset="-122"/>
              </a:rPr>
              <a:t>draw(...)</a:t>
            </a:r>
          </a:p>
        </p:txBody>
      </p:sp>
      <p:sp>
        <p:nvSpPr>
          <p:cNvPr id="18" name="AutoShape 15">
            <a:extLst>
              <a:ext uri="{FF2B5EF4-FFF2-40B4-BE49-F238E27FC236}">
                <a16:creationId xmlns:a16="http://schemas.microsoft.com/office/drawing/2014/main" id="{2286C70C-2AC0-384D-8722-A805A80010FE}"/>
              </a:ext>
            </a:extLst>
          </p:cNvPr>
          <p:cNvSpPr>
            <a:spLocks noChangeArrowheads="1"/>
          </p:cNvSpPr>
          <p:nvPr/>
        </p:nvSpPr>
        <p:spPr bwMode="auto">
          <a:xfrm>
            <a:off x="1953967" y="893763"/>
            <a:ext cx="5122863" cy="1536700"/>
          </a:xfrm>
          <a:prstGeom prst="foldedCorner">
            <a:avLst>
              <a:gd name="adj" fmla="val 125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6">
            <a:extLst>
              <a:ext uri="{FF2B5EF4-FFF2-40B4-BE49-F238E27FC236}">
                <a16:creationId xmlns:a16="http://schemas.microsoft.com/office/drawing/2014/main" id="{5D1B6E51-68D3-8848-9166-65CC8C18B750}"/>
              </a:ext>
            </a:extLst>
          </p:cNvPr>
          <p:cNvSpPr txBox="1">
            <a:spLocks noChangeArrowheads="1"/>
          </p:cNvSpPr>
          <p:nvPr/>
        </p:nvSpPr>
        <p:spPr bwMode="auto">
          <a:xfrm>
            <a:off x="2028580" y="1047750"/>
            <a:ext cx="377031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solidFill>
                  <a:schemeClr val="tx1"/>
                </a:solidFill>
                <a:ea typeface="宋体" panose="02010600030101010101" pitchFamily="2" charset="-122"/>
              </a:rPr>
              <a:t>if (flyweights.get(c, f, size)==null) { </a:t>
            </a:r>
          </a:p>
          <a:p>
            <a:pPr eaLnBrk="0" hangingPunct="0"/>
            <a:r>
              <a:rPr lang="en-US" altLang="zh-CN" sz="2000">
                <a:solidFill>
                  <a:schemeClr val="tx1"/>
                </a:solidFill>
                <a:ea typeface="宋体" panose="02010600030101010101" pitchFamily="2" charset="-122"/>
              </a:rPr>
              <a:t>   Char ch=new Char (c, f, size);</a:t>
            </a:r>
          </a:p>
          <a:p>
            <a:pPr eaLnBrk="0" hangingPunct="0"/>
            <a:r>
              <a:rPr lang="en-US" altLang="zh-CN" sz="2000">
                <a:solidFill>
                  <a:schemeClr val="tx1"/>
                </a:solidFill>
                <a:ea typeface="宋体" panose="02010600030101010101" pitchFamily="2" charset="-122"/>
              </a:rPr>
              <a:t>   flyweights.add(ch); }</a:t>
            </a:r>
          </a:p>
          <a:p>
            <a:pPr eaLnBrk="0" hangingPunct="0"/>
            <a:r>
              <a:rPr lang="en-US" altLang="zh-CN" sz="2000">
                <a:solidFill>
                  <a:schemeClr val="tx1"/>
                </a:solidFill>
                <a:ea typeface="宋体" panose="02010600030101010101" pitchFamily="2" charset="-122"/>
              </a:rPr>
              <a:t>return flyweights.get(c, f, size);</a:t>
            </a:r>
          </a:p>
        </p:txBody>
      </p:sp>
      <p:sp>
        <p:nvSpPr>
          <p:cNvPr id="20" name="Line 17">
            <a:extLst>
              <a:ext uri="{FF2B5EF4-FFF2-40B4-BE49-F238E27FC236}">
                <a16:creationId xmlns:a16="http://schemas.microsoft.com/office/drawing/2014/main" id="{F0E30358-05DC-034A-9821-ABFF415C98FB}"/>
              </a:ext>
            </a:extLst>
          </p:cNvPr>
          <p:cNvSpPr>
            <a:spLocks noChangeShapeType="1"/>
          </p:cNvSpPr>
          <p:nvPr/>
        </p:nvSpPr>
        <p:spPr bwMode="auto">
          <a:xfrm>
            <a:off x="2528642" y="2430463"/>
            <a:ext cx="114300" cy="57626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8">
            <a:extLst>
              <a:ext uri="{FF2B5EF4-FFF2-40B4-BE49-F238E27FC236}">
                <a16:creationId xmlns:a16="http://schemas.microsoft.com/office/drawing/2014/main" id="{9634FEF8-FF2F-8540-83B0-5D86780DC62D}"/>
              </a:ext>
            </a:extLst>
          </p:cNvPr>
          <p:cNvSpPr>
            <a:spLocks noChangeArrowheads="1"/>
          </p:cNvSpPr>
          <p:nvPr/>
        </p:nvSpPr>
        <p:spPr bwMode="auto">
          <a:xfrm>
            <a:off x="4486030" y="3582988"/>
            <a:ext cx="32067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800">
                <a:solidFill>
                  <a:schemeClr val="tx1"/>
                </a:solidFill>
                <a:ea typeface="宋体" panose="02010600030101010101" pitchFamily="2" charset="-122"/>
              </a:rPr>
              <a:t>R e p r e s e n t i n g ...</a:t>
            </a:r>
          </a:p>
        </p:txBody>
      </p:sp>
      <p:grpSp>
        <p:nvGrpSpPr>
          <p:cNvPr id="22" name="Group 19">
            <a:extLst>
              <a:ext uri="{FF2B5EF4-FFF2-40B4-BE49-F238E27FC236}">
                <a16:creationId xmlns:a16="http://schemas.microsoft.com/office/drawing/2014/main" id="{101B37B0-D50A-344F-AA43-1CE9BA7E171D}"/>
              </a:ext>
            </a:extLst>
          </p:cNvPr>
          <p:cNvGrpSpPr>
            <a:grpSpLocks/>
          </p:cNvGrpSpPr>
          <p:nvPr/>
        </p:nvGrpSpPr>
        <p:grpSpPr bwMode="auto">
          <a:xfrm>
            <a:off x="1792042" y="4967288"/>
            <a:ext cx="8756650" cy="998537"/>
            <a:chOff x="94" y="3129"/>
            <a:chExt cx="5516" cy="629"/>
          </a:xfrm>
        </p:grpSpPr>
        <p:grpSp>
          <p:nvGrpSpPr>
            <p:cNvPr id="23" name="Group 20">
              <a:extLst>
                <a:ext uri="{FF2B5EF4-FFF2-40B4-BE49-F238E27FC236}">
                  <a16:creationId xmlns:a16="http://schemas.microsoft.com/office/drawing/2014/main" id="{146597CC-86F7-5B4D-B871-18AAD209269D}"/>
                </a:ext>
              </a:extLst>
            </p:cNvPr>
            <p:cNvGrpSpPr>
              <a:grpSpLocks/>
            </p:cNvGrpSpPr>
            <p:nvPr/>
          </p:nvGrpSpPr>
          <p:grpSpPr bwMode="auto">
            <a:xfrm>
              <a:off x="953" y="3212"/>
              <a:ext cx="750" cy="546"/>
              <a:chOff x="848" y="2606"/>
              <a:chExt cx="750" cy="546"/>
            </a:xfrm>
          </p:grpSpPr>
          <p:sp>
            <p:nvSpPr>
              <p:cNvPr id="47" name="Text Box 21">
                <a:extLst>
                  <a:ext uri="{FF2B5EF4-FFF2-40B4-BE49-F238E27FC236}">
                    <a16:creationId xmlns:a16="http://schemas.microsoft.com/office/drawing/2014/main" id="{0F0F9868-15E4-7249-8B02-DE9E4402FC18}"/>
                  </a:ext>
                </a:extLst>
              </p:cNvPr>
              <p:cNvSpPr txBox="1">
                <a:spLocks noChangeArrowheads="1"/>
              </p:cNvSpPr>
              <p:nvPr/>
            </p:nvSpPr>
            <p:spPr bwMode="auto">
              <a:xfrm>
                <a:off x="988" y="2606"/>
                <a:ext cx="4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u="sng">
                    <a:solidFill>
                      <a:schemeClr val="tx1"/>
                    </a:solidFill>
                  </a:rPr>
                  <a:t>:Char</a:t>
                </a:r>
              </a:p>
            </p:txBody>
          </p:sp>
          <p:sp>
            <p:nvSpPr>
              <p:cNvPr id="48" name="Text Box 22">
                <a:extLst>
                  <a:ext uri="{FF2B5EF4-FFF2-40B4-BE49-F238E27FC236}">
                    <a16:creationId xmlns:a16="http://schemas.microsoft.com/office/drawing/2014/main" id="{2F216693-E8BB-DA41-B400-91C400D803B0}"/>
                  </a:ext>
                </a:extLst>
              </p:cNvPr>
              <p:cNvSpPr txBox="1">
                <a:spLocks noChangeArrowheads="1"/>
              </p:cNvSpPr>
              <p:nvPr/>
            </p:nvSpPr>
            <p:spPr bwMode="auto">
              <a:xfrm>
                <a:off x="899" y="2800"/>
                <a:ext cx="6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‘R’:char</a:t>
                </a:r>
              </a:p>
              <a:p>
                <a:pPr>
                  <a:lnSpc>
                    <a:spcPct val="40000"/>
                  </a:lnSpc>
                </a:pPr>
                <a:r>
                  <a:rPr lang="en-US" altLang="en-US" sz="2000">
                    <a:solidFill>
                      <a:schemeClr val="tx1"/>
                    </a:solidFill>
                  </a:rPr>
                  <a:t>...</a:t>
                </a:r>
              </a:p>
            </p:txBody>
          </p:sp>
          <p:sp>
            <p:nvSpPr>
              <p:cNvPr id="49" name="Rectangle 23">
                <a:extLst>
                  <a:ext uri="{FF2B5EF4-FFF2-40B4-BE49-F238E27FC236}">
                    <a16:creationId xmlns:a16="http://schemas.microsoft.com/office/drawing/2014/main" id="{78C88FFE-5472-F246-8706-381DFB6C6132}"/>
                  </a:ext>
                </a:extLst>
              </p:cNvPr>
              <p:cNvSpPr>
                <a:spLocks noChangeArrowheads="1"/>
              </p:cNvSpPr>
              <p:nvPr/>
            </p:nvSpPr>
            <p:spPr bwMode="auto">
              <a:xfrm>
                <a:off x="848" y="2644"/>
                <a:ext cx="750" cy="5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24">
                <a:extLst>
                  <a:ext uri="{FF2B5EF4-FFF2-40B4-BE49-F238E27FC236}">
                    <a16:creationId xmlns:a16="http://schemas.microsoft.com/office/drawing/2014/main" id="{8ECF4D1F-E70B-4E41-923F-B0D8211CD5FB}"/>
                  </a:ext>
                </a:extLst>
              </p:cNvPr>
              <p:cNvSpPr>
                <a:spLocks noChangeShapeType="1"/>
              </p:cNvSpPr>
              <p:nvPr/>
            </p:nvSpPr>
            <p:spPr bwMode="auto">
              <a:xfrm>
                <a:off x="848" y="2837"/>
                <a:ext cx="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 name="Group 25">
              <a:extLst>
                <a:ext uri="{FF2B5EF4-FFF2-40B4-BE49-F238E27FC236}">
                  <a16:creationId xmlns:a16="http://schemas.microsoft.com/office/drawing/2014/main" id="{2CA456BE-ACCA-5E45-B1E1-3E60D2CBC59F}"/>
                </a:ext>
              </a:extLst>
            </p:cNvPr>
            <p:cNvGrpSpPr>
              <a:grpSpLocks/>
            </p:cNvGrpSpPr>
            <p:nvPr/>
          </p:nvGrpSpPr>
          <p:grpSpPr bwMode="auto">
            <a:xfrm>
              <a:off x="1751" y="3212"/>
              <a:ext cx="750" cy="546"/>
              <a:chOff x="848" y="2606"/>
              <a:chExt cx="750" cy="546"/>
            </a:xfrm>
          </p:grpSpPr>
          <p:sp>
            <p:nvSpPr>
              <p:cNvPr id="43" name="Text Box 26">
                <a:extLst>
                  <a:ext uri="{FF2B5EF4-FFF2-40B4-BE49-F238E27FC236}">
                    <a16:creationId xmlns:a16="http://schemas.microsoft.com/office/drawing/2014/main" id="{9C3CDF46-965D-B04D-963A-ED0C6AC3A1D2}"/>
                  </a:ext>
                </a:extLst>
              </p:cNvPr>
              <p:cNvSpPr txBox="1">
                <a:spLocks noChangeArrowheads="1"/>
              </p:cNvSpPr>
              <p:nvPr/>
            </p:nvSpPr>
            <p:spPr bwMode="auto">
              <a:xfrm>
                <a:off x="988" y="2606"/>
                <a:ext cx="4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u="sng">
                    <a:solidFill>
                      <a:schemeClr val="tx1"/>
                    </a:solidFill>
                  </a:rPr>
                  <a:t>:Char</a:t>
                </a:r>
              </a:p>
            </p:txBody>
          </p:sp>
          <p:sp>
            <p:nvSpPr>
              <p:cNvPr id="44" name="Text Box 27">
                <a:extLst>
                  <a:ext uri="{FF2B5EF4-FFF2-40B4-BE49-F238E27FC236}">
                    <a16:creationId xmlns:a16="http://schemas.microsoft.com/office/drawing/2014/main" id="{2F11762A-D942-074A-8435-A7972987FF18}"/>
                  </a:ext>
                </a:extLst>
              </p:cNvPr>
              <p:cNvSpPr txBox="1">
                <a:spLocks noChangeArrowheads="1"/>
              </p:cNvSpPr>
              <p:nvPr/>
            </p:nvSpPr>
            <p:spPr bwMode="auto">
              <a:xfrm>
                <a:off x="899" y="2800"/>
                <a:ext cx="6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‘e’:char</a:t>
                </a:r>
              </a:p>
              <a:p>
                <a:pPr>
                  <a:lnSpc>
                    <a:spcPct val="40000"/>
                  </a:lnSpc>
                </a:pPr>
                <a:r>
                  <a:rPr lang="en-US" altLang="en-US" sz="2000">
                    <a:solidFill>
                      <a:schemeClr val="tx1"/>
                    </a:solidFill>
                  </a:rPr>
                  <a:t>...</a:t>
                </a:r>
              </a:p>
            </p:txBody>
          </p:sp>
          <p:sp>
            <p:nvSpPr>
              <p:cNvPr id="45" name="Rectangle 28">
                <a:extLst>
                  <a:ext uri="{FF2B5EF4-FFF2-40B4-BE49-F238E27FC236}">
                    <a16:creationId xmlns:a16="http://schemas.microsoft.com/office/drawing/2014/main" id="{F02145D5-714C-8B4A-BAE6-4481C4EAC58F}"/>
                  </a:ext>
                </a:extLst>
              </p:cNvPr>
              <p:cNvSpPr>
                <a:spLocks noChangeArrowheads="1"/>
              </p:cNvSpPr>
              <p:nvPr/>
            </p:nvSpPr>
            <p:spPr bwMode="auto">
              <a:xfrm>
                <a:off x="848" y="2644"/>
                <a:ext cx="750" cy="5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29">
                <a:extLst>
                  <a:ext uri="{FF2B5EF4-FFF2-40B4-BE49-F238E27FC236}">
                    <a16:creationId xmlns:a16="http://schemas.microsoft.com/office/drawing/2014/main" id="{87E321E8-84FF-854D-8E0A-19E342224E99}"/>
                  </a:ext>
                </a:extLst>
              </p:cNvPr>
              <p:cNvSpPr>
                <a:spLocks noChangeShapeType="1"/>
              </p:cNvSpPr>
              <p:nvPr/>
            </p:nvSpPr>
            <p:spPr bwMode="auto">
              <a:xfrm>
                <a:off x="848" y="2837"/>
                <a:ext cx="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30">
              <a:extLst>
                <a:ext uri="{FF2B5EF4-FFF2-40B4-BE49-F238E27FC236}">
                  <a16:creationId xmlns:a16="http://schemas.microsoft.com/office/drawing/2014/main" id="{41838A31-518E-A843-80D1-8E3AFA87834F}"/>
                </a:ext>
              </a:extLst>
            </p:cNvPr>
            <p:cNvGrpSpPr>
              <a:grpSpLocks/>
            </p:cNvGrpSpPr>
            <p:nvPr/>
          </p:nvGrpSpPr>
          <p:grpSpPr bwMode="auto">
            <a:xfrm>
              <a:off x="2904" y="3212"/>
              <a:ext cx="750" cy="546"/>
              <a:chOff x="848" y="2606"/>
              <a:chExt cx="750" cy="546"/>
            </a:xfrm>
          </p:grpSpPr>
          <p:sp>
            <p:nvSpPr>
              <p:cNvPr id="39" name="Text Box 31">
                <a:extLst>
                  <a:ext uri="{FF2B5EF4-FFF2-40B4-BE49-F238E27FC236}">
                    <a16:creationId xmlns:a16="http://schemas.microsoft.com/office/drawing/2014/main" id="{06241C24-B3E3-D040-9B1C-F759003A34FF}"/>
                  </a:ext>
                </a:extLst>
              </p:cNvPr>
              <p:cNvSpPr txBox="1">
                <a:spLocks noChangeArrowheads="1"/>
              </p:cNvSpPr>
              <p:nvPr/>
            </p:nvSpPr>
            <p:spPr bwMode="auto">
              <a:xfrm>
                <a:off x="988" y="2606"/>
                <a:ext cx="4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u="sng">
                    <a:solidFill>
                      <a:schemeClr val="tx1"/>
                    </a:solidFill>
                  </a:rPr>
                  <a:t>:Char</a:t>
                </a:r>
              </a:p>
            </p:txBody>
          </p:sp>
          <p:sp>
            <p:nvSpPr>
              <p:cNvPr id="40" name="Text Box 32">
                <a:extLst>
                  <a:ext uri="{FF2B5EF4-FFF2-40B4-BE49-F238E27FC236}">
                    <a16:creationId xmlns:a16="http://schemas.microsoft.com/office/drawing/2014/main" id="{EB1172E1-160B-5743-807F-FB1EB8E16CAA}"/>
                  </a:ext>
                </a:extLst>
              </p:cNvPr>
              <p:cNvSpPr txBox="1">
                <a:spLocks noChangeArrowheads="1"/>
              </p:cNvSpPr>
              <p:nvPr/>
            </p:nvSpPr>
            <p:spPr bwMode="auto">
              <a:xfrm>
                <a:off x="899" y="2800"/>
                <a:ext cx="6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‘p’:char</a:t>
                </a:r>
              </a:p>
              <a:p>
                <a:pPr>
                  <a:lnSpc>
                    <a:spcPct val="40000"/>
                  </a:lnSpc>
                </a:pPr>
                <a:r>
                  <a:rPr lang="en-US" altLang="en-US" sz="2000">
                    <a:solidFill>
                      <a:schemeClr val="tx1"/>
                    </a:solidFill>
                  </a:rPr>
                  <a:t>...</a:t>
                </a:r>
              </a:p>
            </p:txBody>
          </p:sp>
          <p:sp>
            <p:nvSpPr>
              <p:cNvPr id="41" name="Rectangle 33">
                <a:extLst>
                  <a:ext uri="{FF2B5EF4-FFF2-40B4-BE49-F238E27FC236}">
                    <a16:creationId xmlns:a16="http://schemas.microsoft.com/office/drawing/2014/main" id="{180B0FAE-C9E4-E449-88B5-36664F1CDE04}"/>
                  </a:ext>
                </a:extLst>
              </p:cNvPr>
              <p:cNvSpPr>
                <a:spLocks noChangeArrowheads="1"/>
              </p:cNvSpPr>
              <p:nvPr/>
            </p:nvSpPr>
            <p:spPr bwMode="auto">
              <a:xfrm>
                <a:off x="848" y="2644"/>
                <a:ext cx="750" cy="5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34">
                <a:extLst>
                  <a:ext uri="{FF2B5EF4-FFF2-40B4-BE49-F238E27FC236}">
                    <a16:creationId xmlns:a16="http://schemas.microsoft.com/office/drawing/2014/main" id="{E84131BB-0DEB-EA4A-91DF-777F286DDFBD}"/>
                  </a:ext>
                </a:extLst>
              </p:cNvPr>
              <p:cNvSpPr>
                <a:spLocks noChangeShapeType="1"/>
              </p:cNvSpPr>
              <p:nvPr/>
            </p:nvSpPr>
            <p:spPr bwMode="auto">
              <a:xfrm>
                <a:off x="848" y="2837"/>
                <a:ext cx="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35">
              <a:extLst>
                <a:ext uri="{FF2B5EF4-FFF2-40B4-BE49-F238E27FC236}">
                  <a16:creationId xmlns:a16="http://schemas.microsoft.com/office/drawing/2014/main" id="{4934B106-C13C-BA44-AE90-5C0E8D940370}"/>
                </a:ext>
              </a:extLst>
            </p:cNvPr>
            <p:cNvGrpSpPr>
              <a:grpSpLocks/>
            </p:cNvGrpSpPr>
            <p:nvPr/>
          </p:nvGrpSpPr>
          <p:grpSpPr bwMode="auto">
            <a:xfrm>
              <a:off x="3703" y="3212"/>
              <a:ext cx="750" cy="546"/>
              <a:chOff x="848" y="2606"/>
              <a:chExt cx="750" cy="546"/>
            </a:xfrm>
          </p:grpSpPr>
          <p:sp>
            <p:nvSpPr>
              <p:cNvPr id="35" name="Text Box 36">
                <a:extLst>
                  <a:ext uri="{FF2B5EF4-FFF2-40B4-BE49-F238E27FC236}">
                    <a16:creationId xmlns:a16="http://schemas.microsoft.com/office/drawing/2014/main" id="{403D9569-913D-D147-8A62-08C5CDE779D9}"/>
                  </a:ext>
                </a:extLst>
              </p:cNvPr>
              <p:cNvSpPr txBox="1">
                <a:spLocks noChangeArrowheads="1"/>
              </p:cNvSpPr>
              <p:nvPr/>
            </p:nvSpPr>
            <p:spPr bwMode="auto">
              <a:xfrm>
                <a:off x="988" y="2606"/>
                <a:ext cx="4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u="sng">
                    <a:solidFill>
                      <a:schemeClr val="tx1"/>
                    </a:solidFill>
                  </a:rPr>
                  <a:t>:Char</a:t>
                </a:r>
              </a:p>
            </p:txBody>
          </p:sp>
          <p:sp>
            <p:nvSpPr>
              <p:cNvPr id="36" name="Text Box 37">
                <a:extLst>
                  <a:ext uri="{FF2B5EF4-FFF2-40B4-BE49-F238E27FC236}">
                    <a16:creationId xmlns:a16="http://schemas.microsoft.com/office/drawing/2014/main" id="{8589F72E-326E-6E45-B9BD-0367F1963E21}"/>
                  </a:ext>
                </a:extLst>
              </p:cNvPr>
              <p:cNvSpPr txBox="1">
                <a:spLocks noChangeArrowheads="1"/>
              </p:cNvSpPr>
              <p:nvPr/>
            </p:nvSpPr>
            <p:spPr bwMode="auto">
              <a:xfrm>
                <a:off x="899" y="2800"/>
                <a:ext cx="6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‘r’:char</a:t>
                </a:r>
              </a:p>
              <a:p>
                <a:pPr>
                  <a:lnSpc>
                    <a:spcPct val="40000"/>
                  </a:lnSpc>
                </a:pPr>
                <a:r>
                  <a:rPr lang="en-US" altLang="en-US" sz="2000">
                    <a:solidFill>
                      <a:schemeClr val="tx1"/>
                    </a:solidFill>
                  </a:rPr>
                  <a:t>...</a:t>
                </a:r>
              </a:p>
            </p:txBody>
          </p:sp>
          <p:sp>
            <p:nvSpPr>
              <p:cNvPr id="37" name="Rectangle 38">
                <a:extLst>
                  <a:ext uri="{FF2B5EF4-FFF2-40B4-BE49-F238E27FC236}">
                    <a16:creationId xmlns:a16="http://schemas.microsoft.com/office/drawing/2014/main" id="{569F80EC-D569-544A-AA95-24737433F0D4}"/>
                  </a:ext>
                </a:extLst>
              </p:cNvPr>
              <p:cNvSpPr>
                <a:spLocks noChangeArrowheads="1"/>
              </p:cNvSpPr>
              <p:nvPr/>
            </p:nvSpPr>
            <p:spPr bwMode="auto">
              <a:xfrm>
                <a:off x="848" y="2644"/>
                <a:ext cx="750" cy="5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9">
                <a:extLst>
                  <a:ext uri="{FF2B5EF4-FFF2-40B4-BE49-F238E27FC236}">
                    <a16:creationId xmlns:a16="http://schemas.microsoft.com/office/drawing/2014/main" id="{CA1F075C-4899-894E-91C6-A24118AC62BD}"/>
                  </a:ext>
                </a:extLst>
              </p:cNvPr>
              <p:cNvSpPr>
                <a:spLocks noChangeShapeType="1"/>
              </p:cNvSpPr>
              <p:nvPr/>
            </p:nvSpPr>
            <p:spPr bwMode="auto">
              <a:xfrm>
                <a:off x="848" y="2837"/>
                <a:ext cx="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 name="Group 40">
              <a:extLst>
                <a:ext uri="{FF2B5EF4-FFF2-40B4-BE49-F238E27FC236}">
                  <a16:creationId xmlns:a16="http://schemas.microsoft.com/office/drawing/2014/main" id="{5C066165-D592-544C-B433-773071D4FDFE}"/>
                </a:ext>
              </a:extLst>
            </p:cNvPr>
            <p:cNvGrpSpPr>
              <a:grpSpLocks/>
            </p:cNvGrpSpPr>
            <p:nvPr/>
          </p:nvGrpSpPr>
          <p:grpSpPr bwMode="auto">
            <a:xfrm>
              <a:off x="4501" y="3212"/>
              <a:ext cx="750" cy="546"/>
              <a:chOff x="848" y="2606"/>
              <a:chExt cx="750" cy="546"/>
            </a:xfrm>
          </p:grpSpPr>
          <p:sp>
            <p:nvSpPr>
              <p:cNvPr id="31" name="Text Box 41">
                <a:extLst>
                  <a:ext uri="{FF2B5EF4-FFF2-40B4-BE49-F238E27FC236}">
                    <a16:creationId xmlns:a16="http://schemas.microsoft.com/office/drawing/2014/main" id="{15407568-C203-9945-AE01-464EF0D0AF40}"/>
                  </a:ext>
                </a:extLst>
              </p:cNvPr>
              <p:cNvSpPr txBox="1">
                <a:spLocks noChangeArrowheads="1"/>
              </p:cNvSpPr>
              <p:nvPr/>
            </p:nvSpPr>
            <p:spPr bwMode="auto">
              <a:xfrm>
                <a:off x="988" y="2606"/>
                <a:ext cx="4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u="sng">
                    <a:solidFill>
                      <a:schemeClr val="tx1"/>
                    </a:solidFill>
                  </a:rPr>
                  <a:t>:Char</a:t>
                </a:r>
              </a:p>
            </p:txBody>
          </p:sp>
          <p:sp>
            <p:nvSpPr>
              <p:cNvPr id="32" name="Text Box 42">
                <a:extLst>
                  <a:ext uri="{FF2B5EF4-FFF2-40B4-BE49-F238E27FC236}">
                    <a16:creationId xmlns:a16="http://schemas.microsoft.com/office/drawing/2014/main" id="{CA5BC2E2-6AE6-9F48-B2D6-43B1A18813E5}"/>
                  </a:ext>
                </a:extLst>
              </p:cNvPr>
              <p:cNvSpPr txBox="1">
                <a:spLocks noChangeArrowheads="1"/>
              </p:cNvSpPr>
              <p:nvPr/>
            </p:nvSpPr>
            <p:spPr bwMode="auto">
              <a:xfrm>
                <a:off x="899" y="2800"/>
                <a:ext cx="6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rPr>
                  <a:t>‘s’:char</a:t>
                </a:r>
              </a:p>
              <a:p>
                <a:pPr>
                  <a:lnSpc>
                    <a:spcPct val="40000"/>
                  </a:lnSpc>
                </a:pPr>
                <a:r>
                  <a:rPr lang="en-US" altLang="en-US" sz="2000">
                    <a:solidFill>
                      <a:schemeClr val="tx1"/>
                    </a:solidFill>
                  </a:rPr>
                  <a:t>...</a:t>
                </a:r>
              </a:p>
            </p:txBody>
          </p:sp>
          <p:sp>
            <p:nvSpPr>
              <p:cNvPr id="33" name="Rectangle 43">
                <a:extLst>
                  <a:ext uri="{FF2B5EF4-FFF2-40B4-BE49-F238E27FC236}">
                    <a16:creationId xmlns:a16="http://schemas.microsoft.com/office/drawing/2014/main" id="{3CD9D9AD-6364-7B4E-839E-A73A531E8255}"/>
                  </a:ext>
                </a:extLst>
              </p:cNvPr>
              <p:cNvSpPr>
                <a:spLocks noChangeArrowheads="1"/>
              </p:cNvSpPr>
              <p:nvPr/>
            </p:nvSpPr>
            <p:spPr bwMode="auto">
              <a:xfrm>
                <a:off x="848" y="2644"/>
                <a:ext cx="750" cy="5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44">
                <a:extLst>
                  <a:ext uri="{FF2B5EF4-FFF2-40B4-BE49-F238E27FC236}">
                    <a16:creationId xmlns:a16="http://schemas.microsoft.com/office/drawing/2014/main" id="{624EF527-19A9-0D46-9346-F95CB7C5335D}"/>
                  </a:ext>
                </a:extLst>
              </p:cNvPr>
              <p:cNvSpPr>
                <a:spLocks noChangeShapeType="1"/>
              </p:cNvSpPr>
              <p:nvPr/>
            </p:nvSpPr>
            <p:spPr bwMode="auto">
              <a:xfrm>
                <a:off x="848" y="2837"/>
                <a:ext cx="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 name="Text Box 45">
              <a:extLst>
                <a:ext uri="{FF2B5EF4-FFF2-40B4-BE49-F238E27FC236}">
                  <a16:creationId xmlns:a16="http://schemas.microsoft.com/office/drawing/2014/main" id="{9B2BB3BF-04F9-9344-89FE-F57324E16F43}"/>
                </a:ext>
              </a:extLst>
            </p:cNvPr>
            <p:cNvSpPr txBox="1">
              <a:spLocks noChangeArrowheads="1"/>
            </p:cNvSpPr>
            <p:nvPr/>
          </p:nvSpPr>
          <p:spPr bwMode="auto">
            <a:xfrm>
              <a:off x="2501" y="3129"/>
              <a:ext cx="404"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4800">
                  <a:solidFill>
                    <a:schemeClr val="tx1"/>
                  </a:solidFill>
                </a:rPr>
                <a:t>...</a:t>
              </a:r>
            </a:p>
          </p:txBody>
        </p:sp>
        <p:sp>
          <p:nvSpPr>
            <p:cNvPr id="29" name="Text Box 46">
              <a:extLst>
                <a:ext uri="{FF2B5EF4-FFF2-40B4-BE49-F238E27FC236}">
                  <a16:creationId xmlns:a16="http://schemas.microsoft.com/office/drawing/2014/main" id="{A52F68A1-227C-944B-9812-F8EDF3E0A8FF}"/>
                </a:ext>
              </a:extLst>
            </p:cNvPr>
            <p:cNvSpPr txBox="1">
              <a:spLocks noChangeArrowheads="1"/>
            </p:cNvSpPr>
            <p:nvPr/>
          </p:nvSpPr>
          <p:spPr bwMode="auto">
            <a:xfrm>
              <a:off x="5206" y="3129"/>
              <a:ext cx="404"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4800">
                  <a:solidFill>
                    <a:schemeClr val="tx1"/>
                  </a:solidFill>
                </a:rPr>
                <a:t>...</a:t>
              </a:r>
            </a:p>
          </p:txBody>
        </p:sp>
        <p:sp>
          <p:nvSpPr>
            <p:cNvPr id="30" name="Text Box 47">
              <a:extLst>
                <a:ext uri="{FF2B5EF4-FFF2-40B4-BE49-F238E27FC236}">
                  <a16:creationId xmlns:a16="http://schemas.microsoft.com/office/drawing/2014/main" id="{350D659F-0717-5E49-9C3D-C1C1F0E21588}"/>
                </a:ext>
              </a:extLst>
            </p:cNvPr>
            <p:cNvSpPr txBox="1">
              <a:spLocks noChangeArrowheads="1"/>
            </p:cNvSpPr>
            <p:nvPr/>
          </p:nvSpPr>
          <p:spPr bwMode="auto">
            <a:xfrm>
              <a:off x="94" y="3345"/>
              <a:ext cx="8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tx1"/>
                  </a:solidFill>
                </a:rPr>
                <a:t>Flyweights</a:t>
              </a:r>
            </a:p>
          </p:txBody>
        </p:sp>
      </p:grpSp>
      <p:grpSp>
        <p:nvGrpSpPr>
          <p:cNvPr id="51" name="Group 48">
            <a:extLst>
              <a:ext uri="{FF2B5EF4-FFF2-40B4-BE49-F238E27FC236}">
                <a16:creationId xmlns:a16="http://schemas.microsoft.com/office/drawing/2014/main" id="{711315CB-0470-D043-99F8-74C3F7977717}"/>
              </a:ext>
            </a:extLst>
          </p:cNvPr>
          <p:cNvGrpSpPr>
            <a:grpSpLocks/>
          </p:cNvGrpSpPr>
          <p:nvPr/>
        </p:nvGrpSpPr>
        <p:grpSpPr bwMode="auto">
          <a:xfrm>
            <a:off x="3949455" y="3929063"/>
            <a:ext cx="4953000" cy="1228725"/>
            <a:chOff x="1453" y="2475"/>
            <a:chExt cx="3120" cy="774"/>
          </a:xfrm>
        </p:grpSpPr>
        <p:sp>
          <p:nvSpPr>
            <p:cNvPr id="52" name="Line 49">
              <a:extLst>
                <a:ext uri="{FF2B5EF4-FFF2-40B4-BE49-F238E27FC236}">
                  <a16:creationId xmlns:a16="http://schemas.microsoft.com/office/drawing/2014/main" id="{FF480B51-AC7C-3142-8D53-4CE0C1E49F35}"/>
                </a:ext>
              </a:extLst>
            </p:cNvPr>
            <p:cNvSpPr>
              <a:spLocks noChangeShapeType="1"/>
            </p:cNvSpPr>
            <p:nvPr/>
          </p:nvSpPr>
          <p:spPr bwMode="auto">
            <a:xfrm flipH="1">
              <a:off x="1453" y="2499"/>
              <a:ext cx="387" cy="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50">
              <a:extLst>
                <a:ext uri="{FF2B5EF4-FFF2-40B4-BE49-F238E27FC236}">
                  <a16:creationId xmlns:a16="http://schemas.microsoft.com/office/drawing/2014/main" id="{E75DFDB2-B9E9-D345-A3B7-54704878A8EC}"/>
                </a:ext>
              </a:extLst>
            </p:cNvPr>
            <p:cNvSpPr>
              <a:spLocks noChangeShapeType="1"/>
            </p:cNvSpPr>
            <p:nvPr/>
          </p:nvSpPr>
          <p:spPr bwMode="auto">
            <a:xfrm>
              <a:off x="2057" y="2499"/>
              <a:ext cx="25" cy="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51">
              <a:extLst>
                <a:ext uri="{FF2B5EF4-FFF2-40B4-BE49-F238E27FC236}">
                  <a16:creationId xmlns:a16="http://schemas.microsoft.com/office/drawing/2014/main" id="{54B1EED1-6C1E-6545-A080-66B3D7807F9B}"/>
                </a:ext>
              </a:extLst>
            </p:cNvPr>
            <p:cNvSpPr>
              <a:spLocks noChangeShapeType="1"/>
            </p:cNvSpPr>
            <p:nvPr/>
          </p:nvSpPr>
          <p:spPr bwMode="auto">
            <a:xfrm>
              <a:off x="2203" y="2499"/>
              <a:ext cx="750" cy="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52">
              <a:extLst>
                <a:ext uri="{FF2B5EF4-FFF2-40B4-BE49-F238E27FC236}">
                  <a16:creationId xmlns:a16="http://schemas.microsoft.com/office/drawing/2014/main" id="{4A33419E-243C-8B4B-AFAF-31DE2319B86D}"/>
                </a:ext>
              </a:extLst>
            </p:cNvPr>
            <p:cNvSpPr>
              <a:spLocks noChangeShapeType="1"/>
            </p:cNvSpPr>
            <p:nvPr/>
          </p:nvSpPr>
          <p:spPr bwMode="auto">
            <a:xfrm>
              <a:off x="2372" y="2475"/>
              <a:ext cx="1427" cy="7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3">
              <a:extLst>
                <a:ext uri="{FF2B5EF4-FFF2-40B4-BE49-F238E27FC236}">
                  <a16:creationId xmlns:a16="http://schemas.microsoft.com/office/drawing/2014/main" id="{114B4129-5B12-EE43-8B7B-91623DEC02E1}"/>
                </a:ext>
              </a:extLst>
            </p:cNvPr>
            <p:cNvSpPr>
              <a:spLocks noChangeShapeType="1"/>
            </p:cNvSpPr>
            <p:nvPr/>
          </p:nvSpPr>
          <p:spPr bwMode="auto">
            <a:xfrm flipH="1">
              <a:off x="2251" y="2499"/>
              <a:ext cx="242" cy="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54">
              <a:extLst>
                <a:ext uri="{FF2B5EF4-FFF2-40B4-BE49-F238E27FC236}">
                  <a16:creationId xmlns:a16="http://schemas.microsoft.com/office/drawing/2014/main" id="{98630695-93BF-E54F-A8C3-B055E01906A3}"/>
                </a:ext>
              </a:extLst>
            </p:cNvPr>
            <p:cNvSpPr>
              <a:spLocks noChangeShapeType="1"/>
            </p:cNvSpPr>
            <p:nvPr/>
          </p:nvSpPr>
          <p:spPr bwMode="auto">
            <a:xfrm>
              <a:off x="2662" y="2475"/>
              <a:ext cx="1911" cy="7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5">
              <a:extLst>
                <a:ext uri="{FF2B5EF4-FFF2-40B4-BE49-F238E27FC236}">
                  <a16:creationId xmlns:a16="http://schemas.microsoft.com/office/drawing/2014/main" id="{B9EBC766-FF65-E148-9DE8-F31B33B468E6}"/>
                </a:ext>
              </a:extLst>
            </p:cNvPr>
            <p:cNvSpPr>
              <a:spLocks noChangeShapeType="1"/>
            </p:cNvSpPr>
            <p:nvPr/>
          </p:nvSpPr>
          <p:spPr bwMode="auto">
            <a:xfrm flipH="1">
              <a:off x="2396" y="2475"/>
              <a:ext cx="387" cy="7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74118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96FC-285C-4F45-B4B1-D9B0D85AEFA5}"/>
              </a:ext>
            </a:extLst>
          </p:cNvPr>
          <p:cNvSpPr>
            <a:spLocks noGrp="1"/>
          </p:cNvSpPr>
          <p:nvPr>
            <p:ph type="title"/>
          </p:nvPr>
        </p:nvSpPr>
        <p:spPr/>
        <p:txBody>
          <a:bodyPr/>
          <a:lstStyle/>
          <a:p>
            <a:r>
              <a:rPr lang="en-US" altLang="zh-CN" dirty="0"/>
              <a:t>Flyweight Pattern</a:t>
            </a:r>
            <a:endParaRPr lang="en-US" dirty="0"/>
          </a:p>
        </p:txBody>
      </p:sp>
      <p:sp>
        <p:nvSpPr>
          <p:cNvPr id="3" name="Content Placeholder 2">
            <a:extLst>
              <a:ext uri="{FF2B5EF4-FFF2-40B4-BE49-F238E27FC236}">
                <a16:creationId xmlns:a16="http://schemas.microsoft.com/office/drawing/2014/main" id="{0EBB53F2-4A35-0F45-83FE-75452294DE32}"/>
              </a:ext>
            </a:extLst>
          </p:cNvPr>
          <p:cNvSpPr>
            <a:spLocks noGrp="1"/>
          </p:cNvSpPr>
          <p:nvPr>
            <p:ph idx="1"/>
          </p:nvPr>
        </p:nvSpPr>
        <p:spPr/>
        <p:txBody>
          <a:bodyPr>
            <a:normAutofit/>
          </a:bodyPr>
          <a:lstStyle/>
          <a:p>
            <a:r>
              <a:rPr lang="en-US" altLang="zh-CN" sz="2800" dirty="0"/>
              <a:t>It is the opposite of singleton</a:t>
            </a:r>
          </a:p>
          <a:p>
            <a:pPr lvl="1"/>
            <a:r>
              <a:rPr lang="en-US" altLang="zh-CN" sz="2400" dirty="0"/>
              <a:t>flyweight: need to create numerous instances of a class.</a:t>
            </a:r>
          </a:p>
          <a:p>
            <a:pPr lvl="1"/>
            <a:r>
              <a:rPr lang="en-US" altLang="zh-CN" sz="2400" dirty="0"/>
              <a:t>singleton: need to create at most one instance of a class.</a:t>
            </a:r>
          </a:p>
          <a:p>
            <a:r>
              <a:rPr lang="en-US" altLang="zh-CN" sz="2800" dirty="0"/>
              <a:t>Benefits of flyweight: </a:t>
            </a:r>
          </a:p>
          <a:p>
            <a:pPr lvl="1"/>
            <a:r>
              <a:rPr lang="en-US" altLang="zh-CN" sz="2400" dirty="0"/>
              <a:t>reduces memory requirements</a:t>
            </a:r>
          </a:p>
          <a:p>
            <a:pPr lvl="1"/>
            <a:r>
              <a:rPr lang="en-US" altLang="zh-CN" sz="2400" dirty="0"/>
              <a:t>improves object creation efficiency</a:t>
            </a:r>
          </a:p>
          <a:p>
            <a:r>
              <a:rPr lang="en-US" altLang="zh-CN" sz="2800" dirty="0"/>
              <a:t>Liabilities: </a:t>
            </a:r>
          </a:p>
          <a:p>
            <a:pPr lvl="1"/>
            <a:r>
              <a:rPr lang="en-US" altLang="zh-CN" sz="2400" dirty="0"/>
              <a:t>May incur run time overhead to search, transfer and compute extrinsic state.</a:t>
            </a:r>
          </a:p>
          <a:p>
            <a:endParaRPr lang="en-US" sz="2800" dirty="0"/>
          </a:p>
        </p:txBody>
      </p:sp>
      <p:sp>
        <p:nvSpPr>
          <p:cNvPr id="4" name="Slide Number Placeholder 3">
            <a:extLst>
              <a:ext uri="{FF2B5EF4-FFF2-40B4-BE49-F238E27FC236}">
                <a16:creationId xmlns:a16="http://schemas.microsoft.com/office/drawing/2014/main" id="{7182F378-256A-5347-900F-9B3689A192E2}"/>
              </a:ext>
            </a:extLst>
          </p:cNvPr>
          <p:cNvSpPr>
            <a:spLocks noGrp="1"/>
          </p:cNvSpPr>
          <p:nvPr>
            <p:ph type="sldNum" sz="quarter" idx="12"/>
          </p:nvPr>
        </p:nvSpPr>
        <p:spPr/>
        <p:txBody>
          <a:bodyPr/>
          <a:lstStyle/>
          <a:p>
            <a:fld id="{4CE482DC-2269-4F26-9D2A-7E44B1A4CD85}" type="slidenum">
              <a:rPr lang="en-US" smtClean="0"/>
              <a:t>73</a:t>
            </a:fld>
            <a:endParaRPr lang="en-US" dirty="0"/>
          </a:p>
        </p:txBody>
      </p:sp>
    </p:spTree>
    <p:extLst>
      <p:ext uri="{BB962C8B-B14F-4D97-AF65-F5344CB8AC3E}">
        <p14:creationId xmlns:p14="http://schemas.microsoft.com/office/powerpoint/2010/main" val="42426621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48CE-FAF1-7243-B62E-19B317DE5E64}"/>
              </a:ext>
            </a:extLst>
          </p:cNvPr>
          <p:cNvSpPr>
            <a:spLocks noGrp="1"/>
          </p:cNvSpPr>
          <p:nvPr>
            <p:ph type="title"/>
          </p:nvPr>
        </p:nvSpPr>
        <p:spPr/>
        <p:txBody>
          <a:bodyPr/>
          <a:lstStyle/>
          <a:p>
            <a:r>
              <a:rPr lang="en-US" altLang="zh-CN" dirty="0"/>
              <a:t>Flyweight Pattern</a:t>
            </a:r>
            <a:endParaRPr lang="en-US" dirty="0"/>
          </a:p>
        </p:txBody>
      </p:sp>
      <p:sp>
        <p:nvSpPr>
          <p:cNvPr id="3" name="Content Placeholder 2">
            <a:extLst>
              <a:ext uri="{FF2B5EF4-FFF2-40B4-BE49-F238E27FC236}">
                <a16:creationId xmlns:a16="http://schemas.microsoft.com/office/drawing/2014/main" id="{1A26758E-3A3A-2B4C-B443-AFD0FC5B6182}"/>
              </a:ext>
            </a:extLst>
          </p:cNvPr>
          <p:cNvSpPr>
            <a:spLocks noGrp="1"/>
          </p:cNvSpPr>
          <p:nvPr>
            <p:ph idx="1"/>
          </p:nvPr>
        </p:nvSpPr>
        <p:spPr>
          <a:xfrm>
            <a:off x="1097280" y="1845734"/>
            <a:ext cx="4745581" cy="4023360"/>
          </a:xfrm>
        </p:spPr>
        <p:txBody>
          <a:bodyPr>
            <a:normAutofit/>
          </a:bodyPr>
          <a:lstStyle/>
          <a:p>
            <a:r>
              <a:rPr lang="en-US" sz="2400" dirty="0"/>
              <a:t>Flyweight pattern tries to reuse already existing similar kind objects by storing them and creates new object when no matching object is found. We will demonstrate this pattern by drawing 20 circles of different locations but we will create only 5 objects. Only 5 colors are available so color property is used to check already existing </a:t>
            </a:r>
            <a:r>
              <a:rPr lang="en-US" sz="2400" i="1" dirty="0"/>
              <a:t>Circle</a:t>
            </a:r>
            <a:r>
              <a:rPr lang="en-US" sz="2400" dirty="0"/>
              <a:t> objects.</a:t>
            </a:r>
          </a:p>
        </p:txBody>
      </p:sp>
      <p:sp>
        <p:nvSpPr>
          <p:cNvPr id="4" name="Slide Number Placeholder 3">
            <a:extLst>
              <a:ext uri="{FF2B5EF4-FFF2-40B4-BE49-F238E27FC236}">
                <a16:creationId xmlns:a16="http://schemas.microsoft.com/office/drawing/2014/main" id="{57F823FE-1B04-1744-93F3-D17E84FB8B0D}"/>
              </a:ext>
            </a:extLst>
          </p:cNvPr>
          <p:cNvSpPr>
            <a:spLocks noGrp="1"/>
          </p:cNvSpPr>
          <p:nvPr>
            <p:ph type="sldNum" sz="quarter" idx="12"/>
          </p:nvPr>
        </p:nvSpPr>
        <p:spPr/>
        <p:txBody>
          <a:bodyPr/>
          <a:lstStyle/>
          <a:p>
            <a:fld id="{4CE482DC-2269-4F26-9D2A-7E44B1A4CD85}" type="slidenum">
              <a:rPr lang="en-US" smtClean="0"/>
              <a:t>74</a:t>
            </a:fld>
            <a:endParaRPr lang="en-US" dirty="0"/>
          </a:p>
        </p:txBody>
      </p:sp>
      <p:pic>
        <p:nvPicPr>
          <p:cNvPr id="6" name="Picture 5">
            <a:extLst>
              <a:ext uri="{FF2B5EF4-FFF2-40B4-BE49-F238E27FC236}">
                <a16:creationId xmlns:a16="http://schemas.microsoft.com/office/drawing/2014/main" id="{04D57368-1E52-204A-A2F0-608273C71CB4}"/>
              </a:ext>
            </a:extLst>
          </p:cNvPr>
          <p:cNvPicPr>
            <a:picLocks noChangeAspect="1"/>
          </p:cNvPicPr>
          <p:nvPr/>
        </p:nvPicPr>
        <p:blipFill>
          <a:blip r:embed="rId2"/>
          <a:stretch>
            <a:fillRect/>
          </a:stretch>
        </p:blipFill>
        <p:spPr>
          <a:xfrm>
            <a:off x="6240619" y="1157394"/>
            <a:ext cx="4927600" cy="4711700"/>
          </a:xfrm>
          <a:prstGeom prst="rect">
            <a:avLst/>
          </a:prstGeom>
        </p:spPr>
      </p:pic>
    </p:spTree>
    <p:extLst>
      <p:ext uri="{BB962C8B-B14F-4D97-AF65-F5344CB8AC3E}">
        <p14:creationId xmlns:p14="http://schemas.microsoft.com/office/powerpoint/2010/main" val="407912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19636E-E45E-B54F-8823-2B9CB0597466}"/>
              </a:ext>
            </a:extLst>
          </p:cNvPr>
          <p:cNvSpPr>
            <a:spLocks noGrp="1"/>
          </p:cNvSpPr>
          <p:nvPr>
            <p:ph type="sldNum" sz="quarter" idx="12"/>
          </p:nvPr>
        </p:nvSpPr>
        <p:spPr/>
        <p:txBody>
          <a:bodyPr/>
          <a:lstStyle/>
          <a:p>
            <a:fld id="{4CE482DC-2269-4F26-9D2A-7E44B1A4CD85}" type="slidenum">
              <a:rPr lang="en-US" smtClean="0"/>
              <a:t>8</a:t>
            </a:fld>
            <a:endParaRPr lang="en-US" dirty="0"/>
          </a:p>
        </p:txBody>
      </p:sp>
      <p:sp>
        <p:nvSpPr>
          <p:cNvPr id="5" name="Text Box 2">
            <a:extLst>
              <a:ext uri="{FF2B5EF4-FFF2-40B4-BE49-F238E27FC236}">
                <a16:creationId xmlns:a16="http://schemas.microsoft.com/office/drawing/2014/main" id="{43631C44-DB3A-BF4D-A823-F94256019575}"/>
              </a:ext>
            </a:extLst>
          </p:cNvPr>
          <p:cNvSpPr txBox="1">
            <a:spLocks noChangeArrowheads="1"/>
          </p:cNvSpPr>
          <p:nvPr/>
        </p:nvSpPr>
        <p:spPr bwMode="auto">
          <a:xfrm>
            <a:off x="4398963" y="1836738"/>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ea typeface="宋体" panose="02010600030101010101" pitchFamily="2" charset="-122"/>
              </a:rPr>
              <a:t>impl</a:t>
            </a:r>
          </a:p>
        </p:txBody>
      </p:sp>
      <p:sp>
        <p:nvSpPr>
          <p:cNvPr id="6" name="Line 4">
            <a:extLst>
              <a:ext uri="{FF2B5EF4-FFF2-40B4-BE49-F238E27FC236}">
                <a16:creationId xmlns:a16="http://schemas.microsoft.com/office/drawing/2014/main" id="{1101B566-718A-F847-9E88-01EC56A2C871}"/>
              </a:ext>
            </a:extLst>
          </p:cNvPr>
          <p:cNvSpPr>
            <a:spLocks noChangeShapeType="1"/>
          </p:cNvSpPr>
          <p:nvPr/>
        </p:nvSpPr>
        <p:spPr bwMode="auto">
          <a:xfrm>
            <a:off x="3889375" y="3689350"/>
            <a:ext cx="5027613" cy="158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5">
            <a:extLst>
              <a:ext uri="{FF2B5EF4-FFF2-40B4-BE49-F238E27FC236}">
                <a16:creationId xmlns:a16="http://schemas.microsoft.com/office/drawing/2014/main" id="{44D8F01B-44CF-2C4F-987C-00985D26C5EB}"/>
              </a:ext>
            </a:extLst>
          </p:cNvPr>
          <p:cNvSpPr>
            <a:spLocks noChangeShapeType="1"/>
          </p:cNvSpPr>
          <p:nvPr/>
        </p:nvSpPr>
        <p:spPr bwMode="auto">
          <a:xfrm>
            <a:off x="6124575" y="3689350"/>
            <a:ext cx="1588" cy="3810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a:extLst>
              <a:ext uri="{FF2B5EF4-FFF2-40B4-BE49-F238E27FC236}">
                <a16:creationId xmlns:a16="http://schemas.microsoft.com/office/drawing/2014/main" id="{6CE923C9-FB42-0F45-BD13-6605743970DD}"/>
              </a:ext>
            </a:extLst>
          </p:cNvPr>
          <p:cNvSpPr>
            <a:spLocks noChangeShapeType="1"/>
          </p:cNvSpPr>
          <p:nvPr/>
        </p:nvSpPr>
        <p:spPr bwMode="auto">
          <a:xfrm>
            <a:off x="8943975" y="3689350"/>
            <a:ext cx="1588" cy="3810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7">
            <a:extLst>
              <a:ext uri="{FF2B5EF4-FFF2-40B4-BE49-F238E27FC236}">
                <a16:creationId xmlns:a16="http://schemas.microsoft.com/office/drawing/2014/main" id="{D85C128E-7458-7F4C-9B38-9C3655D98145}"/>
              </a:ext>
            </a:extLst>
          </p:cNvPr>
          <p:cNvSpPr txBox="1">
            <a:spLocks noChangeArrowheads="1"/>
          </p:cNvSpPr>
          <p:nvPr/>
        </p:nvSpPr>
        <p:spPr bwMode="auto">
          <a:xfrm>
            <a:off x="4965700" y="1352550"/>
            <a:ext cx="25908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2000" i="1">
                <a:solidFill>
                  <a:schemeClr val="tx1"/>
                </a:solidFill>
                <a:ea typeface="宋体" panose="02010600030101010101" pitchFamily="2" charset="-122"/>
              </a:rPr>
              <a:t>getUser(uid):User</a:t>
            </a:r>
          </a:p>
          <a:p>
            <a:pPr eaLnBrk="0" hangingPunct="0">
              <a:lnSpc>
                <a:spcPct val="60000"/>
              </a:lnSpc>
              <a:spcBef>
                <a:spcPct val="50000"/>
              </a:spcBef>
            </a:pPr>
            <a:r>
              <a:rPr lang="en-US" altLang="zh-CN" sz="2000" i="1">
                <a:solidFill>
                  <a:schemeClr val="tx1"/>
                </a:solidFill>
                <a:ea typeface="宋体" panose="02010600030101010101" pitchFamily="2" charset="-122"/>
              </a:rPr>
              <a:t>getBook(callNo):Book</a:t>
            </a:r>
          </a:p>
          <a:p>
            <a:pPr eaLnBrk="0" hangingPunct="0">
              <a:lnSpc>
                <a:spcPct val="60000"/>
              </a:lnSpc>
              <a:spcBef>
                <a:spcPct val="50000"/>
              </a:spcBef>
            </a:pPr>
            <a:r>
              <a:rPr lang="en-US" altLang="zh-CN" sz="2000" i="1">
                <a:solidFill>
                  <a:schemeClr val="tx1"/>
                </a:solidFill>
                <a:ea typeface="宋体" panose="02010600030101010101" pitchFamily="2" charset="-122"/>
              </a:rPr>
              <a:t>saveLoan(loan)</a:t>
            </a:r>
          </a:p>
          <a:p>
            <a:pPr eaLnBrk="0" hangingPunct="0">
              <a:lnSpc>
                <a:spcPct val="60000"/>
              </a:lnSpc>
              <a:spcBef>
                <a:spcPct val="50000"/>
              </a:spcBef>
            </a:pPr>
            <a:r>
              <a:rPr lang="en-US" altLang="zh-CN" sz="2000" i="1">
                <a:solidFill>
                  <a:schemeClr val="tx1"/>
                </a:solidFill>
                <a:ea typeface="宋体" panose="02010600030101010101" pitchFamily="2" charset="-122"/>
              </a:rPr>
              <a:t>saveBook(book)</a:t>
            </a:r>
          </a:p>
          <a:p>
            <a:pPr eaLnBrk="0" hangingPunct="0">
              <a:lnSpc>
                <a:spcPct val="60000"/>
              </a:lnSpc>
              <a:spcBef>
                <a:spcPct val="50000"/>
              </a:spcBef>
            </a:pPr>
            <a:r>
              <a:rPr lang="en-US" altLang="zh-CN" sz="2000" i="1">
                <a:solidFill>
                  <a:schemeClr val="tx1"/>
                </a:solidFill>
                <a:ea typeface="宋体" panose="02010600030101010101" pitchFamily="2" charset="-122"/>
              </a:rPr>
              <a:t>...</a:t>
            </a:r>
          </a:p>
        </p:txBody>
      </p:sp>
      <p:sp>
        <p:nvSpPr>
          <p:cNvPr id="10" name="Rectangle 8">
            <a:extLst>
              <a:ext uri="{FF2B5EF4-FFF2-40B4-BE49-F238E27FC236}">
                <a16:creationId xmlns:a16="http://schemas.microsoft.com/office/drawing/2014/main" id="{5CEE0900-8AC3-DE46-A0BE-3FC7D6E3462D}"/>
              </a:ext>
            </a:extLst>
          </p:cNvPr>
          <p:cNvSpPr>
            <a:spLocks noChangeArrowheads="1"/>
          </p:cNvSpPr>
          <p:nvPr/>
        </p:nvSpPr>
        <p:spPr bwMode="auto">
          <a:xfrm>
            <a:off x="4959350" y="939800"/>
            <a:ext cx="2489200" cy="2343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a:extLst>
              <a:ext uri="{FF2B5EF4-FFF2-40B4-BE49-F238E27FC236}">
                <a16:creationId xmlns:a16="http://schemas.microsoft.com/office/drawing/2014/main" id="{B11D02F4-6A23-5A41-858E-08085461124E}"/>
              </a:ext>
            </a:extLst>
          </p:cNvPr>
          <p:cNvSpPr txBox="1">
            <a:spLocks noChangeArrowheads="1"/>
          </p:cNvSpPr>
          <p:nvPr/>
        </p:nvSpPr>
        <p:spPr bwMode="auto">
          <a:xfrm>
            <a:off x="5300663" y="896938"/>
            <a:ext cx="180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i="1">
                <a:solidFill>
                  <a:schemeClr val="tx1"/>
                </a:solidFill>
                <a:ea typeface="宋体" panose="02010600030101010101" pitchFamily="2" charset="-122"/>
              </a:rPr>
              <a:t>DB Access Impl</a:t>
            </a:r>
          </a:p>
        </p:txBody>
      </p:sp>
      <p:sp>
        <p:nvSpPr>
          <p:cNvPr id="12" name="Line 10">
            <a:extLst>
              <a:ext uri="{FF2B5EF4-FFF2-40B4-BE49-F238E27FC236}">
                <a16:creationId xmlns:a16="http://schemas.microsoft.com/office/drawing/2014/main" id="{48260BA8-3687-AB44-8BC6-4C7DF26DD6D7}"/>
              </a:ext>
            </a:extLst>
          </p:cNvPr>
          <p:cNvSpPr>
            <a:spLocks noChangeShapeType="1"/>
          </p:cNvSpPr>
          <p:nvPr/>
        </p:nvSpPr>
        <p:spPr bwMode="auto">
          <a:xfrm>
            <a:off x="4959350" y="1244600"/>
            <a:ext cx="2489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
            <a:extLst>
              <a:ext uri="{FF2B5EF4-FFF2-40B4-BE49-F238E27FC236}">
                <a16:creationId xmlns:a16="http://schemas.microsoft.com/office/drawing/2014/main" id="{0D836C16-66AF-D64F-81EF-0E84A2842ABF}"/>
              </a:ext>
            </a:extLst>
          </p:cNvPr>
          <p:cNvSpPr>
            <a:spLocks noChangeShapeType="1"/>
          </p:cNvSpPr>
          <p:nvPr/>
        </p:nvSpPr>
        <p:spPr bwMode="auto">
          <a:xfrm>
            <a:off x="4959350" y="1349375"/>
            <a:ext cx="2489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2">
            <a:extLst>
              <a:ext uri="{FF2B5EF4-FFF2-40B4-BE49-F238E27FC236}">
                <a16:creationId xmlns:a16="http://schemas.microsoft.com/office/drawing/2014/main" id="{69CF64DD-F4DD-8443-8579-00E14CE8DCDE}"/>
              </a:ext>
            </a:extLst>
          </p:cNvPr>
          <p:cNvSpPr txBox="1">
            <a:spLocks noChangeArrowheads="1"/>
          </p:cNvSpPr>
          <p:nvPr/>
        </p:nvSpPr>
        <p:spPr bwMode="auto">
          <a:xfrm>
            <a:off x="4892675" y="4567238"/>
            <a:ext cx="2590800"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2000">
                <a:solidFill>
                  <a:schemeClr val="tx1"/>
                </a:solidFill>
                <a:ea typeface="宋体" panose="02010600030101010101" pitchFamily="2" charset="-122"/>
              </a:rPr>
              <a:t>getUser(uid):User</a:t>
            </a:r>
          </a:p>
          <a:p>
            <a:pPr eaLnBrk="0" hangingPunct="0">
              <a:lnSpc>
                <a:spcPct val="60000"/>
              </a:lnSpc>
              <a:spcBef>
                <a:spcPct val="50000"/>
              </a:spcBef>
            </a:pPr>
            <a:r>
              <a:rPr lang="en-US" altLang="zh-CN" sz="2000">
                <a:solidFill>
                  <a:schemeClr val="tx1"/>
                </a:solidFill>
                <a:ea typeface="宋体" panose="02010600030101010101" pitchFamily="2" charset="-122"/>
              </a:rPr>
              <a:t>getBook(callNo):Book</a:t>
            </a:r>
          </a:p>
          <a:p>
            <a:pPr eaLnBrk="0" hangingPunct="0">
              <a:lnSpc>
                <a:spcPct val="60000"/>
              </a:lnSpc>
              <a:spcBef>
                <a:spcPct val="50000"/>
              </a:spcBef>
            </a:pPr>
            <a:r>
              <a:rPr lang="en-US" altLang="zh-CN" sz="2000">
                <a:solidFill>
                  <a:schemeClr val="tx1"/>
                </a:solidFill>
                <a:ea typeface="宋体" panose="02010600030101010101" pitchFamily="2" charset="-122"/>
              </a:rPr>
              <a:t>saveLoan(loan)</a:t>
            </a:r>
          </a:p>
          <a:p>
            <a:pPr eaLnBrk="0" hangingPunct="0">
              <a:lnSpc>
                <a:spcPct val="60000"/>
              </a:lnSpc>
              <a:spcBef>
                <a:spcPct val="50000"/>
              </a:spcBef>
            </a:pPr>
            <a:r>
              <a:rPr lang="en-US" altLang="zh-CN" sz="2000">
                <a:solidFill>
                  <a:schemeClr val="tx1"/>
                </a:solidFill>
                <a:ea typeface="宋体" panose="02010600030101010101" pitchFamily="2" charset="-122"/>
              </a:rPr>
              <a:t>saveBook(book)</a:t>
            </a:r>
          </a:p>
          <a:p>
            <a:pPr eaLnBrk="0" hangingPunct="0">
              <a:lnSpc>
                <a:spcPct val="60000"/>
              </a:lnSpc>
              <a:spcBef>
                <a:spcPct val="50000"/>
              </a:spcBef>
            </a:pPr>
            <a:r>
              <a:rPr lang="en-US" altLang="zh-CN" sz="2000">
                <a:solidFill>
                  <a:schemeClr val="tx1"/>
                </a:solidFill>
                <a:ea typeface="宋体" panose="02010600030101010101" pitchFamily="2" charset="-122"/>
              </a:rPr>
              <a:t>...</a:t>
            </a:r>
          </a:p>
        </p:txBody>
      </p:sp>
      <p:sp>
        <p:nvSpPr>
          <p:cNvPr id="15" name="Rectangle 13">
            <a:extLst>
              <a:ext uri="{FF2B5EF4-FFF2-40B4-BE49-F238E27FC236}">
                <a16:creationId xmlns:a16="http://schemas.microsoft.com/office/drawing/2014/main" id="{1081F2AC-0B3C-6F43-B4FC-455B6B0431C4}"/>
              </a:ext>
            </a:extLst>
          </p:cNvPr>
          <p:cNvSpPr>
            <a:spLocks noChangeArrowheads="1"/>
          </p:cNvSpPr>
          <p:nvPr/>
        </p:nvSpPr>
        <p:spPr bwMode="auto">
          <a:xfrm>
            <a:off x="4949825" y="4070350"/>
            <a:ext cx="2401888" cy="2117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4">
            <a:extLst>
              <a:ext uri="{FF2B5EF4-FFF2-40B4-BE49-F238E27FC236}">
                <a16:creationId xmlns:a16="http://schemas.microsoft.com/office/drawing/2014/main" id="{DF935283-57E6-3F4A-B1DC-36D10A1E6603}"/>
              </a:ext>
            </a:extLst>
          </p:cNvPr>
          <p:cNvSpPr txBox="1">
            <a:spLocks noChangeArrowheads="1"/>
          </p:cNvSpPr>
          <p:nvPr/>
        </p:nvSpPr>
        <p:spPr bwMode="auto">
          <a:xfrm>
            <a:off x="5329238" y="4043363"/>
            <a:ext cx="1643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a:solidFill>
                  <a:schemeClr val="tx1"/>
                </a:solidFill>
                <a:ea typeface="宋体" panose="02010600030101010101" pitchFamily="2" charset="-122"/>
              </a:rPr>
              <a:t>Oracle Access</a:t>
            </a:r>
          </a:p>
        </p:txBody>
      </p:sp>
      <p:sp>
        <p:nvSpPr>
          <p:cNvPr id="17" name="Line 15">
            <a:extLst>
              <a:ext uri="{FF2B5EF4-FFF2-40B4-BE49-F238E27FC236}">
                <a16:creationId xmlns:a16="http://schemas.microsoft.com/office/drawing/2014/main" id="{0DE1FCDE-A6FD-DF46-AF96-D9BA614BB256}"/>
              </a:ext>
            </a:extLst>
          </p:cNvPr>
          <p:cNvSpPr>
            <a:spLocks noChangeShapeType="1"/>
          </p:cNvSpPr>
          <p:nvPr/>
        </p:nvSpPr>
        <p:spPr bwMode="auto">
          <a:xfrm>
            <a:off x="4949825" y="4375150"/>
            <a:ext cx="24018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6">
            <a:extLst>
              <a:ext uri="{FF2B5EF4-FFF2-40B4-BE49-F238E27FC236}">
                <a16:creationId xmlns:a16="http://schemas.microsoft.com/office/drawing/2014/main" id="{1849CA23-87E6-0741-82CD-51F11FB74FC2}"/>
              </a:ext>
            </a:extLst>
          </p:cNvPr>
          <p:cNvSpPr>
            <a:spLocks noChangeShapeType="1"/>
          </p:cNvSpPr>
          <p:nvPr/>
        </p:nvSpPr>
        <p:spPr bwMode="auto">
          <a:xfrm>
            <a:off x="4949825" y="4487863"/>
            <a:ext cx="240188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7">
            <a:extLst>
              <a:ext uri="{FF2B5EF4-FFF2-40B4-BE49-F238E27FC236}">
                <a16:creationId xmlns:a16="http://schemas.microsoft.com/office/drawing/2014/main" id="{6C48350D-3390-CA42-A6C3-30DBE0D96FBD}"/>
              </a:ext>
            </a:extLst>
          </p:cNvPr>
          <p:cNvSpPr txBox="1">
            <a:spLocks noChangeArrowheads="1"/>
          </p:cNvSpPr>
          <p:nvPr/>
        </p:nvSpPr>
        <p:spPr bwMode="auto">
          <a:xfrm>
            <a:off x="7439025" y="4567238"/>
            <a:ext cx="2590800"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2000">
                <a:solidFill>
                  <a:schemeClr val="tx1"/>
                </a:solidFill>
                <a:ea typeface="宋体" panose="02010600030101010101" pitchFamily="2" charset="-122"/>
              </a:rPr>
              <a:t>getUser(uid):User</a:t>
            </a:r>
          </a:p>
          <a:p>
            <a:pPr eaLnBrk="0" hangingPunct="0">
              <a:lnSpc>
                <a:spcPct val="60000"/>
              </a:lnSpc>
              <a:spcBef>
                <a:spcPct val="50000"/>
              </a:spcBef>
            </a:pPr>
            <a:r>
              <a:rPr lang="en-US" altLang="zh-CN" sz="2000">
                <a:solidFill>
                  <a:schemeClr val="tx1"/>
                </a:solidFill>
                <a:ea typeface="宋体" panose="02010600030101010101" pitchFamily="2" charset="-122"/>
              </a:rPr>
              <a:t>getBook(callNo):Book</a:t>
            </a:r>
          </a:p>
          <a:p>
            <a:pPr eaLnBrk="0" hangingPunct="0">
              <a:lnSpc>
                <a:spcPct val="60000"/>
              </a:lnSpc>
              <a:spcBef>
                <a:spcPct val="50000"/>
              </a:spcBef>
            </a:pPr>
            <a:r>
              <a:rPr lang="en-US" altLang="zh-CN" sz="2000">
                <a:solidFill>
                  <a:schemeClr val="tx1"/>
                </a:solidFill>
                <a:ea typeface="宋体" panose="02010600030101010101" pitchFamily="2" charset="-122"/>
              </a:rPr>
              <a:t>saveLoan(loan)</a:t>
            </a:r>
          </a:p>
          <a:p>
            <a:pPr eaLnBrk="0" hangingPunct="0">
              <a:lnSpc>
                <a:spcPct val="60000"/>
              </a:lnSpc>
              <a:spcBef>
                <a:spcPct val="50000"/>
              </a:spcBef>
            </a:pPr>
            <a:r>
              <a:rPr lang="en-US" altLang="zh-CN" sz="2000">
                <a:solidFill>
                  <a:schemeClr val="tx1"/>
                </a:solidFill>
                <a:ea typeface="宋体" panose="02010600030101010101" pitchFamily="2" charset="-122"/>
              </a:rPr>
              <a:t>saveBook(book)</a:t>
            </a:r>
          </a:p>
          <a:p>
            <a:pPr eaLnBrk="0" hangingPunct="0">
              <a:lnSpc>
                <a:spcPct val="60000"/>
              </a:lnSpc>
              <a:spcBef>
                <a:spcPct val="50000"/>
              </a:spcBef>
            </a:pPr>
            <a:r>
              <a:rPr lang="en-US" altLang="zh-CN" sz="2000">
                <a:solidFill>
                  <a:schemeClr val="tx1"/>
                </a:solidFill>
                <a:ea typeface="宋体" panose="02010600030101010101" pitchFamily="2" charset="-122"/>
              </a:rPr>
              <a:t>...</a:t>
            </a:r>
          </a:p>
        </p:txBody>
      </p:sp>
      <p:sp>
        <p:nvSpPr>
          <p:cNvPr id="20" name="Rectangle 18">
            <a:extLst>
              <a:ext uri="{FF2B5EF4-FFF2-40B4-BE49-F238E27FC236}">
                <a16:creationId xmlns:a16="http://schemas.microsoft.com/office/drawing/2014/main" id="{4E616E4A-6FA5-AD48-A5E4-EC7630353309}"/>
              </a:ext>
            </a:extLst>
          </p:cNvPr>
          <p:cNvSpPr>
            <a:spLocks noChangeArrowheads="1"/>
          </p:cNvSpPr>
          <p:nvPr/>
        </p:nvSpPr>
        <p:spPr bwMode="auto">
          <a:xfrm>
            <a:off x="7496175" y="4070350"/>
            <a:ext cx="2489200" cy="2114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9">
            <a:extLst>
              <a:ext uri="{FF2B5EF4-FFF2-40B4-BE49-F238E27FC236}">
                <a16:creationId xmlns:a16="http://schemas.microsoft.com/office/drawing/2014/main" id="{BBC3335B-3333-EE44-B641-66271A372E97}"/>
              </a:ext>
            </a:extLst>
          </p:cNvPr>
          <p:cNvSpPr txBox="1">
            <a:spLocks noChangeArrowheads="1"/>
          </p:cNvSpPr>
          <p:nvPr/>
        </p:nvSpPr>
        <p:spPr bwMode="auto">
          <a:xfrm>
            <a:off x="8016875" y="4043363"/>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a:solidFill>
                  <a:schemeClr val="tx1"/>
                </a:solidFill>
                <a:ea typeface="宋体" panose="02010600030101010101" pitchFamily="2" charset="-122"/>
              </a:rPr>
              <a:t>SQL Access</a:t>
            </a:r>
          </a:p>
        </p:txBody>
      </p:sp>
      <p:sp>
        <p:nvSpPr>
          <p:cNvPr id="22" name="Line 20">
            <a:extLst>
              <a:ext uri="{FF2B5EF4-FFF2-40B4-BE49-F238E27FC236}">
                <a16:creationId xmlns:a16="http://schemas.microsoft.com/office/drawing/2014/main" id="{1EAE069E-41DC-6C47-954C-421C39D0D902}"/>
              </a:ext>
            </a:extLst>
          </p:cNvPr>
          <p:cNvSpPr>
            <a:spLocks noChangeShapeType="1"/>
          </p:cNvSpPr>
          <p:nvPr/>
        </p:nvSpPr>
        <p:spPr bwMode="auto">
          <a:xfrm>
            <a:off x="7496175" y="4375150"/>
            <a:ext cx="2489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a:extLst>
              <a:ext uri="{FF2B5EF4-FFF2-40B4-BE49-F238E27FC236}">
                <a16:creationId xmlns:a16="http://schemas.microsoft.com/office/drawing/2014/main" id="{C1008E99-3B4C-3441-8FC5-27A6F131FC76}"/>
              </a:ext>
            </a:extLst>
          </p:cNvPr>
          <p:cNvSpPr>
            <a:spLocks noChangeShapeType="1"/>
          </p:cNvSpPr>
          <p:nvPr/>
        </p:nvSpPr>
        <p:spPr bwMode="auto">
          <a:xfrm>
            <a:off x="7496175" y="4487863"/>
            <a:ext cx="24892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22">
            <a:extLst>
              <a:ext uri="{FF2B5EF4-FFF2-40B4-BE49-F238E27FC236}">
                <a16:creationId xmlns:a16="http://schemas.microsoft.com/office/drawing/2014/main" id="{3E311574-8184-1440-A84A-116D94F61EC4}"/>
              </a:ext>
            </a:extLst>
          </p:cNvPr>
          <p:cNvSpPr txBox="1">
            <a:spLocks noChangeArrowheads="1"/>
          </p:cNvSpPr>
          <p:nvPr/>
        </p:nvSpPr>
        <p:spPr bwMode="auto">
          <a:xfrm>
            <a:off x="1450975" y="1481138"/>
            <a:ext cx="2590800"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2000">
                <a:solidFill>
                  <a:schemeClr val="tx1"/>
                </a:solidFill>
                <a:ea typeface="宋体" panose="02010600030101010101" pitchFamily="2" charset="-122"/>
              </a:rPr>
              <a:t>getUser(uid):User</a:t>
            </a:r>
          </a:p>
          <a:p>
            <a:pPr eaLnBrk="0" hangingPunct="0">
              <a:lnSpc>
                <a:spcPct val="60000"/>
              </a:lnSpc>
              <a:spcBef>
                <a:spcPct val="50000"/>
              </a:spcBef>
            </a:pPr>
            <a:r>
              <a:rPr lang="en-US" altLang="zh-CN" sz="2000">
                <a:solidFill>
                  <a:schemeClr val="tx1"/>
                </a:solidFill>
                <a:ea typeface="宋体" panose="02010600030101010101" pitchFamily="2" charset="-122"/>
              </a:rPr>
              <a:t>getBook(callNo):Book</a:t>
            </a:r>
          </a:p>
          <a:p>
            <a:pPr eaLnBrk="0" hangingPunct="0">
              <a:lnSpc>
                <a:spcPct val="60000"/>
              </a:lnSpc>
              <a:spcBef>
                <a:spcPct val="50000"/>
              </a:spcBef>
            </a:pPr>
            <a:r>
              <a:rPr lang="en-US" altLang="zh-CN" sz="2000">
                <a:solidFill>
                  <a:schemeClr val="tx1"/>
                </a:solidFill>
                <a:ea typeface="宋体" panose="02010600030101010101" pitchFamily="2" charset="-122"/>
              </a:rPr>
              <a:t>saveLoan(loan)</a:t>
            </a:r>
          </a:p>
          <a:p>
            <a:pPr eaLnBrk="0" hangingPunct="0">
              <a:lnSpc>
                <a:spcPct val="60000"/>
              </a:lnSpc>
              <a:spcBef>
                <a:spcPct val="50000"/>
              </a:spcBef>
            </a:pPr>
            <a:r>
              <a:rPr lang="en-US" altLang="zh-CN" sz="2000">
                <a:solidFill>
                  <a:schemeClr val="tx1"/>
                </a:solidFill>
                <a:ea typeface="宋体" panose="02010600030101010101" pitchFamily="2" charset="-122"/>
              </a:rPr>
              <a:t>saveBook(book)</a:t>
            </a:r>
          </a:p>
          <a:p>
            <a:pPr eaLnBrk="0" hangingPunct="0">
              <a:lnSpc>
                <a:spcPct val="60000"/>
              </a:lnSpc>
              <a:spcBef>
                <a:spcPct val="50000"/>
              </a:spcBef>
            </a:pPr>
            <a:endParaRPr lang="zh-CN" altLang="en-US" sz="2000">
              <a:solidFill>
                <a:schemeClr val="tx1"/>
              </a:solidFill>
              <a:ea typeface="宋体" panose="02010600030101010101" pitchFamily="2" charset="-122"/>
            </a:endParaRPr>
          </a:p>
        </p:txBody>
      </p:sp>
      <p:sp>
        <p:nvSpPr>
          <p:cNvPr id="25" name="Rectangle 23">
            <a:extLst>
              <a:ext uri="{FF2B5EF4-FFF2-40B4-BE49-F238E27FC236}">
                <a16:creationId xmlns:a16="http://schemas.microsoft.com/office/drawing/2014/main" id="{3B32EB40-33DC-6742-A3CF-FA563C044173}"/>
              </a:ext>
            </a:extLst>
          </p:cNvPr>
          <p:cNvSpPr>
            <a:spLocks noChangeArrowheads="1"/>
          </p:cNvSpPr>
          <p:nvPr/>
        </p:nvSpPr>
        <p:spPr bwMode="auto">
          <a:xfrm>
            <a:off x="1447800" y="1023938"/>
            <a:ext cx="2503488" cy="175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24">
            <a:extLst>
              <a:ext uri="{FF2B5EF4-FFF2-40B4-BE49-F238E27FC236}">
                <a16:creationId xmlns:a16="http://schemas.microsoft.com/office/drawing/2014/main" id="{2E0BDCB8-75CA-1E45-9695-EB01D6D14CE6}"/>
              </a:ext>
            </a:extLst>
          </p:cNvPr>
          <p:cNvSpPr txBox="1">
            <a:spLocks noChangeArrowheads="1"/>
          </p:cNvSpPr>
          <p:nvPr/>
        </p:nvSpPr>
        <p:spPr bwMode="auto">
          <a:xfrm>
            <a:off x="2154238" y="968375"/>
            <a:ext cx="97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ea typeface="宋体" panose="02010600030101010101" pitchFamily="2" charset="-122"/>
              </a:rPr>
              <a:t>DBMgr</a:t>
            </a:r>
          </a:p>
        </p:txBody>
      </p:sp>
      <p:sp>
        <p:nvSpPr>
          <p:cNvPr id="27" name="Line 25">
            <a:extLst>
              <a:ext uri="{FF2B5EF4-FFF2-40B4-BE49-F238E27FC236}">
                <a16:creationId xmlns:a16="http://schemas.microsoft.com/office/drawing/2014/main" id="{6A34C931-5A53-0747-A24C-310F023D2ABA}"/>
              </a:ext>
            </a:extLst>
          </p:cNvPr>
          <p:cNvSpPr>
            <a:spLocks noChangeShapeType="1"/>
          </p:cNvSpPr>
          <p:nvPr/>
        </p:nvSpPr>
        <p:spPr bwMode="auto">
          <a:xfrm>
            <a:off x="1447800" y="1328738"/>
            <a:ext cx="250348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a:extLst>
              <a:ext uri="{FF2B5EF4-FFF2-40B4-BE49-F238E27FC236}">
                <a16:creationId xmlns:a16="http://schemas.microsoft.com/office/drawing/2014/main" id="{A07FC28F-3C3C-D240-AE1C-0A1F4D620DA6}"/>
              </a:ext>
            </a:extLst>
          </p:cNvPr>
          <p:cNvSpPr>
            <a:spLocks noChangeShapeType="1"/>
          </p:cNvSpPr>
          <p:nvPr/>
        </p:nvSpPr>
        <p:spPr bwMode="auto">
          <a:xfrm>
            <a:off x="1947863" y="1481138"/>
            <a:ext cx="20034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7F8CFC76-CD14-334E-BC56-F0489B0E800F}"/>
              </a:ext>
            </a:extLst>
          </p:cNvPr>
          <p:cNvSpPr>
            <a:spLocks noChangeShapeType="1"/>
          </p:cNvSpPr>
          <p:nvPr/>
        </p:nvSpPr>
        <p:spPr bwMode="auto">
          <a:xfrm>
            <a:off x="1447800" y="1481138"/>
            <a:ext cx="250348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28">
            <a:extLst>
              <a:ext uri="{FF2B5EF4-FFF2-40B4-BE49-F238E27FC236}">
                <a16:creationId xmlns:a16="http://schemas.microsoft.com/office/drawing/2014/main" id="{E7B6052C-2AE3-3249-85E4-70F0644E2188}"/>
              </a:ext>
            </a:extLst>
          </p:cNvPr>
          <p:cNvSpPr txBox="1">
            <a:spLocks noChangeArrowheads="1"/>
          </p:cNvSpPr>
          <p:nvPr/>
        </p:nvSpPr>
        <p:spPr bwMode="auto">
          <a:xfrm>
            <a:off x="2339975" y="4567238"/>
            <a:ext cx="2590800"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60000"/>
              </a:lnSpc>
              <a:spcBef>
                <a:spcPct val="50000"/>
              </a:spcBef>
            </a:pPr>
            <a:r>
              <a:rPr lang="en-US" altLang="zh-CN" sz="2000">
                <a:solidFill>
                  <a:schemeClr val="tx1"/>
                </a:solidFill>
                <a:ea typeface="宋体" panose="02010600030101010101" pitchFamily="2" charset="-122"/>
              </a:rPr>
              <a:t>getUser(uid):User</a:t>
            </a:r>
          </a:p>
          <a:p>
            <a:pPr eaLnBrk="0" hangingPunct="0">
              <a:lnSpc>
                <a:spcPct val="60000"/>
              </a:lnSpc>
              <a:spcBef>
                <a:spcPct val="50000"/>
              </a:spcBef>
            </a:pPr>
            <a:r>
              <a:rPr lang="en-US" altLang="zh-CN" sz="2000">
                <a:solidFill>
                  <a:schemeClr val="tx1"/>
                </a:solidFill>
                <a:ea typeface="宋体" panose="02010600030101010101" pitchFamily="2" charset="-122"/>
              </a:rPr>
              <a:t>getBook(callNo):Book</a:t>
            </a:r>
          </a:p>
          <a:p>
            <a:pPr eaLnBrk="0" hangingPunct="0">
              <a:lnSpc>
                <a:spcPct val="60000"/>
              </a:lnSpc>
              <a:spcBef>
                <a:spcPct val="50000"/>
              </a:spcBef>
            </a:pPr>
            <a:r>
              <a:rPr lang="en-US" altLang="zh-CN" sz="2000">
                <a:solidFill>
                  <a:schemeClr val="tx1"/>
                </a:solidFill>
                <a:ea typeface="宋体" panose="02010600030101010101" pitchFamily="2" charset="-122"/>
              </a:rPr>
              <a:t>saveLoan(loan)</a:t>
            </a:r>
          </a:p>
          <a:p>
            <a:pPr eaLnBrk="0" hangingPunct="0">
              <a:lnSpc>
                <a:spcPct val="60000"/>
              </a:lnSpc>
              <a:spcBef>
                <a:spcPct val="50000"/>
              </a:spcBef>
            </a:pPr>
            <a:r>
              <a:rPr lang="en-US" altLang="zh-CN" sz="2000">
                <a:solidFill>
                  <a:schemeClr val="tx1"/>
                </a:solidFill>
                <a:ea typeface="宋体" panose="02010600030101010101" pitchFamily="2" charset="-122"/>
              </a:rPr>
              <a:t>saveBook(book)</a:t>
            </a:r>
          </a:p>
          <a:p>
            <a:pPr eaLnBrk="0" hangingPunct="0">
              <a:lnSpc>
                <a:spcPct val="60000"/>
              </a:lnSpc>
              <a:spcBef>
                <a:spcPct val="50000"/>
              </a:spcBef>
            </a:pPr>
            <a:r>
              <a:rPr lang="en-US" altLang="zh-CN" sz="2000">
                <a:solidFill>
                  <a:schemeClr val="tx1"/>
                </a:solidFill>
                <a:ea typeface="宋体" panose="02010600030101010101" pitchFamily="2" charset="-122"/>
              </a:rPr>
              <a:t>...</a:t>
            </a:r>
          </a:p>
        </p:txBody>
      </p:sp>
      <p:sp>
        <p:nvSpPr>
          <p:cNvPr id="31" name="Rectangle 29">
            <a:extLst>
              <a:ext uri="{FF2B5EF4-FFF2-40B4-BE49-F238E27FC236}">
                <a16:creationId xmlns:a16="http://schemas.microsoft.com/office/drawing/2014/main" id="{F4B10224-CC7D-C842-BF37-4B9A296E25D7}"/>
              </a:ext>
            </a:extLst>
          </p:cNvPr>
          <p:cNvSpPr>
            <a:spLocks noChangeArrowheads="1"/>
          </p:cNvSpPr>
          <p:nvPr/>
        </p:nvSpPr>
        <p:spPr bwMode="auto">
          <a:xfrm>
            <a:off x="2365375" y="4070350"/>
            <a:ext cx="2446338" cy="2114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30">
            <a:extLst>
              <a:ext uri="{FF2B5EF4-FFF2-40B4-BE49-F238E27FC236}">
                <a16:creationId xmlns:a16="http://schemas.microsoft.com/office/drawing/2014/main" id="{98795FF1-53EE-2E46-B2EE-DAB97685B03B}"/>
              </a:ext>
            </a:extLst>
          </p:cNvPr>
          <p:cNvSpPr txBox="1">
            <a:spLocks noChangeArrowheads="1"/>
          </p:cNvSpPr>
          <p:nvPr/>
        </p:nvSpPr>
        <p:spPr bwMode="auto">
          <a:xfrm>
            <a:off x="2771775" y="4043363"/>
            <a:ext cx="1631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a:solidFill>
                  <a:schemeClr val="tx1"/>
                </a:solidFill>
                <a:ea typeface="宋体" panose="02010600030101010101" pitchFamily="2" charset="-122"/>
              </a:rPr>
              <a:t>LDAP Access</a:t>
            </a:r>
          </a:p>
        </p:txBody>
      </p:sp>
      <p:sp>
        <p:nvSpPr>
          <p:cNvPr id="33" name="Line 31">
            <a:extLst>
              <a:ext uri="{FF2B5EF4-FFF2-40B4-BE49-F238E27FC236}">
                <a16:creationId xmlns:a16="http://schemas.microsoft.com/office/drawing/2014/main" id="{65A8F94B-74FE-AD43-BCE9-298A80547C9D}"/>
              </a:ext>
            </a:extLst>
          </p:cNvPr>
          <p:cNvSpPr>
            <a:spLocks noChangeShapeType="1"/>
          </p:cNvSpPr>
          <p:nvPr/>
        </p:nvSpPr>
        <p:spPr bwMode="auto">
          <a:xfrm>
            <a:off x="2365375" y="4375150"/>
            <a:ext cx="244633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2">
            <a:extLst>
              <a:ext uri="{FF2B5EF4-FFF2-40B4-BE49-F238E27FC236}">
                <a16:creationId xmlns:a16="http://schemas.microsoft.com/office/drawing/2014/main" id="{592B4468-924D-024B-8135-25E4C9A783BA}"/>
              </a:ext>
            </a:extLst>
          </p:cNvPr>
          <p:cNvSpPr>
            <a:spLocks noChangeShapeType="1"/>
          </p:cNvSpPr>
          <p:nvPr/>
        </p:nvSpPr>
        <p:spPr bwMode="auto">
          <a:xfrm>
            <a:off x="2365375" y="4487863"/>
            <a:ext cx="244633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3">
            <a:extLst>
              <a:ext uri="{FF2B5EF4-FFF2-40B4-BE49-F238E27FC236}">
                <a16:creationId xmlns:a16="http://schemas.microsoft.com/office/drawing/2014/main" id="{2E6B8F70-8E97-604F-B8F0-92607F85F387}"/>
              </a:ext>
            </a:extLst>
          </p:cNvPr>
          <p:cNvSpPr>
            <a:spLocks noChangeShapeType="1"/>
          </p:cNvSpPr>
          <p:nvPr/>
        </p:nvSpPr>
        <p:spPr bwMode="auto">
          <a:xfrm>
            <a:off x="3889375" y="3689350"/>
            <a:ext cx="1588" cy="3810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utoShape 34">
            <a:extLst>
              <a:ext uri="{FF2B5EF4-FFF2-40B4-BE49-F238E27FC236}">
                <a16:creationId xmlns:a16="http://schemas.microsoft.com/office/drawing/2014/main" id="{8F0EA7A7-2BD6-A147-8A47-9B138CC305AE}"/>
              </a:ext>
            </a:extLst>
          </p:cNvPr>
          <p:cNvSpPr>
            <a:spLocks noChangeArrowheads="1"/>
          </p:cNvSpPr>
          <p:nvPr/>
        </p:nvSpPr>
        <p:spPr bwMode="auto">
          <a:xfrm>
            <a:off x="5992813" y="3279775"/>
            <a:ext cx="274637" cy="188913"/>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5">
            <a:extLst>
              <a:ext uri="{FF2B5EF4-FFF2-40B4-BE49-F238E27FC236}">
                <a16:creationId xmlns:a16="http://schemas.microsoft.com/office/drawing/2014/main" id="{CD007A99-BA0B-F442-89E7-DB46ECD4686B}"/>
              </a:ext>
            </a:extLst>
          </p:cNvPr>
          <p:cNvSpPr>
            <a:spLocks noChangeShapeType="1"/>
          </p:cNvSpPr>
          <p:nvPr/>
        </p:nvSpPr>
        <p:spPr bwMode="auto">
          <a:xfrm>
            <a:off x="4222750" y="1841500"/>
            <a:ext cx="7318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AutoShape 36">
            <a:extLst>
              <a:ext uri="{FF2B5EF4-FFF2-40B4-BE49-F238E27FC236}">
                <a16:creationId xmlns:a16="http://schemas.microsoft.com/office/drawing/2014/main" id="{E26E76A7-5EF9-E046-AF63-9FE925E635B1}"/>
              </a:ext>
            </a:extLst>
          </p:cNvPr>
          <p:cNvSpPr>
            <a:spLocks noChangeArrowheads="1"/>
          </p:cNvSpPr>
          <p:nvPr/>
        </p:nvSpPr>
        <p:spPr bwMode="auto">
          <a:xfrm>
            <a:off x="3941763" y="1727200"/>
            <a:ext cx="280987" cy="217488"/>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7">
            <a:extLst>
              <a:ext uri="{FF2B5EF4-FFF2-40B4-BE49-F238E27FC236}">
                <a16:creationId xmlns:a16="http://schemas.microsoft.com/office/drawing/2014/main" id="{74A72C35-5FE0-C548-99AA-E1FD558B9C70}"/>
              </a:ext>
            </a:extLst>
          </p:cNvPr>
          <p:cNvSpPr>
            <a:spLocks noChangeShapeType="1"/>
          </p:cNvSpPr>
          <p:nvPr/>
        </p:nvSpPr>
        <p:spPr bwMode="auto">
          <a:xfrm>
            <a:off x="6127750" y="3460750"/>
            <a:ext cx="1588" cy="228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38">
            <a:extLst>
              <a:ext uri="{FF2B5EF4-FFF2-40B4-BE49-F238E27FC236}">
                <a16:creationId xmlns:a16="http://schemas.microsoft.com/office/drawing/2014/main" id="{88419623-962A-A442-8FDD-08B9F5B0732E}"/>
              </a:ext>
            </a:extLst>
          </p:cNvPr>
          <p:cNvSpPr txBox="1">
            <a:spLocks noChangeArrowheads="1"/>
          </p:cNvSpPr>
          <p:nvPr/>
        </p:nvSpPr>
        <p:spPr bwMode="auto">
          <a:xfrm>
            <a:off x="7948613" y="2724150"/>
            <a:ext cx="1730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Dash line means implements.</a:t>
            </a:r>
          </a:p>
        </p:txBody>
      </p:sp>
      <p:sp>
        <p:nvSpPr>
          <p:cNvPr id="41" name="AutoShape 39">
            <a:extLst>
              <a:ext uri="{FF2B5EF4-FFF2-40B4-BE49-F238E27FC236}">
                <a16:creationId xmlns:a16="http://schemas.microsoft.com/office/drawing/2014/main" id="{2FFAED7E-5418-954E-9432-82F09040AC89}"/>
              </a:ext>
            </a:extLst>
          </p:cNvPr>
          <p:cNvSpPr>
            <a:spLocks noChangeArrowheads="1"/>
          </p:cNvSpPr>
          <p:nvPr/>
        </p:nvSpPr>
        <p:spPr bwMode="auto">
          <a:xfrm>
            <a:off x="7923213" y="2697163"/>
            <a:ext cx="1770062" cy="704850"/>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 name="Line 40">
            <a:extLst>
              <a:ext uri="{FF2B5EF4-FFF2-40B4-BE49-F238E27FC236}">
                <a16:creationId xmlns:a16="http://schemas.microsoft.com/office/drawing/2014/main" id="{0554DCB9-A202-EB4C-8147-2358CFBAAEAB}"/>
              </a:ext>
            </a:extLst>
          </p:cNvPr>
          <p:cNvSpPr>
            <a:spLocks noChangeShapeType="1"/>
          </p:cNvSpPr>
          <p:nvPr/>
        </p:nvSpPr>
        <p:spPr bwMode="auto">
          <a:xfrm flipV="1">
            <a:off x="6173788" y="3316288"/>
            <a:ext cx="1755775" cy="2921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3" name="Group 41">
            <a:extLst>
              <a:ext uri="{FF2B5EF4-FFF2-40B4-BE49-F238E27FC236}">
                <a16:creationId xmlns:a16="http://schemas.microsoft.com/office/drawing/2014/main" id="{69DE1EA1-C10B-6D4D-8863-5FB5C7D0D343}"/>
              </a:ext>
            </a:extLst>
          </p:cNvPr>
          <p:cNvGrpSpPr>
            <a:grpSpLocks/>
          </p:cNvGrpSpPr>
          <p:nvPr/>
        </p:nvGrpSpPr>
        <p:grpSpPr bwMode="auto">
          <a:xfrm>
            <a:off x="7073900" y="1452563"/>
            <a:ext cx="2659063" cy="1006475"/>
            <a:chOff x="3832" y="999"/>
            <a:chExt cx="1675" cy="634"/>
          </a:xfrm>
        </p:grpSpPr>
        <p:sp>
          <p:nvSpPr>
            <p:cNvPr id="44" name="Text Box 42">
              <a:extLst>
                <a:ext uri="{FF2B5EF4-FFF2-40B4-BE49-F238E27FC236}">
                  <a16:creationId xmlns:a16="http://schemas.microsoft.com/office/drawing/2014/main" id="{6DB3D3B0-D8AD-6F40-A8DD-41267A5A903A}"/>
                </a:ext>
              </a:extLst>
            </p:cNvPr>
            <p:cNvSpPr txBox="1">
              <a:spLocks noChangeArrowheads="1"/>
            </p:cNvSpPr>
            <p:nvPr/>
          </p:nvSpPr>
          <p:spPr bwMode="auto">
            <a:xfrm>
              <a:off x="4417" y="1016"/>
              <a:ext cx="1090"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Italic means abstract or interface.</a:t>
              </a:r>
            </a:p>
          </p:txBody>
        </p:sp>
        <p:grpSp>
          <p:nvGrpSpPr>
            <p:cNvPr id="45" name="Group 43">
              <a:extLst>
                <a:ext uri="{FF2B5EF4-FFF2-40B4-BE49-F238E27FC236}">
                  <a16:creationId xmlns:a16="http://schemas.microsoft.com/office/drawing/2014/main" id="{00ED866A-2C99-4D4D-B788-5BEC6A07D62A}"/>
                </a:ext>
              </a:extLst>
            </p:cNvPr>
            <p:cNvGrpSpPr>
              <a:grpSpLocks/>
            </p:cNvGrpSpPr>
            <p:nvPr/>
          </p:nvGrpSpPr>
          <p:grpSpPr bwMode="auto">
            <a:xfrm>
              <a:off x="3832" y="999"/>
              <a:ext cx="1437" cy="634"/>
              <a:chOff x="3832" y="999"/>
              <a:chExt cx="1437" cy="634"/>
            </a:xfrm>
          </p:grpSpPr>
          <p:sp>
            <p:nvSpPr>
              <p:cNvPr id="46" name="AutoShape 44">
                <a:extLst>
                  <a:ext uri="{FF2B5EF4-FFF2-40B4-BE49-F238E27FC236}">
                    <a16:creationId xmlns:a16="http://schemas.microsoft.com/office/drawing/2014/main" id="{F656D516-D2FB-1F48-836E-994CB7613D65}"/>
                  </a:ext>
                </a:extLst>
              </p:cNvPr>
              <p:cNvSpPr>
                <a:spLocks noChangeArrowheads="1"/>
              </p:cNvSpPr>
              <p:nvPr/>
            </p:nvSpPr>
            <p:spPr bwMode="auto">
              <a:xfrm>
                <a:off x="4401" y="999"/>
                <a:ext cx="868" cy="634"/>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 name="Line 45">
                <a:extLst>
                  <a:ext uri="{FF2B5EF4-FFF2-40B4-BE49-F238E27FC236}">
                    <a16:creationId xmlns:a16="http://schemas.microsoft.com/office/drawing/2014/main" id="{BAD0F4F0-0431-9445-8A4E-607CA60CC452}"/>
                  </a:ext>
                </a:extLst>
              </p:cNvPr>
              <p:cNvSpPr>
                <a:spLocks noChangeShapeType="1"/>
              </p:cNvSpPr>
              <p:nvPr/>
            </p:nvSpPr>
            <p:spPr bwMode="auto">
              <a:xfrm>
                <a:off x="3832" y="1084"/>
                <a:ext cx="571"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48" name="Text Box 46">
            <a:extLst>
              <a:ext uri="{FF2B5EF4-FFF2-40B4-BE49-F238E27FC236}">
                <a16:creationId xmlns:a16="http://schemas.microsoft.com/office/drawing/2014/main" id="{57CA751E-D2CA-004D-8963-8609ABAA6AA6}"/>
              </a:ext>
            </a:extLst>
          </p:cNvPr>
          <p:cNvSpPr txBox="1">
            <a:spLocks noChangeArrowheads="1"/>
          </p:cNvSpPr>
          <p:nvPr/>
        </p:nvSpPr>
        <p:spPr bwMode="auto">
          <a:xfrm>
            <a:off x="2655888" y="3038475"/>
            <a:ext cx="2174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rPr>
              <a:t>imp.saveBook(book)</a:t>
            </a:r>
          </a:p>
        </p:txBody>
      </p:sp>
      <p:sp>
        <p:nvSpPr>
          <p:cNvPr id="49" name="AutoShape 47">
            <a:extLst>
              <a:ext uri="{FF2B5EF4-FFF2-40B4-BE49-F238E27FC236}">
                <a16:creationId xmlns:a16="http://schemas.microsoft.com/office/drawing/2014/main" id="{51E5D180-CE30-DE45-82AC-09F3A1DC52DD}"/>
              </a:ext>
            </a:extLst>
          </p:cNvPr>
          <p:cNvSpPr>
            <a:spLocks noChangeArrowheads="1"/>
          </p:cNvSpPr>
          <p:nvPr/>
        </p:nvSpPr>
        <p:spPr bwMode="auto">
          <a:xfrm>
            <a:off x="2630488" y="3011488"/>
            <a:ext cx="2225675" cy="446087"/>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0" name="Line 48">
            <a:extLst>
              <a:ext uri="{FF2B5EF4-FFF2-40B4-BE49-F238E27FC236}">
                <a16:creationId xmlns:a16="http://schemas.microsoft.com/office/drawing/2014/main" id="{83FEC2A5-2D9F-8549-9A4A-109344CEAD36}"/>
              </a:ext>
            </a:extLst>
          </p:cNvPr>
          <p:cNvSpPr>
            <a:spLocks noChangeShapeType="1"/>
          </p:cNvSpPr>
          <p:nvPr/>
        </p:nvSpPr>
        <p:spPr bwMode="auto">
          <a:xfrm>
            <a:off x="3189288" y="2620963"/>
            <a:ext cx="800100" cy="39528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 name="Title 1">
            <a:extLst>
              <a:ext uri="{FF2B5EF4-FFF2-40B4-BE49-F238E27FC236}">
                <a16:creationId xmlns:a16="http://schemas.microsoft.com/office/drawing/2014/main" id="{25AE59F5-C566-D844-B527-2B3D826B5062}"/>
              </a:ext>
            </a:extLst>
          </p:cNvPr>
          <p:cNvSpPr>
            <a:spLocks noGrp="1"/>
          </p:cNvSpPr>
          <p:nvPr>
            <p:ph type="title"/>
          </p:nvPr>
        </p:nvSpPr>
        <p:spPr>
          <a:xfrm>
            <a:off x="1097280" y="286603"/>
            <a:ext cx="10058400" cy="678597"/>
          </a:xfrm>
        </p:spPr>
        <p:txBody>
          <a:bodyPr>
            <a:normAutofit fontScale="90000"/>
          </a:bodyPr>
          <a:lstStyle/>
          <a:p>
            <a:r>
              <a:rPr lang="en-US" dirty="0"/>
              <a:t>Bridge Pattern - </a:t>
            </a:r>
            <a:r>
              <a:rPr lang="en-US" dirty="0" err="1"/>
              <a:t>DBManager</a:t>
            </a:r>
            <a:endParaRPr lang="en-US" dirty="0"/>
          </a:p>
        </p:txBody>
      </p:sp>
    </p:spTree>
    <p:extLst>
      <p:ext uri="{BB962C8B-B14F-4D97-AF65-F5344CB8AC3E}">
        <p14:creationId xmlns:p14="http://schemas.microsoft.com/office/powerpoint/2010/main" val="305627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F36306-A826-3145-A37B-DBE7F183454A}"/>
              </a:ext>
            </a:extLst>
          </p:cNvPr>
          <p:cNvSpPr>
            <a:spLocks noGrp="1"/>
          </p:cNvSpPr>
          <p:nvPr>
            <p:ph type="sldNum" sz="quarter" idx="12"/>
          </p:nvPr>
        </p:nvSpPr>
        <p:spPr/>
        <p:txBody>
          <a:bodyPr/>
          <a:lstStyle/>
          <a:p>
            <a:fld id="{4CE482DC-2269-4F26-9D2A-7E44B1A4CD85}" type="slidenum">
              <a:rPr lang="en-US" smtClean="0"/>
              <a:t>9</a:t>
            </a:fld>
            <a:endParaRPr lang="en-US" dirty="0"/>
          </a:p>
        </p:txBody>
      </p:sp>
      <p:sp>
        <p:nvSpPr>
          <p:cNvPr id="6" name="Rectangle 2">
            <a:extLst>
              <a:ext uri="{FF2B5EF4-FFF2-40B4-BE49-F238E27FC236}">
                <a16:creationId xmlns:a16="http://schemas.microsoft.com/office/drawing/2014/main" id="{52E754E7-E3D7-F944-9D5F-15BD0374107C}"/>
              </a:ext>
            </a:extLst>
          </p:cNvPr>
          <p:cNvSpPr txBox="1">
            <a:spLocks noChangeArrowheads="1"/>
          </p:cNvSpPr>
          <p:nvPr/>
        </p:nvSpPr>
        <p:spPr>
          <a:xfrm>
            <a:off x="1373188" y="1054100"/>
            <a:ext cx="4186237" cy="30099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Tx/>
              <a:buNone/>
            </a:pPr>
            <a:r>
              <a:rPr lang="en-US" altLang="en-US" dirty="0"/>
              <a:t>interface </a:t>
            </a:r>
            <a:r>
              <a:rPr lang="en-US" altLang="en-US" dirty="0" err="1"/>
              <a:t>DBAccessImpl</a:t>
            </a:r>
            <a:r>
              <a:rPr lang="en-US" altLang="en-US" dirty="0"/>
              <a:t> {</a:t>
            </a:r>
          </a:p>
          <a:p>
            <a:pPr lvl="1">
              <a:buFontTx/>
              <a:buNone/>
            </a:pPr>
            <a:r>
              <a:rPr lang="en-US" altLang="zh-CN" sz="2000" dirty="0">
                <a:ea typeface="宋体" panose="02010600030101010101" pitchFamily="2" charset="-122"/>
              </a:rPr>
              <a:t>public User </a:t>
            </a:r>
            <a:r>
              <a:rPr lang="en-US" altLang="zh-CN" sz="2000" dirty="0" err="1">
                <a:ea typeface="宋体" panose="02010600030101010101" pitchFamily="2" charset="-122"/>
              </a:rPr>
              <a:t>getUser</a:t>
            </a:r>
            <a:r>
              <a:rPr lang="en-US" altLang="zh-CN" sz="2000" dirty="0">
                <a:ea typeface="宋体" panose="02010600030101010101" pitchFamily="2" charset="-122"/>
              </a:rPr>
              <a:t>(String </a:t>
            </a:r>
            <a:r>
              <a:rPr lang="en-US" altLang="zh-CN" sz="2000" dirty="0" err="1">
                <a:ea typeface="宋体" panose="02010600030101010101" pitchFamily="2" charset="-122"/>
              </a:rPr>
              <a:t>uid</a:t>
            </a:r>
            <a:r>
              <a:rPr lang="en-US" altLang="zh-CN" sz="2000" dirty="0">
                <a:ea typeface="宋体" panose="02010600030101010101" pitchFamily="2" charset="-122"/>
              </a:rPr>
              <a:t>);</a:t>
            </a:r>
          </a:p>
          <a:p>
            <a:pPr lvl="1">
              <a:buFontTx/>
              <a:buNone/>
            </a:pPr>
            <a:r>
              <a:rPr lang="en-US" altLang="zh-CN" sz="2000" dirty="0">
                <a:ea typeface="宋体" panose="02010600030101010101" pitchFamily="2" charset="-122"/>
              </a:rPr>
              <a:t>public Book </a:t>
            </a:r>
            <a:r>
              <a:rPr lang="en-US" altLang="zh-CN" sz="2000" dirty="0" err="1">
                <a:ea typeface="宋体" panose="02010600030101010101" pitchFamily="2" charset="-122"/>
              </a:rPr>
              <a:t>getBook</a:t>
            </a:r>
            <a:r>
              <a:rPr lang="en-US" altLang="zh-CN" sz="2000" dirty="0">
                <a:ea typeface="宋体" panose="02010600030101010101" pitchFamily="2" charset="-122"/>
              </a:rPr>
              <a:t>(String </a:t>
            </a:r>
            <a:r>
              <a:rPr lang="en-US" altLang="zh-CN" sz="2000" dirty="0" err="1">
                <a:ea typeface="宋体" panose="02010600030101010101" pitchFamily="2" charset="-122"/>
              </a:rPr>
              <a:t>callNo</a:t>
            </a:r>
            <a:r>
              <a:rPr lang="en-US" altLang="zh-CN" sz="2000" dirty="0">
                <a:ea typeface="宋体" panose="02010600030101010101" pitchFamily="2" charset="-122"/>
              </a:rPr>
              <a:t>);</a:t>
            </a:r>
          </a:p>
          <a:p>
            <a:pPr lvl="1">
              <a:buFontTx/>
              <a:buNone/>
            </a:pPr>
            <a:r>
              <a:rPr lang="en-US" altLang="zh-CN" sz="2000" dirty="0">
                <a:ea typeface="宋体" panose="02010600030101010101" pitchFamily="2" charset="-122"/>
              </a:rPr>
              <a:t>public void </a:t>
            </a:r>
            <a:r>
              <a:rPr lang="en-US" altLang="zh-CN" sz="2000" dirty="0" err="1">
                <a:ea typeface="宋体" panose="02010600030101010101" pitchFamily="2" charset="-122"/>
              </a:rPr>
              <a:t>saveLoan</a:t>
            </a:r>
            <a:r>
              <a:rPr lang="en-US" altLang="zh-CN" sz="2000" dirty="0">
                <a:ea typeface="宋体" panose="02010600030101010101" pitchFamily="2" charset="-122"/>
              </a:rPr>
              <a:t>(Loan loan);</a:t>
            </a:r>
          </a:p>
          <a:p>
            <a:pPr lvl="1">
              <a:buFontTx/>
              <a:buNone/>
            </a:pPr>
            <a:r>
              <a:rPr lang="en-US" altLang="zh-CN" sz="2000" dirty="0">
                <a:ea typeface="宋体" panose="02010600030101010101" pitchFamily="2" charset="-122"/>
              </a:rPr>
              <a:t>public void </a:t>
            </a:r>
            <a:r>
              <a:rPr lang="en-US" altLang="zh-CN" sz="2000" dirty="0" err="1">
                <a:ea typeface="宋体" panose="02010600030101010101" pitchFamily="2" charset="-122"/>
              </a:rPr>
              <a:t>saveBook</a:t>
            </a:r>
            <a:r>
              <a:rPr lang="en-US" altLang="zh-CN" sz="2000" dirty="0">
                <a:ea typeface="宋体" panose="02010600030101010101" pitchFamily="2" charset="-122"/>
              </a:rPr>
              <a:t>(Book book);</a:t>
            </a:r>
          </a:p>
          <a:p>
            <a:pPr>
              <a:buFontTx/>
              <a:buNone/>
            </a:pPr>
            <a:r>
              <a:rPr lang="en-US" altLang="zh-CN" dirty="0">
                <a:ea typeface="宋体" panose="02010600030101010101" pitchFamily="2" charset="-122"/>
              </a:rPr>
              <a:t>}</a:t>
            </a:r>
          </a:p>
          <a:p>
            <a:pPr>
              <a:buFontTx/>
              <a:buNone/>
            </a:pPr>
            <a:r>
              <a:rPr lang="en-US" altLang="zh-CN" dirty="0">
                <a:ea typeface="宋体" panose="02010600030101010101" pitchFamily="2" charset="-122"/>
              </a:rPr>
              <a:t>This is equivalent to pure virtual methods in C++.</a:t>
            </a:r>
          </a:p>
          <a:p>
            <a:pPr>
              <a:buFontTx/>
              <a:buNone/>
            </a:pPr>
            <a:endParaRPr lang="en-US" altLang="en-US" dirty="0"/>
          </a:p>
        </p:txBody>
      </p:sp>
      <p:sp>
        <p:nvSpPr>
          <p:cNvPr id="7" name="Rectangle 3">
            <a:extLst>
              <a:ext uri="{FF2B5EF4-FFF2-40B4-BE49-F238E27FC236}">
                <a16:creationId xmlns:a16="http://schemas.microsoft.com/office/drawing/2014/main" id="{1C8A6497-E942-D541-99A8-AC0F082183D5}"/>
              </a:ext>
            </a:extLst>
          </p:cNvPr>
          <p:cNvSpPr txBox="1">
            <a:spLocks noChangeArrowheads="1"/>
          </p:cNvSpPr>
          <p:nvPr/>
        </p:nvSpPr>
        <p:spPr>
          <a:xfrm>
            <a:off x="5600700" y="1054100"/>
            <a:ext cx="4403725" cy="521176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Tx/>
              <a:buNone/>
            </a:pPr>
            <a:r>
              <a:rPr lang="en-US" altLang="en-US" dirty="0"/>
              <a:t>public class </a:t>
            </a:r>
            <a:r>
              <a:rPr lang="en-US" altLang="en-US" dirty="0" err="1"/>
              <a:t>LDAPAccess</a:t>
            </a:r>
            <a:r>
              <a:rPr lang="en-US" altLang="en-US" dirty="0"/>
              <a:t> implements </a:t>
            </a:r>
            <a:r>
              <a:rPr lang="en-US" altLang="en-US" dirty="0" err="1"/>
              <a:t>DBAccessImpl</a:t>
            </a:r>
            <a:r>
              <a:rPr lang="en-US" altLang="en-US" dirty="0"/>
              <a:t> </a:t>
            </a:r>
          </a:p>
          <a:p>
            <a:pPr>
              <a:buFontTx/>
              <a:buNone/>
            </a:pPr>
            <a:r>
              <a:rPr lang="en-US" altLang="en-US" dirty="0"/>
              <a:t>{</a:t>
            </a:r>
          </a:p>
          <a:p>
            <a:pPr lvl="1">
              <a:buFontTx/>
              <a:buNone/>
            </a:pPr>
            <a:r>
              <a:rPr lang="en-US" altLang="zh-CN" sz="2000" dirty="0">
                <a:ea typeface="宋体" panose="02010600030101010101" pitchFamily="2" charset="-122"/>
              </a:rPr>
              <a:t>public User </a:t>
            </a:r>
            <a:r>
              <a:rPr lang="en-US" altLang="zh-CN" sz="2000" dirty="0" err="1">
                <a:ea typeface="宋体" panose="02010600030101010101" pitchFamily="2" charset="-122"/>
              </a:rPr>
              <a:t>getUser</a:t>
            </a:r>
            <a:r>
              <a:rPr lang="en-US" altLang="zh-CN" sz="2000" dirty="0">
                <a:ea typeface="宋体" panose="02010600030101010101" pitchFamily="2" charset="-122"/>
              </a:rPr>
              <a:t>(String </a:t>
            </a:r>
            <a:r>
              <a:rPr lang="en-US" altLang="zh-CN" sz="2000" dirty="0" err="1">
                <a:ea typeface="宋体" panose="02010600030101010101" pitchFamily="2" charset="-122"/>
              </a:rPr>
              <a:t>uid</a:t>
            </a:r>
            <a:r>
              <a:rPr lang="en-US" altLang="zh-CN" sz="2000" dirty="0">
                <a:ea typeface="宋体" panose="02010600030101010101" pitchFamily="2" charset="-122"/>
              </a:rPr>
              <a:t>)</a:t>
            </a:r>
          </a:p>
          <a:p>
            <a:pPr lvl="1">
              <a:buFontTx/>
              <a:buNone/>
            </a:pPr>
            <a:r>
              <a:rPr lang="en-US" altLang="zh-CN" sz="2000" dirty="0">
                <a:ea typeface="宋体" panose="02010600030101010101" pitchFamily="2" charset="-122"/>
              </a:rPr>
              <a:t>{ /** get a User object from the LDAP DB*/ }</a:t>
            </a:r>
          </a:p>
          <a:p>
            <a:pPr lvl="1">
              <a:buFontTx/>
              <a:buNone/>
            </a:pPr>
            <a:r>
              <a:rPr lang="en-US" altLang="zh-CN" sz="2000" dirty="0">
                <a:ea typeface="宋体" panose="02010600030101010101" pitchFamily="2" charset="-122"/>
              </a:rPr>
              <a:t>public Book </a:t>
            </a:r>
            <a:r>
              <a:rPr lang="en-US" altLang="zh-CN" sz="2000" dirty="0" err="1">
                <a:ea typeface="宋体" panose="02010600030101010101" pitchFamily="2" charset="-122"/>
              </a:rPr>
              <a:t>getBook</a:t>
            </a:r>
            <a:r>
              <a:rPr lang="en-US" altLang="zh-CN" sz="2000" dirty="0">
                <a:ea typeface="宋体" panose="02010600030101010101" pitchFamily="2" charset="-122"/>
              </a:rPr>
              <a:t> (S</a:t>
            </a:r>
            <a:r>
              <a:rPr lang="en-US" altLang="en-US" sz="2000" dirty="0"/>
              <a:t>tring</a:t>
            </a:r>
            <a:r>
              <a:rPr lang="en-US" altLang="zh-CN" sz="2000" dirty="0">
                <a:ea typeface="宋体" panose="02010600030101010101" pitchFamily="2" charset="-122"/>
              </a:rPr>
              <a:t> </a:t>
            </a:r>
            <a:r>
              <a:rPr lang="en-US" altLang="zh-CN" sz="2000" dirty="0" err="1">
                <a:ea typeface="宋体" panose="02010600030101010101" pitchFamily="2" charset="-122"/>
              </a:rPr>
              <a:t>callNo</a:t>
            </a:r>
            <a:r>
              <a:rPr lang="en-US" altLang="zh-CN" sz="2000" dirty="0">
                <a:ea typeface="宋体" panose="02010600030101010101" pitchFamily="2" charset="-122"/>
              </a:rPr>
              <a:t>)</a:t>
            </a:r>
          </a:p>
          <a:p>
            <a:pPr lvl="1">
              <a:buFontTx/>
              <a:buNone/>
            </a:pPr>
            <a:r>
              <a:rPr lang="en-US" altLang="zh-CN" sz="2000" dirty="0">
                <a:ea typeface="宋体" panose="02010600030101010101" pitchFamily="2" charset="-122"/>
              </a:rPr>
              <a:t>{ /** get a Book object from the LDAP DB */ }</a:t>
            </a:r>
          </a:p>
          <a:p>
            <a:pPr lvl="1">
              <a:buFontTx/>
              <a:buNone/>
            </a:pPr>
            <a:r>
              <a:rPr lang="en-US" altLang="zh-CN" sz="2000" dirty="0">
                <a:ea typeface="宋体" panose="02010600030101010101" pitchFamily="2" charset="-122"/>
              </a:rPr>
              <a:t>public void </a:t>
            </a:r>
            <a:r>
              <a:rPr lang="en-US" altLang="zh-CN" sz="2000" dirty="0" err="1">
                <a:ea typeface="宋体" panose="02010600030101010101" pitchFamily="2" charset="-122"/>
              </a:rPr>
              <a:t>saveLoan</a:t>
            </a:r>
            <a:r>
              <a:rPr lang="en-US" altLang="zh-CN" sz="2000" dirty="0">
                <a:ea typeface="宋体" panose="02010600030101010101" pitchFamily="2" charset="-122"/>
              </a:rPr>
              <a:t>(Loan loan) </a:t>
            </a:r>
          </a:p>
          <a:p>
            <a:pPr lvl="1">
              <a:buFontTx/>
              <a:buNone/>
            </a:pPr>
            <a:r>
              <a:rPr lang="en-US" altLang="zh-CN" sz="2000" dirty="0">
                <a:ea typeface="宋体" panose="02010600030101010101" pitchFamily="2" charset="-122"/>
              </a:rPr>
              <a:t>{ /** save a Loan object to the LDAP DB */ }</a:t>
            </a:r>
          </a:p>
          <a:p>
            <a:pPr lvl="1">
              <a:buFontTx/>
              <a:buNone/>
            </a:pPr>
            <a:r>
              <a:rPr lang="en-US" altLang="zh-CN" sz="2000" dirty="0">
                <a:ea typeface="宋体" panose="02010600030101010101" pitchFamily="2" charset="-122"/>
              </a:rPr>
              <a:t>public void </a:t>
            </a:r>
            <a:r>
              <a:rPr lang="en-US" altLang="zh-CN" sz="2000" dirty="0" err="1">
                <a:ea typeface="宋体" panose="02010600030101010101" pitchFamily="2" charset="-122"/>
              </a:rPr>
              <a:t>saveBook</a:t>
            </a:r>
            <a:r>
              <a:rPr lang="en-US" altLang="zh-CN" sz="2000" dirty="0">
                <a:ea typeface="宋体" panose="02010600030101010101" pitchFamily="2" charset="-122"/>
              </a:rPr>
              <a:t>(Book book)</a:t>
            </a:r>
          </a:p>
          <a:p>
            <a:pPr lvl="1">
              <a:buFontTx/>
              <a:buNone/>
            </a:pPr>
            <a:r>
              <a:rPr lang="en-US" altLang="zh-CN" sz="2000" dirty="0">
                <a:ea typeface="宋体" panose="02010600030101010101" pitchFamily="2" charset="-122"/>
              </a:rPr>
              <a:t>{ /** save a Book object to the LDAP DB */ }</a:t>
            </a:r>
          </a:p>
          <a:p>
            <a:pPr>
              <a:buFontTx/>
              <a:buNone/>
            </a:pPr>
            <a:r>
              <a:rPr lang="en-US" altLang="en-US" dirty="0"/>
              <a:t>}</a:t>
            </a:r>
          </a:p>
        </p:txBody>
      </p:sp>
      <p:sp>
        <p:nvSpPr>
          <p:cNvPr id="8" name="Text Box 4">
            <a:extLst>
              <a:ext uri="{FF2B5EF4-FFF2-40B4-BE49-F238E27FC236}">
                <a16:creationId xmlns:a16="http://schemas.microsoft.com/office/drawing/2014/main" id="{65146475-31C0-2846-B1B0-484714C15F26}"/>
              </a:ext>
            </a:extLst>
          </p:cNvPr>
          <p:cNvSpPr txBox="1">
            <a:spLocks noChangeArrowheads="1"/>
          </p:cNvSpPr>
          <p:nvPr/>
        </p:nvSpPr>
        <p:spPr bwMode="auto">
          <a:xfrm>
            <a:off x="1684338" y="4683125"/>
            <a:ext cx="3416300" cy="641350"/>
          </a:xfrm>
          <a:prstGeom prst="rect">
            <a:avLst/>
          </a:prstGeom>
          <a:solidFill>
            <a:srgbClr val="FFFF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Oracle Access and SQL Access are</a:t>
            </a:r>
          </a:p>
          <a:p>
            <a:r>
              <a:rPr lang="en-US" altLang="en-US" sz="1800">
                <a:solidFill>
                  <a:schemeClr val="tx1"/>
                </a:solidFill>
              </a:rPr>
              <a:t>implemented similarly.</a:t>
            </a:r>
          </a:p>
        </p:txBody>
      </p:sp>
      <p:sp>
        <p:nvSpPr>
          <p:cNvPr id="9" name="Rectangle 5">
            <a:extLst>
              <a:ext uri="{FF2B5EF4-FFF2-40B4-BE49-F238E27FC236}">
                <a16:creationId xmlns:a16="http://schemas.microsoft.com/office/drawing/2014/main" id="{1BEC1277-5B58-5A41-803F-FCC328DBD88F}"/>
              </a:ext>
            </a:extLst>
          </p:cNvPr>
          <p:cNvSpPr txBox="1">
            <a:spLocks noChangeArrowheads="1"/>
          </p:cNvSpPr>
          <p:nvPr/>
        </p:nvSpPr>
        <p:spPr>
          <a:xfrm>
            <a:off x="1587500" y="292100"/>
            <a:ext cx="8229600" cy="685800"/>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a:t>Bridge Pattern Sample Code</a:t>
            </a:r>
          </a:p>
        </p:txBody>
      </p:sp>
    </p:spTree>
    <p:extLst>
      <p:ext uri="{BB962C8B-B14F-4D97-AF65-F5344CB8AC3E}">
        <p14:creationId xmlns:p14="http://schemas.microsoft.com/office/powerpoint/2010/main" val="300411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Retrospec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22337</TotalTime>
  <Words>6216</Words>
  <Application>Microsoft Macintosh PowerPoint</Application>
  <PresentationFormat>Widescreen</PresentationFormat>
  <Paragraphs>1152</Paragraphs>
  <Slides>74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ＭＳ Ｐゴシック</vt:lpstr>
      <vt:lpstr>宋体</vt:lpstr>
      <vt:lpstr>Arial</vt:lpstr>
      <vt:lpstr>Calibri</vt:lpstr>
      <vt:lpstr>Calibri Light</vt:lpstr>
      <vt:lpstr>Times New Roman</vt:lpstr>
      <vt:lpstr>Wingdings</vt:lpstr>
      <vt:lpstr>Retrospect</vt:lpstr>
      <vt:lpstr>Object-Oriented Analysis and Design</vt:lpstr>
      <vt:lpstr>What you will learn </vt:lpstr>
      <vt:lpstr>Useful Resources</vt:lpstr>
      <vt:lpstr>State Pattern</vt:lpstr>
      <vt:lpstr>State Pattern</vt:lpstr>
      <vt:lpstr>State Pattern</vt:lpstr>
      <vt:lpstr>Bridge Pattern</vt:lpstr>
      <vt:lpstr>Bridge Pattern - DBManager</vt:lpstr>
      <vt:lpstr>PowerPoint Presentation</vt:lpstr>
      <vt:lpstr>Bridge Pattern Sample Code</vt:lpstr>
      <vt:lpstr>PowerPoint Presentation</vt:lpstr>
      <vt:lpstr>Potential Problems</vt:lpstr>
      <vt:lpstr>Command Pattern</vt:lpstr>
      <vt:lpstr>Command Pattern</vt:lpstr>
      <vt:lpstr>Applying Command Pattern</vt:lpstr>
      <vt:lpstr>Benefits of Command Pattern</vt:lpstr>
      <vt:lpstr>Share Common Code Among Subclasses</vt:lpstr>
      <vt:lpstr>Template Pattern</vt:lpstr>
      <vt:lpstr>Example daily routine of a worker. </vt:lpstr>
      <vt:lpstr>PowerPoint Presentation</vt:lpstr>
      <vt:lpstr>PowerPoint Presentation</vt:lpstr>
      <vt:lpstr>Benefits of Template Method</vt:lpstr>
      <vt:lpstr>Rules of thumb</vt:lpstr>
      <vt:lpstr>PowerPoint Presentation</vt:lpstr>
      <vt:lpstr>DBMgr Design: Accessing a Remote Database</vt:lpstr>
      <vt:lpstr>PowerPoint Presentation</vt:lpstr>
      <vt:lpstr>PowerPoint Presentation</vt:lpstr>
      <vt:lpstr>PowerPoint Presentation</vt:lpstr>
      <vt:lpstr>PowerPoint Presentation</vt:lpstr>
      <vt:lpstr>Prototype Pattern</vt:lpstr>
      <vt:lpstr>Prototype Pattern</vt:lpstr>
      <vt:lpstr>Prototype Pattern</vt:lpstr>
      <vt:lpstr>PowerPoint Presentation</vt:lpstr>
      <vt:lpstr>Visitor Pattern</vt:lpstr>
      <vt:lpstr>Example: Checking Components of a Car</vt:lpstr>
      <vt:lpstr>Applying Visitor Pattern</vt:lpstr>
      <vt:lpstr>Object Interaction in the Visitor Pattern</vt:lpstr>
      <vt:lpstr>PowerPoint Presentation</vt:lpstr>
      <vt:lpstr>PowerPoint Presentation</vt:lpstr>
      <vt:lpstr>How to Apply Visitor Pattern</vt:lpstr>
      <vt:lpstr>The Visitor Pattern</vt:lpstr>
      <vt:lpstr>The Visitor Pattern</vt:lpstr>
      <vt:lpstr>Memento Pattern</vt:lpstr>
      <vt:lpstr>Memento Pattern</vt:lpstr>
      <vt:lpstr>Memento Pattern</vt:lpstr>
      <vt:lpstr>Interpreter Pattern </vt:lpstr>
      <vt:lpstr>Interpreter Pattern Uses </vt:lpstr>
      <vt:lpstr>Interpreter Design components</vt:lpstr>
      <vt:lpstr>The Interpreter Pattern</vt:lpstr>
      <vt:lpstr>The Interpreter Pattern</vt:lpstr>
      <vt:lpstr>Abstract Factory Pattern</vt:lpstr>
      <vt:lpstr>Abstract Factory Pattern(factory of factories)</vt:lpstr>
      <vt:lpstr>Abstract Factory Pattern</vt:lpstr>
      <vt:lpstr>Abstract Factory Pattern</vt:lpstr>
      <vt:lpstr>Abstract Factory and Related Patterns</vt:lpstr>
      <vt:lpstr>Builder Pattern</vt:lpstr>
      <vt:lpstr>Builder Pattern</vt:lpstr>
      <vt:lpstr>Builder Pattern</vt:lpstr>
      <vt:lpstr>Builder vs Abstract Factory </vt:lpstr>
      <vt:lpstr>Decorator Pattern</vt:lpstr>
      <vt:lpstr>Decorator Pattern</vt:lpstr>
      <vt:lpstr>Chain of Responsibility Pattern</vt:lpstr>
      <vt:lpstr>Chain of Responsibility Pattern</vt:lpstr>
      <vt:lpstr>Context Dependent Help</vt:lpstr>
      <vt:lpstr>Chain of Responsibility Pattern </vt:lpstr>
      <vt:lpstr>Sample Code</vt:lpstr>
      <vt:lpstr>Chain of Responsibility Pattern</vt:lpstr>
      <vt:lpstr>Chain of Responsibility Pattern</vt:lpstr>
      <vt:lpstr>Handling Numerous Occurrences of an Object</vt:lpstr>
      <vt:lpstr>Flyweight Pattern</vt:lpstr>
      <vt:lpstr>PowerPoint Presentation</vt:lpstr>
      <vt:lpstr>PowerPoint Presentation</vt:lpstr>
      <vt:lpstr>Flyweight Pattern</vt:lpstr>
      <vt:lpstr>Flyweight Pattern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bsemper</dc:creator>
  <cp:lastModifiedBy>Mehra</cp:lastModifiedBy>
  <cp:revision>484</cp:revision>
  <dcterms:created xsi:type="dcterms:W3CDTF">2013-08-23T13:52:50Z</dcterms:created>
  <dcterms:modified xsi:type="dcterms:W3CDTF">2019-11-10T00:09:52Z</dcterms:modified>
</cp:coreProperties>
</file>