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65"/>
  </p:notesMasterIdLst>
  <p:sldIdLst>
    <p:sldId id="256" r:id="rId2"/>
    <p:sldId id="355" r:id="rId3"/>
    <p:sldId id="257" r:id="rId4"/>
    <p:sldId id="258" r:id="rId5"/>
    <p:sldId id="259" r:id="rId6"/>
    <p:sldId id="38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386" r:id="rId15"/>
    <p:sldId id="385" r:id="rId16"/>
    <p:sldId id="281" r:id="rId17"/>
    <p:sldId id="320" r:id="rId18"/>
    <p:sldId id="282" r:id="rId19"/>
    <p:sldId id="283" r:id="rId20"/>
    <p:sldId id="284" r:id="rId21"/>
    <p:sldId id="286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87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90" r:id="rId55"/>
    <p:sldId id="382" r:id="rId56"/>
    <p:sldId id="383" r:id="rId57"/>
    <p:sldId id="389" r:id="rId58"/>
    <p:sldId id="384" r:id="rId59"/>
    <p:sldId id="350" r:id="rId60"/>
    <p:sldId id="351" r:id="rId61"/>
    <p:sldId id="352" r:id="rId62"/>
    <p:sldId id="354" r:id="rId63"/>
    <p:sldId id="348" r:id="rId64"/>
  </p:sldIdLst>
  <p:sldSz cx="9144000" cy="5143500" type="screen16x9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B6E2E8-E3FF-4BDC-996A-7B047064D575}">
  <a:tblStyle styleId="{39B6E2E8-E3FF-4BDC-996A-7B047064D57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76868" autoAdjust="0"/>
  </p:normalViewPr>
  <p:slideViewPr>
    <p:cSldViewPr>
      <p:cViewPr varScale="1">
        <p:scale>
          <a:sx n="91" d="100"/>
          <a:sy n="91" d="100"/>
        </p:scale>
        <p:origin x="43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912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big-data-challeng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docs/1.2/ddl/index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datastax.com/docs/1.2/ddl/table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7/10/amazons_dynam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abs.google.com/papers/bigtable.html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87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70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4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0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97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65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57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345" y="4416099"/>
            <a:ext cx="5607712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Consistency describes how and whether a system is left in a consistent state</a:t>
            </a:r>
            <a:r>
              <a:rPr lang="en-US" altLang="en-US" baseline="0" dirty="0" smtClean="0">
                <a:latin typeface="Arial" pitchFamily="34" charset="0"/>
              </a:rPr>
              <a:t> after an operation.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In distributed data systems like Cassandra, this usually means that once a writer has written, all readers will see that write.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While most relational databases guarantee ACID properties - (Atomicity, Consistency, Isolation, Durability) , Cassandra  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Is at the other end of the spectrum. It offers BASE properties (Basically Available Soft-state Eventual consistency).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Cassandra weak consistency comes in the form of eventual consistency which means the database eventually reaches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 consistent state.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As the data is replicated, the latest version of something is sitting on some node in the cluster, but older versions are still</a:t>
            </a:r>
          </a:p>
          <a:p>
            <a:r>
              <a:rPr lang="en-US" altLang="en-US" baseline="0" dirty="0" smtClean="0">
                <a:latin typeface="Arial" pitchFamily="34" charset="0"/>
              </a:rPr>
              <a:t>Out there on other nodes. Eventually, all nodes will see the latest version.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Specifically, you get consistency when R + W &gt; N (R is the number of records to read, W is the number of records to write,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And N is the replication factor).</a:t>
            </a:r>
          </a:p>
          <a:p>
            <a:r>
              <a:rPr lang="en-US" dirty="0" smtClean="0"/>
              <a:t> A </a:t>
            </a:r>
            <a:r>
              <a:rPr lang="en-US" dirty="0" err="1" smtClean="0"/>
              <a:t>ConsistencyLevel</a:t>
            </a:r>
            <a:r>
              <a:rPr lang="en-US" dirty="0" smtClean="0"/>
              <a:t> of ONE means R or W is 1. A </a:t>
            </a:r>
            <a:r>
              <a:rPr lang="en-US" dirty="0" err="1" smtClean="0"/>
              <a:t>ConsistencyLevel</a:t>
            </a:r>
            <a:r>
              <a:rPr lang="en-US" dirty="0" smtClean="0"/>
              <a:t> of QUORUM means R or W is ceiling((N+1)/2).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ConsistencyLevel</a:t>
            </a:r>
            <a:r>
              <a:rPr lang="en-US" dirty="0" smtClean="0"/>
              <a:t> of ALL means R or W is N. So if you want to write with a </a:t>
            </a:r>
            <a:r>
              <a:rPr lang="en-US" dirty="0" err="1" smtClean="0"/>
              <a:t>ConsistencyLevel</a:t>
            </a:r>
            <a:r>
              <a:rPr lang="en-US" dirty="0" smtClean="0"/>
              <a:t> of ONE and then get </a:t>
            </a:r>
          </a:p>
          <a:p>
            <a:r>
              <a:rPr lang="en-US" dirty="0" smtClean="0"/>
              <a:t>the same data when you read, you need to read with </a:t>
            </a:r>
            <a:r>
              <a:rPr lang="en-US" dirty="0" err="1" smtClean="0"/>
              <a:t>ConsistencyLevel</a:t>
            </a:r>
            <a:r>
              <a:rPr lang="en-US" dirty="0" smtClean="0"/>
              <a:t> ALL.</a:t>
            </a:r>
            <a:endParaRPr lang="en-US" altLang="en-US" baseline="0" dirty="0" smtClean="0"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pPr defTabSz="931774">
              <a:defRPr/>
            </a:pPr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6" tIns="44069" rIns="88136" bIns="44069"/>
          <a:lstStyle>
            <a:lvl1pPr defTabSz="944101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1pPr>
            <a:lvl2pPr marL="716108" indent="-275427" defTabSz="944101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2pPr>
            <a:lvl3pPr marL="1101706" indent="-220341" defTabSz="944101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3pPr>
            <a:lvl4pPr marL="1542388" indent="-220341" defTabSz="944101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4pPr>
            <a:lvl5pPr marL="1983071" indent="-220341" defTabSz="944101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5pPr>
            <a:lvl6pPr marL="2423753" indent="-220341" defTabSz="94410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6pPr>
            <a:lvl7pPr marL="2864435" indent="-220341" defTabSz="94410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7pPr>
            <a:lvl8pPr marL="3305117" indent="-220341" defTabSz="94410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8pPr>
            <a:lvl9pPr marL="3745800" indent="-220341" defTabSz="94410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fld id="{4B76453C-5505-41AB-9105-25015AA92987}" type="slidenum">
              <a:rPr lang="en-US" altLang="en-US" sz="90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9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30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67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76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619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85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394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687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47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 err="1" smtClean="0"/>
              <a:t>SimpleStrategy</a:t>
            </a:r>
            <a:r>
              <a:rPr lang="en-US" baseline="0" dirty="0" smtClean="0"/>
              <a:t> is a replication strategy. There are two: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NetworkTopologyStrategy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is used for simple data center clusters. It is default.</a:t>
            </a:r>
          </a:p>
          <a:p>
            <a:r>
              <a:rPr lang="en-US" baseline="0" dirty="0" err="1" smtClean="0"/>
              <a:t>NetworkTopologyStrategy</a:t>
            </a:r>
            <a:r>
              <a:rPr lang="en-US" baseline="0" dirty="0" smtClean="0"/>
              <a:t> is used for multi-datacenter deployments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948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 smtClean="0"/>
              <a:t>Table – when schema is static</a:t>
            </a:r>
          </a:p>
          <a:p>
            <a:r>
              <a:rPr lang="en-US" dirty="0" smtClean="0"/>
              <a:t>Column Family – when schema is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653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773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90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08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5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432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843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131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166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257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r>
              <a:rPr lang="en-US" b="1" dirty="0" err="1" smtClean="0"/>
              <a:t>ZooKeeper</a:t>
            </a:r>
            <a:r>
              <a:rPr lang="en-US" dirty="0" smtClean="0"/>
              <a:t> is a centralized service for maintaining configuration information, naming, providing distributed synchronization, and providing group services</a:t>
            </a:r>
            <a:endParaRPr dirty="0"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554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269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177" tIns="46589" rIns="93177" bIns="46589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8D80C-BD2C-4C82-8466-351ABEFB9DF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fld id="{5B4B750A-F5A1-4B13-9225-F8F499404116}" type="slidenum">
              <a:rPr lang="en-US" sz="1200">
                <a:latin typeface="Times New Roman" pitchFamily="18" charset="0"/>
              </a:rPr>
              <a:pPr algn="r"/>
              <a:t>37</a:t>
            </a:fld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r>
              <a:rPr lang="en-US" smtClean="0"/>
              <a:t>Bootstrapping</a:t>
            </a:r>
            <a:endParaRPr dirty="0"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166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 dirty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929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5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rgbClr val="4B4B4B"/>
                </a:solidFill>
              </a:rPr>
              <a:t>Apache Cassandra is renowned in the industry as the only NoSQL solution that can accommodate the </a:t>
            </a:r>
            <a:r>
              <a:rPr lang="en" dirty="0">
                <a:solidFill>
                  <a:srgbClr val="C3481E"/>
                </a:solidFill>
                <a:hlinkClick r:id="rId3"/>
              </a:rPr>
              <a:t>complex requirements</a:t>
            </a:r>
            <a:r>
              <a:rPr lang="en" dirty="0">
                <a:solidFill>
                  <a:srgbClr val="4B4B4B"/>
                </a:solidFill>
              </a:rPr>
              <a:t> of today’s modern line-of-business applications. It’s architected from the ground up for real-time enterprise databases that require vast scalability, high-velocity performance, flexible schema design and continuous availability.</a:t>
            </a:r>
          </a:p>
          <a:p>
            <a:pPr>
              <a:buNone/>
            </a:pPr>
            <a:r>
              <a:rPr lang="en" sz="1400" i="1" dirty="0">
                <a:solidFill>
                  <a:srgbClr val="D74008"/>
                </a:solidFill>
                <a:latin typeface="Georgia"/>
                <a:ea typeface="Georgia"/>
                <a:cs typeface="Georgia"/>
                <a:sym typeface="Georgia"/>
              </a:rPr>
              <a:t>The ideal database foundation for today’s modern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1866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137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r>
              <a:rPr lang="en-US" dirty="0" err="1" smtClean="0"/>
              <a:t>write_request_timeout_in_ms</a:t>
            </a:r>
            <a:r>
              <a:rPr lang="en-US" baseline="0" dirty="0" smtClean="0"/>
              <a:t> – memory pressure on coordinator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0673FF52-C276-D34F-A440-F0DDEF42F16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6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722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883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270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662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5249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778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 marL="465887" indent="-310591">
              <a:lnSpc>
                <a:spcPct val="115000"/>
              </a:lnSpc>
              <a:spcBef>
                <a:spcPts val="306"/>
              </a:spcBef>
              <a:spcAft>
                <a:spcPts val="306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 dirty="0">
                <a:solidFill>
                  <a:schemeClr val="dk1"/>
                </a:solidFill>
              </a:rPr>
              <a:t>No join or subquery support, and limited support for aggregation. This is </a:t>
            </a:r>
            <a:r>
              <a:rPr lang="en" sz="1200" dirty="0">
                <a:solidFill>
                  <a:srgbClr val="0044AA"/>
                </a:solidFill>
                <a:hlinkClick r:id="rId3"/>
              </a:rPr>
              <a:t>by design</a:t>
            </a:r>
            <a:r>
              <a:rPr lang="en" sz="1200" dirty="0">
                <a:solidFill>
                  <a:schemeClr val="dk1"/>
                </a:solidFill>
              </a:rPr>
              <a:t>, to force you to denormalize into partitions that can be efficiently queried from a single replica, instead of having to gather data from across the entire cluster.</a:t>
            </a:r>
          </a:p>
          <a:p>
            <a:pPr marL="465887" indent="-310591">
              <a:lnSpc>
                <a:spcPct val="115000"/>
              </a:lnSpc>
              <a:spcBef>
                <a:spcPts val="306"/>
              </a:spcBef>
              <a:spcAft>
                <a:spcPts val="306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 dirty="0">
                <a:solidFill>
                  <a:srgbClr val="0044AA"/>
                </a:solidFill>
                <a:hlinkClick r:id="rId4"/>
              </a:rPr>
              <a:t>Ordering is done per-partition</a:t>
            </a:r>
            <a:r>
              <a:rPr lang="en" sz="1200" dirty="0">
                <a:solidFill>
                  <a:schemeClr val="dk1"/>
                </a:solidFill>
              </a:rPr>
              <a:t>, and is specified at table creation time. Again, this is to enforce good application design; sorting thousands or millions of rows can be fast in development, but sorting billions in production is a bad idea.</a:t>
            </a:r>
          </a:p>
          <a:p>
            <a:endParaRPr lang="e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94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747474"/>
                </a:solidFill>
                <a:latin typeface="Georgia"/>
                <a:ea typeface="Georgia"/>
                <a:cs typeface="Georgia"/>
                <a:sym typeface="Georgia"/>
              </a:rPr>
              <a:t>It’s important to analyze how you are going to query your data. Spending time to design your schema around your query pattern can save a lot of hassle debugging performance issues while also ensuring that you can scale easily. Additionally, having a high-level understanding of some of the internals such has how deletions are implemented, how secondary indices operate, and when to use the row cache can go a long way in designing a strong application built atop Cassandra.</a:t>
            </a:r>
          </a:p>
        </p:txBody>
      </p:sp>
    </p:spTree>
    <p:extLst>
      <p:ext uri="{BB962C8B-B14F-4D97-AF65-F5344CB8AC3E}">
        <p14:creationId xmlns:p14="http://schemas.microsoft.com/office/powerpoint/2010/main" val="306369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4B4B4B"/>
                </a:solidFill>
              </a:rPr>
              <a:t>It combines </a:t>
            </a:r>
            <a:r>
              <a:rPr lang="en">
                <a:solidFill>
                  <a:srgbClr val="C3481E"/>
                </a:solidFill>
                <a:hlinkClick r:id="rId3"/>
              </a:rPr>
              <a:t>Amazon Dynamo’s</a:t>
            </a:r>
            <a:r>
              <a:rPr lang="en">
                <a:solidFill>
                  <a:srgbClr val="4B4B4B"/>
                </a:solidFill>
              </a:rPr>
              <a:t> fully distributed design with </a:t>
            </a:r>
            <a:r>
              <a:rPr lang="en">
                <a:solidFill>
                  <a:srgbClr val="C3481E"/>
                </a:solidFill>
                <a:hlinkClick r:id="rId4"/>
              </a:rPr>
              <a:t>Google Bigtable’s</a:t>
            </a:r>
            <a:r>
              <a:rPr lang="en">
                <a:solidFill>
                  <a:srgbClr val="4B4B4B"/>
                </a:solidFill>
              </a:rPr>
              <a:t> column-oriented data model. </a:t>
            </a:r>
          </a:p>
        </p:txBody>
      </p:sp>
    </p:spTree>
    <p:extLst>
      <p:ext uri="{BB962C8B-B14F-4D97-AF65-F5344CB8AC3E}">
        <p14:creationId xmlns:p14="http://schemas.microsoft.com/office/powerpoint/2010/main" val="598400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r>
              <a:rPr lang="en" sz="1000" dirty="0">
                <a:solidFill>
                  <a:schemeClr val="dk1"/>
                </a:solidFill>
              </a:rPr>
              <a:t> designed to handle large amounts of data across many commodity servers, providing high availability with no single point of failur</a:t>
            </a:r>
          </a:p>
        </p:txBody>
      </p:sp>
    </p:spTree>
    <p:extLst>
      <p:ext uri="{BB962C8B-B14F-4D97-AF65-F5344CB8AC3E}">
        <p14:creationId xmlns:p14="http://schemas.microsoft.com/office/powerpoint/2010/main" val="308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42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31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57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647700" marR="0" indent="-457200" algn="l" rtl="0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b="0" i="0" u="none" strike="noStrike" cap="none" baseline="0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bti360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drianco/migrating-netflix-from-oracle-to-global-cassandra" TargetMode="External"/><Relationship Id="rId3" Type="http://schemas.openxmlformats.org/officeDocument/2006/relationships/hyperlink" Target="http://www.datastax.com/documentation/cassandra/2.0/cassandra/architecture/architectureTOC.html" TargetMode="External"/><Relationship Id="rId7" Type="http://schemas.openxmlformats.org/officeDocument/2006/relationships/hyperlink" Target="http://marsmedia.info/en/cassandra-pros-cons-and-model.ph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etcassandra.org/functional-use-cases/" TargetMode="External"/><Relationship Id="rId5" Type="http://schemas.openxmlformats.org/officeDocument/2006/relationships/hyperlink" Target="http://www.slideshare.net/DataStax/evaluating-apache-cassandra-as-a-cloud-database" TargetMode="External"/><Relationship Id="rId4" Type="http://schemas.openxmlformats.org/officeDocument/2006/relationships/hyperlink" Target="http://www.slideshare.net/planetcassandra/a-deep-dive-into-understanding-apache-cassandra" TargetMode="External"/><Relationship Id="rId9" Type="http://schemas.openxmlformats.org/officeDocument/2006/relationships/hyperlink" Target="http://wiki.apache.org/cassandra/CassandraLimita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43225" y="1047750"/>
            <a:ext cx="320040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" y="363855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Patrick White, </a:t>
            </a:r>
            <a:r>
              <a:rPr lang="en-US" sz="2000" dirty="0"/>
              <a:t>Gianfranco </a:t>
            </a:r>
            <a:r>
              <a:rPr lang="en-US" sz="2000" dirty="0" err="1" smtClean="0"/>
              <a:t>Scipioni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Michael Greer, </a:t>
            </a:r>
            <a:r>
              <a:rPr lang="en-US" sz="2000" dirty="0" err="1" smtClean="0"/>
              <a:t>Violetta</a:t>
            </a:r>
            <a:r>
              <a:rPr lang="en-US" sz="2000" dirty="0" smtClean="0"/>
              <a:t> </a:t>
            </a:r>
            <a:r>
              <a:rPr lang="en-US" sz="2000" dirty="0" err="1" smtClean="0"/>
              <a:t>Vylegzhanina</a:t>
            </a:r>
            <a:endParaRPr lang="en-US" sz="2000" dirty="0" smtClean="0"/>
          </a:p>
          <a:p>
            <a:pPr algn="ctr"/>
            <a:r>
              <a:rPr lang="en-US" sz="2000" dirty="0" smtClean="0"/>
              <a:t>Shashank Shekhar, Nathan Walker</a:t>
            </a:r>
            <a:endParaRPr lang="en-US" sz="2000" dirty="0"/>
          </a:p>
          <a:p>
            <a:pPr algn="ctr"/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Peer to Peer Cluster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Decentralized design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Each node has the same role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single point of failure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Avoids issues of master-slave DBMS’s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bottlenecking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Failures happen all the time with multiple nodes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Hardware Failure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Bugs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Operator error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Power Outage, etc.</a:t>
            </a:r>
          </a:p>
          <a:p>
            <a:pPr lvl="0" rtl="0">
              <a:buNone/>
            </a:pPr>
            <a:r>
              <a:rPr lang="en"/>
              <a:t>Solution: Buy cheap, redundant hardware, replicate, maintain consistency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Replication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is automatically replicated to multiple nodes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failed nodes to be immediately replaced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Distribution of data to multiple data centers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An entire data center can go down without data loss occurring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Performance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Core architectural designs allow Cassandra to outperform its competitors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Very good read and write throughputs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Consistently ranks as fastest amongst comparable NoSql DBMS’s with large data sets</a:t>
            </a:r>
          </a:p>
          <a:p>
            <a:endParaRPr lang="en"/>
          </a:p>
          <a:p>
            <a:pPr marL="0" lvl="0" indent="0" rtl="0">
              <a:buNone/>
            </a:pPr>
            <a:r>
              <a:rPr lang="en" sz="1800"/>
              <a:t>“In terms of scalability, there is a clear winner throughout our experiments. Cassandra achieves the highest throughput for the maximum number of nodes…” - University of Toronto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153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87570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and write throughput increase linearly as more machines are added</a:t>
            </a:r>
          </a:p>
          <a:p>
            <a:pPr marL="914400" lvl="0" indent="-228600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 terms of scalability, there is a clear winner throughout our experiments. Cassandra achieves the highest throughput for the maximum number of nodes…”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University of Toronto</a:t>
            </a:r>
          </a:p>
          <a:p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33626" y="2213450"/>
            <a:ext cx="5476750" cy="2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1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453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2542796909"/>
              </p:ext>
            </p:extLst>
          </p:nvPr>
        </p:nvGraphicFramePr>
        <p:xfrm>
          <a:off x="952500" y="1145723"/>
          <a:ext cx="7459100" cy="30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/>
                <a:gridCol w="1809750"/>
                <a:gridCol w="1809750"/>
                <a:gridCol w="202985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Apache Cassandra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Google Big Table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Amazon DynamoDB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Storage</a:t>
                      </a:r>
                      <a:r>
                        <a:rPr lang="en-US" i="1" baseline="0" dirty="0" smtClean="0"/>
                        <a:t> Type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Best Use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often, read less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</a:t>
                      </a:r>
                      <a:r>
                        <a:rPr lang="en-US" baseline="0" dirty="0" smtClean="0"/>
                        <a:t> for large scalability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database</a:t>
                      </a:r>
                      <a:r>
                        <a:rPr lang="en-US" baseline="0" dirty="0" smtClean="0"/>
                        <a:t> solution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Concurrency</a:t>
                      </a:r>
                      <a:r>
                        <a:rPr lang="en-US" i="1" baseline="0" dirty="0" smtClean="0"/>
                        <a:t> Control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11805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Characteristics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lang="en-US" dirty="0" smtClean="0"/>
                    </a:p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Availability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8808" y="4373397"/>
            <a:ext cx="633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 – Cassandra offers a healthy cross between </a:t>
            </a:r>
            <a:r>
              <a:rPr lang="en-US" dirty="0" err="1" smtClean="0"/>
              <a:t>BigTable</a:t>
            </a:r>
            <a:r>
              <a:rPr lang="en-US" dirty="0" smtClean="0"/>
              <a:t> and Dynamo.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2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CAP Theorem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8637" y="987700"/>
            <a:ext cx="5447373" cy="4089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500"/>
          </a:xfrm>
        </p:spPr>
        <p:txBody>
          <a:bodyPr/>
          <a:lstStyle/>
          <a:p>
            <a:r>
              <a:rPr lang="en-US" altLang="en-US" sz="1800" b="1" dirty="0" smtClean="0"/>
              <a:t>BASE</a:t>
            </a:r>
            <a:r>
              <a:rPr lang="en-US" altLang="en-US" sz="1800" dirty="0" smtClean="0"/>
              <a:t> – </a:t>
            </a:r>
            <a:r>
              <a:rPr lang="en-US" altLang="en-US" sz="1800" b="1" dirty="0" smtClean="0"/>
              <a:t>B</a:t>
            </a:r>
            <a:r>
              <a:rPr lang="en-US" altLang="en-US" sz="1800" dirty="0" smtClean="0"/>
              <a:t>asically </a:t>
            </a:r>
            <a:r>
              <a:rPr lang="en-US" altLang="en-US" sz="1800" b="1" dirty="0" smtClean="0"/>
              <a:t>A</a:t>
            </a:r>
            <a:r>
              <a:rPr lang="en-US" altLang="en-US" sz="1800" dirty="0" smtClean="0"/>
              <a:t>vailable </a:t>
            </a:r>
            <a:r>
              <a:rPr lang="en-US" altLang="en-US" sz="1800" b="1" dirty="0" smtClean="0"/>
              <a:t>S</a:t>
            </a:r>
            <a:r>
              <a:rPr lang="en-US" altLang="en-US" sz="1800" dirty="0" smtClean="0"/>
              <a:t>oft-state </a:t>
            </a:r>
            <a:r>
              <a:rPr lang="en-US" altLang="en-US" sz="1800" b="1" dirty="0" smtClean="0"/>
              <a:t>E</a:t>
            </a:r>
            <a:r>
              <a:rPr lang="en-US" altLang="en-US" sz="1800" dirty="0" smtClean="0"/>
              <a:t>ventual consistency (versus </a:t>
            </a:r>
            <a:r>
              <a:rPr lang="en-US" altLang="en-US" sz="1800" b="1" dirty="0" smtClean="0"/>
              <a:t>ACID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i="1" dirty="0" smtClean="0"/>
              <a:t>If all writers stop (to a key), then all its values (replicas) will converge eventually.</a:t>
            </a:r>
          </a:p>
          <a:p>
            <a:r>
              <a:rPr lang="en-US" altLang="en-US" sz="1800" dirty="0" smtClean="0"/>
              <a:t>If writes continue, then system always tries to keep converging.</a:t>
            </a:r>
          </a:p>
          <a:p>
            <a:pPr lvl="1"/>
            <a:r>
              <a:rPr lang="en-US" altLang="en-US" sz="1600" dirty="0" smtClean="0">
                <a:latin typeface="+mn-lt"/>
              </a:rPr>
              <a:t>Moving “wave” of updated values lagging behind the latest values sent by clients, but always trying to catch up</a:t>
            </a:r>
          </a:p>
          <a:p>
            <a:r>
              <a:rPr lang="en-US" altLang="en-US" sz="1800" dirty="0" smtClean="0"/>
              <a:t>Converges when R + W &gt; N</a:t>
            </a:r>
          </a:p>
          <a:p>
            <a:pPr lvl="1"/>
            <a:r>
              <a:rPr lang="en-US" altLang="en-US" sz="1600" dirty="0">
                <a:latin typeface="+mn-lt"/>
              </a:rPr>
              <a:t>R = # records to read, W = # records to write, N = replication </a:t>
            </a:r>
            <a:r>
              <a:rPr lang="en-US" altLang="en-US" sz="1600" dirty="0" smtClean="0">
                <a:latin typeface="+mn-lt"/>
              </a:rPr>
              <a:t>factor</a:t>
            </a:r>
          </a:p>
          <a:p>
            <a:r>
              <a:rPr lang="en-US" altLang="en-US" sz="1800" dirty="0" smtClean="0"/>
              <a:t>Consistency Levels:</a:t>
            </a:r>
          </a:p>
          <a:p>
            <a:pPr lvl="1"/>
            <a:r>
              <a:rPr lang="en-US" altLang="en-US" sz="1600" dirty="0" smtClean="0">
                <a:latin typeface="+mn-lt"/>
              </a:rPr>
              <a:t>ONE -&gt; R or W is 1</a:t>
            </a:r>
          </a:p>
          <a:p>
            <a:pPr lvl="1"/>
            <a:r>
              <a:rPr lang="en-US" altLang="en-US" sz="1600" dirty="0" smtClean="0">
                <a:latin typeface="+mn-lt"/>
              </a:rPr>
              <a:t>QUORUM -&gt; R or W is ceiling (N + 1) / 2</a:t>
            </a:r>
          </a:p>
          <a:p>
            <a:pPr lvl="1"/>
            <a:r>
              <a:rPr lang="en-US" altLang="en-US" sz="1600" dirty="0" smtClean="0">
                <a:latin typeface="+mn-lt"/>
              </a:rPr>
              <a:t>ALL -&gt; R or W is N</a:t>
            </a:r>
          </a:p>
          <a:p>
            <a:r>
              <a:rPr lang="en-US" altLang="en-US" sz="1800" dirty="0" smtClean="0"/>
              <a:t>If you want to write with Consistency Level of ONE and get the same data when you read, you need to read with Consistency Level of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Cassandra’s Data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Cassandra is a column oriented </a:t>
            </a:r>
            <a:r>
              <a:rPr lang="en-US" sz="2000" dirty="0" err="1" smtClean="0"/>
              <a:t>NoSQL</a:t>
            </a:r>
            <a:r>
              <a:rPr lang="en-US" sz="2000" dirty="0" smtClean="0"/>
              <a:t> system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 smtClean="0"/>
              <a:t>Column </a:t>
            </a:r>
            <a:r>
              <a:rPr lang="en" sz="2000" dirty="0"/>
              <a:t>families: sets of key-value pairs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/>
              <a:t>column family as a table and key-value pairs as a </a:t>
            </a:r>
            <a:r>
              <a:rPr lang="en" sz="1800" dirty="0" smtClean="0"/>
              <a:t>r</a:t>
            </a:r>
            <a:r>
              <a:rPr lang="en-US" sz="1800" dirty="0" err="1" smtClean="0"/>
              <a:t>ow</a:t>
            </a:r>
            <a:r>
              <a:rPr lang="en" sz="1800" dirty="0" smtClean="0"/>
              <a:t> </a:t>
            </a:r>
            <a:r>
              <a:rPr lang="en" sz="1800" dirty="0"/>
              <a:t>(using relational database analogy)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A row is a collection of columns labeled with a name</a:t>
            </a:r>
            <a:endParaRPr lang="en" sz="2000" dirty="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/>
              <a:t>Key-Value</a:t>
            </a:r>
            <a:r>
              <a:rPr lang="en" dirty="0"/>
              <a:t> Model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Data Model &amp; Query Language</a:t>
            </a:r>
          </a:p>
          <a:p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9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Cassandra Row</a:t>
            </a:r>
            <a:endParaRPr lang="en"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67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the value of 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is itself a sequence of key-value pairs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such nested key-value pairs are </a:t>
            </a:r>
            <a:r>
              <a:rPr lang="en" sz="2000" i="1" dirty="0"/>
              <a:t>columns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key = column name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must contain at least 1 column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0762" y="158375"/>
            <a:ext cx="64024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Example of Columns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Column </a:t>
            </a:r>
            <a:r>
              <a:rPr lang="en" dirty="0"/>
              <a:t>names storing values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429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key: User ID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column names store tweet ID values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values of all column names are set to “-” (empty byte array) as they are not used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3951725" y="1200150"/>
            <a:ext cx="4734899" cy="310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7200" y="1200150"/>
            <a:ext cx="4639954" cy="31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856000"/>
            <a:ext cx="4962500" cy="4001750"/>
          </a:xfrm>
          <a:prstGeom prst="rect">
            <a:avLst/>
          </a:prstGeom>
        </p:spPr>
      </p:pic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379850" y="934150"/>
            <a:ext cx="3320099" cy="405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/>
              <a:t>A Key Space is </a:t>
            </a:r>
            <a:r>
              <a:rPr lang="en" sz="1800" dirty="0">
                <a:solidFill>
                  <a:schemeClr val="dk1"/>
                </a:solidFill>
              </a:rPr>
              <a:t>a group of column families together. It is only a logical grouping of column families and provides an isolated scope for names</a:t>
            </a:r>
          </a:p>
          <a:p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87000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3600" b="1" dirty="0">
                <a:solidFill>
                  <a:schemeClr val="dk1"/>
                </a:solidFill>
              </a:rPr>
              <a:t>  Key 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Comparing Cassandra (C*) and RDBMS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RDBMS, a normalized data model is created without considering the exact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SQL can return almost anything though Joins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C*, the data model is designed for specific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schema is adjusted as new queries introduced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C*: NO joins, relationships, or foreign keys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a separate table is leveraged per query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data required by multiple tables is denormalized across those tables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creating a </a:t>
            </a:r>
            <a:r>
              <a:rPr lang="en" i="1"/>
              <a:t>keyspace</a:t>
            </a:r>
            <a:r>
              <a:rPr lang="en"/>
              <a:t> - namespace of tables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CREATE KEYSPACE demo</a:t>
            </a:r>
          </a:p>
          <a:p>
            <a:pPr lvl="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		WITH replication = {‘class’: ’SimpleStrategy’, </a:t>
            </a:r>
          </a:p>
          <a:p>
            <a:pPr marL="457200" lvl="0" indent="45720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replication_factor’: 3};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use namespace:</a:t>
            </a:r>
          </a:p>
          <a:p>
            <a:pPr lvl="0">
              <a:buNone/>
            </a:pPr>
            <a:r>
              <a:rPr lang="en"/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 demo;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91440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creating tables:</a:t>
            </a:r>
          </a:p>
          <a:p>
            <a:pPr lvl="0" rtl="0">
              <a:buNone/>
            </a:pPr>
            <a:r>
              <a:rPr lang="en" sz="1800" dirty="0"/>
              <a:t>	</a:t>
            </a:r>
            <a:endParaRPr lang="en-US" sz="1800" dirty="0" smtClean="0"/>
          </a:p>
          <a:p>
            <a:pPr lvl="0" rtl="0"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TABLE users(				CREATE TABLE tweets(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email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bio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time_posted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timestamp,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birthday timestamp,				tweet 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active boolean,					PRIMARY KEY (email, time_posted));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PRIMARY KEY (email));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inserting data</a:t>
            </a:r>
          </a:p>
          <a:p>
            <a:pPr lvl="0" rtl="0">
              <a:buNone/>
            </a:pPr>
            <a:r>
              <a:rPr lang="en"/>
              <a:t>	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INSERT INTO users (email, bio, birthday, active)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VALUES (‘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john.doe@bti360.com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’, ‘BT360 Teammate’,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516513600000, true);</a:t>
            </a:r>
          </a:p>
          <a:p>
            <a:endParaRPr lang="en"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en"/>
              <a:t>** timestamp fields are specified in </a:t>
            </a:r>
            <a:r>
              <a:rPr lang="en" i="1"/>
              <a:t>milliseconds since epoch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querying </a:t>
            </a:r>
            <a:r>
              <a:rPr lang="en" dirty="0" smtClean="0"/>
              <a:t>tables</a:t>
            </a:r>
            <a:endParaRPr lang="en-US" dirty="0" smtClean="0"/>
          </a:p>
          <a:p>
            <a:pPr marL="857250" lvl="1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SELECT expression reads one or more records from Cassandra column family and returns a result-set of rows</a:t>
            </a:r>
            <a:endParaRPr lang="en" sz="2000" dirty="0"/>
          </a:p>
          <a:p>
            <a:pPr lvl="0">
              <a:buNone/>
            </a:pPr>
            <a:r>
              <a:rPr lang="en" dirty="0"/>
              <a:t>	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SELECT * FROM users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SELECT email FROM users WHERE active = true;</a:t>
            </a: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i="0" u="none" strike="noStrike" cap="none" baseline="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Cassandra Architecture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178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Background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02733" y="285750"/>
            <a:ext cx="7365501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Cassandra Architecture Overview</a:t>
            </a:r>
          </a:p>
        </p:txBody>
      </p:sp>
      <p:sp>
        <p:nvSpPr>
          <p:cNvPr id="284" name="Shape 284"/>
          <p:cNvSpPr/>
          <p:nvPr/>
        </p:nvSpPr>
        <p:spPr>
          <a:xfrm>
            <a:off x="651925" y="890271"/>
            <a:ext cx="7687736" cy="3891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0830" algn="l" rtl="0">
              <a:spcBef>
                <a:spcPts val="0"/>
              </a:spcBef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Cassandra was designed with the understanding that system/ hardware failures can and do occur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Peer-to-peer, distributed system 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All nodes are the same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partitioned among all nodes in the cluster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Custom data replication to ensure fault tolerance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Read/Write-anywhere design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Google BigTable - data model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Column Families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Memtables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SSTables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Amazon Dynamo - distributed systems technologies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Consistent hashing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Partitioning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Replication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One-hop routing</a:t>
            </a: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2505707" cy="23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3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Elasticity</a:t>
            </a:r>
          </a:p>
        </p:txBody>
      </p:sp>
      <p:sp>
        <p:nvSpPr>
          <p:cNvPr id="309" name="Shape 309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 can be added and removed from Cassandra online, with no downtime being experienced. </a:t>
            </a:r>
          </a:p>
        </p:txBody>
      </p:sp>
      <p:sp>
        <p:nvSpPr>
          <p:cNvPr id="310" name="Shape 310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1" name="Shape 311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16" name="Shape 316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17" name="Shape 317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20" name="Shape 320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21" name="Shape 321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24" name="Shape 324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25" name="Shape 325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7" name="Shape 327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28" name="Shape 328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30" name="Shape 330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083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Scalability</a:t>
            </a:r>
          </a:p>
        </p:txBody>
      </p:sp>
      <p:sp>
        <p:nvSpPr>
          <p:cNvPr id="336" name="Shape 336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of Cassandra nodes increases performance linearly and ability to manage TB’s-PB’s of data. </a:t>
            </a:r>
          </a:p>
        </p:txBody>
      </p:sp>
      <p:sp>
        <p:nvSpPr>
          <p:cNvPr id="337" name="Shape 337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38" name="Shape 338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41" name="Shape 341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2" name="Shape 342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7" name="Shape 347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48" name="Shape 348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9" name="Shape 349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0" name="Shape 350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52" name="Shape 352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53" name="Shape 353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4" name="Shape 354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55" name="Shape 355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56" name="Shape 356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57" name="Shape 357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58" name="Shape 358"/>
          <p:cNvSpPr txBox="1"/>
          <p:nvPr/>
        </p:nvSpPr>
        <p:spPr>
          <a:xfrm>
            <a:off x="1372665" y="3009343"/>
            <a:ext cx="1543274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664428" y="2993930"/>
            <a:ext cx="1830172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 x 2</a:t>
            </a:r>
          </a:p>
        </p:txBody>
      </p:sp>
    </p:spTree>
    <p:extLst>
      <p:ext uri="{BB962C8B-B14F-4D97-AF65-F5344CB8AC3E}">
        <p14:creationId xmlns:p14="http://schemas.microsoft.com/office/powerpoint/2010/main" val="2441156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</a:p>
        </p:txBody>
      </p:sp>
      <p:sp>
        <p:nvSpPr>
          <p:cNvPr id="365" name="Shape 365"/>
          <p:cNvSpPr/>
          <p:nvPr/>
        </p:nvSpPr>
        <p:spPr>
          <a:xfrm>
            <a:off x="702733" y="941368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Cassandra, with its peer-to-peer architecture has no single point of failure. 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106" y="1836419"/>
            <a:ext cx="3040468" cy="2820879"/>
          </a:xfrm>
          <a:prstGeom prst="rect">
            <a:avLst/>
          </a:prstGeom>
        </p:spPr>
      </p:pic>
      <p:pic>
        <p:nvPicPr>
          <p:cNvPr id="367" name="Shape 3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97764" y="2379002"/>
            <a:ext cx="264003" cy="264003"/>
          </a:xfrm>
          <a:prstGeom prst="rect">
            <a:avLst/>
          </a:prstGeom>
        </p:spPr>
      </p:pic>
      <p:cxnSp>
        <p:nvCxnSpPr>
          <p:cNvPr id="368" name="Shape 368"/>
          <p:cNvCxnSpPr/>
          <p:nvPr/>
        </p:nvCxnSpPr>
        <p:spPr>
          <a:xfrm>
            <a:off x="5262880" y="2179319"/>
            <a:ext cx="568960" cy="463685"/>
          </a:xfrm>
          <a:prstGeom prst="straightConnector1">
            <a:avLst/>
          </a:prstGeom>
          <a:noFill/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26373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Multi-Geography/Zone Aware</a:t>
            </a:r>
          </a:p>
        </p:txBody>
      </p:sp>
      <p:sp>
        <p:nvSpPr>
          <p:cNvPr id="374" name="Shape 374"/>
          <p:cNvSpPr/>
          <p:nvPr/>
        </p:nvSpPr>
        <p:spPr>
          <a:xfrm>
            <a:off x="702733" y="834688"/>
            <a:ext cx="78638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a single logical database to span 1-N datacenters that are geographically dispersed. Also supports a hybrid on-premise/Cloud implementation. 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56078" y="2628900"/>
            <a:ext cx="2689748" cy="2217420"/>
          </a:xfrm>
          <a:prstGeom prst="rect">
            <a:avLst/>
          </a:prstGeom>
        </p:spPr>
      </p:pic>
      <p:cxnSp>
        <p:nvCxnSpPr>
          <p:cNvPr id="376" name="Shape 376"/>
          <p:cNvCxnSpPr/>
          <p:nvPr/>
        </p:nvCxnSpPr>
        <p:spPr>
          <a:xfrm>
            <a:off x="4541519" y="3314700"/>
            <a:ext cx="457200" cy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7" name="Shape 3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2380277"/>
            <a:ext cx="254026" cy="248622"/>
          </a:xfrm>
          <a:prstGeom prst="rect">
            <a:avLst/>
          </a:prstGeom>
        </p:spPr>
      </p:pic>
      <p:cxnSp>
        <p:nvCxnSpPr>
          <p:cNvPr id="378" name="Shape 378"/>
          <p:cNvCxnSpPr/>
          <p:nvPr/>
        </p:nvCxnSpPr>
        <p:spPr>
          <a:xfrm rot="10800000" flipH="1">
            <a:off x="6238239" y="2628899"/>
            <a:ext cx="629920" cy="32766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9" name="Shape 3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3754281"/>
            <a:ext cx="254026" cy="248622"/>
          </a:xfrm>
          <a:prstGeom prst="rect">
            <a:avLst/>
          </a:prstGeom>
        </p:spPr>
      </p:pic>
      <p:cxnSp>
        <p:nvCxnSpPr>
          <p:cNvPr id="380" name="Shape 380"/>
          <p:cNvCxnSpPr>
            <a:endCxn id="379" idx="1"/>
          </p:cNvCxnSpPr>
          <p:nvPr/>
        </p:nvCxnSpPr>
        <p:spPr>
          <a:xfrm>
            <a:off x="6156960" y="3600337"/>
            <a:ext cx="785742" cy="2782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1" name="Shape 3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2529602"/>
            <a:ext cx="284304" cy="278255"/>
          </a:xfrm>
          <a:prstGeom prst="rect">
            <a:avLst/>
          </a:prstGeom>
        </p:spPr>
      </p:pic>
      <p:cxnSp>
        <p:nvCxnSpPr>
          <p:cNvPr id="382" name="Shape 382"/>
          <p:cNvCxnSpPr/>
          <p:nvPr/>
        </p:nvCxnSpPr>
        <p:spPr>
          <a:xfrm>
            <a:off x="2561025" y="2724884"/>
            <a:ext cx="782319" cy="315495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3" name="Shape 3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3600337"/>
            <a:ext cx="284304" cy="278255"/>
          </a:xfrm>
          <a:prstGeom prst="rect">
            <a:avLst/>
          </a:prstGeom>
        </p:spPr>
      </p:pic>
      <p:cxnSp>
        <p:nvCxnSpPr>
          <p:cNvPr id="384" name="Shape 384"/>
          <p:cNvCxnSpPr/>
          <p:nvPr/>
        </p:nvCxnSpPr>
        <p:spPr>
          <a:xfrm rot="10800000" flipH="1">
            <a:off x="2561025" y="3573780"/>
            <a:ext cx="782319" cy="171167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5" name="Shape 38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996142" y="1955889"/>
            <a:ext cx="3104091" cy="655320"/>
          </a:xfrm>
          <a:prstGeom prst="rect">
            <a:avLst/>
          </a:prstGeom>
        </p:spPr>
      </p:pic>
      <p:cxnSp>
        <p:nvCxnSpPr>
          <p:cNvPr id="386" name="Shape 386"/>
          <p:cNvCxnSpPr/>
          <p:nvPr/>
        </p:nvCxnSpPr>
        <p:spPr>
          <a:xfrm>
            <a:off x="4718853" y="2435324"/>
            <a:ext cx="0" cy="38861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342522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</a:p>
        </p:txBody>
      </p:sp>
      <p:sp>
        <p:nvSpPr>
          <p:cNvPr id="392" name="Shape 392"/>
          <p:cNvSpPr/>
          <p:nvPr/>
        </p:nvSpPr>
        <p:spPr>
          <a:xfrm>
            <a:off x="702733" y="834688"/>
            <a:ext cx="7863839" cy="1084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for customizable data redundancy so that data is completely protected. Also supports rack awareness (data can be replicated between different racks to guard against machine/rack failures). </a:t>
            </a:r>
            <a:endParaRPr lang="en" sz="22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2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Shape 3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8400" y="2066633"/>
            <a:ext cx="2956560" cy="2773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647950"/>
            <a:ext cx="259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‘Zookeeper’ to choose a leader which tells nodes the range they are replicas for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0454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are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structured in Ring Topology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Hashed value of key associated with data partition is used to assign it to a node in the ring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 rounds off after certain value to support ring structure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Lightly loaded nodes moves position to alleviate highly loaded nodes</a:t>
            </a: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152989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ase Chord Ring"/>
          <p:cNvGrpSpPr>
            <a:grpSpLocks/>
          </p:cNvGrpSpPr>
          <p:nvPr/>
        </p:nvGrpSpPr>
        <p:grpSpPr bwMode="auto">
          <a:xfrm>
            <a:off x="2322514" y="1008459"/>
            <a:ext cx="4498975" cy="4134602"/>
            <a:chOff x="2438400" y="1219200"/>
            <a:chExt cx="4724400" cy="5880650"/>
          </a:xfrm>
        </p:grpSpPr>
        <p:sp>
          <p:nvSpPr>
            <p:cNvPr id="10286" name="Circle"/>
            <p:cNvSpPr>
              <a:spLocks noChangeArrowheads="1"/>
            </p:cNvSpPr>
            <p:nvPr/>
          </p:nvSpPr>
          <p:spPr bwMode="auto">
            <a:xfrm>
              <a:off x="2438400" y="1676400"/>
              <a:ext cx="4724400" cy="47244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cxnSp>
          <p:nvCxnSpPr>
            <p:cNvPr id="10287" name="Min/Max Point"/>
            <p:cNvCxnSpPr>
              <a:cxnSpLocks noChangeShapeType="1"/>
            </p:cNvCxnSpPr>
            <p:nvPr/>
          </p:nvCxnSpPr>
          <p:spPr bwMode="auto">
            <a:xfrm rot="5400000">
              <a:off x="4571008" y="1675407"/>
              <a:ext cx="457201" cy="198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8" name="0"/>
            <p:cNvSpPr txBox="1">
              <a:spLocks noChangeArrowheads="1"/>
            </p:cNvSpPr>
            <p:nvPr/>
          </p:nvSpPr>
          <p:spPr bwMode="auto">
            <a:xfrm>
              <a:off x="4800932" y="1219200"/>
              <a:ext cx="351760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0289" name="2^128"/>
            <p:cNvSpPr txBox="1">
              <a:spLocks noChangeArrowheads="1"/>
            </p:cNvSpPr>
            <p:nvPr/>
          </p:nvSpPr>
          <p:spPr bwMode="auto">
            <a:xfrm>
              <a:off x="3581992" y="1219200"/>
              <a:ext cx="1218608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  <p:sp>
          <p:nvSpPr>
            <p:cNvPr id="10290" name="2^127"/>
            <p:cNvSpPr txBox="1">
              <a:spLocks noChangeArrowheads="1"/>
            </p:cNvSpPr>
            <p:nvPr/>
          </p:nvSpPr>
          <p:spPr bwMode="auto">
            <a:xfrm>
              <a:off x="4190462" y="6472214"/>
              <a:ext cx="1220276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1/2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</p:grpSp>
      <p:sp>
        <p:nvSpPr>
          <p:cNvPr id="58" name="F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08604 w 4724400"/>
              <a:gd name="T1" fmla="*/ 709759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5898240 60000 65536"/>
              <a:gd name="T7" fmla="*/ 17694720 60000 65536"/>
              <a:gd name="T8" fmla="*/ 5898240 60000 65536"/>
              <a:gd name="T9" fmla="*/ 185955 w 4724400"/>
              <a:gd name="T10" fmla="*/ 0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  <a:lnTo>
                  <a:pt x="2362200" y="2362200"/>
                </a:lnTo>
                <a:lnTo>
                  <a:pt x="185955" y="1443536"/>
                </a:lnTo>
                <a:close/>
              </a:path>
              <a:path w="4724400" h="4724400" fill="none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2" name="F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17694720 60000 65536"/>
              <a:gd name="T7" fmla="*/ 0 60000 65536"/>
              <a:gd name="T8" fmla="*/ 5898240 60000 65536"/>
              <a:gd name="T9" fmla="*/ 4253320 w 4724400"/>
              <a:gd name="T10" fmla="*/ 946698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6" name="E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6831 w 4724400"/>
              <a:gd name="T1" fmla="*/ 733996 h 4724400"/>
              <a:gd name="T2" fmla="*/ 1379598 w 4724400"/>
              <a:gd name="T3" fmla="*/ 1161449 h 4724400"/>
              <a:gd name="T4" fmla="*/ 676339 w 4724400"/>
              <a:gd name="T5" fmla="*/ 162233 h 4724400"/>
              <a:gd name="T6" fmla="*/ 5898240 60000 65536"/>
              <a:gd name="T7" fmla="*/ 11796480 60000 65536"/>
              <a:gd name="T8" fmla="*/ 0 60000 65536"/>
              <a:gd name="T9" fmla="*/ 165798 w 4724400"/>
              <a:gd name="T10" fmla="*/ 329953 h 4724400"/>
              <a:gd name="T11" fmla="*/ 1158056 w 4724400"/>
              <a:gd name="T12" fmla="*/ 149282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  <a:lnTo>
                  <a:pt x="2362200" y="2362200"/>
                </a:lnTo>
                <a:lnTo>
                  <a:pt x="165798" y="1492828"/>
                </a:lnTo>
                <a:close/>
              </a:path>
              <a:path w="4724400" h="4724400" fill="none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</a:path>
            </a:pathLst>
          </a:custGeom>
          <a:noFill/>
          <a:ln w="1016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8" name="D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0757 w 4724400"/>
              <a:gd name="T1" fmla="*/ 1960545 h 4724400"/>
              <a:gd name="T2" fmla="*/ 1379598 w 4724400"/>
              <a:gd name="T3" fmla="*/ 1161449 h 4724400"/>
              <a:gd name="T4" fmla="*/ 488021 w 4724400"/>
              <a:gd name="T5" fmla="*/ 2047772 h 4724400"/>
              <a:gd name="T6" fmla="*/ 17694720 60000 65536"/>
              <a:gd name="T7" fmla="*/ 5898240 60000 65536"/>
              <a:gd name="T8" fmla="*/ 11796480 60000 65536"/>
              <a:gd name="T9" fmla="*/ 835610 w 4724400"/>
              <a:gd name="T10" fmla="*/ 3987436 h 4724400"/>
              <a:gd name="T11" fmla="*/ 4076424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  <a:lnTo>
                  <a:pt x="2362200" y="2362200"/>
                </a:lnTo>
                <a:lnTo>
                  <a:pt x="4076434" y="3987436"/>
                </a:lnTo>
                <a:close/>
              </a:path>
              <a:path w="4724400" h="4724400" fill="none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</a:path>
            </a:pathLst>
          </a:cu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9" name="C's Segment (with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9016 w 4724400"/>
              <a:gd name="T1" fmla="*/ 188351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5898240 60000 65536"/>
              <a:gd name="T7" fmla="*/ 11796480 60000 65536"/>
              <a:gd name="T8" fmla="*/ 17694720 60000 65536"/>
              <a:gd name="T9" fmla="*/ 0 w 4724400"/>
              <a:gd name="T10" fmla="*/ 1899657 h 4724400"/>
              <a:gd name="T11" fmla="*/ 511985 w 4724400"/>
              <a:gd name="T12" fmla="*/ 3830766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  <a:lnTo>
                  <a:pt x="2362200" y="2362200"/>
                </a:lnTo>
                <a:lnTo>
                  <a:pt x="511986" y="3830769"/>
                </a:lnTo>
                <a:close/>
              </a:path>
              <a:path w="4724400" h="4724400" fill="none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1" name="C's Segment (without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1729 w 4724400"/>
              <a:gd name="T1" fmla="*/ 195968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17694720 60000 65536"/>
              <a:gd name="T7" fmla="*/ 5898240 60000 65536"/>
              <a:gd name="T8" fmla="*/ 17694720 60000 65536"/>
              <a:gd name="T9" fmla="*/ 0 w 4724400"/>
              <a:gd name="T10" fmla="*/ 1899657 h 4724400"/>
              <a:gd name="T11" fmla="*/ 4078096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  <a:lnTo>
                  <a:pt x="2362200" y="2362200"/>
                </a:lnTo>
                <a:lnTo>
                  <a:pt x="4078097" y="3985680"/>
                </a:lnTo>
                <a:close/>
              </a:path>
              <a:path w="4724400" h="4724400" fill="none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9" name="B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09138 w 4724400"/>
              <a:gd name="T1" fmla="*/ 69619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1796480 60000 65536"/>
              <a:gd name="T7" fmla="*/ 11796480 60000 65536"/>
              <a:gd name="T8" fmla="*/ 5898240 60000 65536"/>
              <a:gd name="T9" fmla="*/ 1556659 w 4724400"/>
              <a:gd name="T10" fmla="*/ 0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1556659" y="141594"/>
                </a:lnTo>
                <a:close/>
              </a:path>
              <a:path w="4724400" h="4724400" fill="none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1" name="B's Segment (with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739043 w 4724400"/>
              <a:gd name="T1" fmla="*/ 1359205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0 60000 65536"/>
              <a:gd name="T8" fmla="*/ 5898240 60000 65536"/>
              <a:gd name="T9" fmla="*/ 4390396 w 4724400"/>
              <a:gd name="T10" fmla="*/ 2764404 h 4724400"/>
              <a:gd name="T11" fmla="*/ 4689904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  <a:lnTo>
                  <a:pt x="2362200" y="2362200"/>
                </a:lnTo>
                <a:lnTo>
                  <a:pt x="4689907" y="2764407"/>
                </a:lnTo>
                <a:close/>
              </a:path>
              <a:path w="4724400" h="4724400" fill="none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7" name="B's Segment (without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11796480 60000 65536"/>
              <a:gd name="T8" fmla="*/ 5898240 60000 65536"/>
              <a:gd name="T9" fmla="*/ 4253320 w 4724400"/>
              <a:gd name="T10" fmla="*/ 946698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7" name="A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7689 w 4724400"/>
              <a:gd name="T1" fmla="*/ 1882104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0 w 4724400"/>
              <a:gd name="T10" fmla="*/ 0 h 4724400"/>
              <a:gd name="T11" fmla="*/ 3959038 w 4724400"/>
              <a:gd name="T12" fmla="*/ 3827902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  <a:lnTo>
                  <a:pt x="2362200" y="2362200"/>
                </a:lnTo>
                <a:lnTo>
                  <a:pt x="509715" y="3827904"/>
                </a:lnTo>
                <a:close/>
              </a:path>
              <a:path w="4724400" h="4724400" fill="none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7" name="A's Segment (with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11379 w 4724400"/>
              <a:gd name="T1" fmla="*/ 6893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11796480 60000 65536"/>
              <a:gd name="T7" fmla="*/ 17694720 60000 65536"/>
              <a:gd name="T8" fmla="*/ 0 60000 65536"/>
              <a:gd name="T9" fmla="*/ 1560495 w 4724400"/>
              <a:gd name="T10" fmla="*/ 0 h 4724400"/>
              <a:gd name="T11" fmla="*/ 3959038 w 4724400"/>
              <a:gd name="T12" fmla="*/ 621484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1560495" y="140206"/>
                </a:lnTo>
                <a:close/>
              </a:path>
              <a:path w="4724400" h="4724400" fill="none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6" name="A's Segment (without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20930 w 4724400"/>
              <a:gd name="T1" fmla="*/ 68592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207060 w 4724400"/>
              <a:gd name="T10" fmla="*/ 0 h 4724400"/>
              <a:gd name="T11" fmla="*/ 3959038 w 4724400"/>
              <a:gd name="T12" fmla="*/ 139506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207060" y="1395061"/>
                </a:lnTo>
                <a:close/>
              </a:path>
              <a:path w="4724400" h="4724400" fill="none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grpSp>
        <p:nvGrpSpPr>
          <p:cNvPr id="3" name="Node F"/>
          <p:cNvGrpSpPr>
            <a:grpSpLocks/>
          </p:cNvGrpSpPr>
          <p:nvPr/>
        </p:nvGrpSpPr>
        <p:grpSpPr bwMode="auto">
          <a:xfrm>
            <a:off x="6530975" y="2937273"/>
            <a:ext cx="508000" cy="487448"/>
            <a:chOff x="1371600" y="5181600"/>
            <a:chExt cx="533400" cy="693259"/>
          </a:xfrm>
        </p:grpSpPr>
        <p:sp>
          <p:nvSpPr>
            <p:cNvPr id="10284" name="F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5" name="&quot;F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Node E"/>
          <p:cNvGrpSpPr>
            <a:grpSpLocks/>
          </p:cNvGrpSpPr>
          <p:nvPr/>
        </p:nvGrpSpPr>
        <p:grpSpPr bwMode="auto">
          <a:xfrm>
            <a:off x="3338513" y="1276351"/>
            <a:ext cx="508000" cy="487448"/>
            <a:chOff x="1371600" y="5181600"/>
            <a:chExt cx="533400" cy="693259"/>
          </a:xfrm>
        </p:grpSpPr>
        <p:sp>
          <p:nvSpPr>
            <p:cNvPr id="10282" name="E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3" name="&quot;E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E</a:t>
              </a:r>
            </a:p>
          </p:txBody>
        </p:sp>
      </p:grpSp>
      <p:grpSp>
        <p:nvGrpSpPr>
          <p:cNvPr id="5" name="Node D"/>
          <p:cNvGrpSpPr>
            <a:grpSpLocks/>
          </p:cNvGrpSpPr>
          <p:nvPr/>
        </p:nvGrpSpPr>
        <p:grpSpPr bwMode="auto">
          <a:xfrm>
            <a:off x="2684463" y="3955257"/>
            <a:ext cx="508000" cy="487448"/>
            <a:chOff x="838200" y="6019800"/>
            <a:chExt cx="533400" cy="693259"/>
          </a:xfrm>
        </p:grpSpPr>
        <p:sp>
          <p:nvSpPr>
            <p:cNvPr id="10280" name="Oval 28"/>
            <p:cNvSpPr>
              <a:spLocks noChangeArrowheads="1"/>
            </p:cNvSpPr>
            <p:nvPr/>
          </p:nvSpPr>
          <p:spPr bwMode="auto">
            <a:xfrm>
              <a:off x="838200" y="6019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1" name="TextBox 2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6" name="Node C"/>
          <p:cNvGrpSpPr>
            <a:grpSpLocks/>
          </p:cNvGrpSpPr>
          <p:nvPr/>
        </p:nvGrpSpPr>
        <p:grpSpPr bwMode="auto">
          <a:xfrm>
            <a:off x="2176463" y="2294336"/>
            <a:ext cx="508000" cy="487448"/>
            <a:chOff x="914400" y="5105400"/>
            <a:chExt cx="533400" cy="693259"/>
          </a:xfrm>
        </p:grpSpPr>
        <p:sp>
          <p:nvSpPr>
            <p:cNvPr id="10278" name="Oval 24"/>
            <p:cNvSpPr>
              <a:spLocks noChangeArrowheads="1"/>
            </p:cNvSpPr>
            <p:nvPr/>
          </p:nvSpPr>
          <p:spPr bwMode="auto">
            <a:xfrm>
              <a:off x="914400" y="51054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9" name="TextBox 25"/>
            <p:cNvSpPr txBox="1">
              <a:spLocks noChangeArrowheads="1"/>
            </p:cNvSpPr>
            <p:nvPr/>
          </p:nvSpPr>
          <p:spPr bwMode="auto">
            <a:xfrm>
              <a:off x="914400" y="51054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7" name="Node B"/>
          <p:cNvGrpSpPr>
            <a:grpSpLocks/>
          </p:cNvGrpSpPr>
          <p:nvPr/>
        </p:nvGrpSpPr>
        <p:grpSpPr bwMode="auto">
          <a:xfrm>
            <a:off x="6096000" y="3794522"/>
            <a:ext cx="508000" cy="487448"/>
            <a:chOff x="457200" y="2895600"/>
            <a:chExt cx="533400" cy="693259"/>
          </a:xfrm>
        </p:grpSpPr>
        <p:sp>
          <p:nvSpPr>
            <p:cNvPr id="10276" name="Oval 20"/>
            <p:cNvSpPr>
              <a:spLocks noChangeArrowheads="1"/>
            </p:cNvSpPr>
            <p:nvPr/>
          </p:nvSpPr>
          <p:spPr bwMode="auto">
            <a:xfrm>
              <a:off x="457200" y="2895600"/>
              <a:ext cx="533400" cy="5334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7" name="TextBox 21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8" name="Node A"/>
          <p:cNvGrpSpPr>
            <a:grpSpLocks/>
          </p:cNvGrpSpPr>
          <p:nvPr/>
        </p:nvGrpSpPr>
        <p:grpSpPr bwMode="auto">
          <a:xfrm>
            <a:off x="6022975" y="1704976"/>
            <a:ext cx="508000" cy="487448"/>
            <a:chOff x="762000" y="4114800"/>
            <a:chExt cx="533400" cy="693259"/>
          </a:xfrm>
        </p:grpSpPr>
        <p:sp>
          <p:nvSpPr>
            <p:cNvPr id="10274" name="Oval 22"/>
            <p:cNvSpPr>
              <a:spLocks noChangeArrowheads="1"/>
            </p:cNvSpPr>
            <p:nvPr/>
          </p:nvSpPr>
          <p:spPr bwMode="auto">
            <a:xfrm>
              <a:off x="762000" y="4114800"/>
              <a:ext cx="533400" cy="533400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5" name="TextBox 2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88" name="h(k2) -&gt; C arrow"/>
          <p:cNvSpPr>
            <a:spLocks noChangeArrowheads="1"/>
          </p:cNvSpPr>
          <p:nvPr/>
        </p:nvSpPr>
        <p:spPr bwMode="auto">
          <a:xfrm>
            <a:off x="2116138" y="2643188"/>
            <a:ext cx="125412" cy="444103"/>
          </a:xfrm>
          <a:custGeom>
            <a:avLst/>
            <a:gdLst>
              <a:gd name="T0" fmla="*/ 71077 w 132169"/>
              <a:gd name="T1" fmla="*/ 306234 h 631178"/>
              <a:gd name="T2" fmla="*/ 1452 w 132169"/>
              <a:gd name="T3" fmla="*/ 157044 h 631178"/>
              <a:gd name="T4" fmla="*/ 62373 w 132169"/>
              <a:gd name="T5" fmla="*/ 0 h 631178"/>
              <a:gd name="T6" fmla="*/ 0 60000 65536"/>
              <a:gd name="T7" fmla="*/ 0 60000 65536"/>
              <a:gd name="T8" fmla="*/ 0 60000 65536"/>
              <a:gd name="T9" fmla="*/ 0 w 132169"/>
              <a:gd name="T10" fmla="*/ 0 h 631178"/>
              <a:gd name="T11" fmla="*/ 132169 w 132169"/>
              <a:gd name="T12" fmla="*/ 631178 h 63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169" h="631178">
                <a:moveTo>
                  <a:pt x="132169" y="631178"/>
                </a:moveTo>
                <a:cubicBezTo>
                  <a:pt x="68781" y="530027"/>
                  <a:pt x="5394" y="428877"/>
                  <a:pt x="2697" y="323681"/>
                </a:cubicBezTo>
                <a:cubicBezTo>
                  <a:pt x="0" y="218485"/>
                  <a:pt x="57992" y="109242"/>
                  <a:pt x="115985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6" name="N=3"/>
          <p:cNvSpPr txBox="1">
            <a:spLocks noChangeArrowheads="1"/>
          </p:cNvSpPr>
          <p:nvPr/>
        </p:nvSpPr>
        <p:spPr bwMode="auto">
          <a:xfrm>
            <a:off x="7474334" y="1812132"/>
            <a:ext cx="746947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N=3</a:t>
            </a:r>
          </a:p>
        </p:txBody>
      </p:sp>
      <p:sp>
        <p:nvSpPr>
          <p:cNvPr id="75" name="h(k1) -&gt; B arrow"/>
          <p:cNvSpPr>
            <a:spLocks noChangeArrowheads="1"/>
          </p:cNvSpPr>
          <p:nvPr/>
        </p:nvSpPr>
        <p:spPr bwMode="auto">
          <a:xfrm>
            <a:off x="5487988" y="1323975"/>
            <a:ext cx="1909762" cy="2551509"/>
          </a:xfrm>
          <a:custGeom>
            <a:avLst/>
            <a:gdLst>
              <a:gd name="T0" fmla="*/ 0 w 2005012"/>
              <a:gd name="T1" fmla="*/ 60353 h 3627437"/>
              <a:gd name="T2" fmla="*/ 568788 w 2005012"/>
              <a:gd name="T3" fmla="*/ 32136 h 3627437"/>
              <a:gd name="T4" fmla="*/ 920107 w 2005012"/>
              <a:gd name="T5" fmla="*/ 253171 h 3627437"/>
              <a:gd name="T6" fmla="*/ 1154312 w 2005012"/>
              <a:gd name="T7" fmla="*/ 657623 h 3627437"/>
              <a:gd name="T8" fmla="*/ 1037210 w 2005012"/>
              <a:gd name="T9" fmla="*/ 1353639 h 3627437"/>
              <a:gd name="T10" fmla="*/ 713780 w 2005012"/>
              <a:gd name="T11" fmla="*/ 1791001 h 3627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5012"/>
              <a:gd name="T19" fmla="*/ 0 h 3627437"/>
              <a:gd name="T20" fmla="*/ 2005012 w 2005012"/>
              <a:gd name="T21" fmla="*/ 3627437 h 36274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5012" h="3627437">
                <a:moveTo>
                  <a:pt x="0" y="122237"/>
                </a:moveTo>
                <a:cubicBezTo>
                  <a:pt x="354806" y="61118"/>
                  <a:pt x="709613" y="0"/>
                  <a:pt x="971550" y="65087"/>
                </a:cubicBezTo>
                <a:cubicBezTo>
                  <a:pt x="1233487" y="130174"/>
                  <a:pt x="1404938" y="301625"/>
                  <a:pt x="1571625" y="512762"/>
                </a:cubicBezTo>
                <a:cubicBezTo>
                  <a:pt x="1738313" y="723900"/>
                  <a:pt x="1938338" y="960437"/>
                  <a:pt x="1971675" y="1331912"/>
                </a:cubicBezTo>
                <a:cubicBezTo>
                  <a:pt x="2005012" y="1703387"/>
                  <a:pt x="1897062" y="2359025"/>
                  <a:pt x="1771650" y="2741612"/>
                </a:cubicBezTo>
                <a:cubicBezTo>
                  <a:pt x="1646238" y="3124199"/>
                  <a:pt x="1432719" y="3375818"/>
                  <a:pt x="1219200" y="36274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4" name="h(k1) -&gt; F arrow"/>
          <p:cNvSpPr>
            <a:spLocks noChangeArrowheads="1"/>
          </p:cNvSpPr>
          <p:nvPr/>
        </p:nvSpPr>
        <p:spPr bwMode="auto">
          <a:xfrm>
            <a:off x="5487989" y="1384697"/>
            <a:ext cx="1603375" cy="1532335"/>
          </a:xfrm>
          <a:custGeom>
            <a:avLst/>
            <a:gdLst>
              <a:gd name="T0" fmla="*/ 0 w 1682750"/>
              <a:gd name="T1" fmla="*/ 17923 h 2179637"/>
              <a:gd name="T2" fmla="*/ 386264 w 1682750"/>
              <a:gd name="T3" fmla="*/ 27275 h 2179637"/>
              <a:gd name="T4" fmla="*/ 677362 w 1682750"/>
              <a:gd name="T5" fmla="*/ 181577 h 2179637"/>
              <a:gd name="T6" fmla="*/ 884491 w 1682750"/>
              <a:gd name="T7" fmla="*/ 443423 h 2179637"/>
              <a:gd name="T8" fmla="*/ 985255 w 1682750"/>
              <a:gd name="T9" fmla="*/ 709950 h 2179637"/>
              <a:gd name="T10" fmla="*/ 906882 w 1682750"/>
              <a:gd name="T11" fmla="*/ 1069979 h 2179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2750"/>
              <a:gd name="T19" fmla="*/ 0 h 2179637"/>
              <a:gd name="T20" fmla="*/ 1682750 w 1682750"/>
              <a:gd name="T21" fmla="*/ 2179637 h 2179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2750" h="2179637">
                <a:moveTo>
                  <a:pt x="0" y="36512"/>
                </a:moveTo>
                <a:cubicBezTo>
                  <a:pt x="232569" y="18256"/>
                  <a:pt x="465138" y="0"/>
                  <a:pt x="657225" y="55562"/>
                </a:cubicBezTo>
                <a:cubicBezTo>
                  <a:pt x="849312" y="111124"/>
                  <a:pt x="1011238" y="228600"/>
                  <a:pt x="1152525" y="369887"/>
                </a:cubicBezTo>
                <a:cubicBezTo>
                  <a:pt x="1293812" y="511174"/>
                  <a:pt x="1417638" y="723900"/>
                  <a:pt x="1504950" y="903287"/>
                </a:cubicBezTo>
                <a:cubicBezTo>
                  <a:pt x="1592262" y="1082674"/>
                  <a:pt x="1670050" y="1233487"/>
                  <a:pt x="1676400" y="1446212"/>
                </a:cubicBezTo>
                <a:cubicBezTo>
                  <a:pt x="1682750" y="1658937"/>
                  <a:pt x="1612900" y="1919287"/>
                  <a:pt x="1543050" y="21796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8" name="h(k1) -&gt; A arrow"/>
          <p:cNvSpPr>
            <a:spLocks noChangeArrowheads="1"/>
          </p:cNvSpPr>
          <p:nvPr/>
        </p:nvSpPr>
        <p:spPr bwMode="auto">
          <a:xfrm>
            <a:off x="5478464" y="1410890"/>
            <a:ext cx="727075" cy="267891"/>
          </a:xfrm>
          <a:custGeom>
            <a:avLst/>
            <a:gdLst>
              <a:gd name="T0" fmla="*/ 0 w 762000"/>
              <a:gd name="T1" fmla="*/ 0 h 381000"/>
              <a:gd name="T2" fmla="*/ 233086 w 762000"/>
              <a:gd name="T3" fmla="*/ 14049 h 381000"/>
              <a:gd name="T4" fmla="*/ 380896 w 762000"/>
              <a:gd name="T5" fmla="*/ 79616 h 381000"/>
              <a:gd name="T6" fmla="*/ 454801 w 762000"/>
              <a:gd name="T7" fmla="*/ 187333 h 3810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0"/>
              <a:gd name="T13" fmla="*/ 0 h 381000"/>
              <a:gd name="T14" fmla="*/ 762000 w 762000"/>
              <a:gd name="T15" fmla="*/ 381000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0" h="381000">
                <a:moveTo>
                  <a:pt x="0" y="0"/>
                </a:moveTo>
                <a:cubicBezTo>
                  <a:pt x="142081" y="794"/>
                  <a:pt x="284163" y="1588"/>
                  <a:pt x="390525" y="28575"/>
                </a:cubicBezTo>
                <a:cubicBezTo>
                  <a:pt x="496888" y="55563"/>
                  <a:pt x="576263" y="103188"/>
                  <a:pt x="638175" y="161925"/>
                </a:cubicBezTo>
                <a:cubicBezTo>
                  <a:pt x="700087" y="220662"/>
                  <a:pt x="731043" y="300831"/>
                  <a:pt x="762000" y="3810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3" name="h(k2) arrow"/>
          <p:cNvSpPr>
            <a:spLocks noChangeArrowheads="1"/>
          </p:cNvSpPr>
          <p:nvPr/>
        </p:nvSpPr>
        <p:spPr bwMode="auto">
          <a:xfrm>
            <a:off x="1379539" y="2937271"/>
            <a:ext cx="1233487" cy="214313"/>
          </a:xfrm>
          <a:custGeom>
            <a:avLst/>
            <a:gdLst>
              <a:gd name="T0" fmla="*/ 570875 w 1295400"/>
              <a:gd name="T1" fmla="*/ 139364 h 304800"/>
              <a:gd name="T2" fmla="*/ 377929 w 1295400"/>
              <a:gd name="T3" fmla="*/ 74932 h 304800"/>
              <a:gd name="T4" fmla="*/ 124974 w 1295400"/>
              <a:gd name="T5" fmla="*/ 130604 h 304800"/>
              <a:gd name="T6" fmla="*/ 17694720 60000 65536"/>
              <a:gd name="T7" fmla="*/ 5898240 60000 65536"/>
              <a:gd name="T8" fmla="*/ 17694720 60000 65536"/>
              <a:gd name="T9" fmla="*/ 214182 w 1295400"/>
              <a:gd name="T10" fmla="*/ 265629 h 304800"/>
              <a:gd name="T11" fmla="*/ 978371 w 1295400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5400" h="304800" stroke="0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  <a:lnTo>
                  <a:pt x="647700" y="152400"/>
                </a:lnTo>
                <a:lnTo>
                  <a:pt x="978371" y="283443"/>
                </a:lnTo>
                <a:close/>
              </a:path>
              <a:path w="1295400" h="304800" fill="none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4" name="h(k2) label"/>
          <p:cNvSpPr txBox="1">
            <a:spLocks noChangeArrowheads="1"/>
          </p:cNvSpPr>
          <p:nvPr/>
        </p:nvSpPr>
        <p:spPr bwMode="auto">
          <a:xfrm>
            <a:off x="495995" y="2937272"/>
            <a:ext cx="1174949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h(key2)</a:t>
            </a:r>
          </a:p>
        </p:txBody>
      </p:sp>
      <p:grpSp>
        <p:nvGrpSpPr>
          <p:cNvPr id="9" name="h(k1)"/>
          <p:cNvGrpSpPr>
            <a:grpSpLocks/>
          </p:cNvGrpSpPr>
          <p:nvPr/>
        </p:nvGrpSpPr>
        <p:grpSpPr bwMode="auto">
          <a:xfrm>
            <a:off x="5370515" y="810815"/>
            <a:ext cx="2043764" cy="1017985"/>
            <a:chOff x="5638800" y="1066800"/>
            <a:chExt cx="2145484" cy="1447800"/>
          </a:xfrm>
        </p:grpSpPr>
        <p:sp>
          <p:nvSpPr>
            <p:cNvPr id="10272" name="h(k1) arrow"/>
            <p:cNvSpPr>
              <a:spLocks noChangeArrowheads="1"/>
            </p:cNvSpPr>
            <p:nvPr/>
          </p:nvSpPr>
          <p:spPr bwMode="auto">
            <a:xfrm>
              <a:off x="5638800" y="1295400"/>
              <a:ext cx="1981208" cy="1219200"/>
            </a:xfrm>
            <a:custGeom>
              <a:avLst/>
              <a:gdLst>
                <a:gd name="T0" fmla="*/ 14891 w 1981208"/>
                <a:gd name="T1" fmla="*/ 504299 h 1219200"/>
                <a:gd name="T2" fmla="*/ 990604 w 1981208"/>
                <a:gd name="T3" fmla="*/ 609600 h 1219200"/>
                <a:gd name="T4" fmla="*/ 964399 w 1981208"/>
                <a:gd name="T5" fmla="*/ 213 h 1219200"/>
                <a:gd name="T6" fmla="*/ 5898240 60000 65536"/>
                <a:gd name="T7" fmla="*/ 17694720 60000 65536"/>
                <a:gd name="T8" fmla="*/ 0 60000 65536"/>
                <a:gd name="T9" fmla="*/ 14891 w 1981208"/>
                <a:gd name="T10" fmla="*/ 213 h 1219200"/>
                <a:gd name="T11" fmla="*/ 964399 w 1981208"/>
                <a:gd name="T12" fmla="*/ 504299 h 1219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08" h="1219200" stroke="0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w="1981208" h="1219200" fill="none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endParaRPr lang="en-US" dirty="0"/>
            </a:p>
          </p:txBody>
        </p:sp>
        <p:sp>
          <p:nvSpPr>
            <p:cNvPr id="10273" name="h(k1) label"/>
            <p:cNvSpPr txBox="1">
              <a:spLocks noChangeArrowheads="1"/>
            </p:cNvSpPr>
            <p:nvPr/>
          </p:nvSpPr>
          <p:spPr bwMode="auto">
            <a:xfrm>
              <a:off x="6550856" y="1066800"/>
              <a:ext cx="1233428" cy="62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h(key1)</a:t>
              </a:r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Partitioning &amp; Replication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72" grpId="0" animBg="1"/>
      <p:bldP spid="72" grpId="1" animBg="1"/>
      <p:bldP spid="66" grpId="0" animBg="1"/>
      <p:bldP spid="66" grpId="1" animBg="1"/>
      <p:bldP spid="38" grpId="0" animBg="1"/>
      <p:bldP spid="38" grpId="1" animBg="1"/>
      <p:bldP spid="39" grpId="0" animBg="1"/>
      <p:bldP spid="39" grpId="1" animBg="1"/>
      <p:bldP spid="61" grpId="0" animBg="1"/>
      <p:bldP spid="61" grpId="1" animBg="1"/>
      <p:bldP spid="59" grpId="0" animBg="1"/>
      <p:bldP spid="71" grpId="0" animBg="1"/>
      <p:bldP spid="71" grpId="1" animBg="1"/>
      <p:bldP spid="37" grpId="0" animBg="1"/>
      <p:bldP spid="37" grpId="1" animBg="1"/>
      <p:bldP spid="57" grpId="0" animBg="1"/>
      <p:bldP spid="57" grpId="1" animBg="1"/>
      <p:bldP spid="67" grpId="0" animBg="1"/>
      <p:bldP spid="67" grpId="1" animBg="1"/>
      <p:bldP spid="36" grpId="0" animBg="1"/>
      <p:bldP spid="36" grpId="1" animBg="1"/>
      <p:bldP spid="88" grpId="0" animBg="1"/>
      <p:bldP spid="88" grpId="1" animBg="1"/>
      <p:bldP spid="56" grpId="0"/>
      <p:bldP spid="75" grpId="0" animBg="1"/>
      <p:bldP spid="74" grpId="0" animBg="1"/>
      <p:bldP spid="48" grpId="0" animBg="1"/>
      <p:bldP spid="48" grpId="1" animBg="1"/>
      <p:bldP spid="48" grpId="2" animBg="1"/>
      <p:bldP spid="43" grpId="0" animBg="1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23850">
              <a:spcBef>
                <a:spcPts val="0"/>
              </a:spcBef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discover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state information about the other nodes participating in a Cassandra cluster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protocols inspired for real life rumor spreading.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Periodic, Pairwise, inter-node communication.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frequency communication ensures low cost.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selection of peers</a:t>
            </a: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Node A wish to search for pattern in data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1 – Node A searches locally and then gossips with node B.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2 – Node A,B gossips with C and D.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3 – Nodes A,B,C and D gossips with 4 other nodes ……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by round doubling makes protocol very robust.</a:t>
            </a:r>
          </a:p>
          <a:p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Protocols</a:t>
            </a:r>
          </a:p>
        </p:txBody>
      </p:sp>
    </p:spTree>
    <p:extLst>
      <p:ext uri="{BB962C8B-B14F-4D97-AF65-F5344CB8AC3E}">
        <p14:creationId xmlns:p14="http://schemas.microsoft.com/office/powerpoint/2010/main" val="2214879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tracks heartbeats from other nodes both directly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state is given by variable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 </a:t>
            </a:r>
          </a:p>
          <a:p>
            <a:pPr lvl="1" indent="-342900">
              <a:spcBef>
                <a:spcPts val="500"/>
              </a:spcBef>
            </a:pPr>
            <a:r>
              <a:rPr lang="en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likely a node might fail (suspicion level) instead of simple binary value (up/down). </a:t>
            </a:r>
            <a:endParaRPr lang="en"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system is known as </a:t>
            </a:r>
            <a:r>
              <a:rPr lang="en" sz="2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Accrual Failure </a:t>
            </a:r>
            <a:r>
              <a:rPr lang="en" sz="2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</a:t>
            </a:r>
          </a:p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account network conditions, workload, or other conditions that might affect perceived heartbeat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</a:p>
          <a:p>
            <a:pPr lvl="0" indent="-342900">
              <a:spcBef>
                <a:spcPts val="500"/>
              </a:spcBef>
            </a:pP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tells is used to decide if 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is dead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spcBef>
                <a:spcPts val="500"/>
              </a:spcBef>
              <a:buFont typeface="Calibri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node is correct, phi will be constant set by application. </a:t>
            </a:r>
            <a:endParaRPr lang="en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spcBef>
                <a:spcPts val="50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Φ(t) =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lvl="1" indent="0">
              <a:spcBef>
                <a:spcPts val="500"/>
              </a:spcBef>
              <a:buNone/>
            </a:pPr>
            <a:endParaRPr lang="e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Detection</a:t>
            </a:r>
            <a:endParaRPr lang="en" sz="36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933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8300" y="1200150"/>
            <a:ext cx="3986099" cy="337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buClr>
                <a:srgbClr val="000000"/>
              </a:buClr>
              <a:buSzPct val="166666"/>
            </a:pPr>
            <a:r>
              <a:rPr lang="en" sz="2400" dirty="0"/>
              <a:t>Open-source database management system (DBMS)</a:t>
            </a:r>
          </a:p>
          <a:p>
            <a:pPr marL="419100" lvl="0" indent="-342900">
              <a:buClr>
                <a:srgbClr val="000000"/>
              </a:buClr>
              <a:buSzPct val="166666"/>
            </a:pPr>
            <a:r>
              <a:rPr lang="en" sz="2400" dirty="0"/>
              <a:t>Several key features of Cassandra differentiate it from other similar systems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Cassandra?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48550" y="1432812"/>
            <a:ext cx="4948999" cy="2905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data in the commit log</a:t>
            </a:r>
          </a:p>
          <a:p>
            <a:r>
              <a:rPr lang="en-US" dirty="0"/>
              <a:t>Writing data to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Flushing data from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Storing data on disk in </a:t>
            </a:r>
            <a:r>
              <a:rPr lang="en-US" dirty="0" err="1" smtClean="0"/>
              <a:t>SSTables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http://jonathanhui.com/how-cassandra-read-persists-data-and-maintain-consistency</a:t>
            </a:r>
          </a:p>
        </p:txBody>
      </p:sp>
    </p:spTree>
    <p:extLst>
      <p:ext uri="{BB962C8B-B14F-4D97-AF65-F5344CB8AC3E}">
        <p14:creationId xmlns:p14="http://schemas.microsoft.com/office/powerpoint/2010/main" val="2205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Operations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a write is recorded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 recovery mechanism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not successful until recorded in 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recorded in commit log, data is written t</a:t>
            </a:r>
            <a:r>
              <a:rPr lang="en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Memtable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in memory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memtable size reaches a threshold, it is flushed (appended) to SSTable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may exist at once (1 current, any others waiting to be flushed)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read operations look for data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on disk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once written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compacted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38577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0636"/>
            <a:ext cx="7315200" cy="290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5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 Consistency</a:t>
            </a:r>
          </a:p>
          <a:p>
            <a:pPr lvl="1"/>
            <a:r>
              <a:rPr lang="en-US" dirty="0" smtClean="0"/>
              <a:t>Number of nodes that must agree before read request returns</a:t>
            </a:r>
          </a:p>
          <a:p>
            <a:pPr lvl="1"/>
            <a:r>
              <a:rPr lang="en-US" dirty="0" smtClean="0"/>
              <a:t>ONE to ALL</a:t>
            </a:r>
          </a:p>
          <a:p>
            <a:r>
              <a:rPr lang="en-US" dirty="0" smtClean="0"/>
              <a:t>Write Consistency</a:t>
            </a:r>
          </a:p>
          <a:p>
            <a:pPr lvl="1"/>
            <a:r>
              <a:rPr lang="en-US" dirty="0" smtClean="0"/>
              <a:t>Number of nodes that must be updated before a write is considered successful</a:t>
            </a:r>
          </a:p>
          <a:p>
            <a:pPr lvl="1"/>
            <a:r>
              <a:rPr lang="en-US" dirty="0" smtClean="0"/>
              <a:t>ANY to ALL</a:t>
            </a:r>
          </a:p>
          <a:p>
            <a:pPr lvl="1"/>
            <a:r>
              <a:rPr lang="en-US" dirty="0" smtClean="0"/>
              <a:t>At ANY, a hinted handoff is all that is needed to return.</a:t>
            </a:r>
          </a:p>
          <a:p>
            <a:r>
              <a:rPr lang="en-US" dirty="0" smtClean="0"/>
              <a:t>QUORUM</a:t>
            </a:r>
          </a:p>
          <a:p>
            <a:pPr lvl="1"/>
            <a:r>
              <a:rPr lang="en-US" dirty="0" smtClean="0"/>
              <a:t>Commonly used middle-ground consistency level</a:t>
            </a:r>
          </a:p>
          <a:p>
            <a:pPr lvl="1"/>
            <a:r>
              <a:rPr lang="en-US" dirty="0" smtClean="0"/>
              <a:t>Defined as (</a:t>
            </a:r>
            <a:r>
              <a:rPr lang="en-US" dirty="0" err="1" smtClean="0"/>
              <a:t>replication_factor</a:t>
            </a:r>
            <a:r>
              <a:rPr lang="en-US" dirty="0" smtClean="0"/>
              <a:t> / 2) + 1</a:t>
            </a:r>
          </a:p>
        </p:txBody>
      </p:sp>
    </p:spTree>
    <p:extLst>
      <p:ext uri="{BB962C8B-B14F-4D97-AF65-F5344CB8AC3E}">
        <p14:creationId xmlns:p14="http://schemas.microsoft.com/office/powerpoint/2010/main" val="34669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(ONE)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(QUORUM)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1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QUORUM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0" idx="3"/>
          </p:cNvCxnSpPr>
          <p:nvPr/>
        </p:nvCxnSpPr>
        <p:spPr>
          <a:xfrm flipH="1">
            <a:off x="6085247" y="2982122"/>
            <a:ext cx="1498019" cy="71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19952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Write Operations: Hinted Handoff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intended for a node that’s offline</a:t>
            </a:r>
          </a:p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online node, processing the request, makes a note to carry out the write once the node comes back online.</a:t>
            </a:r>
          </a:p>
        </p:txBody>
      </p:sp>
    </p:spTree>
    <p:extLst>
      <p:ext uri="{BB962C8B-B14F-4D97-AF65-F5344CB8AC3E}">
        <p14:creationId xmlns:p14="http://schemas.microsoft.com/office/powerpoint/2010/main" val="2939610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Handoff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69528" y="1067983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884954" y="3363631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588005" y="1635313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924831" y="2544876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5924831" y="3483947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970553" y="2156378"/>
            <a:ext cx="3160297" cy="6555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pPr algn="ctr"/>
            <a:r>
              <a:rPr lang="en-US" i="1" dirty="0" err="1" smtClean="0"/>
              <a:t>hinted_handoff_enabled</a:t>
            </a:r>
            <a:r>
              <a:rPr lang="en-US" i="1" dirty="0"/>
              <a:t> </a:t>
            </a:r>
            <a:r>
              <a:rPr lang="en-US" dirty="0" smtClean="0"/>
              <a:t>= true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85097" y="1269886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41104" y="2179677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61041" y="3540824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70552" y="3274821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84953" y="3540824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" y="4403421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ANY</a:t>
            </a:r>
            <a:endParaRPr lang="en-US" dirty="0"/>
          </a:p>
        </p:txBody>
      </p:sp>
      <p:cxnSp>
        <p:nvCxnSpPr>
          <p:cNvPr id="34" name="Curved Connector 33"/>
          <p:cNvCxnSpPr>
            <a:stCxn id="10" idx="3"/>
            <a:endCxn id="10" idx="2"/>
          </p:cNvCxnSpPr>
          <p:nvPr/>
        </p:nvCxnSpPr>
        <p:spPr>
          <a:xfrm flipH="1">
            <a:off x="5373064" y="3483946"/>
            <a:ext cx="551767" cy="226700"/>
          </a:xfrm>
          <a:prstGeom prst="curvedConnector4">
            <a:avLst>
              <a:gd name="adj1" fmla="val -58391"/>
              <a:gd name="adj2" fmla="val 2685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ultiply 48"/>
          <p:cNvSpPr/>
          <p:nvPr/>
        </p:nvSpPr>
        <p:spPr>
          <a:xfrm>
            <a:off x="6192388" y="3310439"/>
            <a:ext cx="535114" cy="34701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896511" y="3075747"/>
            <a:ext cx="1258927" cy="8164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ular Callout 50"/>
          <p:cNvSpPr/>
          <p:nvPr/>
        </p:nvSpPr>
        <p:spPr>
          <a:xfrm>
            <a:off x="2762017" y="3940874"/>
            <a:ext cx="2245895" cy="462547"/>
          </a:xfrm>
          <a:prstGeom prst="wedgeRectCallout">
            <a:avLst>
              <a:gd name="adj1" fmla="val 39147"/>
              <a:gd name="adj2" fmla="val -10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locally: </a:t>
            </a:r>
            <a:r>
              <a:rPr lang="en-US" i="1" dirty="0" err="1" smtClean="0"/>
              <a:t>system.hints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6844" y="4692315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Doesn’t not count toward consistency level (except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Operations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Tombstones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request, records are marked for deletion.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“Recycle Bin.”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deleted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major compaction or configurable timer</a:t>
            </a:r>
          </a:p>
          <a:p>
            <a:endParaRPr lang="en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81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7975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runs periodically to merge multiple 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Reclaims space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new index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 keys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columns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Discards tombstones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performance by minimizing disk seeks</a:t>
            </a:r>
          </a:p>
          <a:p>
            <a:pPr marL="342900" marR="0" lvl="0" indent="-307975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</a:p>
          <a:p>
            <a:endParaRPr lang="en"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747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189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The ideal database foundation for today’s modern applications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05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2400" i="1"/>
              <a:t>“Apache Cassandra is renowned in the industry as the only NoSQL solution that can accommodate the complex requirement of today’s modern line-of-business applications. It’s architected from the ground up for real-time enterprise databases that require vast scalability, high-velocity performance, flexible schema design and continuous availability.”			</a:t>
            </a:r>
          </a:p>
          <a:p>
            <a:pPr marL="6400800" indent="0" algn="just">
              <a:buNone/>
            </a:pPr>
            <a:r>
              <a:rPr lang="en" sz="2400" i="1"/>
              <a:t>-DataStax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4419600" cy="267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81250"/>
            <a:ext cx="379099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Anti-Entropy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synchronization of data across </a:t>
            </a: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</a:p>
          <a:p>
            <a:pPr lvl="0" indent="-292100">
              <a:spcBef>
                <a:spcPts val="0"/>
              </a:spcBef>
            </a:pPr>
            <a:r>
              <a:rPr lang="en-US" sz="2400" dirty="0" smtClean="0"/>
              <a:t>When </a:t>
            </a:r>
            <a:r>
              <a:rPr lang="en-US" sz="2400" dirty="0" err="1" smtClean="0"/>
              <a:t>nodetool</a:t>
            </a:r>
            <a:r>
              <a:rPr lang="en-US" sz="2400" dirty="0" smtClean="0"/>
              <a:t> repair is run, Cassandra computes a 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 for each range of data on that node, and compares it with the versions on other replicas, to catch any out of sync data that hasn't been read recently.</a:t>
            </a:r>
            <a:endParaRPr lang="en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921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Merkle trees (hash trees)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data sent to neighboring nodes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and broadcasted on every major compaction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nodes take snapshots within TREE_STORE_TIMEOUT of each other, snapshots are compared and data is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synced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69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76350"/>
            <a:ext cx="43624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Operations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52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Repair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read, nodes are queried until the number of nodes which respond with the most recent value meet a specified consistency level from ONE to ALL.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not met, nodes are updated with the most recent value which is then returned.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met, the value is returned and any nodes that reported old values are then updated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032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8229600" cy="857400"/>
          </a:xfrm>
        </p:spPr>
        <p:txBody>
          <a:bodyPr/>
          <a:lstStyle/>
          <a:p>
            <a:r>
              <a:rPr lang="en-US" dirty="0" smtClean="0"/>
              <a:t>Cassandra Read Repair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5735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When a query is made against a given key, Cassandra performs a Read Repair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Read Repair perform a digest query on all replicas for that key</a:t>
            </a:r>
          </a:p>
          <a:p>
            <a:pPr lvl="4"/>
            <a:r>
              <a:rPr lang="en-US" sz="2000" dirty="0" smtClean="0"/>
              <a:t>	A digest query ask a replica to return a hash digest value and the timestamp for the key's data</a:t>
            </a:r>
          </a:p>
          <a:p>
            <a:pPr lvl="5"/>
            <a:r>
              <a:rPr lang="en-US" sz="2000" dirty="0" smtClean="0"/>
              <a:t>	Digest query verify whether replica possess the same data without sending the data over the network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Cassandra push the most recent data to any out-of-date replicas to make the queried data consistence again</a:t>
            </a:r>
          </a:p>
          <a:p>
            <a:pPr lvl="3"/>
            <a:r>
              <a:rPr lang="en-US" sz="2000" dirty="0" smtClean="0"/>
              <a:t>	Next query will therefore return the a consistent data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Repair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62035" y="4526882"/>
            <a:ext cx="602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table USING CONSISTENCY ONE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6085247" y="2755422"/>
            <a:ext cx="1498019" cy="9390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1002633" y="2544111"/>
            <a:ext cx="2914317" cy="608326"/>
          </a:xfrm>
          <a:prstGeom prst="wedgeRectCallout">
            <a:avLst>
              <a:gd name="adj1" fmla="val 32639"/>
              <a:gd name="adj2" fmla="val 758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863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Operations: Bloom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066800"/>
          </a:xfrm>
        </p:spPr>
        <p:txBody>
          <a:bodyPr/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Bloom filters provide a fast way of checking if a value is not in a set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endParaRPr lang="en-US" dirty="0">
              <a:ea typeface="Calibri"/>
            </a:endParaRPr>
          </a:p>
        </p:txBody>
      </p:sp>
      <p:pic>
        <p:nvPicPr>
          <p:cNvPr id="4" name="Picture 3" descr="1000px-Bloom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2419350"/>
            <a:ext cx="8473699" cy="2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To process a key/column read request, Cassandra checks if the in-memory </a:t>
            </a:r>
            <a:r>
              <a:rPr lang="en-US" sz="1600" dirty="0" err="1" smtClean="0"/>
              <a:t>memtable</a:t>
            </a:r>
            <a:r>
              <a:rPr lang="en-US" sz="1600" dirty="0" smtClean="0"/>
              <a:t> cache still contain the data</a:t>
            </a:r>
          </a:p>
          <a:p>
            <a:pPr lvl="1"/>
            <a:r>
              <a:rPr lang="en-US" sz="1600" dirty="0" err="1" smtClean="0"/>
              <a:t>memtable</a:t>
            </a:r>
            <a:r>
              <a:rPr lang="en-US" sz="1600" dirty="0" smtClean="0"/>
              <a:t> is an in memory read/write cache for each Column Family</a:t>
            </a:r>
          </a:p>
          <a:p>
            <a:r>
              <a:rPr lang="en-US" sz="1600" dirty="0" smtClean="0"/>
              <a:t>If not found, Cassandra will read </a:t>
            </a:r>
            <a:r>
              <a:rPr lang="en-US" sz="1600" b="1" dirty="0" smtClean="0"/>
              <a:t>all</a:t>
            </a:r>
            <a:r>
              <a:rPr lang="en-US" sz="1600" dirty="0" smtClean="0"/>
              <a:t> the </a:t>
            </a:r>
            <a:r>
              <a:rPr lang="en-US" sz="1600" dirty="0" err="1" smtClean="0"/>
              <a:t>SSTables</a:t>
            </a:r>
            <a:r>
              <a:rPr lang="en-US" sz="1600" dirty="0" smtClean="0"/>
              <a:t> for that Column Family</a:t>
            </a:r>
          </a:p>
          <a:p>
            <a:r>
              <a:rPr lang="en-US" sz="1600" dirty="0" smtClean="0"/>
              <a:t>For read optimization,</a:t>
            </a:r>
          </a:p>
          <a:p>
            <a:pPr lvl="1"/>
            <a:r>
              <a:rPr lang="en-US" sz="1600" dirty="0" smtClean="0"/>
              <a:t>Cassandra use bloom Filter for each </a:t>
            </a:r>
            <a:r>
              <a:rPr lang="en-US" sz="1600" dirty="0" err="1" smtClean="0"/>
              <a:t>SSTable</a:t>
            </a:r>
            <a:r>
              <a:rPr lang="en-US" sz="1600" dirty="0" smtClean="0"/>
              <a:t> to determine whether this </a:t>
            </a:r>
            <a:r>
              <a:rPr lang="en-US" sz="1600" dirty="0" err="1" smtClean="0"/>
              <a:t>SSTable</a:t>
            </a:r>
            <a:r>
              <a:rPr lang="en-US" sz="1600" dirty="0" smtClean="0"/>
              <a:t> contains the key</a:t>
            </a:r>
          </a:p>
          <a:p>
            <a:pPr lvl="1"/>
            <a:r>
              <a:rPr lang="en-US" sz="1600" dirty="0" smtClean="0"/>
              <a:t>Cassandra use index in </a:t>
            </a:r>
            <a:r>
              <a:rPr lang="en-US" sz="1600" dirty="0" err="1" smtClean="0"/>
              <a:t>SSTable</a:t>
            </a:r>
            <a:r>
              <a:rPr lang="en-US" sz="1600" dirty="0" smtClean="0"/>
              <a:t> to locate the data fast</a:t>
            </a:r>
          </a:p>
          <a:p>
            <a:pPr lvl="1"/>
            <a:r>
              <a:rPr lang="en-US" sz="1600" dirty="0" smtClean="0"/>
              <a:t>Cassandra compaction merges </a:t>
            </a:r>
            <a:r>
              <a:rPr lang="en-US" sz="1600" dirty="0" err="1" smtClean="0"/>
              <a:t>SSTables</a:t>
            </a:r>
            <a:r>
              <a:rPr lang="en-US" sz="1600" dirty="0" smtClean="0"/>
              <a:t> when the number of </a:t>
            </a:r>
            <a:r>
              <a:rPr lang="en-US" sz="1600" dirty="0" err="1" smtClean="0"/>
              <a:t>SSTables</a:t>
            </a:r>
            <a:r>
              <a:rPr lang="en-US" sz="1600" dirty="0" smtClean="0"/>
              <a:t> reaches certain threshold. This restricts the total number of </a:t>
            </a:r>
            <a:r>
              <a:rPr lang="en-US" sz="1600" dirty="0" err="1" smtClean="0"/>
              <a:t>SSTable</a:t>
            </a:r>
            <a:r>
              <a:rPr lang="en-US" sz="1600" dirty="0" smtClean="0"/>
              <a:t> for each Column </a:t>
            </a:r>
            <a:r>
              <a:rPr lang="en-US" sz="1600" dirty="0" err="1" smtClean="0"/>
              <a:t>Famoly</a:t>
            </a:r>
            <a:endParaRPr lang="en-US" sz="1600" dirty="0" smtClean="0"/>
          </a:p>
          <a:p>
            <a:pPr lvl="1"/>
            <a:r>
              <a:rPr lang="en-US" sz="1600" dirty="0" smtClean="0"/>
              <a:t>Cassandra read is slower than write but yet still very fast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6" y="226838"/>
            <a:ext cx="8229600" cy="857250"/>
          </a:xfrm>
        </p:spPr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0197" y="2712126"/>
            <a:ext cx="8002579" cy="584776"/>
            <a:chOff x="1174365" y="2347925"/>
            <a:chExt cx="6308796" cy="77970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4365" y="2717257"/>
              <a:ext cx="6308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697304" y="2347925"/>
              <a:ext cx="785857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8289" y="2717257"/>
              <a:ext cx="42107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752542" y="1345767"/>
            <a:ext cx="91440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6907" y="1345767"/>
            <a:ext cx="91440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Cache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3666943" y="1628306"/>
            <a:ext cx="1469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38887" y="2207654"/>
            <a:ext cx="124213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86192" y="2207654"/>
            <a:ext cx="1671436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Compression Offsets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38887" y="3253877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Index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00845" y="3306552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cxnSp>
        <p:nvCxnSpPr>
          <p:cNvPr id="43" name="Elbow Connector 42"/>
          <p:cNvCxnSpPr>
            <a:stCxn id="9" idx="2"/>
            <a:endCxn id="13" idx="0"/>
          </p:cNvCxnSpPr>
          <p:nvPr/>
        </p:nvCxnSpPr>
        <p:spPr>
          <a:xfrm rot="5400000">
            <a:off x="4328626" y="942172"/>
            <a:ext cx="296810" cy="2234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39" idx="0"/>
          </p:cNvCxnSpPr>
          <p:nvPr/>
        </p:nvCxnSpPr>
        <p:spPr>
          <a:xfrm>
            <a:off x="3359952" y="2772732"/>
            <a:ext cx="0" cy="48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14" idx="0"/>
          </p:cNvCxnSpPr>
          <p:nvPr/>
        </p:nvCxnSpPr>
        <p:spPr>
          <a:xfrm>
            <a:off x="6051308" y="1628306"/>
            <a:ext cx="570603" cy="5793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4" idx="1"/>
          </p:cNvCxnSpPr>
          <p:nvPr/>
        </p:nvCxnSpPr>
        <p:spPr>
          <a:xfrm>
            <a:off x="3981018" y="2490193"/>
            <a:ext cx="1805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9282" y="148980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Hit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89842" y="178777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14" idx="2"/>
            <a:endCxn id="40" idx="0"/>
          </p:cNvCxnSpPr>
          <p:nvPr/>
        </p:nvCxnSpPr>
        <p:spPr>
          <a:xfrm>
            <a:off x="6621910" y="2772732"/>
            <a:ext cx="0" cy="53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68860" y="4567094"/>
            <a:ext cx="705846" cy="28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74707" y="456709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Off-heap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8" idx="1"/>
          </p:cNvCxnSpPr>
          <p:nvPr/>
        </p:nvCxnSpPr>
        <p:spPr>
          <a:xfrm flipV="1">
            <a:off x="210080" y="1628305"/>
            <a:ext cx="2542462" cy="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ular Callout 85"/>
          <p:cNvSpPr/>
          <p:nvPr/>
        </p:nvSpPr>
        <p:spPr>
          <a:xfrm>
            <a:off x="5614105" y="716864"/>
            <a:ext cx="2852018" cy="355533"/>
          </a:xfrm>
          <a:prstGeom prst="wedgeRectCallout">
            <a:avLst>
              <a:gd name="adj1" fmla="val -39506"/>
              <a:gd name="adj2" fmla="val 870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key_cache_size_in_mb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87" name="Rectangular Callout 86"/>
          <p:cNvSpPr/>
          <p:nvPr/>
        </p:nvSpPr>
        <p:spPr>
          <a:xfrm>
            <a:off x="210080" y="1910844"/>
            <a:ext cx="2302514" cy="434326"/>
          </a:xfrm>
          <a:prstGeom prst="wedgeRectCallout">
            <a:avLst>
              <a:gd name="adj1" fmla="val 48821"/>
              <a:gd name="adj2" fmla="val 97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index_interval</a:t>
            </a:r>
            <a:r>
              <a:rPr lang="en-US" i="1" dirty="0" smtClean="0"/>
              <a:t> </a:t>
            </a:r>
            <a:r>
              <a:rPr lang="en-US" dirty="0" smtClean="0"/>
              <a:t>= 128 (default)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79469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Cassandra: Conclusion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67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History of Cassandra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81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Cassandra was created to power 				the Facebook Inbox Search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Facebook open-sourced Cassandra in 2008 and became an Apache Incubator project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 2010, Cassandra graduated to a top-level project, regular update and releases followed</a:t>
            </a:r>
          </a:p>
          <a:p>
            <a:endParaRPr lang="en"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1275" y="310950"/>
            <a:ext cx="1478899" cy="15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perfect for time-series data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high performance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 smtClean="0"/>
              <a:t>Decentralization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</a:rPr>
              <a:t>n</a:t>
            </a:r>
            <a:r>
              <a:rPr lang="en-US" dirty="0" smtClean="0">
                <a:solidFill>
                  <a:schemeClr val="dk1"/>
                </a:solidFill>
              </a:rPr>
              <a:t>early </a:t>
            </a:r>
            <a:r>
              <a:rPr lang="en" dirty="0" smtClean="0">
                <a:solidFill>
                  <a:schemeClr val="dk1"/>
                </a:solidFill>
              </a:rPr>
              <a:t>linear </a:t>
            </a:r>
            <a:r>
              <a:rPr lang="en" dirty="0">
                <a:solidFill>
                  <a:schemeClr val="dk1"/>
                </a:solidFill>
              </a:rPr>
              <a:t>scalability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replication support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no single points of failure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MapReduce support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Advantages</a:t>
            </a:r>
          </a:p>
        </p:txBody>
      </p:sp>
    </p:spTree>
    <p:extLst>
      <p:ext uri="{BB962C8B-B14F-4D97-AF65-F5344CB8AC3E}">
        <p14:creationId xmlns:p14="http://schemas.microsoft.com/office/powerpoint/2010/main" val="3609220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Weaknesses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referential integrity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concept of JOIN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querying options for retrieving data are limited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sorting data is a design decision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</a:t>
            </a:r>
            <a:r>
              <a:rPr lang="en" sz="1800" dirty="0" smtClean="0"/>
              <a:t>GROUP </a:t>
            </a:r>
            <a:r>
              <a:rPr lang="en" sz="1800" dirty="0"/>
              <a:t>BY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support for atomic operations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if operation fails, changes can still occur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first think about queries, then about data model</a:t>
            </a:r>
          </a:p>
        </p:txBody>
      </p:sp>
    </p:spTree>
    <p:extLst>
      <p:ext uri="{BB962C8B-B14F-4D97-AF65-F5344CB8AC3E}">
        <p14:creationId xmlns:p14="http://schemas.microsoft.com/office/powerpoint/2010/main" val="2749845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Cassandra: Points to Consider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is designed as a distributed database management system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use it when you have a lot of data spread across multiple servers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write performance is always excellent, but read performance depends on write patterns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it is important to spend enough time to design proper schema around the query pattern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having a high-level understanding of some internals is a plus</a:t>
            </a:r>
          </a:p>
          <a:p>
            <a:pPr marL="914400" lvl="1" indent="-34290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ensures a design of a strong application built atop Cassandra</a:t>
            </a:r>
          </a:p>
        </p:txBody>
      </p:sp>
    </p:spTree>
    <p:extLst>
      <p:ext uri="{BB962C8B-B14F-4D97-AF65-F5344CB8AC3E}">
        <p14:creationId xmlns:p14="http://schemas.microsoft.com/office/powerpoint/2010/main" val="3956160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err="1"/>
              <a:t>Lakshman</a:t>
            </a:r>
            <a:r>
              <a:rPr lang="en-US" dirty="0"/>
              <a:t>, </a:t>
            </a:r>
            <a:r>
              <a:rPr lang="en-US" dirty="0" err="1"/>
              <a:t>Avinash</a:t>
            </a:r>
            <a:r>
              <a:rPr lang="en-US" dirty="0"/>
              <a:t>, and Prashant Malik. "Cassandra: a decentralized structured storage system." </a:t>
            </a:r>
            <a:r>
              <a:rPr lang="en-US" i="1" dirty="0"/>
              <a:t>ACM SIGOPS Operating Systems Review</a:t>
            </a:r>
            <a:r>
              <a:rPr lang="en-US" dirty="0"/>
              <a:t> 44.2 (2010): 35-40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Hewitt, </a:t>
            </a:r>
            <a:r>
              <a:rPr lang="en-US" dirty="0" err="1"/>
              <a:t>Eben</a:t>
            </a:r>
            <a:r>
              <a:rPr lang="en-US" dirty="0"/>
              <a:t>. </a:t>
            </a:r>
            <a:r>
              <a:rPr lang="en-US" i="1" dirty="0"/>
              <a:t>Cassandra: the definitive guide</a:t>
            </a:r>
            <a:r>
              <a:rPr lang="en-US" dirty="0"/>
              <a:t>. O'Reilly Media, 2010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www.datastax.com/documentation/cassandra/2.0/cassandra/architecture/architectureTOC.html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http://www.slideshare.net/planetcassandra/a-deep-dive-into-understanding-apache-</a:t>
            </a:r>
            <a:r>
              <a:rPr lang="en-US" dirty="0" smtClean="0">
                <a:hlinkClick r:id="rId4"/>
              </a:rPr>
              <a:t>cassandra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www.slideshare.net/DataStax/evaluating-apache-cassandra-as-a-cloud-database</a:t>
            </a:r>
            <a:endParaRPr lang="en-US" dirty="0"/>
          </a:p>
          <a:p>
            <a:pPr marL="647700" indent="-457200"/>
            <a:r>
              <a:rPr lang="en-US" dirty="0">
                <a:hlinkClick r:id="rId6"/>
              </a:rPr>
              <a:t>http://planetcassandra.org/functional-use-cases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647700" indent="-457200"/>
            <a:r>
              <a:rPr lang="en-US" dirty="0">
                <a:hlinkClick r:id="rId7"/>
              </a:rPr>
              <a:t>http://marsmedia.info/en/cassandra-pros-cons-and-</a:t>
            </a:r>
            <a:r>
              <a:rPr lang="en-US" dirty="0" smtClean="0">
                <a:hlinkClick r:id="rId7"/>
              </a:rPr>
              <a:t>model.php</a:t>
            </a:r>
            <a:endParaRPr lang="en-US" dirty="0"/>
          </a:p>
          <a:p>
            <a:pPr marL="647700" indent="-457200"/>
            <a:r>
              <a:rPr lang="en-US" dirty="0">
                <a:hlinkClick r:id="rId8"/>
              </a:rPr>
              <a:t>http://www.slideshare.net/adrianco/migrating-netflix-from-oracle-to-global-</a:t>
            </a:r>
            <a:r>
              <a:rPr lang="en-US" dirty="0" smtClean="0">
                <a:hlinkClick r:id="rId8"/>
              </a:rPr>
              <a:t>cassandra</a:t>
            </a:r>
            <a:endParaRPr lang="en-US" dirty="0"/>
          </a:p>
          <a:p>
            <a:pPr marL="647700" indent="-457200"/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wiki.apache.org/cassandra/CassandraLimitations</a:t>
            </a:r>
            <a:endParaRPr lang="en-US" dirty="0" smtClean="0"/>
          </a:p>
          <a:p>
            <a:pPr marL="6477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Motivation and Function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Designed to </a:t>
            </a:r>
            <a:r>
              <a:rPr lang="en" sz="2800" b="1"/>
              <a:t>handle large amount of data</a:t>
            </a:r>
            <a:r>
              <a:rPr lang="en" sz="2800"/>
              <a:t> across multiple servers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There is a </a:t>
            </a:r>
            <a:r>
              <a:rPr lang="en" sz="2800" b="1"/>
              <a:t>lot</a:t>
            </a:r>
            <a:r>
              <a:rPr lang="en" sz="2800"/>
              <a:t> of </a:t>
            </a:r>
            <a:r>
              <a:rPr lang="en" sz="2800" b="1"/>
              <a:t>unorganized</a:t>
            </a:r>
            <a:r>
              <a:rPr lang="en" sz="2800"/>
              <a:t> </a:t>
            </a:r>
            <a:r>
              <a:rPr lang="en" sz="2800" b="1"/>
              <a:t>data</a:t>
            </a:r>
            <a:r>
              <a:rPr lang="en" sz="2800"/>
              <a:t> out there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Easy to </a:t>
            </a:r>
            <a:r>
              <a:rPr lang="en" sz="2800" b="1"/>
              <a:t>implement</a:t>
            </a:r>
            <a:r>
              <a:rPr lang="en" sz="2800"/>
              <a:t> and </a:t>
            </a:r>
            <a:r>
              <a:rPr lang="en" sz="2800" b="1"/>
              <a:t>deploy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Mimics traditional relational database systems, but with </a:t>
            </a:r>
            <a:r>
              <a:rPr lang="en" sz="2800" b="1"/>
              <a:t>triggers</a:t>
            </a:r>
            <a:r>
              <a:rPr lang="en" sz="2800"/>
              <a:t> and </a:t>
            </a:r>
            <a:r>
              <a:rPr lang="en" sz="2800" b="1"/>
              <a:t>lightweight transactions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Raw, simple data structures</a:t>
            </a:r>
          </a:p>
          <a:p>
            <a:endParaRPr lang="en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Availability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974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i="1"/>
              <a:t>“There is no such thing as standby infrastructure: there is stuff you always use and stuff that won’t work when you need it.”</a:t>
            </a:r>
            <a:r>
              <a:rPr lang="en" sz="2400"/>
              <a:t>		</a:t>
            </a:r>
            <a:r>
              <a:rPr lang="en" sz="1800"/>
              <a:t>-Ben Black, Founder, Boundary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51037" y="2437948"/>
            <a:ext cx="5041925" cy="24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Design Features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92500" y="1063375"/>
            <a:ext cx="79590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Emphasis on </a:t>
            </a:r>
            <a:r>
              <a:rPr lang="en" sz="1800" b="1" dirty="0"/>
              <a:t>performance</a:t>
            </a:r>
            <a:r>
              <a:rPr lang="en" sz="1800" dirty="0"/>
              <a:t> over analysis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Still has support for analysis tools such as Hadoop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b="1" dirty="0"/>
              <a:t>Organization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organized into tables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First component of a table’s primary key is the partition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clustered by the remaining columns of the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Columns may be indexed separately from the primary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Tables may be created, dropped, altered at runtime without blocking queries</a:t>
            </a:r>
          </a:p>
          <a:p>
            <a:pPr lvl="0" rtl="0">
              <a:buNone/>
            </a:pPr>
            <a:r>
              <a:rPr lang="en" sz="1800" b="1" dirty="0"/>
              <a:t>Language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CQL (Cassandra Query Language) introduced, similar to SQL (flattened learning curve)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8|1.3|0.7|7|12.6|1.1|0.6|5|1.5|1.3|8.4|4.8|6|1.5|5.4|5.3|4.5|5.7|0.8|1|3|6.6|24.3|14.1|2.6"/>
</p:tagLst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23397</TotalTime>
  <Words>2837</Words>
  <Application>Microsoft Office PowerPoint</Application>
  <PresentationFormat>On-screen Show (16:9)</PresentationFormat>
  <Paragraphs>499</Paragraphs>
  <Slides>63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MS PGothic</vt:lpstr>
      <vt:lpstr>Arial</vt:lpstr>
      <vt:lpstr>Calibri</vt:lpstr>
      <vt:lpstr>Courier New</vt:lpstr>
      <vt:lpstr>Georgia</vt:lpstr>
      <vt:lpstr>Tahoma</vt:lpstr>
      <vt:lpstr>Times New Roman</vt:lpstr>
      <vt:lpstr>light-gradient</vt:lpstr>
      <vt:lpstr>PowerPoint Presentation</vt:lpstr>
      <vt:lpstr>Outline</vt:lpstr>
      <vt:lpstr>Cassandra Background</vt:lpstr>
      <vt:lpstr>What is Cassandra?</vt:lpstr>
      <vt:lpstr>The ideal database foundation for today’s modern applications</vt:lpstr>
      <vt:lpstr>History of Cassandra</vt:lpstr>
      <vt:lpstr>Motivation and Function</vt:lpstr>
      <vt:lpstr>Availability</vt:lpstr>
      <vt:lpstr>General Design Features</vt:lpstr>
      <vt:lpstr>Peer to Peer Cluster</vt:lpstr>
      <vt:lpstr>Fault Tolerance/Durability</vt:lpstr>
      <vt:lpstr>Fault Tolerance/Durability</vt:lpstr>
      <vt:lpstr>Performance</vt:lpstr>
      <vt:lpstr>Scalability</vt:lpstr>
      <vt:lpstr>Comparisons</vt:lpstr>
      <vt:lpstr>CAP Theorem</vt:lpstr>
      <vt:lpstr>Eventual Consistency</vt:lpstr>
      <vt:lpstr>Cassandra’s Data Model</vt:lpstr>
      <vt:lpstr>Key-Value Model</vt:lpstr>
      <vt:lpstr>Cassandra Row</vt:lpstr>
      <vt:lpstr>PowerPoint Presentation</vt:lpstr>
      <vt:lpstr>Column names storing values</vt:lpstr>
      <vt:lpstr>PowerPoint Presentation</vt:lpstr>
      <vt:lpstr>Comparing Cassandra (C*) and RDBMS</vt:lpstr>
      <vt:lpstr>Cassandra Query Language - CQL</vt:lpstr>
      <vt:lpstr>Cassandra Query Language - CQL</vt:lpstr>
      <vt:lpstr>Cassandra Query Language - CQL</vt:lpstr>
      <vt:lpstr>Cassandra Query Language - CQL</vt:lpstr>
      <vt:lpstr>Cassandra Architecture</vt:lpstr>
      <vt:lpstr>Cassandra Architecture Overview</vt:lpstr>
      <vt:lpstr>Transparent Elasticity</vt:lpstr>
      <vt:lpstr>Transparent Scalability</vt:lpstr>
      <vt:lpstr>High Availability</vt:lpstr>
      <vt:lpstr>Multi-Geography/Zone Aware</vt:lpstr>
      <vt:lpstr>Data Redundancy</vt:lpstr>
      <vt:lpstr>Partitioning</vt:lpstr>
      <vt:lpstr>PowerPoint Presentation</vt:lpstr>
      <vt:lpstr>Gossip Protocols</vt:lpstr>
      <vt:lpstr>Failure Detection</vt:lpstr>
      <vt:lpstr>Write Operation Stages</vt:lpstr>
      <vt:lpstr>Write Operations</vt:lpstr>
      <vt:lpstr>Write Operations</vt:lpstr>
      <vt:lpstr>Consistency</vt:lpstr>
      <vt:lpstr>Write Consistency (ONE)</vt:lpstr>
      <vt:lpstr>Write Consistency (QUORUM)</vt:lpstr>
      <vt:lpstr>Write Operations: Hinted Handoff</vt:lpstr>
      <vt:lpstr>Hinted Handoff</vt:lpstr>
      <vt:lpstr>Delete Operations</vt:lpstr>
      <vt:lpstr>Compaction</vt:lpstr>
      <vt:lpstr>Compaction</vt:lpstr>
      <vt:lpstr>Anti-Entropy</vt:lpstr>
      <vt:lpstr>Merkle Tree</vt:lpstr>
      <vt:lpstr>Read Operations</vt:lpstr>
      <vt:lpstr>Cassandra Read Repair </vt:lpstr>
      <vt:lpstr>Read Repair</vt:lpstr>
      <vt:lpstr>Read Operations: Bloom Filters</vt:lpstr>
      <vt:lpstr>Read Optimization</vt:lpstr>
      <vt:lpstr>Read</vt:lpstr>
      <vt:lpstr>Cassandra: Conclusion</vt:lpstr>
      <vt:lpstr>Cassandra Advantages</vt:lpstr>
      <vt:lpstr>Cassandra Weaknesses</vt:lpstr>
      <vt:lpstr>Cassandra: Points to Consider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Shekhar</dc:creator>
  <cp:lastModifiedBy>Khan, Latifur</cp:lastModifiedBy>
  <cp:revision>121</cp:revision>
  <dcterms:modified xsi:type="dcterms:W3CDTF">2016-04-07T17:12:53Z</dcterms:modified>
</cp:coreProperties>
</file>