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515" r:id="rId2"/>
    <p:sldId id="623" r:id="rId3"/>
    <p:sldId id="624" r:id="rId4"/>
    <p:sldId id="625" r:id="rId5"/>
    <p:sldId id="628" r:id="rId6"/>
    <p:sldId id="629" r:id="rId7"/>
    <p:sldId id="630" r:id="rId8"/>
    <p:sldId id="631" r:id="rId9"/>
    <p:sldId id="632" r:id="rId10"/>
    <p:sldId id="633" r:id="rId11"/>
    <p:sldId id="569" r:id="rId12"/>
    <p:sldId id="570" r:id="rId13"/>
    <p:sldId id="571" r:id="rId14"/>
    <p:sldId id="572" r:id="rId15"/>
    <p:sldId id="573" r:id="rId16"/>
    <p:sldId id="575" r:id="rId17"/>
    <p:sldId id="576" r:id="rId18"/>
    <p:sldId id="577" r:id="rId19"/>
    <p:sldId id="578" r:id="rId20"/>
    <p:sldId id="579" r:id="rId21"/>
    <p:sldId id="583" r:id="rId22"/>
    <p:sldId id="584" r:id="rId23"/>
    <p:sldId id="585" r:id="rId24"/>
    <p:sldId id="586" r:id="rId25"/>
    <p:sldId id="587" r:id="rId26"/>
    <p:sldId id="588" r:id="rId27"/>
    <p:sldId id="589" r:id="rId28"/>
    <p:sldId id="590" r:id="rId29"/>
    <p:sldId id="591" r:id="rId30"/>
    <p:sldId id="592" r:id="rId31"/>
    <p:sldId id="593" r:id="rId32"/>
    <p:sldId id="594" r:id="rId33"/>
    <p:sldId id="612" r:id="rId34"/>
    <p:sldId id="613" r:id="rId35"/>
    <p:sldId id="614" r:id="rId36"/>
    <p:sldId id="615" r:id="rId37"/>
    <p:sldId id="616" r:id="rId38"/>
    <p:sldId id="617" r:id="rId39"/>
    <p:sldId id="618" r:id="rId40"/>
    <p:sldId id="619" r:id="rId41"/>
    <p:sldId id="620" r:id="rId42"/>
    <p:sldId id="643" r:id="rId43"/>
    <p:sldId id="634" r:id="rId44"/>
    <p:sldId id="635" r:id="rId45"/>
    <p:sldId id="636" r:id="rId46"/>
    <p:sldId id="637" r:id="rId47"/>
    <p:sldId id="638" r:id="rId48"/>
    <p:sldId id="639" r:id="rId49"/>
    <p:sldId id="640" r:id="rId50"/>
    <p:sldId id="641" r:id="rId51"/>
    <p:sldId id="642" r:id="rId52"/>
    <p:sldId id="644" r:id="rId53"/>
    <p:sldId id="645" r:id="rId54"/>
    <p:sldId id="621" r:id="rId55"/>
    <p:sldId id="622" r:id="rId56"/>
  </p:sldIdLst>
  <p:sldSz cx="9144000" cy="6858000" type="screen4x3"/>
  <p:notesSz cx="7162800" cy="94488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itchFamily="34" charset="0"/>
        <a:ea typeface="+mn-ea"/>
        <a:cs typeface="+mn-cs"/>
      </a:defRPr>
    </a:lvl5pPr>
    <a:lvl6pPr marL="2286000" algn="l" defTabSz="914400" rtl="0" eaLnBrk="1" latinLnBrk="0" hangingPunct="1">
      <a:defRPr sz="1400" b="1" kern="1200">
        <a:solidFill>
          <a:schemeClr val="tx1"/>
        </a:solidFill>
        <a:latin typeface="Arial" pitchFamily="34" charset="0"/>
        <a:ea typeface="+mn-ea"/>
        <a:cs typeface="+mn-cs"/>
      </a:defRPr>
    </a:lvl6pPr>
    <a:lvl7pPr marL="2743200" algn="l" defTabSz="914400" rtl="0" eaLnBrk="1" latinLnBrk="0" hangingPunct="1">
      <a:defRPr sz="1400" b="1" kern="1200">
        <a:solidFill>
          <a:schemeClr val="tx1"/>
        </a:solidFill>
        <a:latin typeface="Arial" pitchFamily="34" charset="0"/>
        <a:ea typeface="+mn-ea"/>
        <a:cs typeface="+mn-cs"/>
      </a:defRPr>
    </a:lvl7pPr>
    <a:lvl8pPr marL="3200400" algn="l" defTabSz="914400" rtl="0" eaLnBrk="1" latinLnBrk="0" hangingPunct="1">
      <a:defRPr sz="1400" b="1" kern="1200">
        <a:solidFill>
          <a:schemeClr val="tx1"/>
        </a:solidFill>
        <a:latin typeface="Arial" pitchFamily="34" charset="0"/>
        <a:ea typeface="+mn-ea"/>
        <a:cs typeface="+mn-cs"/>
      </a:defRPr>
    </a:lvl8pPr>
    <a:lvl9pPr marL="3657600" algn="l" defTabSz="914400" rtl="0" eaLnBrk="1" latinLnBrk="0" hangingPunct="1">
      <a:defRPr sz="14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4" autoAdjust="0"/>
    <p:restoredTop sz="94660" autoAdjust="0"/>
  </p:normalViewPr>
  <p:slideViewPr>
    <p:cSldViewPr>
      <p:cViewPr>
        <p:scale>
          <a:sx n="80" d="100"/>
          <a:sy n="80" d="100"/>
        </p:scale>
        <p:origin x="-2514" y="-1248"/>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064"/>
    </p:cViewPr>
  </p:sorterViewPr>
  <p:notesViewPr>
    <p:cSldViewPr>
      <p:cViewPr varScale="1">
        <p:scale>
          <a:sx n="83" d="100"/>
          <a:sy n="83" d="100"/>
        </p:scale>
        <p:origin x="-840" y="-66"/>
      </p:cViewPr>
      <p:guideLst>
        <p:guide orient="horz" pos="2977"/>
        <p:guide pos="225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emf"/><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420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52500" y="4487863"/>
            <a:ext cx="5256213" cy="4249737"/>
          </a:xfrm>
          <a:prstGeom prst="rect">
            <a:avLst/>
          </a:prstGeom>
          <a:noFill/>
          <a:ln>
            <a:noFill/>
          </a:ln>
          <a:effectLst/>
          <a:extLst/>
        </p:spPr>
        <p:txBody>
          <a:bodyPr vert="horz" wrap="square" lIns="98619" tIns="49312" rIns="98619" bIns="49312"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1" name="Rectangle 3"/>
          <p:cNvSpPr>
            <a:spLocks noGrp="1" noRot="1" noChangeAspect="1" noChangeArrowheads="1" noTextEdit="1"/>
          </p:cNvSpPr>
          <p:nvPr>
            <p:ph type="sldImg" idx="2"/>
          </p:nvPr>
        </p:nvSpPr>
        <p:spPr bwMode="auto">
          <a:xfrm>
            <a:off x="1230313" y="717550"/>
            <a:ext cx="4705350" cy="352742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855957094"/>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23963" y="711200"/>
            <a:ext cx="4719637" cy="3540125"/>
          </a:xfrm>
          <a:solidFill>
            <a:srgbClr val="FFFFFF"/>
          </a:solidFill>
          <a:ln/>
        </p:spPr>
      </p:sp>
      <p:sp>
        <p:nvSpPr>
          <p:cNvPr id="59395" name="Rectangle 3"/>
          <p:cNvSpPr>
            <a:spLocks noGrp="1" noChangeArrowheads="1"/>
          </p:cNvSpPr>
          <p:nvPr>
            <p:ph type="body" idx="1"/>
          </p:nvPr>
        </p:nvSpPr>
        <p:spPr>
          <a:xfrm>
            <a:off x="954088" y="4487863"/>
            <a:ext cx="5254625" cy="4249737"/>
          </a:xfrm>
          <a:solidFill>
            <a:srgbClr val="FFFFFF"/>
          </a:solidFill>
          <a:ln w="12700">
            <a:solidFill>
              <a:srgbClr val="000000"/>
            </a:solidFill>
            <a:miter lim="800000"/>
            <a:headEnd/>
            <a:tailEnd/>
          </a:ln>
        </p:spPr>
        <p:txBody>
          <a:bodyPr lIns="93287" tIns="46639" rIns="93287" bIns="46639"/>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231900" y="717550"/>
            <a:ext cx="4702175" cy="3527425"/>
          </a:xfrm>
          <a:ln/>
        </p:spPr>
      </p:sp>
      <p:sp>
        <p:nvSpPr>
          <p:cNvPr id="68611" name="Notes Placeholder 2"/>
          <p:cNvSpPr>
            <a:spLocks noGrp="1"/>
          </p:cNvSpPr>
          <p:nvPr>
            <p:ph type="body" idx="1"/>
          </p:nvPr>
        </p:nvSpPr>
        <p:spPr>
          <a:noFill/>
        </p:spPr>
        <p:txBody>
          <a:bodyPr/>
          <a:lstStyle/>
          <a:p>
            <a:r>
              <a:rPr lang="en-US" smtClean="0">
                <a:latin typeface="Arial" pitchFamily="34" charset="0"/>
              </a:rPr>
              <a:t>If we decompose it into its constituent tokens and get something like this, our classifier will then examine the distributions of these words and come up with a probability for each label. You can probably guess which category this would fall into: judging from the two word clouds, this would most likely be classified as “spam” and would never see the light of our inbox.</a:t>
            </a:r>
          </a:p>
        </p:txBody>
      </p:sp>
      <p:sp>
        <p:nvSpPr>
          <p:cNvPr id="68612"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9FA51090-40B0-481F-8870-553C4C265C39}"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231900" y="717550"/>
            <a:ext cx="4702175" cy="3527425"/>
          </a:xfrm>
          <a:ln/>
        </p:spPr>
      </p:sp>
      <p:sp>
        <p:nvSpPr>
          <p:cNvPr id="69635" name="Notes Placeholder 2"/>
          <p:cNvSpPr>
            <a:spLocks noGrp="1"/>
          </p:cNvSpPr>
          <p:nvPr>
            <p:ph type="body" idx="1"/>
          </p:nvPr>
        </p:nvSpPr>
        <p:spPr>
          <a:noFill/>
        </p:spPr>
        <p:txBody>
          <a:bodyPr/>
          <a:lstStyle/>
          <a:p>
            <a:endParaRPr lang="en-US" smtClean="0">
              <a:latin typeface="Arial" pitchFamily="34" charset="0"/>
            </a:endParaRPr>
          </a:p>
        </p:txBody>
      </p:sp>
      <p:sp>
        <p:nvSpPr>
          <p:cNvPr id="69636"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2E9916A2-98F3-4DD9-810D-1271DE271E6F}" type="slidenum">
              <a:rPr lang="en-US"/>
              <a:pPr/>
              <a:t>43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231900" y="717550"/>
            <a:ext cx="4702175" cy="3527425"/>
          </a:xfrm>
          <a:ln/>
        </p:spPr>
      </p:sp>
      <p:sp>
        <p:nvSpPr>
          <p:cNvPr id="70659" name="Notes Placeholder 2"/>
          <p:cNvSpPr>
            <a:spLocks noGrp="1"/>
          </p:cNvSpPr>
          <p:nvPr>
            <p:ph type="body" idx="1"/>
          </p:nvPr>
        </p:nvSpPr>
        <p:spPr>
          <a:noFill/>
        </p:spPr>
        <p:txBody>
          <a:bodyPr/>
          <a:lstStyle/>
          <a:p>
            <a:endParaRPr lang="en-US" smtClean="0">
              <a:latin typeface="Arial" pitchFamily="34" charset="0"/>
            </a:endParaRPr>
          </a:p>
        </p:txBody>
      </p:sp>
      <p:sp>
        <p:nvSpPr>
          <p:cNvPr id="70660"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7B75C42C-8E46-43B6-8374-26EB31B1B94C}" type="slidenum">
              <a:rPr lang="en-US"/>
              <a:pPr/>
              <a:t>44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231900" y="717550"/>
            <a:ext cx="4702175" cy="3527425"/>
          </a:xfrm>
          <a:ln/>
        </p:spPr>
      </p:sp>
      <p:sp>
        <p:nvSpPr>
          <p:cNvPr id="71683" name="Notes Placeholder 2"/>
          <p:cNvSpPr>
            <a:spLocks noGrp="1"/>
          </p:cNvSpPr>
          <p:nvPr>
            <p:ph type="body" idx="1"/>
          </p:nvPr>
        </p:nvSpPr>
        <p:spPr>
          <a:noFill/>
        </p:spPr>
        <p:txBody>
          <a:bodyPr/>
          <a:lstStyle/>
          <a:p>
            <a:endParaRPr lang="en-US" smtClean="0">
              <a:latin typeface="Arial" pitchFamily="34" charset="0"/>
            </a:endParaRPr>
          </a:p>
        </p:txBody>
      </p:sp>
      <p:sp>
        <p:nvSpPr>
          <p:cNvPr id="71684"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45EA6119-A458-4872-AA9E-A05168E42D80}" type="slidenum">
              <a:rPr lang="en-US"/>
              <a:pPr/>
              <a:t>45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231900" y="717550"/>
            <a:ext cx="4702175" cy="3527425"/>
          </a:xfrm>
          <a:ln/>
        </p:spPr>
      </p:sp>
      <p:sp>
        <p:nvSpPr>
          <p:cNvPr id="72707" name="Notes Placeholder 2"/>
          <p:cNvSpPr>
            <a:spLocks noGrp="1"/>
          </p:cNvSpPr>
          <p:nvPr>
            <p:ph type="body" idx="1"/>
          </p:nvPr>
        </p:nvSpPr>
        <p:spPr>
          <a:noFill/>
        </p:spPr>
        <p:txBody>
          <a:bodyPr/>
          <a:lstStyle/>
          <a:p>
            <a:endParaRPr lang="en-US" smtClean="0">
              <a:latin typeface="Arial" pitchFamily="34" charset="0"/>
            </a:endParaRPr>
          </a:p>
        </p:txBody>
      </p:sp>
      <p:sp>
        <p:nvSpPr>
          <p:cNvPr id="72708"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E2C33048-87BD-45E3-9D3A-E23594523A04}" type="slidenum">
              <a:rPr lang="en-US"/>
              <a:pPr/>
              <a:t>46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1758E843-8381-41F5-8DCF-73FC7D9D8320}" type="slidenum">
              <a:rPr lang="en-US"/>
              <a:pPr/>
              <a:t>47</a:t>
            </a:fld>
            <a:endParaRPr lang="en-US"/>
          </a:p>
        </p:txBody>
      </p:sp>
      <p:sp>
        <p:nvSpPr>
          <p:cNvPr id="73731" name="Rectangle 2"/>
          <p:cNvSpPr>
            <a:spLocks noGrp="1" noRot="1" noChangeAspect="1" noChangeArrowheads="1" noTextEdit="1"/>
          </p:cNvSpPr>
          <p:nvPr>
            <p:ph type="sldImg"/>
          </p:nvPr>
        </p:nvSpPr>
        <p:spPr>
          <a:xfrm>
            <a:off x="1231900" y="717550"/>
            <a:ext cx="4702175" cy="3527425"/>
          </a:xfrm>
          <a:ln/>
        </p:spPr>
      </p:sp>
      <p:sp>
        <p:nvSpPr>
          <p:cNvPr id="7373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231900" y="717550"/>
            <a:ext cx="4702175" cy="3527425"/>
          </a:xfrm>
          <a:ln/>
        </p:spPr>
      </p:sp>
      <p:sp>
        <p:nvSpPr>
          <p:cNvPr id="74755" name="Notes Placeholder 2"/>
          <p:cNvSpPr>
            <a:spLocks noGrp="1"/>
          </p:cNvSpPr>
          <p:nvPr>
            <p:ph type="body" idx="1"/>
          </p:nvPr>
        </p:nvSpPr>
        <p:spPr>
          <a:noFill/>
        </p:spPr>
        <p:txBody>
          <a:bodyPr/>
          <a:lstStyle/>
          <a:p>
            <a:endParaRPr lang="en-US" smtClean="0">
              <a:latin typeface="Arial" pitchFamily="34" charset="0"/>
            </a:endParaRPr>
          </a:p>
        </p:txBody>
      </p:sp>
      <p:sp>
        <p:nvSpPr>
          <p:cNvPr id="74756"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2716E911-1351-4822-9E6B-740D439CDA7F}" type="slidenum">
              <a:rPr lang="en-US"/>
              <a:pPr/>
              <a:t>48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231900" y="717550"/>
            <a:ext cx="4702175" cy="3527425"/>
          </a:xfrm>
          <a:ln/>
        </p:spPr>
      </p:sp>
      <p:sp>
        <p:nvSpPr>
          <p:cNvPr id="75779" name="Notes Placeholder 2"/>
          <p:cNvSpPr>
            <a:spLocks noGrp="1"/>
          </p:cNvSpPr>
          <p:nvPr>
            <p:ph type="body" idx="1"/>
          </p:nvPr>
        </p:nvSpPr>
        <p:spPr>
          <a:noFill/>
        </p:spPr>
        <p:txBody>
          <a:bodyPr/>
          <a:lstStyle/>
          <a:p>
            <a:endParaRPr lang="en-US" smtClean="0">
              <a:latin typeface="Arial" pitchFamily="34" charset="0"/>
            </a:endParaRPr>
          </a:p>
        </p:txBody>
      </p:sp>
      <p:sp>
        <p:nvSpPr>
          <p:cNvPr id="75780"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32DBC2BA-5C1E-42B1-8B30-05D8C642A0BA}" type="slidenum">
              <a:rPr lang="en-US"/>
              <a:pPr/>
              <a:t>49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231900" y="717550"/>
            <a:ext cx="4702175" cy="3527425"/>
          </a:xfrm>
          <a:ln/>
        </p:spPr>
      </p:sp>
      <p:sp>
        <p:nvSpPr>
          <p:cNvPr id="76803" name="Notes Placeholder 2"/>
          <p:cNvSpPr>
            <a:spLocks noGrp="1"/>
          </p:cNvSpPr>
          <p:nvPr>
            <p:ph type="body" idx="1"/>
          </p:nvPr>
        </p:nvSpPr>
        <p:spPr>
          <a:noFill/>
        </p:spPr>
        <p:txBody>
          <a:bodyPr/>
          <a:lstStyle/>
          <a:p>
            <a:endParaRPr lang="en-US" smtClean="0">
              <a:latin typeface="Arial" pitchFamily="34" charset="0"/>
            </a:endParaRPr>
          </a:p>
        </p:txBody>
      </p:sp>
      <p:sp>
        <p:nvSpPr>
          <p:cNvPr id="76804"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06D0275D-F8A6-4219-9C05-24802341D081}" type="slidenum">
              <a:rPr lang="en-US"/>
              <a:pPr/>
              <a:t>50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231900" y="717550"/>
            <a:ext cx="4702175" cy="3527425"/>
          </a:xfrm>
          <a:ln/>
        </p:spPr>
      </p:sp>
      <p:sp>
        <p:nvSpPr>
          <p:cNvPr id="77827" name="Notes Placeholder 2"/>
          <p:cNvSpPr>
            <a:spLocks noGrp="1"/>
          </p:cNvSpPr>
          <p:nvPr>
            <p:ph type="body" idx="1"/>
          </p:nvPr>
        </p:nvSpPr>
        <p:spPr>
          <a:noFill/>
        </p:spPr>
        <p:txBody>
          <a:bodyPr/>
          <a:lstStyle/>
          <a:p>
            <a:endParaRPr lang="en-US" smtClean="0">
              <a:latin typeface="Arial" pitchFamily="34" charset="0"/>
            </a:endParaRPr>
          </a:p>
        </p:txBody>
      </p:sp>
      <p:sp>
        <p:nvSpPr>
          <p:cNvPr id="77828"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C0211F12-7E01-4BE4-97E7-E242C24D652B}" type="slidenum">
              <a:rPr lang="en-US"/>
              <a:pPr/>
              <a:t>51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231900" y="717550"/>
            <a:ext cx="4702175" cy="3527425"/>
          </a:xfrm>
          <a:ln/>
        </p:spPr>
      </p:sp>
      <p:sp>
        <p:nvSpPr>
          <p:cNvPr id="60419" name="Notes Placeholder 2"/>
          <p:cNvSpPr>
            <a:spLocks noGrp="1"/>
          </p:cNvSpPr>
          <p:nvPr>
            <p:ph type="body" idx="1"/>
          </p:nvPr>
        </p:nvSpPr>
        <p:spPr>
          <a:noFill/>
        </p:spPr>
        <p:txBody>
          <a:bodyPr/>
          <a:lstStyle/>
          <a:p>
            <a:r>
              <a:rPr lang="en-US" smtClean="0">
                <a:latin typeface="Arial" pitchFamily="34" charset="0"/>
              </a:rPr>
              <a:t>When you classify something, you first define a set of discrete categories: what are the possible classifications a new data instance can take? If you’re classifying spam, then you are simply creating a binary classifier: possible categories are “spam” and “not spam”. If you’re running a packet sniffer on a network and attempting to classify the packets you observe crisscrossing the network, you may have three possible categories: “Linux”, “Windows”, and “OS X.” Or you may add in more, since you’re Carnegie Mellon students and your networks (and probably your computers) will have operating systems that fall into other categories, such as “Solaris” or “BSD”, though you could create a fourth category that is simply “Other”.</a:t>
            </a:r>
          </a:p>
        </p:txBody>
      </p:sp>
      <p:sp>
        <p:nvSpPr>
          <p:cNvPr id="60420"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7E6B3421-940E-473B-A78A-56D735129912}"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231900" y="717550"/>
            <a:ext cx="4702175" cy="3527425"/>
          </a:xfrm>
          <a:ln/>
        </p:spPr>
      </p:sp>
      <p:sp>
        <p:nvSpPr>
          <p:cNvPr id="78851" name="Notes Placeholder 2"/>
          <p:cNvSpPr>
            <a:spLocks noGrp="1"/>
          </p:cNvSpPr>
          <p:nvPr>
            <p:ph type="body" idx="1"/>
          </p:nvPr>
        </p:nvSpPr>
        <p:spPr>
          <a:noFill/>
        </p:spPr>
        <p:txBody>
          <a:bodyPr/>
          <a:lstStyle/>
          <a:p>
            <a:endParaRPr lang="en-US" smtClean="0">
              <a:latin typeface="Arial" pitchFamily="34" charset="0"/>
            </a:endParaRPr>
          </a:p>
        </p:txBody>
      </p:sp>
      <p:sp>
        <p:nvSpPr>
          <p:cNvPr id="78852"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C11D651E-1914-4421-808C-86B3DD9702E6}" type="slidenum">
              <a:rPr lang="en-US"/>
              <a:pPr/>
              <a:t>52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231900" y="717550"/>
            <a:ext cx="4702175" cy="3527425"/>
          </a:xfrm>
          <a:ln/>
        </p:spPr>
      </p:sp>
      <p:sp>
        <p:nvSpPr>
          <p:cNvPr id="79875" name="Notes Placeholder 2"/>
          <p:cNvSpPr>
            <a:spLocks noGrp="1"/>
          </p:cNvSpPr>
          <p:nvPr>
            <p:ph type="body" idx="1"/>
          </p:nvPr>
        </p:nvSpPr>
        <p:spPr>
          <a:noFill/>
        </p:spPr>
        <p:txBody>
          <a:bodyPr/>
          <a:lstStyle/>
          <a:p>
            <a:endParaRPr lang="en-US" smtClean="0">
              <a:latin typeface="Arial" pitchFamily="34" charset="0"/>
            </a:endParaRPr>
          </a:p>
        </p:txBody>
      </p:sp>
      <p:sp>
        <p:nvSpPr>
          <p:cNvPr id="79876"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5496B8BF-877B-4BFE-8284-953C647E69C6}" type="slidenum">
              <a:rPr lang="en-US"/>
              <a:pPr/>
              <a:t>53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231900" y="717550"/>
            <a:ext cx="4702175" cy="3527425"/>
          </a:xfrm>
          <a:ln/>
        </p:spPr>
      </p:sp>
      <p:sp>
        <p:nvSpPr>
          <p:cNvPr id="61443" name="Notes Placeholder 2"/>
          <p:cNvSpPr>
            <a:spLocks noGrp="1"/>
          </p:cNvSpPr>
          <p:nvPr>
            <p:ph type="body" idx="1"/>
          </p:nvPr>
        </p:nvSpPr>
        <p:spPr>
          <a:noFill/>
        </p:spPr>
        <p:txBody>
          <a:bodyPr/>
          <a:lstStyle/>
          <a:p>
            <a:r>
              <a:rPr lang="en-US" smtClean="0">
                <a:latin typeface="Arial" pitchFamily="34" charset="0"/>
              </a:rPr>
              <a:t>Once you have your categories, you must first train your model to recognize the properties that distinguish data between the different categories. This involves feeding your model data instances which are already labeled. In our examples, this would mean providing emails which you know for a fact are either spam or not spam, and informing your model as to which it is. For our operating system example, this would involve feeding the model packets with the operating system label attached: Linux, OS X, Windows, or Other. With enough training instances, your model will tune into the properties of the instances that classify it into one of your categories.</a:t>
            </a:r>
          </a:p>
        </p:txBody>
      </p:sp>
      <p:sp>
        <p:nvSpPr>
          <p:cNvPr id="61444"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4D70C731-2FB5-47A2-B8E7-31855710EC5F}"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231900" y="717550"/>
            <a:ext cx="4702175" cy="3527425"/>
          </a:xfrm>
          <a:ln/>
        </p:spPr>
      </p:sp>
      <p:sp>
        <p:nvSpPr>
          <p:cNvPr id="62467" name="Notes Placeholder 2"/>
          <p:cNvSpPr>
            <a:spLocks noGrp="1"/>
          </p:cNvSpPr>
          <p:nvPr>
            <p:ph type="body" idx="1"/>
          </p:nvPr>
        </p:nvSpPr>
        <p:spPr>
          <a:noFill/>
        </p:spPr>
        <p:txBody>
          <a:bodyPr/>
          <a:lstStyle/>
          <a:p>
            <a:r>
              <a:rPr lang="en-US" smtClean="0">
                <a:latin typeface="Arial" pitchFamily="34" charset="0"/>
              </a:rPr>
              <a:t>The trained classifier is now ready to be put into the real world. This entails looking at new observations that do not have labels attached: reading new incoming emails and trying to determine whether or they are spam, or examining packets in real time as they crisscross the network and attempting to discern from what operating system they originated (nmap or wireshark, anyone?). </a:t>
            </a:r>
          </a:p>
        </p:txBody>
      </p:sp>
      <p:sp>
        <p:nvSpPr>
          <p:cNvPr id="62468"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BB5EBF34-C453-4641-8A5C-5BFDE33E675F}"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231900" y="717550"/>
            <a:ext cx="4702175" cy="3527425"/>
          </a:xfrm>
          <a:ln/>
        </p:spPr>
      </p:sp>
      <p:sp>
        <p:nvSpPr>
          <p:cNvPr id="63491" name="Notes Placeholder 2"/>
          <p:cNvSpPr>
            <a:spLocks noGrp="1"/>
          </p:cNvSpPr>
          <p:nvPr>
            <p:ph type="body" idx="1"/>
          </p:nvPr>
        </p:nvSpPr>
        <p:spPr>
          <a:noFill/>
        </p:spPr>
        <p:txBody>
          <a:bodyPr/>
          <a:lstStyle/>
          <a:p>
            <a:r>
              <a:rPr lang="en-US" smtClean="0">
                <a:latin typeface="Arial" pitchFamily="34" charset="0"/>
              </a:rPr>
              <a:t>Here we have three emails. They’re each labeled “not spam”, because we know for a fact that they are not spam, and we want our model to analyze them for any properties that will definitively identify them as such.</a:t>
            </a:r>
          </a:p>
        </p:txBody>
      </p:sp>
      <p:sp>
        <p:nvSpPr>
          <p:cNvPr id="63492"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C2B58A4A-3DE0-43E1-8823-EAED19E64A3A}"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231900" y="717550"/>
            <a:ext cx="4702175" cy="3527425"/>
          </a:xfrm>
          <a:ln/>
        </p:spPr>
      </p:sp>
      <p:sp>
        <p:nvSpPr>
          <p:cNvPr id="64515" name="Notes Placeholder 2"/>
          <p:cNvSpPr>
            <a:spLocks noGrp="1"/>
          </p:cNvSpPr>
          <p:nvPr>
            <p:ph type="body" idx="1"/>
          </p:nvPr>
        </p:nvSpPr>
        <p:spPr>
          <a:noFill/>
        </p:spPr>
        <p:txBody>
          <a:bodyPr/>
          <a:lstStyle/>
          <a:p>
            <a:r>
              <a:rPr lang="en-US" smtClean="0">
                <a:latin typeface="Arial" pitchFamily="34" charset="0"/>
              </a:rPr>
              <a:t>In this specific case, they are, in fact, excerpts from President Obama’s Nobel Prize acceptance speech (taken from the dataset on Many Eyes). Obviously this is somewhat contrived, but you can imagine what a distribution of words might look like from legitimate emails, particularly one from a speechwriter on one specific topic. Our model then associates the words in these emails with the category “not spam”.</a:t>
            </a:r>
          </a:p>
        </p:txBody>
      </p:sp>
      <p:sp>
        <p:nvSpPr>
          <p:cNvPr id="64516"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17FEDDD2-4A52-4296-91AB-297D55A7070A}"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231900" y="717550"/>
            <a:ext cx="4702175" cy="3527425"/>
          </a:xfrm>
          <a:ln/>
        </p:spPr>
      </p:sp>
      <p:sp>
        <p:nvSpPr>
          <p:cNvPr id="65539" name="Notes Placeholder 2"/>
          <p:cNvSpPr>
            <a:spLocks noGrp="1"/>
          </p:cNvSpPr>
          <p:nvPr>
            <p:ph type="body" idx="1"/>
          </p:nvPr>
        </p:nvSpPr>
        <p:spPr>
          <a:noFill/>
        </p:spPr>
        <p:txBody>
          <a:bodyPr/>
          <a:lstStyle/>
          <a:p>
            <a:r>
              <a:rPr lang="en-US" smtClean="0">
                <a:latin typeface="Arial" pitchFamily="34" charset="0"/>
              </a:rPr>
              <a:t>Now we train our model on three negative examples: emails that we have definitively identified as “spam”, either through manual inspection or some other means.</a:t>
            </a:r>
          </a:p>
        </p:txBody>
      </p:sp>
      <p:sp>
        <p:nvSpPr>
          <p:cNvPr id="65540"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A16E76C6-C723-498C-A74D-9CBBE0393E28}"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231900" y="717550"/>
            <a:ext cx="4702175" cy="3527425"/>
          </a:xfrm>
          <a:ln/>
        </p:spPr>
      </p:sp>
      <p:sp>
        <p:nvSpPr>
          <p:cNvPr id="66563" name="Notes Placeholder 2"/>
          <p:cNvSpPr>
            <a:spLocks noGrp="1"/>
          </p:cNvSpPr>
          <p:nvPr>
            <p:ph type="body" idx="1"/>
          </p:nvPr>
        </p:nvSpPr>
        <p:spPr>
          <a:noFill/>
        </p:spPr>
        <p:txBody>
          <a:bodyPr/>
          <a:lstStyle/>
          <a:p>
            <a:r>
              <a:rPr lang="en-US" smtClean="0">
                <a:latin typeface="Arial" pitchFamily="34" charset="0"/>
              </a:rPr>
              <a:t>The distribution of words looks something like this (also a dataset taken from Many Eyes, specifically a spam email dataset), and our model associates these words with the “spam” label. You can imagine many common words overlap between the two categories: some optimizations will take the step of actually throwing common words out, but for the most part it will be the collection of all these words together that yields the final classification.</a:t>
            </a:r>
          </a:p>
        </p:txBody>
      </p:sp>
      <p:sp>
        <p:nvSpPr>
          <p:cNvPr id="66564"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C7E06F23-A2FC-4236-AB25-7E7375EEEA8F}"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231900" y="717550"/>
            <a:ext cx="4702175" cy="3527425"/>
          </a:xfrm>
          <a:ln/>
        </p:spPr>
      </p:sp>
      <p:sp>
        <p:nvSpPr>
          <p:cNvPr id="67587" name="Notes Placeholder 2"/>
          <p:cNvSpPr>
            <a:spLocks noGrp="1"/>
          </p:cNvSpPr>
          <p:nvPr>
            <p:ph type="body" idx="1"/>
          </p:nvPr>
        </p:nvSpPr>
        <p:spPr>
          <a:noFill/>
        </p:spPr>
        <p:txBody>
          <a:bodyPr/>
          <a:lstStyle/>
          <a:p>
            <a:r>
              <a:rPr lang="en-US" smtClean="0">
                <a:latin typeface="Arial" pitchFamily="34" charset="0"/>
              </a:rPr>
              <a:t>Now we have a trained model, and a new email comes in. How do we label it?</a:t>
            </a:r>
          </a:p>
        </p:txBody>
      </p:sp>
      <p:sp>
        <p:nvSpPr>
          <p:cNvPr id="67588" name="Slide Number Placeholder 3"/>
          <p:cNvSpPr>
            <a:spLocks noGrp="1"/>
          </p:cNvSpPr>
          <p:nvPr>
            <p:ph type="sldNum" sz="quarter" idx="4294967295"/>
          </p:nvPr>
        </p:nvSpPr>
        <p:spPr bwMode="auto">
          <a:xfrm>
            <a:off x="4057650" y="8974138"/>
            <a:ext cx="3103563" cy="473075"/>
          </a:xfrm>
          <a:prstGeom prst="rect">
            <a:avLst/>
          </a:prstGeom>
          <a:noFill/>
          <a:ln>
            <a:miter lim="800000"/>
            <a:headEnd/>
            <a:tailEnd/>
          </a:ln>
        </p:spPr>
        <p:txBody>
          <a:bodyPr lIns="94915" tIns="47457" rIns="94915" bIns="47457"/>
          <a:lstStyle/>
          <a:p>
            <a:fld id="{56879DF3-3DD3-4299-8D0B-8E619E947AEE}"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143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810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1163" y="1143000"/>
            <a:ext cx="8318500" cy="51816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381000" y="152400"/>
            <a:ext cx="8280400" cy="5334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20483" name="Rectangle 3"/>
          <p:cNvSpPr>
            <a:spLocks noGrp="1" noChangeArrowheads="1"/>
          </p:cNvSpPr>
          <p:nvPr>
            <p:ph type="body" idx="1"/>
          </p:nvPr>
        </p:nvSpPr>
        <p:spPr bwMode="auto">
          <a:xfrm>
            <a:off x="411163" y="1143000"/>
            <a:ext cx="8318500" cy="51816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 Third Level</a:t>
            </a:r>
          </a:p>
        </p:txBody>
      </p:sp>
      <p:grpSp>
        <p:nvGrpSpPr>
          <p:cNvPr id="20484" name="Group 16"/>
          <p:cNvGrpSpPr>
            <a:grpSpLocks/>
          </p:cNvGrpSpPr>
          <p:nvPr userDrawn="1"/>
        </p:nvGrpSpPr>
        <p:grpSpPr bwMode="auto">
          <a:xfrm>
            <a:off x="304800" y="838200"/>
            <a:ext cx="8534400" cy="152400"/>
            <a:chOff x="264" y="788"/>
            <a:chExt cx="5232" cy="124"/>
          </a:xfrm>
        </p:grpSpPr>
        <p:sp>
          <p:nvSpPr>
            <p:cNvPr id="1032"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w="12700">
              <a:noFill/>
              <a:miter lim="800000"/>
              <a:headEnd/>
              <a:tailEnd/>
            </a:ln>
            <a:effectLst/>
          </p:spPr>
          <p:txBody>
            <a:bodyPr wrap="none" anchor="ctr"/>
            <a:lstStyle/>
            <a:p>
              <a:pPr>
                <a:defRPr/>
              </a:pPr>
              <a:endParaRPr lang="en-US">
                <a:latin typeface="Arial" charset="0"/>
              </a:endParaRPr>
            </a:p>
          </p:txBody>
        </p:sp>
        <p:sp>
          <p:nvSpPr>
            <p:cNvPr id="1033"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w="12700">
              <a:noFill/>
              <a:miter lim="800000"/>
              <a:headEnd/>
              <a:tailEnd/>
            </a:ln>
            <a:effectLst/>
          </p:spPr>
          <p:txBody>
            <a:bodyPr wrap="none" anchor="ctr"/>
            <a:lstStyle/>
            <a:p>
              <a:pPr>
                <a:defRPr/>
              </a:pPr>
              <a:endParaRPr lang="en-US">
                <a:latin typeface="Arial" charset="0"/>
              </a:endParaRPr>
            </a:p>
          </p:txBody>
        </p:sp>
      </p:grpSp>
      <p:grpSp>
        <p:nvGrpSpPr>
          <p:cNvPr id="20485" name="Group 25"/>
          <p:cNvGrpSpPr>
            <a:grpSpLocks/>
          </p:cNvGrpSpPr>
          <p:nvPr userDrawn="1"/>
        </p:nvGrpSpPr>
        <p:grpSpPr bwMode="auto">
          <a:xfrm>
            <a:off x="381000" y="6400800"/>
            <a:ext cx="8382000" cy="304800"/>
            <a:chOff x="288" y="3408"/>
            <a:chExt cx="5280" cy="192"/>
          </a:xfrm>
        </p:grpSpPr>
        <p:sp>
          <p:nvSpPr>
            <p:cNvPr id="1030" name="Rectangle 26"/>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pPr>
                <a:defRPr/>
              </a:pPr>
              <a:endParaRPr lang="en-US">
                <a:latin typeface="Arial" charset="0"/>
              </a:endParaRPr>
            </a:p>
          </p:txBody>
        </p:sp>
        <p:sp>
          <p:nvSpPr>
            <p:cNvPr id="1031" name="Rectangle 27"/>
            <p:cNvSpPr>
              <a:spLocks noChangeArrowheads="1"/>
            </p:cNvSpPr>
            <p:nvPr/>
          </p:nvSpPr>
          <p:spPr bwMode="auto">
            <a:xfrm>
              <a:off x="288" y="3408"/>
              <a:ext cx="5269" cy="160"/>
            </a:xfrm>
            <a:prstGeom prst="rect">
              <a:avLst/>
            </a:prstGeom>
            <a:noFill/>
            <a:ln w="12700">
              <a:noFill/>
              <a:miter lim="800000"/>
              <a:headEnd/>
              <a:tailEnd/>
            </a:ln>
            <a:effectLst/>
          </p:spPr>
          <p:txBody>
            <a:bodyPr lIns="0" tIns="0" rIns="0" bIns="0" anchor="b">
              <a:spAutoFit/>
            </a:bodyPr>
            <a:lstStyle/>
            <a:p>
              <a:pPr>
                <a:lnSpc>
                  <a:spcPts val="2000"/>
                </a:lnSpc>
                <a:defRPr/>
              </a:pPr>
              <a:r>
                <a:rPr lang="en-US" sz="1200" b="0">
                  <a:latin typeface="Arial" charset="0"/>
                </a:rPr>
                <a:t>© Tan,Steinbach, Kumar 	    	Introduction to Data Mining        		      4/18/2004               </a:t>
              </a:r>
              <a:fld id="{9157EE46-23E5-4CED-83AF-D9B72CC59E6B}" type="slidenum">
                <a:rPr lang="en-US" sz="1200" b="0">
                  <a:latin typeface="Arial" charset="0"/>
                </a:rPr>
                <a:pPr>
                  <a:lnSpc>
                    <a:spcPts val="2000"/>
                  </a:lnSpc>
                  <a:defRPr/>
                </a:pPr>
                <a:t>‹#›</a:t>
              </a:fld>
              <a:r>
                <a:rPr lang="en-US" sz="1200" b="0">
                  <a:latin typeface="Arial" charset="0"/>
                </a:rPr>
                <a:t> </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charset="0"/>
        </a:defRPr>
      </a:lvl2pPr>
      <a:lvl3pPr algn="l" rtl="0" eaLnBrk="0" fontAlgn="base" hangingPunct="0">
        <a:lnSpc>
          <a:spcPts val="3600"/>
        </a:lnSpc>
        <a:spcBef>
          <a:spcPct val="0"/>
        </a:spcBef>
        <a:spcAft>
          <a:spcPct val="0"/>
        </a:spcAft>
        <a:defRPr sz="3200" b="1">
          <a:solidFill>
            <a:schemeClr val="tx1"/>
          </a:solidFill>
          <a:latin typeface="Tahoma" charset="0"/>
        </a:defRPr>
      </a:lvl3pPr>
      <a:lvl4pPr algn="l" rtl="0" eaLnBrk="0" fontAlgn="base" hangingPunct="0">
        <a:lnSpc>
          <a:spcPts val="3600"/>
        </a:lnSpc>
        <a:spcBef>
          <a:spcPct val="0"/>
        </a:spcBef>
        <a:spcAft>
          <a:spcPct val="0"/>
        </a:spcAft>
        <a:defRPr sz="3200" b="1">
          <a:solidFill>
            <a:schemeClr val="tx1"/>
          </a:solidFill>
          <a:latin typeface="Tahoma" charset="0"/>
        </a:defRPr>
      </a:lvl4pPr>
      <a:lvl5pPr algn="l" rtl="0" eaLnBrk="0" fontAlgn="base" hangingPunct="0">
        <a:lnSpc>
          <a:spcPts val="3600"/>
        </a:lnSpc>
        <a:spcBef>
          <a:spcPct val="0"/>
        </a:spcBef>
        <a:spcAft>
          <a:spcPct val="0"/>
        </a:spcAft>
        <a:defRPr sz="3200" b="1">
          <a:solidFill>
            <a:schemeClr val="tx1"/>
          </a:solidFill>
          <a:latin typeface="Tahoma" charset="0"/>
        </a:defRPr>
      </a:lvl5pPr>
      <a:lvl6pPr marL="457200" algn="l" rtl="0" eaLnBrk="0" fontAlgn="base" hangingPunct="0">
        <a:lnSpc>
          <a:spcPts val="3600"/>
        </a:lnSpc>
        <a:spcBef>
          <a:spcPct val="0"/>
        </a:spcBef>
        <a:spcAft>
          <a:spcPct val="0"/>
        </a:spcAft>
        <a:defRPr sz="3200" b="1">
          <a:solidFill>
            <a:schemeClr val="tx1"/>
          </a:solidFill>
          <a:latin typeface="Tahoma" charset="0"/>
        </a:defRPr>
      </a:lvl6pPr>
      <a:lvl7pPr marL="914400" algn="l" rtl="0" eaLnBrk="0" fontAlgn="base" hangingPunct="0">
        <a:lnSpc>
          <a:spcPts val="3600"/>
        </a:lnSpc>
        <a:spcBef>
          <a:spcPct val="0"/>
        </a:spcBef>
        <a:spcAft>
          <a:spcPct val="0"/>
        </a:spcAft>
        <a:defRPr sz="3200" b="1">
          <a:solidFill>
            <a:schemeClr val="tx1"/>
          </a:solidFill>
          <a:latin typeface="Tahoma" charset="0"/>
        </a:defRPr>
      </a:lvl7pPr>
      <a:lvl8pPr marL="1371600" algn="l" rtl="0" eaLnBrk="0" fontAlgn="base" hangingPunct="0">
        <a:lnSpc>
          <a:spcPts val="3600"/>
        </a:lnSpc>
        <a:spcBef>
          <a:spcPct val="0"/>
        </a:spcBef>
        <a:spcAft>
          <a:spcPct val="0"/>
        </a:spcAft>
        <a:defRPr sz="3200" b="1">
          <a:solidFill>
            <a:schemeClr val="tx1"/>
          </a:solidFill>
          <a:latin typeface="Tahoma" charset="0"/>
        </a:defRPr>
      </a:lvl8pPr>
      <a:lvl9pPr marL="1828800" algn="l" rtl="0" eaLnBrk="0" fontAlgn="base" hangingPunct="0">
        <a:lnSpc>
          <a:spcPts val="3600"/>
        </a:lnSpc>
        <a:spcBef>
          <a:spcPct val="0"/>
        </a:spcBef>
        <a:spcAft>
          <a:spcPct val="0"/>
        </a:spcAft>
        <a:defRPr sz="3200" b="1">
          <a:solidFill>
            <a:schemeClr val="tx1"/>
          </a:solidFill>
          <a:latin typeface="Tahoma"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itchFamily="34"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Microsoft_Excel_97-2003_Worksheet1.xls"/><Relationship Id="rId7"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8.emf"/><Relationship Id="rId5" Type="http://schemas.openxmlformats.org/officeDocument/2006/relationships/oleObject" Target="../embeddings/Microsoft_Excel_97-2003_Worksheet2.xls"/><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35.wmf"/><Relationship Id="rId5" Type="http://schemas.openxmlformats.org/officeDocument/2006/relationships/oleObject" Target="../embeddings/oleObject23.bin"/><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25.bin"/><Relationship Id="rId4" Type="http://schemas.openxmlformats.org/officeDocument/2006/relationships/image" Target="../media/image3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emf"/><Relationship Id="rId5" Type="http://schemas.openxmlformats.org/officeDocument/2006/relationships/oleObject" Target="../embeddings/oleObject27.bin"/><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228600" y="152400"/>
            <a:ext cx="8763000" cy="838200"/>
          </a:xfrm>
        </p:spPr>
        <p:txBody>
          <a:bodyPr/>
          <a:lstStyle/>
          <a:p>
            <a:pPr algn="ctr"/>
            <a:r>
              <a:rPr lang="en-US" smtClean="0"/>
              <a:t>Data Mining </a:t>
            </a:r>
            <a:br>
              <a:rPr lang="en-US" smtClean="0"/>
            </a:br>
            <a:r>
              <a:rPr lang="en-US" smtClean="0"/>
              <a:t>Classification: Alternative Techniques</a:t>
            </a:r>
          </a:p>
        </p:txBody>
      </p:sp>
      <p:sp>
        <p:nvSpPr>
          <p:cNvPr id="21507" name="Rectangle 1027"/>
          <p:cNvSpPr>
            <a:spLocks noChangeArrowheads="1"/>
          </p:cNvSpPr>
          <p:nvPr/>
        </p:nvSpPr>
        <p:spPr bwMode="auto">
          <a:xfrm>
            <a:off x="381000" y="1949450"/>
            <a:ext cx="8229600" cy="3811588"/>
          </a:xfrm>
          <a:prstGeom prst="rect">
            <a:avLst/>
          </a:prstGeom>
          <a:noFill/>
          <a:ln w="9525">
            <a:noFill/>
            <a:miter lim="800000"/>
            <a:headEnd/>
            <a:tailEnd/>
          </a:ln>
        </p:spPr>
        <p:txBody>
          <a:bodyPr anchor="ctr">
            <a:spAutoFit/>
          </a:bodyPr>
          <a:lstStyle/>
          <a:p>
            <a:pPr algn="ctr" eaLnBrk="1" hangingPunct="1">
              <a:spcBef>
                <a:spcPct val="20000"/>
              </a:spcBef>
              <a:buClr>
                <a:schemeClr val="folHlink"/>
              </a:buClr>
              <a:buSzPct val="60000"/>
              <a:buFont typeface="Wingdings" pitchFamily="2" charset="2"/>
              <a:buNone/>
            </a:pPr>
            <a:r>
              <a:rPr lang="en-US" sz="3200" b="0"/>
              <a:t>Lecture Notes for Chapter 5</a:t>
            </a:r>
          </a:p>
          <a:p>
            <a:pPr algn="ctr" eaLnBrk="1" hangingPunct="1">
              <a:spcBef>
                <a:spcPct val="20000"/>
              </a:spcBef>
              <a:buClr>
                <a:schemeClr val="folHlink"/>
              </a:buClr>
              <a:buSzPct val="60000"/>
              <a:buFont typeface="Wingdings" pitchFamily="2" charset="2"/>
              <a:buNone/>
            </a:pPr>
            <a:endParaRPr lang="en-US" sz="3200" b="0"/>
          </a:p>
          <a:p>
            <a:pPr algn="ctr" eaLnBrk="1" hangingPunct="1">
              <a:spcBef>
                <a:spcPct val="20000"/>
              </a:spcBef>
              <a:buClr>
                <a:schemeClr val="folHlink"/>
              </a:buClr>
              <a:buSzPct val="60000"/>
              <a:buFont typeface="Wingdings" pitchFamily="2" charset="2"/>
              <a:buNone/>
            </a:pPr>
            <a:r>
              <a:rPr lang="en-US" sz="3200" b="0"/>
              <a:t>Introduction to Data Mining</a:t>
            </a:r>
          </a:p>
          <a:p>
            <a:pPr algn="ctr" eaLnBrk="1" hangingPunct="1">
              <a:spcBef>
                <a:spcPct val="20000"/>
              </a:spcBef>
              <a:buClr>
                <a:schemeClr val="folHlink"/>
              </a:buClr>
              <a:buSzPct val="60000"/>
              <a:buFont typeface="Wingdings" pitchFamily="2" charset="2"/>
              <a:buNone/>
            </a:pPr>
            <a:r>
              <a:rPr lang="en-US" sz="2800" b="0"/>
              <a:t>by</a:t>
            </a:r>
          </a:p>
          <a:p>
            <a:pPr algn="ctr" eaLnBrk="1" hangingPunct="1">
              <a:spcBef>
                <a:spcPct val="20000"/>
              </a:spcBef>
              <a:buClr>
                <a:schemeClr val="folHlink"/>
              </a:buClr>
              <a:buSzPct val="60000"/>
              <a:buFont typeface="Wingdings" pitchFamily="2" charset="2"/>
              <a:buNone/>
            </a:pPr>
            <a:r>
              <a:rPr lang="en-US" sz="2800" b="0"/>
              <a:t>Tan, Steinbach, Kumar</a:t>
            </a:r>
          </a:p>
          <a:p>
            <a:pPr algn="ctr"/>
            <a:endParaRPr lang="en-US" sz="1600" b="0"/>
          </a:p>
          <a:p>
            <a:pPr algn="ctr"/>
            <a:endParaRPr lang="en-US" sz="1600" b="0"/>
          </a:p>
          <a:p>
            <a:pPr algn="ctr"/>
            <a:endParaRPr lang="en-US" sz="1600" b="0"/>
          </a:p>
          <a:p>
            <a:endParaRPr lang="en-US" sz="2000" b="0"/>
          </a:p>
        </p:txBody>
      </p:sp>
      <p:grpSp>
        <p:nvGrpSpPr>
          <p:cNvPr id="21508" name="Group 2052"/>
          <p:cNvGrpSpPr>
            <a:grpSpLocks/>
          </p:cNvGrpSpPr>
          <p:nvPr/>
        </p:nvGrpSpPr>
        <p:grpSpPr bwMode="auto">
          <a:xfrm>
            <a:off x="304800" y="990600"/>
            <a:ext cx="8534400" cy="152400"/>
            <a:chOff x="264" y="788"/>
            <a:chExt cx="5232" cy="124"/>
          </a:xfrm>
        </p:grpSpPr>
        <p:sp>
          <p:nvSpPr>
            <p:cNvPr id="21512" name="Rectangle 2053"/>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w="12700">
              <a:noFill/>
              <a:miter lim="800000"/>
              <a:headEnd/>
              <a:tailEnd/>
            </a:ln>
          </p:spPr>
          <p:txBody>
            <a:bodyPr wrap="none" anchor="ctr"/>
            <a:lstStyle/>
            <a:p>
              <a:endParaRPr lang="en-US"/>
            </a:p>
          </p:txBody>
        </p:sp>
        <p:sp>
          <p:nvSpPr>
            <p:cNvPr id="21513" name="Rectangle 2054"/>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w="12700">
              <a:noFill/>
              <a:miter lim="800000"/>
              <a:headEnd/>
              <a:tailEnd/>
            </a:ln>
          </p:spPr>
          <p:txBody>
            <a:bodyPr wrap="none" anchor="ctr"/>
            <a:lstStyle/>
            <a:p>
              <a:endParaRPr lang="en-US"/>
            </a:p>
          </p:txBody>
        </p:sp>
      </p:grpSp>
      <p:grpSp>
        <p:nvGrpSpPr>
          <p:cNvPr id="21509" name="Group 2055"/>
          <p:cNvGrpSpPr>
            <a:grpSpLocks/>
          </p:cNvGrpSpPr>
          <p:nvPr/>
        </p:nvGrpSpPr>
        <p:grpSpPr bwMode="auto">
          <a:xfrm>
            <a:off x="381000" y="6400800"/>
            <a:ext cx="8382000" cy="304800"/>
            <a:chOff x="288" y="3408"/>
            <a:chExt cx="5280" cy="192"/>
          </a:xfrm>
        </p:grpSpPr>
        <p:sp>
          <p:nvSpPr>
            <p:cNvPr id="21510" name="Rectangle 2056"/>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1511" name="Rectangle 2057"/>
            <p:cNvSpPr>
              <a:spLocks noChangeArrowheads="1"/>
            </p:cNvSpPr>
            <p:nvPr/>
          </p:nvSpPr>
          <p:spPr bwMode="auto">
            <a:xfrm>
              <a:off x="288" y="3408"/>
              <a:ext cx="5269" cy="160"/>
            </a:xfrm>
            <a:prstGeom prst="rect">
              <a:avLst/>
            </a:prstGeom>
            <a:noFill/>
            <a:ln w="12700">
              <a:noFill/>
              <a:miter lim="800000"/>
              <a:headEnd/>
              <a:tailEnd/>
            </a:ln>
          </p:spPr>
          <p:txBody>
            <a:bodyPr lIns="0" tIns="0" rIns="0" bIns="0" anchor="b">
              <a:spAutoFit/>
            </a:bodyPr>
            <a:lstStyle/>
            <a:p>
              <a:pPr>
                <a:lnSpc>
                  <a:spcPts val="2000"/>
                </a:lnSpc>
              </a:pPr>
              <a:r>
                <a:rPr lang="en-US" sz="1200" b="0"/>
                <a:t>© Tan,Steinbach, Kumar 	    	Introduction to Data Mining        		      4/18/2004               </a:t>
              </a:r>
              <a:fld id="{C4E924DD-1282-4FD5-9E70-2C99F5A3B859}" type="slidenum">
                <a:rPr lang="en-US" sz="1200" b="0"/>
                <a:pPr>
                  <a:lnSpc>
                    <a:spcPts val="2000"/>
                  </a:lnSpc>
                </a:pPr>
                <a:t>1</a:t>
              </a:fld>
              <a:r>
                <a:rPr lang="en-US" sz="1200" b="0"/>
                <a:t> </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Example</a:t>
            </a:r>
          </a:p>
        </p:txBody>
      </p:sp>
      <p:pic>
        <p:nvPicPr>
          <p:cNvPr id="30723" name="Picture 2"/>
          <p:cNvPicPr>
            <a:picLocks noChangeAspect="1" noChangeArrowheads="1"/>
          </p:cNvPicPr>
          <p:nvPr/>
        </p:nvPicPr>
        <p:blipFill>
          <a:blip r:embed="rId3" cstate="print"/>
          <a:srcRect/>
          <a:stretch>
            <a:fillRect/>
          </a:stretch>
        </p:blipFill>
        <p:spPr bwMode="auto">
          <a:xfrm>
            <a:off x="1347788" y="2406650"/>
            <a:ext cx="1693862" cy="1719263"/>
          </a:xfrm>
          <a:prstGeom prst="rect">
            <a:avLst/>
          </a:prstGeom>
          <a:noFill/>
          <a:ln w="9525">
            <a:noFill/>
            <a:miter lim="800000"/>
            <a:headEnd/>
            <a:tailEnd/>
          </a:ln>
        </p:spPr>
      </p:pic>
      <p:sp>
        <p:nvSpPr>
          <p:cNvPr id="3" name="Right Arrow 2"/>
          <p:cNvSpPr/>
          <p:nvPr/>
        </p:nvSpPr>
        <p:spPr>
          <a:xfrm>
            <a:off x="198438" y="3024188"/>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5" name="TextBox 3"/>
          <p:cNvSpPr txBox="1">
            <a:spLocks noChangeArrowheads="1"/>
          </p:cNvSpPr>
          <p:nvPr/>
        </p:nvSpPr>
        <p:spPr bwMode="auto">
          <a:xfrm>
            <a:off x="4270375" y="2862263"/>
            <a:ext cx="4497388" cy="646112"/>
          </a:xfrm>
          <a:prstGeom prst="rect">
            <a:avLst/>
          </a:prstGeom>
          <a:noFill/>
          <a:ln w="9525">
            <a:noFill/>
            <a:miter lim="800000"/>
            <a:headEnd/>
            <a:tailEnd/>
          </a:ln>
        </p:spPr>
        <p:txBody>
          <a:bodyPr wrap="none">
            <a:spAutoFit/>
          </a:bodyPr>
          <a:lstStyle/>
          <a:p>
            <a:r>
              <a:rPr lang="en-US"/>
              <a:t>“Order a trial Adobe chicken daily</a:t>
            </a:r>
          </a:p>
          <a:p>
            <a:r>
              <a:rPr lang="en-US"/>
              <a:t>EAB-List new summer savings, welcome!”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en-US" smtClean="0"/>
              <a:t>Instance-Based Classifiers</a:t>
            </a:r>
          </a:p>
        </p:txBody>
      </p:sp>
      <p:graphicFrame>
        <p:nvGraphicFramePr>
          <p:cNvPr id="1026" name="Object 3"/>
          <p:cNvGraphicFramePr>
            <a:graphicFrameLocks noChangeAspect="1"/>
          </p:cNvGraphicFramePr>
          <p:nvPr/>
        </p:nvGraphicFramePr>
        <p:xfrm>
          <a:off x="228600" y="1066800"/>
          <a:ext cx="4572000" cy="5303838"/>
        </p:xfrm>
        <a:graphic>
          <a:graphicData uri="http://schemas.openxmlformats.org/presentationml/2006/ole">
            <mc:AlternateContent xmlns:mc="http://schemas.openxmlformats.org/markup-compatibility/2006">
              <mc:Choice xmlns:v="urn:schemas-microsoft-com:vml" Requires="v">
                <p:oleObj spid="_x0000_s1032" name="VISIO" r:id="rId3" imgW="4564380" imgH="5306568" progId="Visio.Drawing.6">
                  <p:embed/>
                </p:oleObj>
              </mc:Choice>
              <mc:Fallback>
                <p:oleObj name="VISIO" r:id="rId3" imgW="4564380" imgH="530656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4572000" cy="530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4"/>
          <p:cNvGraphicFramePr>
            <a:graphicFrameLocks noChangeAspect="1"/>
          </p:cNvGraphicFramePr>
          <p:nvPr/>
        </p:nvGraphicFramePr>
        <p:xfrm>
          <a:off x="4114800" y="2989263"/>
          <a:ext cx="2209800" cy="2420937"/>
        </p:xfrm>
        <a:graphic>
          <a:graphicData uri="http://schemas.openxmlformats.org/presentationml/2006/ole">
            <mc:AlternateContent xmlns:mc="http://schemas.openxmlformats.org/markup-compatibility/2006">
              <mc:Choice xmlns:v="urn:schemas-microsoft-com:vml" Requires="v">
                <p:oleObj spid="_x0000_s1033" name="VISIO" r:id="rId5" imgW="2784348" imgH="2633472" progId="Visio.Drawing.6">
                  <p:embed/>
                </p:oleObj>
              </mc:Choice>
              <mc:Fallback>
                <p:oleObj name="VISIO" r:id="rId5" imgW="2784348" imgH="2633472"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989263"/>
                        <a:ext cx="2209800"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5"/>
          <p:cNvGraphicFramePr>
            <a:graphicFrameLocks noChangeAspect="1"/>
          </p:cNvGraphicFramePr>
          <p:nvPr/>
        </p:nvGraphicFramePr>
        <p:xfrm>
          <a:off x="6096000" y="3352800"/>
          <a:ext cx="3227388" cy="2033588"/>
        </p:xfrm>
        <a:graphic>
          <a:graphicData uri="http://schemas.openxmlformats.org/presentationml/2006/ole">
            <mc:AlternateContent xmlns:mc="http://schemas.openxmlformats.org/markup-compatibility/2006">
              <mc:Choice xmlns:v="urn:schemas-microsoft-com:vml" Requires="v">
                <p:oleObj spid="_x0000_s1034" name="VISIO" r:id="rId7" imgW="3229356" imgH="2029968" progId="Visio.Drawing.6">
                  <p:embed/>
                </p:oleObj>
              </mc:Choice>
              <mc:Fallback>
                <p:oleObj name="VISIO" r:id="rId7" imgW="3229356" imgH="202996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352800"/>
                        <a:ext cx="3227388"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p:cNvSpPr txBox="1">
            <a:spLocks noChangeArrowheads="1"/>
          </p:cNvSpPr>
          <p:nvPr/>
        </p:nvSpPr>
        <p:spPr bwMode="auto">
          <a:xfrm>
            <a:off x="5334000" y="1371600"/>
            <a:ext cx="3581400" cy="1328738"/>
          </a:xfrm>
          <a:prstGeom prst="rect">
            <a:avLst/>
          </a:prstGeom>
          <a:noFill/>
          <a:ln w="12700">
            <a:noFill/>
            <a:miter lim="800000"/>
            <a:headEnd/>
            <a:tailEnd/>
          </a:ln>
        </p:spPr>
        <p:txBody>
          <a:bodyPr>
            <a:spAutoFit/>
          </a:bodyPr>
          <a:lstStyle/>
          <a:p>
            <a:pPr>
              <a:spcBef>
                <a:spcPct val="50000"/>
              </a:spcBef>
              <a:buFontTx/>
              <a:buChar char="•"/>
            </a:pPr>
            <a:r>
              <a:rPr lang="en-US" sz="1800"/>
              <a:t> Store the training records </a:t>
            </a:r>
          </a:p>
          <a:p>
            <a:pPr>
              <a:spcBef>
                <a:spcPct val="50000"/>
              </a:spcBef>
              <a:buFontTx/>
              <a:buChar char="•"/>
            </a:pPr>
            <a:r>
              <a:rPr lang="en-US" sz="1800"/>
              <a:t> Use training records to </a:t>
            </a:r>
            <a:br>
              <a:rPr lang="en-US" sz="1800"/>
            </a:br>
            <a:r>
              <a:rPr lang="en-US" sz="1800"/>
              <a:t>   predict the class label of </a:t>
            </a:r>
            <a:br>
              <a:rPr lang="en-US" sz="1800"/>
            </a:br>
            <a:r>
              <a:rPr lang="en-US" sz="1800"/>
              <a:t>   unseen cases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Instance Based Classifiers</a:t>
            </a:r>
          </a:p>
        </p:txBody>
      </p:sp>
      <p:sp>
        <p:nvSpPr>
          <p:cNvPr id="31747" name="Rectangle 3"/>
          <p:cNvSpPr>
            <a:spLocks noGrp="1" noChangeArrowheads="1"/>
          </p:cNvSpPr>
          <p:nvPr>
            <p:ph type="body" idx="1"/>
          </p:nvPr>
        </p:nvSpPr>
        <p:spPr/>
        <p:txBody>
          <a:bodyPr/>
          <a:lstStyle/>
          <a:p>
            <a:r>
              <a:rPr lang="en-US" smtClean="0"/>
              <a:t>Examples:</a:t>
            </a:r>
          </a:p>
          <a:p>
            <a:pPr lvl="1"/>
            <a:r>
              <a:rPr lang="en-US" smtClean="0"/>
              <a:t>Rote-learner</a:t>
            </a:r>
          </a:p>
          <a:p>
            <a:pPr lvl="2"/>
            <a:r>
              <a:rPr lang="en-US" smtClean="0"/>
              <a:t> Memorizes entire training data and performs classification only if attributes of record match one of the training examples exactly</a:t>
            </a:r>
          </a:p>
          <a:p>
            <a:pPr lvl="1"/>
            <a:endParaRPr lang="en-US" smtClean="0"/>
          </a:p>
          <a:p>
            <a:pPr lvl="1"/>
            <a:r>
              <a:rPr lang="en-US" smtClean="0"/>
              <a:t>Nearest neighbor</a:t>
            </a:r>
          </a:p>
          <a:p>
            <a:pPr lvl="2"/>
            <a:r>
              <a:rPr lang="en-US" smtClean="0"/>
              <a:t> Uses k “closest” points (nearest neighbors) for performing classification</a:t>
            </a:r>
          </a:p>
          <a:p>
            <a:pPr lvl="2">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Nearest Neighbor Classifiers</a:t>
            </a:r>
          </a:p>
        </p:txBody>
      </p:sp>
      <p:sp>
        <p:nvSpPr>
          <p:cNvPr id="32771" name="Rectangle 3"/>
          <p:cNvSpPr>
            <a:spLocks noGrp="1" noChangeArrowheads="1"/>
          </p:cNvSpPr>
          <p:nvPr>
            <p:ph type="body" idx="1"/>
          </p:nvPr>
        </p:nvSpPr>
        <p:spPr/>
        <p:txBody>
          <a:bodyPr/>
          <a:lstStyle/>
          <a:p>
            <a:r>
              <a:rPr lang="en-US" smtClean="0"/>
              <a:t>Basic idea:</a:t>
            </a:r>
          </a:p>
          <a:p>
            <a:pPr lvl="1"/>
            <a:r>
              <a:rPr lang="en-US" smtClean="0"/>
              <a:t>If it walks like a duck, quacks like a duck, then it’s probably a duck</a:t>
            </a:r>
          </a:p>
        </p:txBody>
      </p:sp>
      <p:grpSp>
        <p:nvGrpSpPr>
          <p:cNvPr id="2" name="Group 4"/>
          <p:cNvGrpSpPr>
            <a:grpSpLocks/>
          </p:cNvGrpSpPr>
          <p:nvPr/>
        </p:nvGrpSpPr>
        <p:grpSpPr bwMode="auto">
          <a:xfrm>
            <a:off x="304800" y="2819400"/>
            <a:ext cx="8229600" cy="3429000"/>
            <a:chOff x="192" y="1776"/>
            <a:chExt cx="5184" cy="2160"/>
          </a:xfrm>
        </p:grpSpPr>
        <p:pic>
          <p:nvPicPr>
            <p:cNvPr id="32786" name="Picture 5" descr="j0345807"/>
            <p:cNvPicPr>
              <a:picLocks noChangeAspect="1" noChangeArrowheads="1"/>
            </p:cNvPicPr>
            <p:nvPr/>
          </p:nvPicPr>
          <p:blipFill>
            <a:blip r:embed="rId2" cstate="print"/>
            <a:srcRect/>
            <a:stretch>
              <a:fillRect/>
            </a:stretch>
          </p:blipFill>
          <p:spPr bwMode="auto">
            <a:xfrm>
              <a:off x="1296" y="2160"/>
              <a:ext cx="528" cy="409"/>
            </a:xfrm>
            <a:prstGeom prst="rect">
              <a:avLst/>
            </a:prstGeom>
            <a:noFill/>
            <a:ln w="9525">
              <a:noFill/>
              <a:miter lim="800000"/>
              <a:headEnd/>
              <a:tailEnd/>
            </a:ln>
          </p:spPr>
        </p:pic>
        <p:pic>
          <p:nvPicPr>
            <p:cNvPr id="32787" name="Picture 6" descr="j0239589"/>
            <p:cNvPicPr>
              <a:picLocks noChangeAspect="1" noChangeArrowheads="1"/>
            </p:cNvPicPr>
            <p:nvPr/>
          </p:nvPicPr>
          <p:blipFill>
            <a:blip r:embed="rId3" cstate="print"/>
            <a:srcRect/>
            <a:stretch>
              <a:fillRect/>
            </a:stretch>
          </p:blipFill>
          <p:spPr bwMode="auto">
            <a:xfrm>
              <a:off x="4656" y="2640"/>
              <a:ext cx="720" cy="474"/>
            </a:xfrm>
            <a:prstGeom prst="rect">
              <a:avLst/>
            </a:prstGeom>
            <a:noFill/>
            <a:ln w="9525">
              <a:noFill/>
              <a:miter lim="800000"/>
              <a:headEnd/>
              <a:tailEnd/>
            </a:ln>
          </p:spPr>
        </p:pic>
        <p:pic>
          <p:nvPicPr>
            <p:cNvPr id="32788" name="Picture 7" descr="j0350383"/>
            <p:cNvPicPr>
              <a:picLocks noChangeAspect="1" noChangeArrowheads="1"/>
            </p:cNvPicPr>
            <p:nvPr/>
          </p:nvPicPr>
          <p:blipFill>
            <a:blip r:embed="rId4" cstate="print"/>
            <a:srcRect/>
            <a:stretch>
              <a:fillRect/>
            </a:stretch>
          </p:blipFill>
          <p:spPr bwMode="auto">
            <a:xfrm>
              <a:off x="2256" y="1968"/>
              <a:ext cx="444" cy="480"/>
            </a:xfrm>
            <a:prstGeom prst="rect">
              <a:avLst/>
            </a:prstGeom>
            <a:noFill/>
            <a:ln w="9525">
              <a:noFill/>
              <a:miter lim="800000"/>
              <a:headEnd/>
              <a:tailEnd/>
            </a:ln>
          </p:spPr>
        </p:pic>
        <p:pic>
          <p:nvPicPr>
            <p:cNvPr id="32789" name="Picture 8" descr="j0330631"/>
            <p:cNvPicPr>
              <a:picLocks noChangeAspect="1" noChangeArrowheads="1"/>
            </p:cNvPicPr>
            <p:nvPr/>
          </p:nvPicPr>
          <p:blipFill>
            <a:blip r:embed="rId5" cstate="print"/>
            <a:srcRect/>
            <a:stretch>
              <a:fillRect/>
            </a:stretch>
          </p:blipFill>
          <p:spPr bwMode="auto">
            <a:xfrm>
              <a:off x="1152" y="2976"/>
              <a:ext cx="373" cy="424"/>
            </a:xfrm>
            <a:prstGeom prst="rect">
              <a:avLst/>
            </a:prstGeom>
            <a:noFill/>
            <a:ln w="9525">
              <a:noFill/>
              <a:miter lim="800000"/>
              <a:headEnd/>
              <a:tailEnd/>
            </a:ln>
          </p:spPr>
        </p:pic>
        <p:pic>
          <p:nvPicPr>
            <p:cNvPr id="32790" name="Picture 9" descr="j0350389"/>
            <p:cNvPicPr>
              <a:picLocks noChangeAspect="1" noChangeArrowheads="1"/>
            </p:cNvPicPr>
            <p:nvPr/>
          </p:nvPicPr>
          <p:blipFill>
            <a:blip r:embed="rId6" cstate="print"/>
            <a:srcRect/>
            <a:stretch>
              <a:fillRect/>
            </a:stretch>
          </p:blipFill>
          <p:spPr bwMode="auto">
            <a:xfrm>
              <a:off x="2208" y="3168"/>
              <a:ext cx="624" cy="440"/>
            </a:xfrm>
            <a:prstGeom prst="rect">
              <a:avLst/>
            </a:prstGeom>
            <a:noFill/>
            <a:ln w="9525">
              <a:noFill/>
              <a:miter lim="800000"/>
              <a:headEnd/>
              <a:tailEnd/>
            </a:ln>
          </p:spPr>
        </p:pic>
        <p:pic>
          <p:nvPicPr>
            <p:cNvPr id="32791" name="Picture 10" descr="j0350356"/>
            <p:cNvPicPr>
              <a:picLocks noChangeAspect="1" noChangeArrowheads="1"/>
            </p:cNvPicPr>
            <p:nvPr/>
          </p:nvPicPr>
          <p:blipFill>
            <a:blip r:embed="rId7" cstate="print"/>
            <a:srcRect/>
            <a:stretch>
              <a:fillRect/>
            </a:stretch>
          </p:blipFill>
          <p:spPr bwMode="auto">
            <a:xfrm>
              <a:off x="1776" y="2448"/>
              <a:ext cx="720" cy="658"/>
            </a:xfrm>
            <a:prstGeom prst="rect">
              <a:avLst/>
            </a:prstGeom>
            <a:noFill/>
            <a:ln w="9525">
              <a:noFill/>
              <a:miter lim="800000"/>
              <a:headEnd/>
              <a:tailEnd/>
            </a:ln>
          </p:spPr>
        </p:pic>
        <p:sp>
          <p:nvSpPr>
            <p:cNvPr id="32792"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p:spPr>
          <p:txBody>
            <a:bodyPr wrap="none" anchor="ctr"/>
            <a:lstStyle/>
            <a:p>
              <a:endParaRPr lang="en-US"/>
            </a:p>
          </p:txBody>
        </p:sp>
        <p:sp>
          <p:nvSpPr>
            <p:cNvPr id="32793" name="Text Box 12"/>
            <p:cNvSpPr txBox="1">
              <a:spLocks noChangeArrowheads="1"/>
            </p:cNvSpPr>
            <p:nvPr/>
          </p:nvSpPr>
          <p:spPr bwMode="auto">
            <a:xfrm>
              <a:off x="192" y="3312"/>
              <a:ext cx="864" cy="404"/>
            </a:xfrm>
            <a:prstGeom prst="rect">
              <a:avLst/>
            </a:prstGeom>
            <a:noFill/>
            <a:ln w="12700">
              <a:noFill/>
              <a:miter lim="800000"/>
              <a:headEnd/>
              <a:tailEnd/>
            </a:ln>
          </p:spPr>
          <p:txBody>
            <a:bodyPr>
              <a:spAutoFit/>
            </a:bodyPr>
            <a:lstStyle/>
            <a:p>
              <a:pPr>
                <a:spcBef>
                  <a:spcPct val="50000"/>
                </a:spcBef>
              </a:pPr>
              <a:r>
                <a:rPr lang="en-US" sz="1800"/>
                <a:t>Training Records</a:t>
              </a:r>
            </a:p>
          </p:txBody>
        </p:sp>
        <p:sp>
          <p:nvSpPr>
            <p:cNvPr id="32794" name="Text Box 13"/>
            <p:cNvSpPr txBox="1">
              <a:spLocks noChangeArrowheads="1"/>
            </p:cNvSpPr>
            <p:nvPr/>
          </p:nvSpPr>
          <p:spPr bwMode="auto">
            <a:xfrm>
              <a:off x="4512" y="2064"/>
              <a:ext cx="864" cy="404"/>
            </a:xfrm>
            <a:prstGeom prst="rect">
              <a:avLst/>
            </a:prstGeom>
            <a:noFill/>
            <a:ln w="12700">
              <a:noFill/>
              <a:miter lim="800000"/>
              <a:headEnd/>
              <a:tailEnd/>
            </a:ln>
          </p:spPr>
          <p:txBody>
            <a:bodyPr>
              <a:spAutoFit/>
            </a:bodyPr>
            <a:lstStyle/>
            <a:p>
              <a:pPr algn="ctr">
                <a:spcBef>
                  <a:spcPct val="50000"/>
                </a:spcBef>
              </a:pPr>
              <a:r>
                <a:rPr lang="en-US" sz="1800"/>
                <a:t>Test Record</a:t>
              </a:r>
            </a:p>
          </p:txBody>
        </p:sp>
      </p:grpSp>
      <p:grpSp>
        <p:nvGrpSpPr>
          <p:cNvPr id="3" name="Group 14"/>
          <p:cNvGrpSpPr>
            <a:grpSpLocks/>
          </p:cNvGrpSpPr>
          <p:nvPr/>
        </p:nvGrpSpPr>
        <p:grpSpPr bwMode="auto">
          <a:xfrm>
            <a:off x="2667000" y="3048000"/>
            <a:ext cx="4572000" cy="2286000"/>
            <a:chOff x="1680" y="1920"/>
            <a:chExt cx="2880" cy="1440"/>
          </a:xfrm>
        </p:grpSpPr>
        <p:sp>
          <p:nvSpPr>
            <p:cNvPr id="32779" name="Text Box 15"/>
            <p:cNvSpPr txBox="1">
              <a:spLocks noChangeArrowheads="1"/>
            </p:cNvSpPr>
            <p:nvPr/>
          </p:nvSpPr>
          <p:spPr bwMode="auto">
            <a:xfrm>
              <a:off x="3312" y="1920"/>
              <a:ext cx="864" cy="404"/>
            </a:xfrm>
            <a:prstGeom prst="rect">
              <a:avLst/>
            </a:prstGeom>
            <a:noFill/>
            <a:ln w="12700">
              <a:noFill/>
              <a:miter lim="800000"/>
              <a:headEnd/>
              <a:tailEnd/>
            </a:ln>
          </p:spPr>
          <p:txBody>
            <a:bodyPr>
              <a:spAutoFit/>
            </a:bodyPr>
            <a:lstStyle/>
            <a:p>
              <a:pPr>
                <a:spcBef>
                  <a:spcPct val="50000"/>
                </a:spcBef>
              </a:pPr>
              <a:r>
                <a:rPr lang="en-US" sz="1800"/>
                <a:t>Compute Distance</a:t>
              </a:r>
            </a:p>
          </p:txBody>
        </p:sp>
        <p:grpSp>
          <p:nvGrpSpPr>
            <p:cNvPr id="32780" name="Group 16"/>
            <p:cNvGrpSpPr>
              <a:grpSpLocks/>
            </p:cNvGrpSpPr>
            <p:nvPr/>
          </p:nvGrpSpPr>
          <p:grpSpPr bwMode="auto">
            <a:xfrm>
              <a:off x="1680" y="2256"/>
              <a:ext cx="2880" cy="1104"/>
              <a:chOff x="1680" y="2256"/>
              <a:chExt cx="2880" cy="1104"/>
            </a:xfrm>
          </p:grpSpPr>
          <p:sp>
            <p:nvSpPr>
              <p:cNvPr id="32781"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p:spPr>
            <p:txBody>
              <a:bodyPr/>
              <a:lstStyle/>
              <a:p>
                <a:endParaRPr lang="en-US"/>
              </a:p>
            </p:txBody>
          </p:sp>
          <p:sp>
            <p:nvSpPr>
              <p:cNvPr id="32782"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p:spPr>
            <p:txBody>
              <a:bodyPr/>
              <a:lstStyle/>
              <a:p>
                <a:endParaRPr lang="en-US"/>
              </a:p>
            </p:txBody>
          </p:sp>
          <p:sp>
            <p:nvSpPr>
              <p:cNvPr id="32783"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p:spPr>
            <p:txBody>
              <a:bodyPr/>
              <a:lstStyle/>
              <a:p>
                <a:endParaRPr lang="en-US"/>
              </a:p>
            </p:txBody>
          </p:sp>
          <p:sp>
            <p:nvSpPr>
              <p:cNvPr id="32784"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p:spPr>
            <p:txBody>
              <a:bodyPr/>
              <a:lstStyle/>
              <a:p>
                <a:endParaRPr lang="en-US"/>
              </a:p>
            </p:txBody>
          </p:sp>
          <p:sp>
            <p:nvSpPr>
              <p:cNvPr id="32785"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p:spPr>
            <p:txBody>
              <a:bodyPr/>
              <a:lstStyle/>
              <a:p>
                <a:endParaRPr lang="en-US"/>
              </a:p>
            </p:txBody>
          </p:sp>
        </p:grpSp>
      </p:grpSp>
      <p:grpSp>
        <p:nvGrpSpPr>
          <p:cNvPr id="5" name="Group 22"/>
          <p:cNvGrpSpPr>
            <a:grpSpLocks/>
          </p:cNvGrpSpPr>
          <p:nvPr/>
        </p:nvGrpSpPr>
        <p:grpSpPr bwMode="auto">
          <a:xfrm>
            <a:off x="4038600" y="4572000"/>
            <a:ext cx="3352800" cy="1327150"/>
            <a:chOff x="2544" y="2880"/>
            <a:chExt cx="2112" cy="836"/>
          </a:xfrm>
        </p:grpSpPr>
        <p:sp>
          <p:nvSpPr>
            <p:cNvPr id="32775" name="Text Box 23"/>
            <p:cNvSpPr txBox="1">
              <a:spLocks noChangeArrowheads="1"/>
            </p:cNvSpPr>
            <p:nvPr/>
          </p:nvSpPr>
          <p:spPr bwMode="auto">
            <a:xfrm>
              <a:off x="3264" y="3312"/>
              <a:ext cx="1392" cy="404"/>
            </a:xfrm>
            <a:prstGeom prst="rect">
              <a:avLst/>
            </a:prstGeom>
            <a:noFill/>
            <a:ln w="12700">
              <a:noFill/>
              <a:miter lim="800000"/>
              <a:headEnd/>
              <a:tailEnd/>
            </a:ln>
          </p:spPr>
          <p:txBody>
            <a:bodyPr>
              <a:spAutoFit/>
            </a:bodyPr>
            <a:lstStyle/>
            <a:p>
              <a:pPr>
                <a:spcBef>
                  <a:spcPct val="50000"/>
                </a:spcBef>
              </a:pPr>
              <a:r>
                <a:rPr lang="en-US" sz="1800"/>
                <a:t>Choose k of the “nearest” records</a:t>
              </a:r>
            </a:p>
          </p:txBody>
        </p:sp>
        <p:grpSp>
          <p:nvGrpSpPr>
            <p:cNvPr id="32776" name="Group 24"/>
            <p:cNvGrpSpPr>
              <a:grpSpLocks/>
            </p:cNvGrpSpPr>
            <p:nvPr/>
          </p:nvGrpSpPr>
          <p:grpSpPr bwMode="auto">
            <a:xfrm>
              <a:off x="2544" y="2880"/>
              <a:ext cx="2016" cy="480"/>
              <a:chOff x="2544" y="2880"/>
              <a:chExt cx="2016" cy="480"/>
            </a:xfrm>
          </p:grpSpPr>
          <p:sp>
            <p:nvSpPr>
              <p:cNvPr id="32777"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p:spPr>
            <p:txBody>
              <a:bodyPr/>
              <a:lstStyle/>
              <a:p>
                <a:endParaRPr lang="en-US"/>
              </a:p>
            </p:txBody>
          </p:sp>
          <p:sp>
            <p:nvSpPr>
              <p:cNvPr id="32778"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Nearest-Neighbor Classifiers</a:t>
            </a:r>
          </a:p>
        </p:txBody>
      </p:sp>
      <p:sp>
        <p:nvSpPr>
          <p:cNvPr id="2052" name="Rectangle 3"/>
          <p:cNvSpPr>
            <a:spLocks noChangeArrowheads="1"/>
          </p:cNvSpPr>
          <p:nvPr/>
        </p:nvSpPr>
        <p:spPr bwMode="auto">
          <a:xfrm>
            <a:off x="5029200" y="1143000"/>
            <a:ext cx="3962400" cy="50292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pitchFamily="2" charset="2"/>
              <a:buChar char="l"/>
            </a:pPr>
            <a:r>
              <a:rPr lang="en-US" sz="1800" b="0"/>
              <a:t>Requires three things</a:t>
            </a:r>
          </a:p>
          <a:p>
            <a:pPr marL="742950" lvl="1" indent="-285750">
              <a:spcBef>
                <a:spcPct val="10000"/>
              </a:spcBef>
              <a:spcAft>
                <a:spcPts val="400"/>
              </a:spcAft>
              <a:buClr>
                <a:srgbClr val="0C7B9C"/>
              </a:buClr>
              <a:buSzPct val="100000"/>
              <a:buFont typeface="Arial" pitchFamily="34" charset="0"/>
              <a:buChar char="–"/>
            </a:pPr>
            <a:r>
              <a:rPr lang="en-US" sz="1800" b="0"/>
              <a:t>The set of stored records</a:t>
            </a:r>
          </a:p>
          <a:p>
            <a:pPr marL="742950" lvl="1" indent="-285750">
              <a:spcBef>
                <a:spcPct val="10000"/>
              </a:spcBef>
              <a:spcAft>
                <a:spcPts val="400"/>
              </a:spcAft>
              <a:buClr>
                <a:srgbClr val="0C7B9C"/>
              </a:buClr>
              <a:buSzPct val="100000"/>
              <a:buFont typeface="Arial" pitchFamily="34" charset="0"/>
              <a:buChar char="–"/>
            </a:pPr>
            <a:r>
              <a:rPr lang="en-US" sz="1800" b="0"/>
              <a:t>Distance Metric to compute distance between records</a:t>
            </a:r>
          </a:p>
          <a:p>
            <a:pPr marL="742950" lvl="1" indent="-285750">
              <a:spcBef>
                <a:spcPct val="10000"/>
              </a:spcBef>
              <a:spcAft>
                <a:spcPts val="400"/>
              </a:spcAft>
              <a:buClr>
                <a:srgbClr val="0C7B9C"/>
              </a:buClr>
              <a:buSzPct val="100000"/>
              <a:buFont typeface="Arial" pitchFamily="34" charset="0"/>
              <a:buChar char="–"/>
            </a:pPr>
            <a:r>
              <a:rPr lang="en-US" sz="1800" b="0"/>
              <a:t>The value of </a:t>
            </a:r>
            <a:r>
              <a:rPr lang="en-US" sz="1800" b="0" i="1"/>
              <a:t>k</a:t>
            </a:r>
            <a:r>
              <a:rPr lang="en-US" sz="1800" b="0"/>
              <a:t>, the number of nearest neighbors to retrieve</a:t>
            </a:r>
          </a:p>
          <a:p>
            <a:pPr marL="742950" lvl="1" indent="-285750">
              <a:spcBef>
                <a:spcPct val="10000"/>
              </a:spcBef>
              <a:spcAft>
                <a:spcPts val="400"/>
              </a:spcAft>
              <a:buClr>
                <a:srgbClr val="0C7B9C"/>
              </a:buClr>
              <a:buSzPct val="100000"/>
              <a:buFont typeface="Arial" pitchFamily="34" charset="0"/>
              <a:buChar char="–"/>
            </a:pPr>
            <a:endParaRPr lang="en-US" sz="1800" b="0"/>
          </a:p>
          <a:p>
            <a:pPr marL="342900" indent="-342900">
              <a:spcBef>
                <a:spcPct val="10000"/>
              </a:spcBef>
              <a:spcAft>
                <a:spcPts val="400"/>
              </a:spcAft>
              <a:buClr>
                <a:srgbClr val="0C7B9C"/>
              </a:buClr>
              <a:buSzPct val="75000"/>
              <a:buFont typeface="Monotype Sorts" pitchFamily="2" charset="2"/>
              <a:buChar char="l"/>
            </a:pPr>
            <a:r>
              <a:rPr lang="en-US" sz="1800" b="0"/>
              <a:t>To classify an unknown record:</a:t>
            </a:r>
          </a:p>
          <a:p>
            <a:pPr marL="742950" lvl="1" indent="-285750">
              <a:spcBef>
                <a:spcPct val="10000"/>
              </a:spcBef>
              <a:spcAft>
                <a:spcPts val="400"/>
              </a:spcAft>
              <a:buClr>
                <a:srgbClr val="0C7B9C"/>
              </a:buClr>
              <a:buSzPct val="100000"/>
              <a:buFont typeface="Arial" pitchFamily="34" charset="0"/>
              <a:buChar char="–"/>
            </a:pPr>
            <a:r>
              <a:rPr lang="en-US" sz="1800" b="0"/>
              <a:t>Compute distance to other training records</a:t>
            </a:r>
          </a:p>
          <a:p>
            <a:pPr marL="742950" lvl="1" indent="-285750">
              <a:spcBef>
                <a:spcPct val="10000"/>
              </a:spcBef>
              <a:spcAft>
                <a:spcPts val="400"/>
              </a:spcAft>
              <a:buClr>
                <a:srgbClr val="0C7B9C"/>
              </a:buClr>
              <a:buSzPct val="100000"/>
              <a:buFont typeface="Arial" pitchFamily="34" charset="0"/>
              <a:buChar char="–"/>
            </a:pPr>
            <a:r>
              <a:rPr lang="en-US" sz="1800" b="0"/>
              <a:t>Identify </a:t>
            </a:r>
            <a:r>
              <a:rPr lang="en-US" sz="1800" b="0" i="1"/>
              <a:t>k</a:t>
            </a:r>
            <a:r>
              <a:rPr lang="en-US" sz="1800" b="0"/>
              <a:t> nearest neighbors </a:t>
            </a:r>
          </a:p>
          <a:p>
            <a:pPr marL="742950" lvl="1" indent="-285750">
              <a:spcBef>
                <a:spcPct val="10000"/>
              </a:spcBef>
              <a:spcAft>
                <a:spcPts val="400"/>
              </a:spcAft>
              <a:buClr>
                <a:srgbClr val="0C7B9C"/>
              </a:buClr>
              <a:buSzPct val="100000"/>
              <a:buFont typeface="Arial" pitchFamily="34" charset="0"/>
              <a:buChar char="–"/>
            </a:pPr>
            <a:r>
              <a:rPr lang="en-US" sz="1800" b="0"/>
              <a:t>Use class labels of nearest neighbors to determine the class label of unknown record (e.g., by taking majority vote)</a:t>
            </a:r>
          </a:p>
        </p:txBody>
      </p:sp>
      <p:graphicFrame>
        <p:nvGraphicFramePr>
          <p:cNvPr id="2050" name="Object 4"/>
          <p:cNvGraphicFramePr>
            <a:graphicFrameLocks noChangeAspect="1"/>
          </p:cNvGraphicFramePr>
          <p:nvPr/>
        </p:nvGraphicFramePr>
        <p:xfrm>
          <a:off x="457200" y="1143000"/>
          <a:ext cx="4316413" cy="5105400"/>
        </p:xfrm>
        <a:graphic>
          <a:graphicData uri="http://schemas.openxmlformats.org/presentationml/2006/ole">
            <mc:AlternateContent xmlns:mc="http://schemas.openxmlformats.org/markup-compatibility/2006">
              <mc:Choice xmlns:v="urn:schemas-microsoft-com:vml" Requires="v">
                <p:oleObj spid="_x0000_s2052" name="Visio" r:id="rId3" imgW="7007454" imgH="8108144" progId="Visio.Drawing.6">
                  <p:embed/>
                </p:oleObj>
              </mc:Choice>
              <mc:Fallback>
                <p:oleObj name="Visio" r:id="rId3" imgW="7007454" imgH="81081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Definition of Nearest Neighbor</a:t>
            </a:r>
          </a:p>
        </p:txBody>
      </p:sp>
      <p:graphicFrame>
        <p:nvGraphicFramePr>
          <p:cNvPr id="3074" name="Object 3"/>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spid="_x0000_s3076" name="VISIO" r:id="rId3" imgW="9761220" imgH="4517136" progId="Visio.Drawing.6">
                  <p:embed/>
                </p:oleObj>
              </mc:Choice>
              <mc:Fallback>
                <p:oleObj name="VISIO" r:id="rId3" imgW="9761220" imgH="4517136"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Rectangle 4"/>
          <p:cNvSpPr>
            <a:spLocks noChangeArrowheads="1"/>
          </p:cNvSpPr>
          <p:nvPr/>
        </p:nvSpPr>
        <p:spPr bwMode="auto">
          <a:xfrm>
            <a:off x="762000" y="5257800"/>
            <a:ext cx="7696200" cy="9144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pitchFamily="2" charset="2"/>
              <a:buNone/>
            </a:pPr>
            <a:r>
              <a:rPr lang="en-US" sz="2400" b="0"/>
              <a:t>    K-nearest neighbors of a record x are data points that have the k smallest distance to 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Nearest Neighbor Classification</a:t>
            </a:r>
          </a:p>
        </p:txBody>
      </p:sp>
      <p:sp>
        <p:nvSpPr>
          <p:cNvPr id="4100" name="Rectangle 3"/>
          <p:cNvSpPr>
            <a:spLocks noGrp="1" noChangeArrowheads="1"/>
          </p:cNvSpPr>
          <p:nvPr>
            <p:ph type="body" idx="1"/>
          </p:nvPr>
        </p:nvSpPr>
        <p:spPr/>
        <p:txBody>
          <a:bodyPr/>
          <a:lstStyle/>
          <a:p>
            <a:r>
              <a:rPr lang="en-US" smtClean="0"/>
              <a:t>Compute distance between two points:</a:t>
            </a:r>
          </a:p>
          <a:p>
            <a:pPr lvl="1"/>
            <a:r>
              <a:rPr lang="en-US" smtClean="0"/>
              <a:t>Euclidean distance </a:t>
            </a:r>
          </a:p>
          <a:p>
            <a:pPr lvl="1"/>
            <a:endParaRPr lang="en-US" smtClean="0"/>
          </a:p>
          <a:p>
            <a:pPr lvl="1"/>
            <a:endParaRPr lang="en-US" smtClean="0"/>
          </a:p>
          <a:p>
            <a:pPr>
              <a:buFont typeface="Monotype Sorts" pitchFamily="2" charset="2"/>
              <a:buNone/>
            </a:pPr>
            <a:endParaRPr lang="en-US" smtClean="0"/>
          </a:p>
          <a:p>
            <a:r>
              <a:rPr lang="en-US" smtClean="0"/>
              <a:t>Determine the class from nearest neighbor list</a:t>
            </a:r>
          </a:p>
          <a:p>
            <a:pPr lvl="1"/>
            <a:r>
              <a:rPr lang="en-US" smtClean="0"/>
              <a:t>take the majority vote of class labels among the k-nearest neighbors</a:t>
            </a:r>
          </a:p>
          <a:p>
            <a:pPr lvl="1"/>
            <a:r>
              <a:rPr lang="en-US" smtClean="0"/>
              <a:t>Weigh the vote according to distance</a:t>
            </a:r>
          </a:p>
          <a:p>
            <a:pPr lvl="2"/>
            <a:r>
              <a:rPr lang="en-US" smtClean="0"/>
              <a:t> weight factor, w = 1/d</a:t>
            </a:r>
            <a:r>
              <a:rPr lang="en-US" baseline="30000" smtClean="0"/>
              <a:t>2</a:t>
            </a:r>
          </a:p>
        </p:txBody>
      </p:sp>
      <p:graphicFrame>
        <p:nvGraphicFramePr>
          <p:cNvPr id="4098" name="Object 4"/>
          <p:cNvGraphicFramePr>
            <a:graphicFrameLocks noChangeAspect="1"/>
          </p:cNvGraphicFramePr>
          <p:nvPr/>
        </p:nvGraphicFramePr>
        <p:xfrm>
          <a:off x="1905000" y="2438400"/>
          <a:ext cx="4876800" cy="823913"/>
        </p:xfrm>
        <a:graphic>
          <a:graphicData uri="http://schemas.openxmlformats.org/presentationml/2006/ole">
            <mc:AlternateContent xmlns:mc="http://schemas.openxmlformats.org/markup-compatibility/2006">
              <mc:Choice xmlns:v="urn:schemas-microsoft-com:vml" Requires="v">
                <p:oleObj spid="_x0000_s4100" name="Equation" r:id="rId3" imgW="2705100" imgH="457200" progId="Equation.3">
                  <p:embed/>
                </p:oleObj>
              </mc:Choice>
              <mc:Fallback>
                <p:oleObj name="Equation" r:id="rId3" imgW="27051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38400"/>
                        <a:ext cx="48768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Nearest Neighbor Classification…</a:t>
            </a:r>
          </a:p>
        </p:txBody>
      </p:sp>
      <p:sp>
        <p:nvSpPr>
          <p:cNvPr id="5124" name="Rectangle 3"/>
          <p:cNvSpPr>
            <a:spLocks noGrp="1" noChangeArrowheads="1"/>
          </p:cNvSpPr>
          <p:nvPr>
            <p:ph type="body" idx="1"/>
          </p:nvPr>
        </p:nvSpPr>
        <p:spPr/>
        <p:txBody>
          <a:bodyPr/>
          <a:lstStyle/>
          <a:p>
            <a:r>
              <a:rPr lang="en-US" smtClean="0"/>
              <a:t>Choosing the value of k:</a:t>
            </a:r>
          </a:p>
          <a:p>
            <a:pPr lvl="1"/>
            <a:r>
              <a:rPr lang="en-US" sz="2400" smtClean="0"/>
              <a:t>If k is too small, sensitive to noise points</a:t>
            </a:r>
          </a:p>
          <a:p>
            <a:pPr lvl="1"/>
            <a:r>
              <a:rPr lang="en-US" sz="2400" smtClean="0"/>
              <a:t>If k is too large, neighborhood may include points from other classes</a:t>
            </a:r>
          </a:p>
        </p:txBody>
      </p:sp>
      <p:graphicFrame>
        <p:nvGraphicFramePr>
          <p:cNvPr id="5122" name="Object 4"/>
          <p:cNvGraphicFramePr>
            <a:graphicFrameLocks noChangeAspect="1"/>
          </p:cNvGraphicFramePr>
          <p:nvPr/>
        </p:nvGraphicFramePr>
        <p:xfrm>
          <a:off x="3657600" y="3078163"/>
          <a:ext cx="3738563" cy="3170237"/>
        </p:xfrm>
        <a:graphic>
          <a:graphicData uri="http://schemas.openxmlformats.org/presentationml/2006/ole">
            <mc:AlternateContent xmlns:mc="http://schemas.openxmlformats.org/markup-compatibility/2006">
              <mc:Choice xmlns:v="urn:schemas-microsoft-com:vml" Requires="v">
                <p:oleObj spid="_x0000_s5124" name="Visio" r:id="rId3" imgW="6582512" imgH="5298053" progId="Visio.Drawing.6">
                  <p:embed/>
                </p:oleObj>
              </mc:Choice>
              <mc:Fallback>
                <p:oleObj name="Visio" r:id="rId3" imgW="6582512" imgH="5298053"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078163"/>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Nearest Neighbor Classification…</a:t>
            </a:r>
          </a:p>
        </p:txBody>
      </p:sp>
      <p:sp>
        <p:nvSpPr>
          <p:cNvPr id="33795" name="Rectangle 3"/>
          <p:cNvSpPr>
            <a:spLocks noGrp="1" noChangeArrowheads="1"/>
          </p:cNvSpPr>
          <p:nvPr>
            <p:ph type="body" idx="1"/>
          </p:nvPr>
        </p:nvSpPr>
        <p:spPr/>
        <p:txBody>
          <a:bodyPr/>
          <a:lstStyle/>
          <a:p>
            <a:r>
              <a:rPr lang="en-US" smtClean="0"/>
              <a:t>Scaling issues</a:t>
            </a:r>
          </a:p>
          <a:p>
            <a:pPr lvl="1"/>
            <a:r>
              <a:rPr lang="en-US" smtClean="0"/>
              <a:t>Attributes may have to be scaled to prevent distance measures from being dominated by one of the attributes</a:t>
            </a:r>
          </a:p>
          <a:p>
            <a:pPr lvl="1"/>
            <a:r>
              <a:rPr lang="en-US" smtClean="0"/>
              <a:t>Example:</a:t>
            </a:r>
          </a:p>
          <a:p>
            <a:pPr lvl="2"/>
            <a:r>
              <a:rPr lang="en-US" smtClean="0"/>
              <a:t> height of a person may vary from 1.5m to 1.8m</a:t>
            </a:r>
          </a:p>
          <a:p>
            <a:pPr lvl="2"/>
            <a:r>
              <a:rPr lang="en-US" smtClean="0"/>
              <a:t> weight of a person may vary from 90lb to 300lb</a:t>
            </a:r>
          </a:p>
          <a:p>
            <a:pPr lvl="2"/>
            <a:r>
              <a:rPr lang="en-US" smtClean="0"/>
              <a:t> income of a person may vary from $10K to $1M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Nearest Neighbor Classification…</a:t>
            </a:r>
          </a:p>
        </p:txBody>
      </p:sp>
      <p:sp>
        <p:nvSpPr>
          <p:cNvPr id="34819" name="Rectangle 3"/>
          <p:cNvSpPr>
            <a:spLocks noGrp="1" noChangeArrowheads="1"/>
          </p:cNvSpPr>
          <p:nvPr>
            <p:ph type="body" idx="1"/>
          </p:nvPr>
        </p:nvSpPr>
        <p:spPr/>
        <p:txBody>
          <a:bodyPr/>
          <a:lstStyle/>
          <a:p>
            <a:r>
              <a:rPr lang="en-US" smtClean="0"/>
              <a:t>Problem with Euclidean measure:</a:t>
            </a:r>
          </a:p>
          <a:p>
            <a:pPr lvl="1"/>
            <a:r>
              <a:rPr lang="en-US" smtClean="0"/>
              <a:t>High dimensional data </a:t>
            </a:r>
          </a:p>
          <a:p>
            <a:pPr lvl="2"/>
            <a:r>
              <a:rPr lang="en-US" smtClean="0"/>
              <a:t> </a:t>
            </a:r>
            <a:r>
              <a:rPr lang="en-US" smtClean="0">
                <a:solidFill>
                  <a:srgbClr val="FF0000"/>
                </a:solidFill>
              </a:rPr>
              <a:t>curse of dimensionality</a:t>
            </a:r>
          </a:p>
          <a:p>
            <a:pPr lvl="1"/>
            <a:r>
              <a:rPr lang="en-US" smtClean="0"/>
              <a:t>Can produce counter-intuitive results</a:t>
            </a:r>
          </a:p>
          <a:p>
            <a:pPr lvl="1"/>
            <a:endParaRPr lang="en-US" smtClean="0"/>
          </a:p>
          <a:p>
            <a:pPr lvl="1"/>
            <a:endParaRPr lang="en-US" smtClean="0"/>
          </a:p>
          <a:p>
            <a:pPr lvl="1"/>
            <a:endParaRPr lang="en-US" smtClean="0"/>
          </a:p>
          <a:p>
            <a:pPr lvl="1"/>
            <a:endParaRPr lang="en-US" smtClean="0"/>
          </a:p>
        </p:txBody>
      </p:sp>
      <p:sp>
        <p:nvSpPr>
          <p:cNvPr id="34820" name="Text Box 4"/>
          <p:cNvSpPr txBox="1">
            <a:spLocks noChangeArrowheads="1"/>
          </p:cNvSpPr>
          <p:nvPr/>
        </p:nvSpPr>
        <p:spPr bwMode="auto">
          <a:xfrm>
            <a:off x="457200" y="3581400"/>
            <a:ext cx="3200400" cy="469900"/>
          </a:xfrm>
          <a:prstGeom prst="rect">
            <a:avLst/>
          </a:prstGeom>
          <a:noFill/>
          <a:ln w="12700">
            <a:solidFill>
              <a:schemeClr val="tx1"/>
            </a:solidFill>
            <a:miter lim="800000"/>
            <a:headEnd/>
            <a:tailEnd/>
          </a:ln>
        </p:spPr>
        <p:txBody>
          <a:bodyPr>
            <a:spAutoFit/>
          </a:bodyPr>
          <a:lstStyle/>
          <a:p>
            <a:pPr>
              <a:spcBef>
                <a:spcPct val="50000"/>
              </a:spcBef>
            </a:pPr>
            <a:r>
              <a:rPr lang="en-US" sz="2400"/>
              <a:t>1 1 1 1 1 1 1 1 1 1 1 0</a:t>
            </a:r>
          </a:p>
        </p:txBody>
      </p:sp>
      <p:sp>
        <p:nvSpPr>
          <p:cNvPr id="34821" name="Text Box 5"/>
          <p:cNvSpPr txBox="1">
            <a:spLocks noChangeArrowheads="1"/>
          </p:cNvSpPr>
          <p:nvPr/>
        </p:nvSpPr>
        <p:spPr bwMode="auto">
          <a:xfrm>
            <a:off x="457200" y="4267200"/>
            <a:ext cx="3200400" cy="469900"/>
          </a:xfrm>
          <a:prstGeom prst="rect">
            <a:avLst/>
          </a:prstGeom>
          <a:noFill/>
          <a:ln w="12700">
            <a:solidFill>
              <a:schemeClr val="tx1"/>
            </a:solidFill>
            <a:miter lim="800000"/>
            <a:headEnd/>
            <a:tailEnd/>
          </a:ln>
        </p:spPr>
        <p:txBody>
          <a:bodyPr>
            <a:spAutoFit/>
          </a:bodyPr>
          <a:lstStyle/>
          <a:p>
            <a:pPr>
              <a:spcBef>
                <a:spcPct val="50000"/>
              </a:spcBef>
            </a:pPr>
            <a:r>
              <a:rPr lang="en-US" sz="2400"/>
              <a:t>0 1 1 1 1 1 1 1 1 1 1 1</a:t>
            </a:r>
          </a:p>
        </p:txBody>
      </p:sp>
      <p:sp>
        <p:nvSpPr>
          <p:cNvPr id="34822" name="Text Box 6"/>
          <p:cNvSpPr txBox="1">
            <a:spLocks noChangeArrowheads="1"/>
          </p:cNvSpPr>
          <p:nvPr/>
        </p:nvSpPr>
        <p:spPr bwMode="auto">
          <a:xfrm>
            <a:off x="4876800" y="3594100"/>
            <a:ext cx="3200400" cy="469900"/>
          </a:xfrm>
          <a:prstGeom prst="rect">
            <a:avLst/>
          </a:prstGeom>
          <a:noFill/>
          <a:ln w="12700">
            <a:solidFill>
              <a:schemeClr val="tx1"/>
            </a:solidFill>
            <a:miter lim="800000"/>
            <a:headEnd/>
            <a:tailEnd/>
          </a:ln>
        </p:spPr>
        <p:txBody>
          <a:bodyPr>
            <a:spAutoFit/>
          </a:bodyPr>
          <a:lstStyle/>
          <a:p>
            <a:pPr>
              <a:spcBef>
                <a:spcPct val="50000"/>
              </a:spcBef>
            </a:pPr>
            <a:r>
              <a:rPr lang="en-US" sz="2400"/>
              <a:t>1 0 0 0 0 0 0 0 0 0 0 0</a:t>
            </a:r>
          </a:p>
        </p:txBody>
      </p:sp>
      <p:sp>
        <p:nvSpPr>
          <p:cNvPr id="34823" name="Text Box 7"/>
          <p:cNvSpPr txBox="1">
            <a:spLocks noChangeArrowheads="1"/>
          </p:cNvSpPr>
          <p:nvPr/>
        </p:nvSpPr>
        <p:spPr bwMode="auto">
          <a:xfrm>
            <a:off x="4876800" y="4279900"/>
            <a:ext cx="3200400" cy="469900"/>
          </a:xfrm>
          <a:prstGeom prst="rect">
            <a:avLst/>
          </a:prstGeom>
          <a:noFill/>
          <a:ln w="12700">
            <a:solidFill>
              <a:schemeClr val="tx1"/>
            </a:solidFill>
            <a:miter lim="800000"/>
            <a:headEnd/>
            <a:tailEnd/>
          </a:ln>
        </p:spPr>
        <p:txBody>
          <a:bodyPr>
            <a:spAutoFit/>
          </a:bodyPr>
          <a:lstStyle/>
          <a:p>
            <a:pPr>
              <a:spcBef>
                <a:spcPct val="50000"/>
              </a:spcBef>
            </a:pPr>
            <a:r>
              <a:rPr lang="en-US" sz="2400"/>
              <a:t>0 0 0 0 0 0 0 0 0 0 0 1</a:t>
            </a:r>
          </a:p>
        </p:txBody>
      </p:sp>
      <p:sp>
        <p:nvSpPr>
          <p:cNvPr id="34824" name="Rectangle 8"/>
          <p:cNvSpPr>
            <a:spLocks noChangeArrowheads="1"/>
          </p:cNvSpPr>
          <p:nvPr/>
        </p:nvSpPr>
        <p:spPr bwMode="auto">
          <a:xfrm>
            <a:off x="3962400" y="3898900"/>
            <a:ext cx="558800" cy="6096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pitchFamily="2" charset="2"/>
              <a:buNone/>
            </a:pPr>
            <a:r>
              <a:rPr lang="en-US" sz="2400" b="0"/>
              <a:t>vs</a:t>
            </a:r>
          </a:p>
        </p:txBody>
      </p:sp>
      <p:sp>
        <p:nvSpPr>
          <p:cNvPr id="1061897" name="Text Box 9"/>
          <p:cNvSpPr txBox="1">
            <a:spLocks noChangeArrowheads="1"/>
          </p:cNvSpPr>
          <p:nvPr/>
        </p:nvSpPr>
        <p:spPr bwMode="auto">
          <a:xfrm>
            <a:off x="1295400" y="4876800"/>
            <a:ext cx="1676400" cy="396875"/>
          </a:xfrm>
          <a:prstGeom prst="rect">
            <a:avLst/>
          </a:prstGeom>
          <a:noFill/>
          <a:ln w="12700">
            <a:noFill/>
            <a:miter lim="800000"/>
            <a:headEnd/>
            <a:tailEnd/>
          </a:ln>
        </p:spPr>
        <p:txBody>
          <a:bodyPr>
            <a:spAutoFit/>
          </a:bodyPr>
          <a:lstStyle/>
          <a:p>
            <a:pPr>
              <a:spcBef>
                <a:spcPct val="50000"/>
              </a:spcBef>
            </a:pPr>
            <a:r>
              <a:rPr lang="en-US" sz="2000"/>
              <a:t>d = 1.4142</a:t>
            </a:r>
          </a:p>
        </p:txBody>
      </p:sp>
      <p:sp>
        <p:nvSpPr>
          <p:cNvPr id="1061898" name="Text Box 10"/>
          <p:cNvSpPr txBox="1">
            <a:spLocks noChangeArrowheads="1"/>
          </p:cNvSpPr>
          <p:nvPr/>
        </p:nvSpPr>
        <p:spPr bwMode="auto">
          <a:xfrm>
            <a:off x="5715000" y="4876800"/>
            <a:ext cx="1676400" cy="396875"/>
          </a:xfrm>
          <a:prstGeom prst="rect">
            <a:avLst/>
          </a:prstGeom>
          <a:noFill/>
          <a:ln w="12700">
            <a:noFill/>
            <a:miter lim="800000"/>
            <a:headEnd/>
            <a:tailEnd/>
          </a:ln>
        </p:spPr>
        <p:txBody>
          <a:bodyPr>
            <a:spAutoFit/>
          </a:bodyPr>
          <a:lstStyle/>
          <a:p>
            <a:pPr>
              <a:spcBef>
                <a:spcPct val="50000"/>
              </a:spcBef>
            </a:pPr>
            <a:r>
              <a:rPr lang="en-US" sz="2000"/>
              <a:t>d = 1.4142</a:t>
            </a:r>
          </a:p>
        </p:txBody>
      </p:sp>
      <p:sp>
        <p:nvSpPr>
          <p:cNvPr id="1061899" name="Rectangle 11"/>
          <p:cNvSpPr>
            <a:spLocks noChangeArrowheads="1"/>
          </p:cNvSpPr>
          <p:nvPr/>
        </p:nvSpPr>
        <p:spPr bwMode="auto">
          <a:xfrm>
            <a:off x="457200" y="5334000"/>
            <a:ext cx="8318500" cy="1066800"/>
          </a:xfrm>
          <a:prstGeom prst="rect">
            <a:avLst/>
          </a:prstGeom>
          <a:noFill/>
          <a:ln w="12700">
            <a:noFill/>
            <a:miter lim="800000"/>
            <a:headEnd/>
            <a:tailEnd/>
          </a:ln>
        </p:spPr>
        <p:txBody>
          <a:bodyPr lIns="90488" tIns="44450" rIns="90488" bIns="44450"/>
          <a:lstStyle/>
          <a:p>
            <a:pPr marL="1143000" lvl="2" indent="-228600">
              <a:spcBef>
                <a:spcPct val="10000"/>
              </a:spcBef>
              <a:spcAft>
                <a:spcPts val="400"/>
              </a:spcAft>
              <a:buClr>
                <a:srgbClr val="0C7B9C"/>
              </a:buClr>
              <a:buSzPct val="70000"/>
              <a:buFont typeface="Wingdings" pitchFamily="2" charset="2"/>
              <a:buNone/>
            </a:pPr>
            <a:r>
              <a:rPr lang="en-US" sz="2400" b="0"/>
              <a:t> </a:t>
            </a:r>
          </a:p>
          <a:p>
            <a:pPr marL="1143000" lvl="2" indent="-228600">
              <a:spcBef>
                <a:spcPct val="10000"/>
              </a:spcBef>
              <a:spcAft>
                <a:spcPts val="400"/>
              </a:spcAft>
              <a:buClr>
                <a:srgbClr val="0C7B9C"/>
              </a:buClr>
              <a:buSzPct val="70000"/>
              <a:buFont typeface="Wingdings" pitchFamily="2" charset="2"/>
              <a:buChar char="u"/>
            </a:pPr>
            <a:r>
              <a:rPr lang="en-US" sz="2400" b="0"/>
              <a:t> Solution: Normalize the vectors to unit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18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18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1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7" grpId="0" autoUpdateAnimBg="0"/>
      <p:bldP spid="1061898" grpId="0" autoUpdateAnimBg="0"/>
      <p:bldP spid="106189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Classification Overview</a:t>
            </a:r>
          </a:p>
        </p:txBody>
      </p:sp>
      <p:sp>
        <p:nvSpPr>
          <p:cNvPr id="22531" name="Content Placeholder 3"/>
          <p:cNvSpPr>
            <a:spLocks noGrp="1"/>
          </p:cNvSpPr>
          <p:nvPr>
            <p:ph idx="1"/>
          </p:nvPr>
        </p:nvSpPr>
        <p:spPr>
          <a:xfrm>
            <a:off x="4572000" y="1600200"/>
            <a:ext cx="4114800" cy="4525963"/>
          </a:xfrm>
        </p:spPr>
        <p:txBody>
          <a:bodyPr/>
          <a:lstStyle/>
          <a:p>
            <a:r>
              <a:rPr lang="en-US" smtClean="0"/>
              <a:t>Assigning data to discrete categories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Nearest neighbor Classification…</a:t>
            </a:r>
          </a:p>
        </p:txBody>
      </p:sp>
      <p:sp>
        <p:nvSpPr>
          <p:cNvPr id="35843" name="Rectangle 3"/>
          <p:cNvSpPr>
            <a:spLocks noGrp="1" noChangeArrowheads="1"/>
          </p:cNvSpPr>
          <p:nvPr>
            <p:ph type="body" idx="1"/>
          </p:nvPr>
        </p:nvSpPr>
        <p:spPr/>
        <p:txBody>
          <a:bodyPr/>
          <a:lstStyle/>
          <a:p>
            <a:r>
              <a:rPr lang="en-US" smtClean="0"/>
              <a:t>k-NN classifiers are lazy learners </a:t>
            </a:r>
          </a:p>
          <a:p>
            <a:pPr lvl="1"/>
            <a:r>
              <a:rPr lang="en-US" smtClean="0"/>
              <a:t>It does not build models explicitly</a:t>
            </a:r>
          </a:p>
          <a:p>
            <a:pPr lvl="1"/>
            <a:r>
              <a:rPr lang="en-US" smtClean="0"/>
              <a:t>Unlike eager learners such as decision tree induction and rule-based systems</a:t>
            </a:r>
          </a:p>
          <a:p>
            <a:pPr lvl="1"/>
            <a:r>
              <a:rPr lang="en-US" smtClean="0"/>
              <a:t>Classifying unknown records are relatively expensive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Bayes Classifier</a:t>
            </a:r>
          </a:p>
        </p:txBody>
      </p:sp>
      <p:sp>
        <p:nvSpPr>
          <p:cNvPr id="6149" name="Rectangle 3"/>
          <p:cNvSpPr>
            <a:spLocks noGrp="1" noChangeArrowheads="1"/>
          </p:cNvSpPr>
          <p:nvPr>
            <p:ph type="body" idx="1"/>
          </p:nvPr>
        </p:nvSpPr>
        <p:spPr/>
        <p:txBody>
          <a:bodyPr/>
          <a:lstStyle/>
          <a:p>
            <a:r>
              <a:rPr lang="en-US" smtClean="0"/>
              <a:t>A probabilistic framework for solving classification problems</a:t>
            </a:r>
          </a:p>
          <a:p>
            <a:r>
              <a:rPr lang="en-US" smtClean="0"/>
              <a:t>Conditional Probability:</a:t>
            </a:r>
          </a:p>
          <a:p>
            <a:endParaRPr lang="en-US" smtClean="0"/>
          </a:p>
          <a:p>
            <a:endParaRPr lang="en-US" smtClean="0"/>
          </a:p>
          <a:p>
            <a:endParaRPr lang="en-US" smtClean="0"/>
          </a:p>
          <a:p>
            <a:r>
              <a:rPr lang="en-US" smtClean="0"/>
              <a:t> Bayes theorem:</a:t>
            </a:r>
          </a:p>
        </p:txBody>
      </p:sp>
      <p:graphicFrame>
        <p:nvGraphicFramePr>
          <p:cNvPr id="6146" name="Object 4"/>
          <p:cNvGraphicFramePr>
            <a:graphicFrameLocks noChangeAspect="1"/>
          </p:cNvGraphicFramePr>
          <p:nvPr/>
        </p:nvGraphicFramePr>
        <p:xfrm>
          <a:off x="1600200" y="5029200"/>
          <a:ext cx="4440238" cy="1157288"/>
        </p:xfrm>
        <a:graphic>
          <a:graphicData uri="http://schemas.openxmlformats.org/presentationml/2006/ole">
            <mc:AlternateContent xmlns:mc="http://schemas.openxmlformats.org/markup-compatibility/2006">
              <mc:Choice xmlns:v="urn:schemas-microsoft-com:vml" Requires="v">
                <p:oleObj spid="_x0000_s6150" name="Equation" r:id="rId3" imgW="3022600" imgH="787400" progId="Equation.3">
                  <p:embed/>
                </p:oleObj>
              </mc:Choice>
              <mc:Fallback>
                <p:oleObj name="Equation" r:id="rId3" imgW="3022600" imgH="78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029200"/>
                        <a:ext cx="4440238"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4876800" y="2263775"/>
          <a:ext cx="2819400" cy="2003425"/>
        </p:xfrm>
        <a:graphic>
          <a:graphicData uri="http://schemas.openxmlformats.org/presentationml/2006/ole">
            <mc:AlternateContent xmlns:mc="http://schemas.openxmlformats.org/markup-compatibility/2006">
              <mc:Choice xmlns:v="urn:schemas-microsoft-com:vml" Requires="v">
                <p:oleObj spid="_x0000_s6151" name="Equation" r:id="rId5" imgW="2324100" imgH="1651000" progId="Equation.3">
                  <p:embed/>
                </p:oleObj>
              </mc:Choice>
              <mc:Fallback>
                <p:oleObj name="Equation" r:id="rId5" imgW="2324100" imgH="1651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263775"/>
                        <a:ext cx="2819400" cy="200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Example of Bayes Theorem</a:t>
            </a:r>
          </a:p>
        </p:txBody>
      </p:sp>
      <p:sp>
        <p:nvSpPr>
          <p:cNvPr id="7172" name="Rectangle 3"/>
          <p:cNvSpPr>
            <a:spLocks noGrp="1" noChangeArrowheads="1"/>
          </p:cNvSpPr>
          <p:nvPr>
            <p:ph type="body" idx="1"/>
          </p:nvPr>
        </p:nvSpPr>
        <p:spPr>
          <a:xfrm>
            <a:off x="411163" y="1143000"/>
            <a:ext cx="8580437" cy="5181600"/>
          </a:xfrm>
        </p:spPr>
        <p:txBody>
          <a:bodyPr/>
          <a:lstStyle/>
          <a:p>
            <a:r>
              <a:rPr lang="en-US" smtClean="0"/>
              <a:t>Given: </a:t>
            </a:r>
          </a:p>
          <a:p>
            <a:pPr lvl="1"/>
            <a:r>
              <a:rPr lang="en-US" sz="2200" smtClean="0"/>
              <a:t>A doctor knows that meningitis causes stiff neck 50% of the time</a:t>
            </a:r>
          </a:p>
          <a:p>
            <a:pPr lvl="1"/>
            <a:r>
              <a:rPr lang="en-US" sz="2200" smtClean="0"/>
              <a:t>Prior probability of any patient having meningitis is 1/50,000</a:t>
            </a:r>
          </a:p>
          <a:p>
            <a:pPr lvl="1"/>
            <a:r>
              <a:rPr lang="en-US" sz="2200" smtClean="0"/>
              <a:t>Prior probability of any patient having stiff neck is 1/20</a:t>
            </a:r>
          </a:p>
          <a:p>
            <a:pPr lvl="1">
              <a:buFont typeface="Arial" pitchFamily="34" charset="0"/>
              <a:buNone/>
            </a:pPr>
            <a:endParaRPr lang="en-US" sz="2200" smtClean="0"/>
          </a:p>
          <a:p>
            <a:r>
              <a:rPr lang="en-US" smtClean="0"/>
              <a:t> If a patient has stiff neck, what’s the probability he/she has meningitis?</a:t>
            </a:r>
            <a:endParaRPr lang="en-US" sz="2200" smtClean="0"/>
          </a:p>
          <a:p>
            <a:endParaRPr lang="en-US" smtClean="0"/>
          </a:p>
        </p:txBody>
      </p:sp>
      <p:graphicFrame>
        <p:nvGraphicFramePr>
          <p:cNvPr id="7170" name="Object 4"/>
          <p:cNvGraphicFramePr>
            <a:graphicFrameLocks noChangeAspect="1"/>
          </p:cNvGraphicFramePr>
          <p:nvPr/>
        </p:nvGraphicFramePr>
        <p:xfrm>
          <a:off x="609600" y="4800600"/>
          <a:ext cx="7772400" cy="962025"/>
        </p:xfrm>
        <a:graphic>
          <a:graphicData uri="http://schemas.openxmlformats.org/presentationml/2006/ole">
            <mc:AlternateContent xmlns:mc="http://schemas.openxmlformats.org/markup-compatibility/2006">
              <mc:Choice xmlns:v="urn:schemas-microsoft-com:vml" Requires="v">
                <p:oleObj spid="_x0000_s7172" name="Equation" r:id="rId3" imgW="6362700" imgH="787400" progId="Equation.3">
                  <p:embed/>
                </p:oleObj>
              </mc:Choice>
              <mc:Fallback>
                <p:oleObj name="Equation" r:id="rId3" imgW="6362700" imgH="78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77724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Bayesian Classifiers</a:t>
            </a:r>
          </a:p>
        </p:txBody>
      </p:sp>
      <p:sp>
        <p:nvSpPr>
          <p:cNvPr id="36867" name="Rectangle 3"/>
          <p:cNvSpPr>
            <a:spLocks noGrp="1" noChangeArrowheads="1"/>
          </p:cNvSpPr>
          <p:nvPr>
            <p:ph type="body" idx="1"/>
          </p:nvPr>
        </p:nvSpPr>
        <p:spPr>
          <a:xfrm>
            <a:off x="228600" y="1066800"/>
            <a:ext cx="8686800" cy="5105400"/>
          </a:xfrm>
        </p:spPr>
        <p:txBody>
          <a:bodyPr/>
          <a:lstStyle/>
          <a:p>
            <a:r>
              <a:rPr lang="en-US" smtClean="0"/>
              <a:t>Consider each attribute and class label as random variables</a:t>
            </a:r>
          </a:p>
          <a:p>
            <a:pPr lvl="1">
              <a:buFont typeface="Arial" pitchFamily="34" charset="0"/>
              <a:buNone/>
            </a:pPr>
            <a:endParaRPr lang="en-US" smtClean="0"/>
          </a:p>
          <a:p>
            <a:r>
              <a:rPr lang="en-US" smtClean="0"/>
              <a:t>Given a record with attributes (A</a:t>
            </a:r>
            <a:r>
              <a:rPr lang="en-US" baseline="-25000" smtClean="0"/>
              <a:t>1</a:t>
            </a:r>
            <a:r>
              <a:rPr lang="en-US" smtClean="0"/>
              <a:t>, A</a:t>
            </a:r>
            <a:r>
              <a:rPr lang="en-US" baseline="-25000" smtClean="0"/>
              <a:t>2</a:t>
            </a:r>
            <a:r>
              <a:rPr lang="en-US" smtClean="0"/>
              <a:t>,…,A</a:t>
            </a:r>
            <a:r>
              <a:rPr lang="en-US" baseline="-25000" smtClean="0"/>
              <a:t>n</a:t>
            </a:r>
            <a:r>
              <a:rPr lang="en-US" smtClean="0"/>
              <a:t>) </a:t>
            </a:r>
          </a:p>
          <a:p>
            <a:pPr lvl="1"/>
            <a:r>
              <a:rPr lang="en-US" smtClean="0"/>
              <a:t>Goal is to predict class C</a:t>
            </a:r>
          </a:p>
          <a:p>
            <a:pPr lvl="1"/>
            <a:r>
              <a:rPr lang="en-US" smtClean="0"/>
              <a:t>Specifically, we want to find the value of C that maximizes P(C| A</a:t>
            </a:r>
            <a:r>
              <a:rPr lang="en-US" baseline="-25000" smtClean="0"/>
              <a:t>1</a:t>
            </a:r>
            <a:r>
              <a:rPr lang="en-US" smtClean="0"/>
              <a:t>, A</a:t>
            </a:r>
            <a:r>
              <a:rPr lang="en-US" baseline="-25000" smtClean="0"/>
              <a:t>2</a:t>
            </a:r>
            <a:r>
              <a:rPr lang="en-US" smtClean="0"/>
              <a:t>,…,A</a:t>
            </a:r>
            <a:r>
              <a:rPr lang="en-US" baseline="-25000" smtClean="0"/>
              <a:t>n </a:t>
            </a:r>
            <a:r>
              <a:rPr lang="en-US" smtClean="0"/>
              <a:t>)</a:t>
            </a:r>
          </a:p>
          <a:p>
            <a:pPr lvl="1"/>
            <a:endParaRPr lang="en-US" smtClean="0"/>
          </a:p>
          <a:p>
            <a:r>
              <a:rPr lang="en-US" smtClean="0"/>
              <a:t>Can we estimate P(C| A</a:t>
            </a:r>
            <a:r>
              <a:rPr lang="en-US" baseline="-25000" smtClean="0"/>
              <a:t>1</a:t>
            </a:r>
            <a:r>
              <a:rPr lang="en-US" smtClean="0"/>
              <a:t>, A</a:t>
            </a:r>
            <a:r>
              <a:rPr lang="en-US" baseline="-25000" smtClean="0"/>
              <a:t>2</a:t>
            </a:r>
            <a:r>
              <a:rPr lang="en-US" smtClean="0"/>
              <a:t>,…,A</a:t>
            </a:r>
            <a:r>
              <a:rPr lang="en-US" baseline="-25000" smtClean="0"/>
              <a:t>n </a:t>
            </a:r>
            <a:r>
              <a:rPr lang="en-US" smtClean="0"/>
              <a:t>) directly from data?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Bayesian Classifiers</a:t>
            </a:r>
          </a:p>
        </p:txBody>
      </p:sp>
      <p:sp>
        <p:nvSpPr>
          <p:cNvPr id="8196" name="Rectangle 3"/>
          <p:cNvSpPr>
            <a:spLocks noGrp="1" noChangeArrowheads="1"/>
          </p:cNvSpPr>
          <p:nvPr>
            <p:ph type="body" idx="1"/>
          </p:nvPr>
        </p:nvSpPr>
        <p:spPr>
          <a:xfrm>
            <a:off x="411163" y="1143000"/>
            <a:ext cx="8580437" cy="5181600"/>
          </a:xfrm>
        </p:spPr>
        <p:txBody>
          <a:bodyPr/>
          <a:lstStyle/>
          <a:p>
            <a:pPr>
              <a:lnSpc>
                <a:spcPct val="90000"/>
              </a:lnSpc>
            </a:pPr>
            <a:r>
              <a:rPr lang="en-US" sz="2400" smtClean="0"/>
              <a:t>Approach:</a:t>
            </a:r>
          </a:p>
          <a:p>
            <a:pPr lvl="1">
              <a:lnSpc>
                <a:spcPct val="90000"/>
              </a:lnSpc>
            </a:pPr>
            <a:r>
              <a:rPr lang="en-US" sz="2400" smtClean="0"/>
              <a:t>compute the posterior probability P(C |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for all values of C using the Bayes theorem</a:t>
            </a:r>
          </a:p>
          <a:p>
            <a:pPr lvl="1">
              <a:lnSpc>
                <a:spcPct val="90000"/>
              </a:lnSpc>
            </a:pPr>
            <a:endParaRPr lang="en-US" sz="2400" smtClean="0"/>
          </a:p>
          <a:p>
            <a:pPr lvl="1">
              <a:lnSpc>
                <a:spcPct val="90000"/>
              </a:lnSpc>
            </a:pPr>
            <a:endParaRPr lang="en-US" sz="2400" smtClean="0"/>
          </a:p>
          <a:p>
            <a:pPr lvl="1">
              <a:lnSpc>
                <a:spcPct val="90000"/>
              </a:lnSpc>
              <a:buFont typeface="Arial" pitchFamily="34" charset="0"/>
              <a:buNone/>
            </a:pPr>
            <a:endParaRPr lang="en-US" sz="2400" smtClean="0"/>
          </a:p>
          <a:p>
            <a:pPr lvl="1">
              <a:lnSpc>
                <a:spcPct val="90000"/>
              </a:lnSpc>
            </a:pPr>
            <a:r>
              <a:rPr lang="en-US" sz="2400" smtClean="0"/>
              <a:t>Choose value of C that maximizes </a:t>
            </a:r>
            <a:br>
              <a:rPr lang="en-US" sz="2400" smtClean="0"/>
            </a:br>
            <a:r>
              <a:rPr lang="en-US" sz="2400" smtClean="0"/>
              <a:t>		P(C |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a:t>
            </a:r>
            <a:br>
              <a:rPr lang="en-US" sz="2400" smtClean="0"/>
            </a:br>
            <a:endParaRPr lang="en-US" sz="2400" smtClean="0"/>
          </a:p>
          <a:p>
            <a:pPr lvl="1">
              <a:lnSpc>
                <a:spcPct val="90000"/>
              </a:lnSpc>
            </a:pPr>
            <a:r>
              <a:rPr lang="en-US" sz="2400" smtClean="0"/>
              <a:t>Equivalent to choosing value of C that maximizes</a:t>
            </a:r>
            <a:br>
              <a:rPr lang="en-US" sz="2400" smtClean="0"/>
            </a:br>
            <a:r>
              <a:rPr lang="en-US" sz="2400" smtClean="0"/>
              <a:t>     	P(A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|C) P(C)</a:t>
            </a:r>
          </a:p>
          <a:p>
            <a:pPr lvl="1">
              <a:lnSpc>
                <a:spcPct val="90000"/>
              </a:lnSpc>
              <a:buFont typeface="Arial" pitchFamily="34" charset="0"/>
              <a:buNone/>
            </a:pPr>
            <a:endParaRPr lang="en-US" sz="2400" smtClean="0"/>
          </a:p>
          <a:p>
            <a:pPr>
              <a:lnSpc>
                <a:spcPct val="90000"/>
              </a:lnSpc>
            </a:pPr>
            <a:r>
              <a:rPr lang="en-US" sz="2400" smtClean="0"/>
              <a:t>How to estimate P(A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 C )?</a:t>
            </a:r>
          </a:p>
        </p:txBody>
      </p:sp>
      <p:graphicFrame>
        <p:nvGraphicFramePr>
          <p:cNvPr id="8194" name="Object 4"/>
          <p:cNvGraphicFramePr>
            <a:graphicFrameLocks noChangeAspect="1"/>
          </p:cNvGraphicFramePr>
          <p:nvPr/>
        </p:nvGraphicFramePr>
        <p:xfrm>
          <a:off x="1828800" y="2479675"/>
          <a:ext cx="5791200" cy="796925"/>
        </p:xfrm>
        <a:graphic>
          <a:graphicData uri="http://schemas.openxmlformats.org/presentationml/2006/ole">
            <mc:AlternateContent xmlns:mc="http://schemas.openxmlformats.org/markup-compatibility/2006">
              <mc:Choice xmlns:v="urn:schemas-microsoft-com:vml" Requires="v">
                <p:oleObj spid="_x0000_s8196" name="Equation" r:id="rId3" imgW="4864100" imgH="800100" progId="Equation.3">
                  <p:embed/>
                </p:oleObj>
              </mc:Choice>
              <mc:Fallback>
                <p:oleObj name="Equation" r:id="rId3" imgW="4864100" imgH="800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79675"/>
                        <a:ext cx="5791200" cy="796925"/>
                      </a:xfrm>
                      <a:prstGeom prst="rect">
                        <a:avLst/>
                      </a:prstGeom>
                      <a:noFill/>
                      <a:ln w="57150" cmpd="thickThin">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Naïve Bayes Classifier</a:t>
            </a:r>
          </a:p>
        </p:txBody>
      </p:sp>
      <p:sp>
        <p:nvSpPr>
          <p:cNvPr id="37891" name="Rectangle 3"/>
          <p:cNvSpPr>
            <a:spLocks noGrp="1" noChangeArrowheads="1"/>
          </p:cNvSpPr>
          <p:nvPr>
            <p:ph type="body" idx="1"/>
          </p:nvPr>
        </p:nvSpPr>
        <p:spPr/>
        <p:txBody>
          <a:bodyPr/>
          <a:lstStyle/>
          <a:p>
            <a:r>
              <a:rPr lang="en-US" sz="2400" dirty="0" smtClean="0"/>
              <a:t>Assume independence among attributes A</a:t>
            </a:r>
            <a:r>
              <a:rPr lang="en-US" baseline="-25000" dirty="0" smtClean="0"/>
              <a:t>i</a:t>
            </a:r>
            <a:r>
              <a:rPr lang="en-US" sz="2400" dirty="0" smtClean="0"/>
              <a:t> when class is given:    </a:t>
            </a:r>
          </a:p>
          <a:p>
            <a:pPr lvl="1"/>
            <a:r>
              <a:rPr lang="en-US" sz="2400" dirty="0" smtClean="0"/>
              <a:t>P(A</a:t>
            </a:r>
            <a:r>
              <a:rPr lang="en-US" sz="2400" baseline="-25000" dirty="0" smtClean="0"/>
              <a:t>1</a:t>
            </a:r>
            <a:r>
              <a:rPr lang="en-US" sz="2400" dirty="0" smtClean="0"/>
              <a:t>, A</a:t>
            </a:r>
            <a:r>
              <a:rPr lang="en-US" sz="2400" baseline="-25000" dirty="0" smtClean="0"/>
              <a:t>2</a:t>
            </a:r>
            <a:r>
              <a:rPr lang="en-US" sz="2400" dirty="0" smtClean="0"/>
              <a:t>, …, A</a:t>
            </a:r>
            <a:r>
              <a:rPr lang="en-US" sz="2400" baseline="-25000" dirty="0" smtClean="0"/>
              <a:t>n </a:t>
            </a:r>
            <a:r>
              <a:rPr lang="en-US" sz="2400" dirty="0"/>
              <a:t>| </a:t>
            </a:r>
            <a:r>
              <a:rPr lang="en-US" sz="2400"/>
              <a:t>C</a:t>
            </a:r>
            <a:r>
              <a:rPr lang="en-US" sz="2400" baseline="-25000"/>
              <a:t>j</a:t>
            </a:r>
            <a:r>
              <a:rPr lang="en-US" sz="2400" smtClean="0"/>
              <a:t>) </a:t>
            </a:r>
            <a:r>
              <a:rPr lang="en-US" sz="2400" dirty="0" smtClean="0"/>
              <a:t>= P(A</a:t>
            </a:r>
            <a:r>
              <a:rPr lang="en-US" sz="2400" baseline="-25000" dirty="0" smtClean="0"/>
              <a:t>1</a:t>
            </a:r>
            <a:r>
              <a:rPr lang="en-US" sz="2400" dirty="0" smtClean="0"/>
              <a:t>| </a:t>
            </a:r>
            <a:r>
              <a:rPr lang="en-US" sz="2400" dirty="0" err="1" smtClean="0"/>
              <a:t>C</a:t>
            </a:r>
            <a:r>
              <a:rPr lang="en-US" sz="2400" baseline="-25000" dirty="0" err="1" smtClean="0"/>
              <a:t>j</a:t>
            </a:r>
            <a:r>
              <a:rPr lang="en-US" sz="2400" dirty="0" smtClean="0"/>
              <a:t>) P(A</a:t>
            </a:r>
            <a:r>
              <a:rPr lang="en-US" sz="2400" baseline="-25000" dirty="0" smtClean="0"/>
              <a:t>2</a:t>
            </a:r>
            <a:r>
              <a:rPr lang="en-US" sz="2400" dirty="0" smtClean="0"/>
              <a:t>| </a:t>
            </a:r>
            <a:r>
              <a:rPr lang="en-US" sz="2400" dirty="0" err="1" smtClean="0"/>
              <a:t>C</a:t>
            </a:r>
            <a:r>
              <a:rPr lang="en-US" sz="2400" baseline="-25000" dirty="0" err="1" smtClean="0"/>
              <a:t>j</a:t>
            </a:r>
            <a:r>
              <a:rPr lang="en-US" sz="2400" dirty="0" smtClean="0"/>
              <a:t>)… P(A</a:t>
            </a:r>
            <a:r>
              <a:rPr lang="en-US" sz="2400" baseline="-25000" dirty="0" smtClean="0"/>
              <a:t>n</a:t>
            </a:r>
            <a:r>
              <a:rPr lang="en-US" sz="2400" dirty="0" smtClean="0"/>
              <a:t>| </a:t>
            </a:r>
            <a:r>
              <a:rPr lang="en-US" sz="2400" dirty="0" err="1" smtClean="0"/>
              <a:t>C</a:t>
            </a:r>
            <a:r>
              <a:rPr lang="en-US" sz="2400" baseline="-25000" dirty="0" err="1" smtClean="0"/>
              <a:t>j</a:t>
            </a:r>
            <a:r>
              <a:rPr lang="en-US" sz="2400" dirty="0" smtClean="0"/>
              <a:t>)</a:t>
            </a:r>
          </a:p>
          <a:p>
            <a:pPr lvl="1">
              <a:buFont typeface="Arial" pitchFamily="34" charset="0"/>
              <a:buNone/>
            </a:pPr>
            <a:r>
              <a:rPr lang="en-US" sz="2400" dirty="0" smtClean="0"/>
              <a:t> </a:t>
            </a:r>
          </a:p>
          <a:p>
            <a:pPr lvl="1"/>
            <a:r>
              <a:rPr lang="en-US" sz="2400" dirty="0" smtClean="0"/>
              <a:t>Can estimate P(A</a:t>
            </a:r>
            <a:r>
              <a:rPr lang="en-US" baseline="-25000" dirty="0" smtClean="0"/>
              <a:t>i</a:t>
            </a:r>
            <a:r>
              <a:rPr lang="en-US" sz="2400" dirty="0" smtClean="0"/>
              <a:t>| </a:t>
            </a:r>
            <a:r>
              <a:rPr lang="en-US" sz="2400" dirty="0" err="1" smtClean="0"/>
              <a:t>C</a:t>
            </a:r>
            <a:r>
              <a:rPr lang="en-US" baseline="-25000" dirty="0" err="1" smtClean="0"/>
              <a:t>j</a:t>
            </a:r>
            <a:r>
              <a:rPr lang="en-US" sz="2400" dirty="0" smtClean="0"/>
              <a:t>) for all A</a:t>
            </a:r>
            <a:r>
              <a:rPr lang="en-US" baseline="-25000" dirty="0" smtClean="0"/>
              <a:t>i</a:t>
            </a:r>
            <a:r>
              <a:rPr lang="en-US" sz="2400" dirty="0" smtClean="0"/>
              <a:t> and </a:t>
            </a:r>
            <a:r>
              <a:rPr lang="en-US" sz="2400" dirty="0" err="1" smtClean="0"/>
              <a:t>C</a:t>
            </a:r>
            <a:r>
              <a:rPr lang="en-US" baseline="-25000" dirty="0" err="1" smtClean="0"/>
              <a:t>j</a:t>
            </a:r>
            <a:r>
              <a:rPr lang="en-US" sz="2400" dirty="0" smtClean="0"/>
              <a:t>.</a:t>
            </a:r>
          </a:p>
          <a:p>
            <a:pPr lvl="1">
              <a:buFont typeface="Arial" pitchFamily="34" charset="0"/>
              <a:buNone/>
            </a:pPr>
            <a:endParaRPr lang="en-US" sz="2400" dirty="0" smtClean="0"/>
          </a:p>
          <a:p>
            <a:pPr lvl="1"/>
            <a:r>
              <a:rPr lang="en-US" sz="2400" dirty="0" smtClean="0"/>
              <a:t>New point is classified to </a:t>
            </a:r>
            <a:r>
              <a:rPr lang="en-US" sz="2400" dirty="0" err="1" smtClean="0"/>
              <a:t>C</a:t>
            </a:r>
            <a:r>
              <a:rPr lang="en-US" sz="2400" baseline="-25000" dirty="0" err="1" smtClean="0"/>
              <a:t>j</a:t>
            </a:r>
            <a:r>
              <a:rPr lang="en-US" sz="2400" dirty="0" smtClean="0"/>
              <a:t> if  P(</a:t>
            </a:r>
            <a:r>
              <a:rPr lang="en-US" sz="2400" dirty="0" err="1" smtClean="0"/>
              <a:t>C</a:t>
            </a:r>
            <a:r>
              <a:rPr lang="en-US" sz="2400" baseline="-25000" dirty="0" err="1" smtClean="0"/>
              <a:t>j</a:t>
            </a:r>
            <a:r>
              <a:rPr lang="en-US" sz="2400" dirty="0" smtClean="0"/>
              <a:t>) </a:t>
            </a:r>
            <a:r>
              <a:rPr lang="en-US" sz="2400" dirty="0" smtClean="0">
                <a:sym typeface="Symbol" pitchFamily="18" charset="2"/>
              </a:rPr>
              <a:t></a:t>
            </a:r>
            <a:r>
              <a:rPr lang="en-US" sz="2400" dirty="0" smtClean="0"/>
              <a:t> P(A</a:t>
            </a:r>
            <a:r>
              <a:rPr lang="en-US" sz="2400" baseline="-25000" dirty="0" smtClean="0"/>
              <a:t>i</a:t>
            </a:r>
            <a:r>
              <a:rPr lang="en-US" sz="2400" dirty="0" smtClean="0"/>
              <a:t>| </a:t>
            </a:r>
            <a:r>
              <a:rPr lang="en-US" sz="2400" dirty="0" err="1" smtClean="0"/>
              <a:t>C</a:t>
            </a:r>
            <a:r>
              <a:rPr lang="en-US" sz="2400" baseline="-25000" dirty="0" err="1" smtClean="0"/>
              <a:t>j</a:t>
            </a:r>
            <a:r>
              <a:rPr lang="en-US" sz="2400" dirty="0" smtClean="0"/>
              <a:t>)  is maximal.</a:t>
            </a:r>
            <a:endParaRPr lang="en-US" dirty="0" smtClean="0"/>
          </a:p>
          <a:p>
            <a:pPr>
              <a:buFont typeface="Monotype Sorts" pitchFamily="2" charset="2"/>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04800" y="152400"/>
            <a:ext cx="8686800" cy="533400"/>
          </a:xfrm>
        </p:spPr>
        <p:txBody>
          <a:bodyPr/>
          <a:lstStyle/>
          <a:p>
            <a:r>
              <a:rPr lang="en-US" smtClean="0"/>
              <a:t>How to Estimate Probabilities from Data?</a:t>
            </a:r>
          </a:p>
        </p:txBody>
      </p:sp>
      <p:sp>
        <p:nvSpPr>
          <p:cNvPr id="9220" name="Rectangle 3"/>
          <p:cNvSpPr>
            <a:spLocks noGrp="1" noChangeArrowheads="1"/>
          </p:cNvSpPr>
          <p:nvPr>
            <p:ph type="body" idx="1"/>
          </p:nvPr>
        </p:nvSpPr>
        <p:spPr>
          <a:xfrm>
            <a:off x="4343400" y="1066800"/>
            <a:ext cx="4572000" cy="5181600"/>
          </a:xfrm>
        </p:spPr>
        <p:txBody>
          <a:bodyPr/>
          <a:lstStyle/>
          <a:p>
            <a:pPr>
              <a:lnSpc>
                <a:spcPct val="90000"/>
              </a:lnSpc>
            </a:pPr>
            <a:r>
              <a:rPr lang="en-US" smtClean="0"/>
              <a:t>Class:  P(C) = N</a:t>
            </a:r>
            <a:r>
              <a:rPr lang="en-US" baseline="-25000" smtClean="0"/>
              <a:t>c</a:t>
            </a:r>
            <a:r>
              <a:rPr lang="en-US" smtClean="0"/>
              <a:t>/N</a:t>
            </a:r>
          </a:p>
          <a:p>
            <a:pPr lvl="1">
              <a:lnSpc>
                <a:spcPct val="90000"/>
              </a:lnSpc>
            </a:pPr>
            <a:r>
              <a:rPr lang="en-US" sz="2000" smtClean="0"/>
              <a:t>e.g.,  P(No) = 7/10, </a:t>
            </a:r>
            <a:br>
              <a:rPr lang="en-US" sz="2000" smtClean="0"/>
            </a:br>
            <a:r>
              <a:rPr lang="en-US" sz="2000" smtClean="0"/>
              <a:t>	        P(Yes) = 3/10</a:t>
            </a:r>
          </a:p>
          <a:p>
            <a:pPr lvl="1">
              <a:lnSpc>
                <a:spcPct val="90000"/>
              </a:lnSpc>
              <a:buFont typeface="Arial" pitchFamily="34" charset="0"/>
              <a:buNone/>
            </a:pPr>
            <a:endParaRPr lang="en-US" sz="2000" smtClean="0"/>
          </a:p>
          <a:p>
            <a:pPr>
              <a:lnSpc>
                <a:spcPct val="90000"/>
              </a:lnSpc>
            </a:pPr>
            <a:r>
              <a:rPr lang="en-US" smtClean="0"/>
              <a:t>For discrete attributes:</a:t>
            </a:r>
            <a:br>
              <a:rPr lang="en-US" smtClean="0"/>
            </a:br>
            <a:r>
              <a:rPr lang="en-US" sz="900" smtClean="0"/>
              <a:t>  </a:t>
            </a:r>
            <a:br>
              <a:rPr lang="en-US" sz="900" smtClean="0"/>
            </a:br>
            <a:r>
              <a:rPr lang="en-US" smtClean="0"/>
              <a:t>     P(A</a:t>
            </a:r>
            <a:r>
              <a:rPr lang="en-US" baseline="-25000" smtClean="0"/>
              <a:t>i</a:t>
            </a:r>
            <a:r>
              <a:rPr lang="en-US" smtClean="0"/>
              <a:t> | C</a:t>
            </a:r>
            <a:r>
              <a:rPr lang="en-US" baseline="-25000" smtClean="0"/>
              <a:t>k</a:t>
            </a:r>
            <a:r>
              <a:rPr lang="en-US" smtClean="0"/>
              <a:t>) = |A</a:t>
            </a:r>
            <a:r>
              <a:rPr lang="en-US" baseline="-25000" smtClean="0"/>
              <a:t>ik</a:t>
            </a:r>
            <a:r>
              <a:rPr lang="en-US" smtClean="0"/>
              <a:t>|/ N</a:t>
            </a:r>
            <a:r>
              <a:rPr lang="en-US" baseline="-25000" smtClean="0"/>
              <a:t>c </a:t>
            </a:r>
          </a:p>
          <a:p>
            <a:pPr lvl="1">
              <a:lnSpc>
                <a:spcPct val="90000"/>
              </a:lnSpc>
            </a:pPr>
            <a:endParaRPr lang="en-US" sz="800" smtClean="0"/>
          </a:p>
          <a:p>
            <a:pPr lvl="1">
              <a:lnSpc>
                <a:spcPct val="90000"/>
              </a:lnSpc>
            </a:pPr>
            <a:r>
              <a:rPr lang="en-US" sz="2400" smtClean="0"/>
              <a:t>where |A</a:t>
            </a:r>
            <a:r>
              <a:rPr lang="en-US" sz="2400" baseline="-25000" smtClean="0"/>
              <a:t>ik</a:t>
            </a:r>
            <a:r>
              <a:rPr lang="en-US" sz="2400" smtClean="0"/>
              <a:t>| is number of instances having attribute A</a:t>
            </a:r>
            <a:r>
              <a:rPr lang="en-US" sz="2400" baseline="-25000" smtClean="0"/>
              <a:t>i</a:t>
            </a:r>
            <a:r>
              <a:rPr lang="en-US" sz="2400" smtClean="0"/>
              <a:t> and belongs to class C</a:t>
            </a:r>
            <a:r>
              <a:rPr lang="en-US" sz="2400" baseline="-25000" smtClean="0"/>
              <a:t>k</a:t>
            </a:r>
            <a:endParaRPr lang="en-US" sz="2400" smtClean="0"/>
          </a:p>
          <a:p>
            <a:pPr lvl="1">
              <a:lnSpc>
                <a:spcPct val="90000"/>
              </a:lnSpc>
            </a:pPr>
            <a:r>
              <a:rPr lang="en-US" sz="2400" smtClean="0"/>
              <a:t>Examples:</a:t>
            </a:r>
            <a:br>
              <a:rPr lang="en-US" sz="2400" smtClean="0"/>
            </a:br>
            <a:endParaRPr lang="en-US" sz="800" smtClean="0"/>
          </a:p>
          <a:p>
            <a:pPr lvl="1">
              <a:lnSpc>
                <a:spcPct val="90000"/>
              </a:lnSpc>
              <a:buFont typeface="Arial" pitchFamily="34" charset="0"/>
              <a:buNone/>
            </a:pPr>
            <a:r>
              <a:rPr lang="en-US" sz="2000" smtClean="0"/>
              <a:t>	P(Status=Married|No) = 4/7</a:t>
            </a:r>
            <a:r>
              <a:rPr lang="en-US" sz="2000" baseline="-25000" smtClean="0"/>
              <a:t/>
            </a:r>
            <a:br>
              <a:rPr lang="en-US" sz="2000" baseline="-25000" smtClean="0"/>
            </a:br>
            <a:r>
              <a:rPr lang="en-US" sz="2000" smtClean="0"/>
              <a:t>P(Refund=Yes|Yes)=0</a:t>
            </a:r>
            <a:endParaRPr lang="en-US" sz="2000" baseline="-25000" smtClean="0"/>
          </a:p>
        </p:txBody>
      </p:sp>
      <p:sp>
        <p:nvSpPr>
          <p:cNvPr id="9221" name="Text Box 4"/>
          <p:cNvSpPr txBox="1">
            <a:spLocks noChangeArrowheads="1"/>
          </p:cNvSpPr>
          <p:nvPr/>
        </p:nvSpPr>
        <p:spPr bwMode="auto">
          <a:xfrm>
            <a:off x="8153400" y="3276600"/>
            <a:ext cx="228600" cy="304800"/>
          </a:xfrm>
          <a:prstGeom prst="rect">
            <a:avLst/>
          </a:prstGeom>
          <a:noFill/>
          <a:ln w="12700">
            <a:noFill/>
            <a:miter lim="800000"/>
            <a:headEnd/>
            <a:tailEnd/>
          </a:ln>
        </p:spPr>
        <p:txBody>
          <a:bodyPr>
            <a:spAutoFit/>
          </a:bodyPr>
          <a:lstStyle/>
          <a:p>
            <a:pPr>
              <a:spcBef>
                <a:spcPct val="50000"/>
              </a:spcBef>
            </a:pPr>
            <a:r>
              <a:rPr lang="en-US"/>
              <a:t>k</a:t>
            </a:r>
          </a:p>
        </p:txBody>
      </p:sp>
      <p:graphicFrame>
        <p:nvGraphicFramePr>
          <p:cNvPr id="9218" name="Object 5"/>
          <p:cNvGraphicFramePr>
            <a:graphicFrameLocks noChangeAspect="1"/>
          </p:cNvGraphicFramePr>
          <p:nvPr/>
        </p:nvGraphicFramePr>
        <p:xfrm>
          <a:off x="152400" y="1524000"/>
          <a:ext cx="4389438" cy="4275138"/>
        </p:xfrm>
        <a:graphic>
          <a:graphicData uri="http://schemas.openxmlformats.org/presentationml/2006/ole">
            <mc:AlternateContent xmlns:mc="http://schemas.openxmlformats.org/markup-compatibility/2006">
              <mc:Choice xmlns:v="urn:schemas-microsoft-com:vml" Requires="v">
                <p:oleObj spid="_x0000_s9220" name="VISIO" r:id="rId3" imgW="4392168" imgH="5334000" progId="Visio.Drawing.6">
                  <p:embed/>
                </p:oleObj>
              </mc:Choice>
              <mc:Fallback>
                <p:oleObj name="VISIO" r:id="rId3" imgW="4392168" imgH="53340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19971"/>
                      <a:stretch>
                        <a:fillRect/>
                      </a:stretch>
                    </p:blipFill>
                    <p:spPr bwMode="auto">
                      <a:xfrm>
                        <a:off x="152400" y="1524000"/>
                        <a:ext cx="4389438"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152400"/>
            <a:ext cx="8686800" cy="533400"/>
          </a:xfrm>
        </p:spPr>
        <p:txBody>
          <a:bodyPr/>
          <a:lstStyle/>
          <a:p>
            <a:r>
              <a:rPr lang="en-US" smtClean="0"/>
              <a:t>How to Estimate Probabilities from Data?</a:t>
            </a:r>
          </a:p>
        </p:txBody>
      </p:sp>
      <p:sp>
        <p:nvSpPr>
          <p:cNvPr id="38915" name="Rectangle 3"/>
          <p:cNvSpPr>
            <a:spLocks noGrp="1" noChangeArrowheads="1"/>
          </p:cNvSpPr>
          <p:nvPr>
            <p:ph type="body" idx="1"/>
          </p:nvPr>
        </p:nvSpPr>
        <p:spPr/>
        <p:txBody>
          <a:bodyPr/>
          <a:lstStyle/>
          <a:p>
            <a:pPr>
              <a:lnSpc>
                <a:spcPct val="90000"/>
              </a:lnSpc>
            </a:pPr>
            <a:r>
              <a:rPr lang="en-US" smtClean="0"/>
              <a:t>For continuous attributes: </a:t>
            </a:r>
          </a:p>
          <a:p>
            <a:pPr lvl="1">
              <a:lnSpc>
                <a:spcPct val="90000"/>
              </a:lnSpc>
            </a:pPr>
            <a:r>
              <a:rPr lang="en-US" smtClean="0">
                <a:solidFill>
                  <a:srgbClr val="FF0000"/>
                </a:solidFill>
              </a:rPr>
              <a:t>Discretize</a:t>
            </a:r>
            <a:r>
              <a:rPr lang="en-US" smtClean="0"/>
              <a:t> the range into bins </a:t>
            </a:r>
          </a:p>
          <a:p>
            <a:pPr lvl="2">
              <a:lnSpc>
                <a:spcPct val="90000"/>
              </a:lnSpc>
            </a:pPr>
            <a:r>
              <a:rPr lang="en-US" smtClean="0"/>
              <a:t> one ordinal attribute per bin</a:t>
            </a:r>
          </a:p>
          <a:p>
            <a:pPr lvl="2">
              <a:lnSpc>
                <a:spcPct val="90000"/>
              </a:lnSpc>
            </a:pPr>
            <a:r>
              <a:rPr lang="en-US" smtClean="0"/>
              <a:t> violates independence assumption</a:t>
            </a:r>
          </a:p>
          <a:p>
            <a:pPr lvl="1">
              <a:lnSpc>
                <a:spcPct val="90000"/>
              </a:lnSpc>
            </a:pPr>
            <a:r>
              <a:rPr lang="en-US" smtClean="0">
                <a:solidFill>
                  <a:srgbClr val="FF0000"/>
                </a:solidFill>
              </a:rPr>
              <a:t>Two-way split:</a:t>
            </a:r>
            <a:r>
              <a:rPr lang="en-US" smtClean="0"/>
              <a:t>  (A &lt; v) or (A &gt; v)</a:t>
            </a:r>
          </a:p>
          <a:p>
            <a:pPr lvl="2">
              <a:lnSpc>
                <a:spcPct val="90000"/>
              </a:lnSpc>
            </a:pPr>
            <a:r>
              <a:rPr lang="en-US" smtClean="0"/>
              <a:t> choose only one of the two splits as new attribute</a:t>
            </a:r>
          </a:p>
          <a:p>
            <a:pPr lvl="1">
              <a:lnSpc>
                <a:spcPct val="90000"/>
              </a:lnSpc>
            </a:pPr>
            <a:r>
              <a:rPr lang="en-US" smtClean="0">
                <a:solidFill>
                  <a:srgbClr val="FF0000"/>
                </a:solidFill>
              </a:rPr>
              <a:t>Probability density estimation:</a:t>
            </a:r>
          </a:p>
          <a:p>
            <a:pPr lvl="2">
              <a:lnSpc>
                <a:spcPct val="90000"/>
              </a:lnSpc>
            </a:pPr>
            <a:r>
              <a:rPr lang="en-US" smtClean="0"/>
              <a:t> Assume attribute follows a normal distribution</a:t>
            </a:r>
          </a:p>
          <a:p>
            <a:pPr lvl="2">
              <a:lnSpc>
                <a:spcPct val="90000"/>
              </a:lnSpc>
            </a:pPr>
            <a:r>
              <a:rPr lang="en-US" smtClean="0"/>
              <a:t> Use data to estimate parameters of distribution </a:t>
            </a:r>
            <a:br>
              <a:rPr lang="en-US" smtClean="0"/>
            </a:br>
            <a:r>
              <a:rPr lang="en-US" smtClean="0"/>
              <a:t>   (e.g., mean and standard deviation)</a:t>
            </a:r>
          </a:p>
          <a:p>
            <a:pPr lvl="2">
              <a:lnSpc>
                <a:spcPct val="90000"/>
              </a:lnSpc>
            </a:pPr>
            <a:r>
              <a:rPr lang="en-US" smtClean="0"/>
              <a:t> Once probability distribution is known, can use it to estimate the conditional probability P(A</a:t>
            </a:r>
            <a:r>
              <a:rPr lang="en-US" baseline="-25000" smtClean="0"/>
              <a:t>i</a:t>
            </a:r>
            <a:r>
              <a:rPr lang="en-US" smtClean="0"/>
              <a:t>|c)</a:t>
            </a:r>
          </a:p>
        </p:txBody>
      </p:sp>
      <p:sp>
        <p:nvSpPr>
          <p:cNvPr id="38916" name="Text Box 4"/>
          <p:cNvSpPr txBox="1">
            <a:spLocks noChangeArrowheads="1"/>
          </p:cNvSpPr>
          <p:nvPr/>
        </p:nvSpPr>
        <p:spPr bwMode="auto">
          <a:xfrm>
            <a:off x="6781800" y="2514600"/>
            <a:ext cx="228600" cy="304800"/>
          </a:xfrm>
          <a:prstGeom prst="rect">
            <a:avLst/>
          </a:prstGeom>
          <a:noFill/>
          <a:ln w="12700">
            <a:noFill/>
            <a:miter lim="800000"/>
            <a:headEnd/>
            <a:tailEnd/>
          </a:ln>
        </p:spPr>
        <p:txBody>
          <a:bodyPr>
            <a:spAutoFit/>
          </a:bodyPr>
          <a:lstStyle/>
          <a:p>
            <a:pPr>
              <a:spcBef>
                <a:spcPct val="50000"/>
              </a:spcBef>
            </a:pPr>
            <a:r>
              <a:rPr lang="en-US"/>
              <a:t>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304800" y="152400"/>
            <a:ext cx="8686800" cy="533400"/>
          </a:xfrm>
        </p:spPr>
        <p:txBody>
          <a:bodyPr/>
          <a:lstStyle/>
          <a:p>
            <a:r>
              <a:rPr lang="en-US" smtClean="0"/>
              <a:t>How to Estimate Probabilities from Data?</a:t>
            </a:r>
          </a:p>
        </p:txBody>
      </p:sp>
      <p:sp>
        <p:nvSpPr>
          <p:cNvPr id="10246" name="Rectangle 3"/>
          <p:cNvSpPr>
            <a:spLocks noGrp="1" noChangeArrowheads="1"/>
          </p:cNvSpPr>
          <p:nvPr>
            <p:ph type="body" idx="1"/>
          </p:nvPr>
        </p:nvSpPr>
        <p:spPr>
          <a:xfrm>
            <a:off x="4495800" y="1066800"/>
            <a:ext cx="4419600" cy="5181600"/>
          </a:xfrm>
        </p:spPr>
        <p:txBody>
          <a:bodyPr/>
          <a:lstStyle/>
          <a:p>
            <a:r>
              <a:rPr lang="en-US" sz="2400" smtClean="0"/>
              <a:t>Normal distribution:</a:t>
            </a:r>
          </a:p>
          <a:p>
            <a:pPr lvl="1"/>
            <a:endParaRPr lang="en-US" sz="2400" smtClean="0"/>
          </a:p>
          <a:p>
            <a:pPr lvl="1"/>
            <a:endParaRPr lang="en-US" sz="2400" smtClean="0"/>
          </a:p>
          <a:p>
            <a:pPr lvl="1"/>
            <a:endParaRPr lang="en-US" sz="1000" smtClean="0"/>
          </a:p>
          <a:p>
            <a:pPr lvl="1"/>
            <a:r>
              <a:rPr lang="en-US" sz="2400" smtClean="0"/>
              <a:t>One for each (A</a:t>
            </a:r>
            <a:r>
              <a:rPr lang="en-US" sz="2400" baseline="-25000" smtClean="0"/>
              <a:t>i</a:t>
            </a:r>
            <a:r>
              <a:rPr lang="en-US" sz="2400" smtClean="0"/>
              <a:t>,c</a:t>
            </a:r>
            <a:r>
              <a:rPr lang="en-US" sz="2400" baseline="-25000" smtClean="0"/>
              <a:t>i</a:t>
            </a:r>
            <a:r>
              <a:rPr lang="en-US" sz="2400" smtClean="0"/>
              <a:t>) pair</a:t>
            </a:r>
          </a:p>
          <a:p>
            <a:pPr lvl="1"/>
            <a:endParaRPr lang="en-US" sz="800" smtClean="0"/>
          </a:p>
          <a:p>
            <a:r>
              <a:rPr lang="en-US" sz="2400" smtClean="0"/>
              <a:t>For (Income, Class=No):</a:t>
            </a:r>
          </a:p>
          <a:p>
            <a:pPr lvl="1"/>
            <a:r>
              <a:rPr lang="en-US" sz="2400" smtClean="0"/>
              <a:t>If Class=No</a:t>
            </a:r>
          </a:p>
          <a:p>
            <a:pPr lvl="2"/>
            <a:r>
              <a:rPr lang="en-US" sz="2000" smtClean="0"/>
              <a:t> sample mean = 110</a:t>
            </a:r>
          </a:p>
          <a:p>
            <a:pPr lvl="2"/>
            <a:r>
              <a:rPr lang="en-US" sz="2000" smtClean="0"/>
              <a:t> sample variance = 2975</a:t>
            </a:r>
          </a:p>
          <a:p>
            <a:pPr lvl="1">
              <a:buFont typeface="Arial" pitchFamily="34" charset="0"/>
              <a:buNone/>
            </a:pPr>
            <a:endParaRPr lang="en-US" sz="2400" smtClean="0"/>
          </a:p>
        </p:txBody>
      </p:sp>
      <p:graphicFrame>
        <p:nvGraphicFramePr>
          <p:cNvPr id="10242" name="Object 4"/>
          <p:cNvGraphicFramePr>
            <a:graphicFrameLocks noChangeAspect="1"/>
          </p:cNvGraphicFramePr>
          <p:nvPr/>
        </p:nvGraphicFramePr>
        <p:xfrm>
          <a:off x="304800" y="1143000"/>
          <a:ext cx="4195763" cy="4038600"/>
        </p:xfrm>
        <a:graphic>
          <a:graphicData uri="http://schemas.openxmlformats.org/presentationml/2006/ole">
            <mc:AlternateContent xmlns:mc="http://schemas.openxmlformats.org/markup-compatibility/2006">
              <mc:Choice xmlns:v="urn:schemas-microsoft-com:vml" Requires="v">
                <p:oleObj spid="_x0000_s10248" name="VISIO" r:id="rId3" imgW="4392168" imgH="5334000" progId="Visio.Drawing.6">
                  <p:embed/>
                </p:oleObj>
              </mc:Choice>
              <mc:Fallback>
                <p:oleObj name="VISIO" r:id="rId3" imgW="4392168" imgH="53340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20895"/>
                      <a:stretch>
                        <a:fillRect/>
                      </a:stretch>
                    </p:blipFill>
                    <p:spPr bwMode="auto">
                      <a:xfrm>
                        <a:off x="304800" y="1143000"/>
                        <a:ext cx="4195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5"/>
          <p:cNvGraphicFramePr>
            <a:graphicFrameLocks noChangeAspect="1"/>
          </p:cNvGraphicFramePr>
          <p:nvPr/>
        </p:nvGraphicFramePr>
        <p:xfrm>
          <a:off x="5016500" y="1447800"/>
          <a:ext cx="3975100" cy="1120775"/>
        </p:xfrm>
        <a:graphic>
          <a:graphicData uri="http://schemas.openxmlformats.org/presentationml/2006/ole">
            <mc:AlternateContent xmlns:mc="http://schemas.openxmlformats.org/markup-compatibility/2006">
              <mc:Choice xmlns:v="urn:schemas-microsoft-com:vml" Requires="v">
                <p:oleObj spid="_x0000_s10249" name="Equation" r:id="rId5" imgW="2971800" imgH="838200" progId="Equation.3">
                  <p:embed/>
                </p:oleObj>
              </mc:Choice>
              <mc:Fallback>
                <p:oleObj name="Equation" r:id="rId5" imgW="2971800" imgH="838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0" y="1447800"/>
                        <a:ext cx="39751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6"/>
          <p:cNvGraphicFramePr>
            <a:graphicFrameLocks noChangeAspect="1"/>
          </p:cNvGraphicFramePr>
          <p:nvPr/>
        </p:nvGraphicFramePr>
        <p:xfrm>
          <a:off x="236538" y="5257800"/>
          <a:ext cx="8520112" cy="1055688"/>
        </p:xfrm>
        <a:graphic>
          <a:graphicData uri="http://schemas.openxmlformats.org/presentationml/2006/ole">
            <mc:AlternateContent xmlns:mc="http://schemas.openxmlformats.org/markup-compatibility/2006">
              <mc:Choice xmlns:v="urn:schemas-microsoft-com:vml" Requires="v">
                <p:oleObj spid="_x0000_s10250" name="Equation" r:id="rId7" imgW="6350000" imgH="787400" progId="Equation.3">
                  <p:embed/>
                </p:oleObj>
              </mc:Choice>
              <mc:Fallback>
                <p:oleObj name="Equation" r:id="rId7" imgW="6350000" imgH="787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538" y="5257800"/>
                        <a:ext cx="8520112"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Example of Naïve Bayes Classifier</a:t>
            </a:r>
          </a:p>
        </p:txBody>
      </p:sp>
      <p:graphicFrame>
        <p:nvGraphicFramePr>
          <p:cNvPr id="11266" name="Object 3"/>
          <p:cNvGraphicFramePr>
            <a:graphicFrameLocks noChangeAspect="1"/>
          </p:cNvGraphicFramePr>
          <p:nvPr/>
        </p:nvGraphicFramePr>
        <p:xfrm>
          <a:off x="0" y="2057400"/>
          <a:ext cx="3886200" cy="4279900"/>
        </p:xfrm>
        <a:graphic>
          <a:graphicData uri="http://schemas.openxmlformats.org/presentationml/2006/ole">
            <mc:AlternateContent xmlns:mc="http://schemas.openxmlformats.org/markup-compatibility/2006">
              <mc:Choice xmlns:v="urn:schemas-microsoft-com:vml" Requires="v">
                <p:oleObj spid="_x0000_s11270" name="VISIO" r:id="rId3" imgW="9057132" imgH="5539740" progId="Visio.Drawing.6">
                  <p:embed/>
                </p:oleObj>
              </mc:Choice>
              <mc:Fallback>
                <p:oleObj name="VISIO" r:id="rId3" imgW="9057132" imgH="55397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8478" r="26086"/>
                      <a:stretch>
                        <a:fillRect/>
                      </a:stretch>
                    </p:blipFill>
                    <p:spPr bwMode="auto">
                      <a:xfrm>
                        <a:off x="0" y="2057400"/>
                        <a:ext cx="38862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4"/>
          <p:cNvGraphicFramePr>
            <a:graphicFrameLocks noChangeAspect="1"/>
          </p:cNvGraphicFramePr>
          <p:nvPr/>
        </p:nvGraphicFramePr>
        <p:xfrm>
          <a:off x="1143000" y="1371600"/>
          <a:ext cx="6477000" cy="407988"/>
        </p:xfrm>
        <a:graphic>
          <a:graphicData uri="http://schemas.openxmlformats.org/presentationml/2006/ole">
            <mc:AlternateContent xmlns:mc="http://schemas.openxmlformats.org/markup-compatibility/2006">
              <mc:Choice xmlns:v="urn:schemas-microsoft-com:vml" Requires="v">
                <p:oleObj spid="_x0000_s11271" name="Equation" r:id="rId5" imgW="5448300" imgH="342900" progId="Equation.3">
                  <p:embed/>
                </p:oleObj>
              </mc:Choice>
              <mc:Fallback>
                <p:oleObj name="Equation" r:id="rId5" imgW="5448300" imgH="342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371600"/>
                        <a:ext cx="64770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Rectangle 5"/>
          <p:cNvSpPr>
            <a:spLocks noChangeArrowheads="1"/>
          </p:cNvSpPr>
          <p:nvPr/>
        </p:nvSpPr>
        <p:spPr bwMode="auto">
          <a:xfrm>
            <a:off x="3733800" y="2590800"/>
            <a:ext cx="4953000" cy="35814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1600" b="0"/>
              <a:t>P(X|Class=No) = P(Refund=No|Class=No)</a:t>
            </a:r>
            <a:br>
              <a:rPr lang="en-US" sz="1600" b="0"/>
            </a:br>
            <a:r>
              <a:rPr lang="en-US" sz="1600" b="0"/>
              <a:t>		 </a:t>
            </a:r>
            <a:r>
              <a:rPr lang="en-US" sz="1600" b="0">
                <a:sym typeface="Symbol" pitchFamily="18" charset="2"/>
              </a:rPr>
              <a:t> P(Married| </a:t>
            </a:r>
            <a:r>
              <a:rPr lang="en-US" sz="1600" b="0"/>
              <a:t>Class=No)</a:t>
            </a:r>
            <a:br>
              <a:rPr lang="en-US" sz="1600" b="0"/>
            </a:br>
            <a:r>
              <a:rPr lang="en-US" sz="1600" b="0"/>
              <a:t>		 </a:t>
            </a:r>
            <a:r>
              <a:rPr lang="en-US" sz="1600" b="0">
                <a:sym typeface="Symbol" pitchFamily="18" charset="2"/>
              </a:rPr>
              <a:t></a:t>
            </a:r>
            <a:r>
              <a:rPr lang="en-US" sz="1600" b="0"/>
              <a:t> P(Income=120K| Class=No)</a:t>
            </a:r>
            <a:br>
              <a:rPr lang="en-US" sz="1600" b="0"/>
            </a:br>
            <a:r>
              <a:rPr lang="en-US" sz="1600" b="0"/>
              <a:t>	              = 4/7 </a:t>
            </a:r>
            <a:r>
              <a:rPr lang="en-US" sz="1600" b="0">
                <a:sym typeface="Symbol" pitchFamily="18" charset="2"/>
              </a:rPr>
              <a:t> 4/7  0.0072 = 0.0024</a:t>
            </a:r>
          </a:p>
          <a:p>
            <a:pPr marL="292100" indent="-292100">
              <a:spcBef>
                <a:spcPct val="10000"/>
              </a:spcBef>
              <a:spcAft>
                <a:spcPts val="400"/>
              </a:spcAft>
              <a:buClr>
                <a:srgbClr val="0C7B9C"/>
              </a:buClr>
              <a:buSzPct val="75000"/>
              <a:buFont typeface="Monotype Sorts" pitchFamily="2" charset="2"/>
              <a:buNone/>
            </a:pPr>
            <a:endParaRPr lang="en-US" sz="800" b="0">
              <a:sym typeface="Symbol" pitchFamily="18" charset="2"/>
            </a:endParaRPr>
          </a:p>
          <a:p>
            <a:pPr marL="292100" indent="-292100">
              <a:spcBef>
                <a:spcPct val="10000"/>
              </a:spcBef>
              <a:spcAft>
                <a:spcPts val="400"/>
              </a:spcAft>
              <a:buClr>
                <a:srgbClr val="0C7B9C"/>
              </a:buClr>
              <a:buSzPct val="75000"/>
              <a:buFont typeface="Monotype Sorts" pitchFamily="2" charset="2"/>
              <a:buChar char="l"/>
            </a:pPr>
            <a:r>
              <a:rPr lang="en-US" sz="1600" b="0"/>
              <a:t>P(X|Class=Yes) = P(Refund=No| Class=Yes)</a:t>
            </a:r>
            <a:br>
              <a:rPr lang="en-US" sz="1600" b="0"/>
            </a:br>
            <a:r>
              <a:rPr lang="en-US" sz="1600" b="0"/>
              <a:t>   	                  </a:t>
            </a:r>
            <a:r>
              <a:rPr lang="en-US" sz="1600" b="0">
                <a:sym typeface="Symbol" pitchFamily="18" charset="2"/>
              </a:rPr>
              <a:t> P(Married| </a:t>
            </a:r>
            <a:r>
              <a:rPr lang="en-US" sz="1600" b="0"/>
              <a:t>Class=Yes)</a:t>
            </a:r>
            <a:br>
              <a:rPr lang="en-US" sz="1600" b="0"/>
            </a:br>
            <a:r>
              <a:rPr lang="en-US" sz="1600" b="0"/>
              <a:t>   	                  </a:t>
            </a:r>
            <a:r>
              <a:rPr lang="en-US" sz="1600" b="0">
                <a:sym typeface="Symbol" pitchFamily="18" charset="2"/>
              </a:rPr>
              <a:t></a:t>
            </a:r>
            <a:r>
              <a:rPr lang="en-US" sz="1600" b="0"/>
              <a:t> P(Income=120K| Class=Yes)</a:t>
            </a:r>
            <a:br>
              <a:rPr lang="en-US" sz="1600" b="0"/>
            </a:br>
            <a:r>
              <a:rPr lang="en-US" sz="1600" b="0"/>
              <a:t>	               = 1 </a:t>
            </a:r>
            <a:r>
              <a:rPr lang="en-US" sz="1600" b="0">
                <a:sym typeface="Symbol" pitchFamily="18" charset="2"/>
              </a:rPr>
              <a:t> 0  1.2  10</a:t>
            </a:r>
            <a:r>
              <a:rPr lang="en-US" sz="1600" b="0" baseline="30000">
                <a:sym typeface="Symbol" pitchFamily="18" charset="2"/>
              </a:rPr>
              <a:t>-9</a:t>
            </a:r>
            <a:r>
              <a:rPr lang="en-US" sz="1600" b="0">
                <a:sym typeface="Symbol" pitchFamily="18" charset="2"/>
              </a:rPr>
              <a:t> = 0</a:t>
            </a:r>
          </a:p>
          <a:p>
            <a:pPr marL="292100" indent="-292100">
              <a:spcBef>
                <a:spcPct val="10000"/>
              </a:spcBef>
              <a:spcAft>
                <a:spcPts val="400"/>
              </a:spcAft>
              <a:buClr>
                <a:srgbClr val="0C7B9C"/>
              </a:buClr>
              <a:buSzPct val="75000"/>
              <a:buFont typeface="Monotype Sorts" pitchFamily="2" charset="2"/>
              <a:buNone/>
            </a:pPr>
            <a:endParaRPr lang="en-US" sz="800" b="0">
              <a:sym typeface="Symbol" pitchFamily="18" charset="2"/>
            </a:endParaRPr>
          </a:p>
          <a:p>
            <a:pPr marL="292100" indent="-292100">
              <a:spcBef>
                <a:spcPct val="10000"/>
              </a:spcBef>
              <a:spcAft>
                <a:spcPts val="400"/>
              </a:spcAft>
              <a:buClr>
                <a:srgbClr val="0C7B9C"/>
              </a:buClr>
              <a:buSzPct val="75000"/>
              <a:buFont typeface="Monotype Sorts" pitchFamily="2" charset="2"/>
              <a:buNone/>
            </a:pPr>
            <a:r>
              <a:rPr lang="en-US" sz="1800" b="0"/>
              <a:t>Since P(X|No)P(No) &gt; P(X|Yes)P(Yes)</a:t>
            </a:r>
          </a:p>
          <a:p>
            <a:pPr marL="292100" indent="-292100">
              <a:spcBef>
                <a:spcPct val="10000"/>
              </a:spcBef>
              <a:spcAft>
                <a:spcPts val="400"/>
              </a:spcAft>
              <a:buClr>
                <a:srgbClr val="0C7B9C"/>
              </a:buClr>
              <a:buSzPct val="75000"/>
              <a:buFont typeface="Monotype Sorts" pitchFamily="2" charset="2"/>
              <a:buNone/>
            </a:pPr>
            <a:r>
              <a:rPr lang="en-US" sz="1800" b="0"/>
              <a:t>Therefore P(No|X) &gt; P(Yes|X)</a:t>
            </a:r>
            <a:br>
              <a:rPr lang="en-US" sz="1800" b="0"/>
            </a:br>
            <a:r>
              <a:rPr lang="en-US" sz="1800" b="0"/>
              <a:t>      </a:t>
            </a:r>
            <a:r>
              <a:rPr lang="en-US" sz="2000" b="0">
                <a:sym typeface="Symbol" pitchFamily="18" charset="2"/>
              </a:rPr>
              <a:t>=&gt; Class = No</a:t>
            </a:r>
          </a:p>
        </p:txBody>
      </p:sp>
      <p:sp>
        <p:nvSpPr>
          <p:cNvPr id="11270" name="Text Box 6"/>
          <p:cNvSpPr txBox="1">
            <a:spLocks noChangeArrowheads="1"/>
          </p:cNvSpPr>
          <p:nvPr/>
        </p:nvSpPr>
        <p:spPr bwMode="auto">
          <a:xfrm>
            <a:off x="228600" y="990600"/>
            <a:ext cx="2743200" cy="366713"/>
          </a:xfrm>
          <a:prstGeom prst="rect">
            <a:avLst/>
          </a:prstGeom>
          <a:noFill/>
          <a:ln w="12700">
            <a:noFill/>
            <a:miter lim="800000"/>
            <a:headEnd/>
            <a:tailEnd/>
          </a:ln>
        </p:spPr>
        <p:txBody>
          <a:bodyPr>
            <a:spAutoFit/>
          </a:bodyPr>
          <a:lstStyle/>
          <a:p>
            <a:pPr>
              <a:spcBef>
                <a:spcPct val="50000"/>
              </a:spcBef>
            </a:pPr>
            <a:r>
              <a:rPr lang="en-US" sz="1800">
                <a:solidFill>
                  <a:srgbClr val="FF0000"/>
                </a:solidFill>
              </a:rPr>
              <a:t>Given a Test Record: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Classification Overview</a:t>
            </a:r>
          </a:p>
        </p:txBody>
      </p:sp>
      <p:sp>
        <p:nvSpPr>
          <p:cNvPr id="23555" name="Content Placeholder 3"/>
          <p:cNvSpPr>
            <a:spLocks noGrp="1"/>
          </p:cNvSpPr>
          <p:nvPr>
            <p:ph idx="1"/>
          </p:nvPr>
        </p:nvSpPr>
        <p:spPr>
          <a:xfrm>
            <a:off x="4572000" y="1600200"/>
            <a:ext cx="4114800" cy="4525963"/>
          </a:xfrm>
        </p:spPr>
        <p:txBody>
          <a:bodyPr/>
          <a:lstStyle/>
          <a:p>
            <a:r>
              <a:rPr lang="en-US" smtClean="0"/>
              <a:t>Assigning data to discrete categories</a:t>
            </a:r>
          </a:p>
          <a:p>
            <a:r>
              <a:rPr lang="en-US" smtClean="0"/>
              <a:t>Train a model on labeled data</a:t>
            </a:r>
          </a:p>
        </p:txBody>
      </p:sp>
      <p:pic>
        <p:nvPicPr>
          <p:cNvPr id="23556" name="Picture 2"/>
          <p:cNvPicPr>
            <a:picLocks noChangeAspect="1" noChangeArrowheads="1"/>
          </p:cNvPicPr>
          <p:nvPr/>
        </p:nvPicPr>
        <p:blipFill>
          <a:blip r:embed="rId3" cstate="print"/>
          <a:srcRect/>
          <a:stretch>
            <a:fillRect/>
          </a:stretch>
        </p:blipFill>
        <p:spPr bwMode="auto">
          <a:xfrm>
            <a:off x="1625600" y="1600200"/>
            <a:ext cx="1693863" cy="1719263"/>
          </a:xfrm>
          <a:prstGeom prst="rect">
            <a:avLst/>
          </a:prstGeom>
          <a:noFill/>
          <a:ln w="9525">
            <a:noFill/>
            <a:miter lim="800000"/>
            <a:headEnd/>
            <a:tailEnd/>
          </a:ln>
        </p:spPr>
      </p:pic>
      <p:sp>
        <p:nvSpPr>
          <p:cNvPr id="5" name="Down Arrow 4"/>
          <p:cNvSpPr/>
          <p:nvPr/>
        </p:nvSpPr>
        <p:spPr>
          <a:xfrm rot="1256852">
            <a:off x="1562100" y="3768725"/>
            <a:ext cx="484188"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Down Arrow 5"/>
          <p:cNvSpPr/>
          <p:nvPr/>
        </p:nvSpPr>
        <p:spPr>
          <a:xfrm rot="19917856">
            <a:off x="3009900" y="3768725"/>
            <a:ext cx="485775"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9" name="TextBox 2"/>
          <p:cNvSpPr txBox="1">
            <a:spLocks noChangeArrowheads="1"/>
          </p:cNvSpPr>
          <p:nvPr/>
        </p:nvSpPr>
        <p:spPr bwMode="auto">
          <a:xfrm>
            <a:off x="1136650" y="5041900"/>
            <a:ext cx="787400" cy="368300"/>
          </a:xfrm>
          <a:prstGeom prst="rect">
            <a:avLst/>
          </a:prstGeom>
          <a:noFill/>
          <a:ln w="9525">
            <a:noFill/>
            <a:miter lim="800000"/>
            <a:headEnd/>
            <a:tailEnd/>
          </a:ln>
        </p:spPr>
        <p:txBody>
          <a:bodyPr wrap="none">
            <a:spAutoFit/>
          </a:bodyPr>
          <a:lstStyle/>
          <a:p>
            <a:r>
              <a:rPr lang="en-US"/>
              <a:t>Spam</a:t>
            </a:r>
          </a:p>
        </p:txBody>
      </p:sp>
      <p:sp>
        <p:nvSpPr>
          <p:cNvPr id="23560" name="TextBox 6"/>
          <p:cNvSpPr txBox="1">
            <a:spLocks noChangeArrowheads="1"/>
          </p:cNvSpPr>
          <p:nvPr/>
        </p:nvSpPr>
        <p:spPr bwMode="auto">
          <a:xfrm>
            <a:off x="3001963" y="5040313"/>
            <a:ext cx="1173162" cy="369887"/>
          </a:xfrm>
          <a:prstGeom prst="rect">
            <a:avLst/>
          </a:prstGeom>
          <a:noFill/>
          <a:ln w="9525">
            <a:noFill/>
            <a:miter lim="800000"/>
            <a:headEnd/>
            <a:tailEnd/>
          </a:ln>
        </p:spPr>
        <p:txBody>
          <a:bodyPr wrap="none">
            <a:spAutoFit/>
          </a:bodyPr>
          <a:lstStyle/>
          <a:p>
            <a:r>
              <a:rPr lang="en-US"/>
              <a:t>Not spam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Naïve Bayes Classifier</a:t>
            </a:r>
          </a:p>
        </p:txBody>
      </p:sp>
      <p:sp>
        <p:nvSpPr>
          <p:cNvPr id="12292" name="Rectangle 3"/>
          <p:cNvSpPr>
            <a:spLocks noGrp="1" noChangeArrowheads="1"/>
          </p:cNvSpPr>
          <p:nvPr>
            <p:ph type="body" idx="1"/>
          </p:nvPr>
        </p:nvSpPr>
        <p:spPr/>
        <p:txBody>
          <a:bodyPr/>
          <a:lstStyle/>
          <a:p>
            <a:r>
              <a:rPr lang="en-US" smtClean="0"/>
              <a:t>If one of the conditional probability is zero, then the entire expression becomes zero</a:t>
            </a:r>
          </a:p>
          <a:p>
            <a:r>
              <a:rPr lang="en-US" smtClean="0"/>
              <a:t>Probability estimation:</a:t>
            </a:r>
          </a:p>
          <a:p>
            <a:pPr lvl="1">
              <a:buFont typeface="Arial" pitchFamily="34" charset="0"/>
              <a:buNone/>
            </a:pPr>
            <a:endParaRPr lang="en-US" smtClean="0"/>
          </a:p>
        </p:txBody>
      </p:sp>
      <p:graphicFrame>
        <p:nvGraphicFramePr>
          <p:cNvPr id="12290" name="Object 4"/>
          <p:cNvGraphicFramePr>
            <a:graphicFrameLocks noChangeAspect="1"/>
          </p:cNvGraphicFramePr>
          <p:nvPr/>
        </p:nvGraphicFramePr>
        <p:xfrm>
          <a:off x="838200" y="2935288"/>
          <a:ext cx="4343400" cy="2703512"/>
        </p:xfrm>
        <a:graphic>
          <a:graphicData uri="http://schemas.openxmlformats.org/presentationml/2006/ole">
            <mc:AlternateContent xmlns:mc="http://schemas.openxmlformats.org/markup-compatibility/2006">
              <mc:Choice xmlns:v="urn:schemas-microsoft-com:vml" Requires="v">
                <p:oleObj spid="_x0000_s12292" name="Equation" r:id="rId3" imgW="2120900" imgH="1320800" progId="Equation.3">
                  <p:embed/>
                </p:oleObj>
              </mc:Choice>
              <mc:Fallback>
                <p:oleObj name="Equation" r:id="rId3" imgW="2120900" imgH="1320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35288"/>
                        <a:ext cx="4343400" cy="270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Text Box 5"/>
          <p:cNvSpPr txBox="1">
            <a:spLocks noChangeArrowheads="1"/>
          </p:cNvSpPr>
          <p:nvPr/>
        </p:nvSpPr>
        <p:spPr bwMode="auto">
          <a:xfrm>
            <a:off x="6019800" y="3581400"/>
            <a:ext cx="2743200" cy="1311275"/>
          </a:xfrm>
          <a:prstGeom prst="rect">
            <a:avLst/>
          </a:prstGeom>
          <a:noFill/>
          <a:ln w="12700">
            <a:noFill/>
            <a:miter lim="800000"/>
            <a:headEnd/>
            <a:tailEnd/>
          </a:ln>
        </p:spPr>
        <p:txBody>
          <a:bodyPr>
            <a:spAutoFit/>
          </a:bodyPr>
          <a:lstStyle/>
          <a:p>
            <a:pPr>
              <a:spcBef>
                <a:spcPct val="50000"/>
              </a:spcBef>
            </a:pPr>
            <a:r>
              <a:rPr lang="en-US" sz="2000" b="0">
                <a:latin typeface="Times New Roman" pitchFamily="18" charset="0"/>
              </a:rPr>
              <a:t>c: number of classes</a:t>
            </a:r>
          </a:p>
          <a:p>
            <a:pPr>
              <a:spcBef>
                <a:spcPct val="50000"/>
              </a:spcBef>
            </a:pPr>
            <a:r>
              <a:rPr lang="en-US" sz="2000" b="0">
                <a:latin typeface="Times New Roman" pitchFamily="18" charset="0"/>
              </a:rPr>
              <a:t>p: prior probability</a:t>
            </a:r>
          </a:p>
          <a:p>
            <a:pPr>
              <a:spcBef>
                <a:spcPct val="50000"/>
              </a:spcBef>
            </a:pPr>
            <a:r>
              <a:rPr lang="en-US" sz="2000" b="0">
                <a:latin typeface="Times New Roman" pitchFamily="18" charset="0"/>
              </a:rPr>
              <a:t>m: parameter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en-US" smtClean="0"/>
              <a:t>Example of Naïve Bayes Classifier</a:t>
            </a:r>
          </a:p>
        </p:txBody>
      </p:sp>
      <p:graphicFrame>
        <p:nvGraphicFramePr>
          <p:cNvPr id="13314" name="Object 3"/>
          <p:cNvGraphicFramePr>
            <a:graphicFrameLocks noChangeAspect="1"/>
          </p:cNvGraphicFramePr>
          <p:nvPr/>
        </p:nvGraphicFramePr>
        <p:xfrm>
          <a:off x="152400" y="1295400"/>
          <a:ext cx="5181600" cy="3733800"/>
        </p:xfrm>
        <a:graphic>
          <a:graphicData uri="http://schemas.openxmlformats.org/presentationml/2006/ole">
            <mc:AlternateContent xmlns:mc="http://schemas.openxmlformats.org/markup-compatibility/2006">
              <mc:Choice xmlns:v="urn:schemas-microsoft-com:vml" Requires="v">
                <p:oleObj spid="_x0000_s13320" name="Worksheet" r:id="rId3" imgW="6401181" imgH="4782109" progId="Excel.Sheet.8">
                  <p:embed/>
                </p:oleObj>
              </mc:Choice>
              <mc:Fallback>
                <p:oleObj name="Worksheet" r:id="rId3" imgW="6401181" imgH="4782109"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5181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4"/>
          <p:cNvGraphicFramePr>
            <a:graphicFrameLocks noChangeAspect="1"/>
          </p:cNvGraphicFramePr>
          <p:nvPr/>
        </p:nvGraphicFramePr>
        <p:xfrm>
          <a:off x="304800" y="5410200"/>
          <a:ext cx="5153025" cy="438150"/>
        </p:xfrm>
        <a:graphic>
          <a:graphicData uri="http://schemas.openxmlformats.org/presentationml/2006/ole">
            <mc:AlternateContent xmlns:mc="http://schemas.openxmlformats.org/markup-compatibility/2006">
              <mc:Choice xmlns:v="urn:schemas-microsoft-com:vml" Requires="v">
                <p:oleObj spid="_x0000_s13321" name="Worksheet" r:id="rId5" imgW="5153406" imgH="438506" progId="Excel.Sheet.8">
                  <p:embed/>
                </p:oleObj>
              </mc:Choice>
              <mc:Fallback>
                <p:oleObj name="Worksheet" r:id="rId5" imgW="5153406" imgH="438506"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410200"/>
                        <a:ext cx="51530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5"/>
          <p:cNvGraphicFramePr>
            <a:graphicFrameLocks noChangeAspect="1"/>
          </p:cNvGraphicFramePr>
          <p:nvPr/>
        </p:nvGraphicFramePr>
        <p:xfrm>
          <a:off x="5487988" y="2362200"/>
          <a:ext cx="3656012" cy="2584450"/>
        </p:xfrm>
        <a:graphic>
          <a:graphicData uri="http://schemas.openxmlformats.org/presentationml/2006/ole">
            <mc:AlternateContent xmlns:mc="http://schemas.openxmlformats.org/markup-compatibility/2006">
              <mc:Choice xmlns:v="urn:schemas-microsoft-com:vml" Requires="v">
                <p:oleObj spid="_x0000_s13322" name="Equation" r:id="rId7" imgW="4457700" imgH="3149600" progId="Equation.3">
                  <p:embed/>
                </p:oleObj>
              </mc:Choice>
              <mc:Fallback>
                <p:oleObj name="Equation" r:id="rId7" imgW="4457700" imgH="3149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7988" y="2362200"/>
                        <a:ext cx="3656012" cy="258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 Box 6"/>
          <p:cNvSpPr txBox="1">
            <a:spLocks noChangeArrowheads="1"/>
          </p:cNvSpPr>
          <p:nvPr/>
        </p:nvSpPr>
        <p:spPr bwMode="auto">
          <a:xfrm>
            <a:off x="5867400" y="1295400"/>
            <a:ext cx="2743200" cy="942975"/>
          </a:xfrm>
          <a:prstGeom prst="rect">
            <a:avLst/>
          </a:prstGeom>
          <a:noFill/>
          <a:ln w="12700">
            <a:noFill/>
            <a:miter lim="800000"/>
            <a:headEnd/>
            <a:tailEnd/>
          </a:ln>
        </p:spPr>
        <p:txBody>
          <a:bodyPr>
            <a:spAutoFit/>
          </a:bodyPr>
          <a:lstStyle/>
          <a:p>
            <a:pPr>
              <a:spcBef>
                <a:spcPct val="50000"/>
              </a:spcBef>
            </a:pPr>
            <a:r>
              <a:rPr lang="en-US"/>
              <a:t>A: attributes</a:t>
            </a:r>
          </a:p>
          <a:p>
            <a:pPr>
              <a:spcBef>
                <a:spcPct val="50000"/>
              </a:spcBef>
            </a:pPr>
            <a:r>
              <a:rPr lang="en-US"/>
              <a:t>M: mammals</a:t>
            </a:r>
          </a:p>
          <a:p>
            <a:pPr>
              <a:spcBef>
                <a:spcPct val="50000"/>
              </a:spcBef>
            </a:pPr>
            <a:r>
              <a:rPr lang="en-US"/>
              <a:t>N: non-mammals</a:t>
            </a:r>
          </a:p>
        </p:txBody>
      </p:sp>
      <p:sp>
        <p:nvSpPr>
          <p:cNvPr id="13319" name="Text Box 7"/>
          <p:cNvSpPr txBox="1">
            <a:spLocks noChangeArrowheads="1"/>
          </p:cNvSpPr>
          <p:nvPr/>
        </p:nvSpPr>
        <p:spPr bwMode="auto">
          <a:xfrm>
            <a:off x="5791200" y="5257800"/>
            <a:ext cx="2743200" cy="623888"/>
          </a:xfrm>
          <a:prstGeom prst="rect">
            <a:avLst/>
          </a:prstGeom>
          <a:noFill/>
          <a:ln w="12700">
            <a:noFill/>
            <a:miter lim="800000"/>
            <a:headEnd/>
            <a:tailEnd/>
          </a:ln>
        </p:spPr>
        <p:txBody>
          <a:bodyPr>
            <a:spAutoFit/>
          </a:bodyPr>
          <a:lstStyle/>
          <a:p>
            <a:pPr>
              <a:spcBef>
                <a:spcPct val="50000"/>
              </a:spcBef>
            </a:pPr>
            <a:r>
              <a:rPr lang="en-US"/>
              <a:t>P(A|M)P(M) &gt; P(A|N)P(N)</a:t>
            </a:r>
          </a:p>
          <a:p>
            <a:pPr>
              <a:spcBef>
                <a:spcPct val="50000"/>
              </a:spcBef>
            </a:pPr>
            <a:r>
              <a:rPr lang="en-US"/>
              <a:t>=&gt; Mammals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Naïve Bayes (Summary)</a:t>
            </a:r>
          </a:p>
        </p:txBody>
      </p:sp>
      <p:sp>
        <p:nvSpPr>
          <p:cNvPr id="39939" name="Rectangle 3"/>
          <p:cNvSpPr>
            <a:spLocks noGrp="1" noChangeArrowheads="1"/>
          </p:cNvSpPr>
          <p:nvPr>
            <p:ph type="body" idx="1"/>
          </p:nvPr>
        </p:nvSpPr>
        <p:spPr/>
        <p:txBody>
          <a:bodyPr/>
          <a:lstStyle/>
          <a:p>
            <a:pPr>
              <a:lnSpc>
                <a:spcPct val="90000"/>
              </a:lnSpc>
            </a:pPr>
            <a:r>
              <a:rPr lang="en-US" smtClean="0"/>
              <a:t>Robust to isolated noise points</a:t>
            </a:r>
          </a:p>
          <a:p>
            <a:pPr>
              <a:lnSpc>
                <a:spcPct val="90000"/>
              </a:lnSpc>
            </a:pPr>
            <a:endParaRPr lang="en-US" smtClean="0"/>
          </a:p>
          <a:p>
            <a:pPr>
              <a:lnSpc>
                <a:spcPct val="90000"/>
              </a:lnSpc>
            </a:pPr>
            <a:r>
              <a:rPr lang="en-US" smtClean="0"/>
              <a:t>Handle missing values by ignoring the instance during probability estimate calculations</a:t>
            </a:r>
          </a:p>
          <a:p>
            <a:pPr>
              <a:lnSpc>
                <a:spcPct val="90000"/>
              </a:lnSpc>
            </a:pPr>
            <a:endParaRPr lang="en-US" smtClean="0"/>
          </a:p>
          <a:p>
            <a:pPr>
              <a:lnSpc>
                <a:spcPct val="90000"/>
              </a:lnSpc>
            </a:pPr>
            <a:r>
              <a:rPr lang="en-US" smtClean="0"/>
              <a:t>Robust to irrelevant attributes</a:t>
            </a:r>
          </a:p>
          <a:p>
            <a:pPr>
              <a:lnSpc>
                <a:spcPct val="90000"/>
              </a:lnSpc>
            </a:pPr>
            <a:endParaRPr lang="en-US" smtClean="0"/>
          </a:p>
          <a:p>
            <a:pPr>
              <a:lnSpc>
                <a:spcPct val="90000"/>
              </a:lnSpc>
            </a:pPr>
            <a:r>
              <a:rPr lang="en-US" smtClean="0"/>
              <a:t>Independence assumption may not hold for some attributes</a:t>
            </a:r>
          </a:p>
          <a:p>
            <a:pPr lvl="1">
              <a:lnSpc>
                <a:spcPct val="90000"/>
              </a:lnSpc>
            </a:pPr>
            <a:r>
              <a:rPr lang="en-US" smtClean="0"/>
              <a:t>Use other techniques such as Bayesian Belief Networks (BBN)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Ensemble Methods</a:t>
            </a:r>
          </a:p>
        </p:txBody>
      </p:sp>
      <p:sp>
        <p:nvSpPr>
          <p:cNvPr id="40963" name="Rectangle 3"/>
          <p:cNvSpPr>
            <a:spLocks noGrp="1" noChangeArrowheads="1"/>
          </p:cNvSpPr>
          <p:nvPr>
            <p:ph type="body" idx="1"/>
          </p:nvPr>
        </p:nvSpPr>
        <p:spPr/>
        <p:txBody>
          <a:bodyPr/>
          <a:lstStyle/>
          <a:p>
            <a:r>
              <a:rPr lang="en-US" smtClean="0"/>
              <a:t>Construct a set of classifiers from the training data</a:t>
            </a:r>
          </a:p>
          <a:p>
            <a:endParaRPr lang="en-US" smtClean="0"/>
          </a:p>
          <a:p>
            <a:r>
              <a:rPr lang="en-US" smtClean="0"/>
              <a:t>Predict class label of previously unseen records by aggregating predictions made by multiple classifiers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General Idea</a:t>
            </a:r>
          </a:p>
        </p:txBody>
      </p:sp>
      <p:graphicFrame>
        <p:nvGraphicFramePr>
          <p:cNvPr id="14338" name="Object 3"/>
          <p:cNvGraphicFramePr>
            <a:graphicFrameLocks noGrp="1" noChangeAspect="1"/>
          </p:cNvGraphicFramePr>
          <p:nvPr>
            <p:ph idx="1"/>
          </p:nvPr>
        </p:nvGraphicFramePr>
        <p:xfrm>
          <a:off x="1122363" y="1143000"/>
          <a:ext cx="6896100" cy="5181600"/>
        </p:xfrm>
        <a:graphic>
          <a:graphicData uri="http://schemas.openxmlformats.org/presentationml/2006/ole">
            <mc:AlternateContent xmlns:mc="http://schemas.openxmlformats.org/markup-compatibility/2006">
              <mc:Choice xmlns:v="urn:schemas-microsoft-com:vml" Requires="v">
                <p:oleObj spid="_x0000_s14340" name="Visio" r:id="rId3" imgW="9740951" imgH="7320219" progId="Visio.Drawing.6">
                  <p:embed/>
                </p:oleObj>
              </mc:Choice>
              <mc:Fallback>
                <p:oleObj name="Visio" r:id="rId3" imgW="9740951" imgH="7320219"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1143000"/>
                        <a:ext cx="68961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Why does it work?</a:t>
            </a:r>
          </a:p>
        </p:txBody>
      </p:sp>
      <p:sp>
        <p:nvSpPr>
          <p:cNvPr id="15364" name="Rectangle 3"/>
          <p:cNvSpPr>
            <a:spLocks noGrp="1" noChangeArrowheads="1"/>
          </p:cNvSpPr>
          <p:nvPr>
            <p:ph type="body" idx="1"/>
          </p:nvPr>
        </p:nvSpPr>
        <p:spPr/>
        <p:txBody>
          <a:bodyPr/>
          <a:lstStyle/>
          <a:p>
            <a:r>
              <a:rPr lang="en-US" smtClean="0"/>
              <a:t>Suppose there are 25 base classifiers</a:t>
            </a:r>
          </a:p>
          <a:p>
            <a:pPr lvl="1"/>
            <a:r>
              <a:rPr lang="en-US" smtClean="0"/>
              <a:t>Each classifier has error rate, </a:t>
            </a:r>
            <a:r>
              <a:rPr lang="en-US" smtClean="0">
                <a:sym typeface="Symbol" pitchFamily="18" charset="2"/>
              </a:rPr>
              <a:t></a:t>
            </a:r>
            <a:r>
              <a:rPr lang="en-US" smtClean="0"/>
              <a:t> = 0.35</a:t>
            </a:r>
          </a:p>
          <a:p>
            <a:pPr lvl="1"/>
            <a:r>
              <a:rPr lang="en-US" smtClean="0"/>
              <a:t>Assume classifiers are independent</a:t>
            </a:r>
          </a:p>
          <a:p>
            <a:pPr lvl="1"/>
            <a:r>
              <a:rPr lang="en-US" smtClean="0"/>
              <a:t>Probability that the ensemble classifier makes a wrong prediction:</a:t>
            </a:r>
          </a:p>
        </p:txBody>
      </p:sp>
      <p:graphicFrame>
        <p:nvGraphicFramePr>
          <p:cNvPr id="15362" name="Object 4"/>
          <p:cNvGraphicFramePr>
            <a:graphicFrameLocks noGrp="1" noChangeAspect="1"/>
          </p:cNvGraphicFramePr>
          <p:nvPr>
            <p:ph sz="half" idx="4294967295"/>
          </p:nvPr>
        </p:nvGraphicFramePr>
        <p:xfrm>
          <a:off x="2590800" y="3810000"/>
          <a:ext cx="3657600" cy="1028700"/>
        </p:xfrm>
        <a:graphic>
          <a:graphicData uri="http://schemas.openxmlformats.org/presentationml/2006/ole">
            <mc:AlternateContent xmlns:mc="http://schemas.openxmlformats.org/markup-compatibility/2006">
              <mc:Choice xmlns:v="urn:schemas-microsoft-com:vml" Requires="v">
                <p:oleObj spid="_x0000_s15364" name="Equation" r:id="rId3" imgW="1625600" imgH="457200" progId="Equation.3">
                  <p:embed/>
                </p:oleObj>
              </mc:Choice>
              <mc:Fallback>
                <p:oleObj name="Equation" r:id="rId3" imgW="16256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810000"/>
                        <a:ext cx="36576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Examples of Ensemble Methods</a:t>
            </a:r>
          </a:p>
        </p:txBody>
      </p:sp>
      <p:sp>
        <p:nvSpPr>
          <p:cNvPr id="41987" name="Rectangle 3"/>
          <p:cNvSpPr>
            <a:spLocks noGrp="1" noChangeArrowheads="1"/>
          </p:cNvSpPr>
          <p:nvPr>
            <p:ph type="body" idx="1"/>
          </p:nvPr>
        </p:nvSpPr>
        <p:spPr/>
        <p:txBody>
          <a:bodyPr/>
          <a:lstStyle/>
          <a:p>
            <a:r>
              <a:rPr lang="en-US" smtClean="0"/>
              <a:t>How to generate an ensemble of classifiers?</a:t>
            </a:r>
          </a:p>
          <a:p>
            <a:pPr lvl="1"/>
            <a:r>
              <a:rPr lang="en-US" smtClean="0"/>
              <a:t>Bagging</a:t>
            </a:r>
          </a:p>
          <a:p>
            <a:endParaRPr lang="en-US" smtClean="0"/>
          </a:p>
          <a:p>
            <a:pPr lvl="1"/>
            <a:r>
              <a:rPr lang="en-US" smtClean="0"/>
              <a:t>Boosting</a:t>
            </a:r>
          </a:p>
          <a:p>
            <a:pP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Bagging</a:t>
            </a:r>
          </a:p>
        </p:txBody>
      </p:sp>
      <p:sp>
        <p:nvSpPr>
          <p:cNvPr id="43011" name="Rectangle 3"/>
          <p:cNvSpPr>
            <a:spLocks noGrp="1" noChangeArrowheads="1"/>
          </p:cNvSpPr>
          <p:nvPr>
            <p:ph type="body" idx="1"/>
          </p:nvPr>
        </p:nvSpPr>
        <p:spPr/>
        <p:txBody>
          <a:bodyPr/>
          <a:lstStyle/>
          <a:p>
            <a:r>
              <a:rPr lang="en-US" smtClean="0"/>
              <a:t>Sampling with replacement</a:t>
            </a:r>
          </a:p>
          <a:p>
            <a:endParaRPr lang="en-US" smtClean="0"/>
          </a:p>
          <a:p>
            <a:endParaRPr lang="en-US" smtClean="0"/>
          </a:p>
          <a:p>
            <a:endParaRPr lang="en-US" smtClean="0"/>
          </a:p>
          <a:p>
            <a:endParaRPr lang="en-US" smtClean="0"/>
          </a:p>
          <a:p>
            <a:r>
              <a:rPr lang="en-US" smtClean="0"/>
              <a:t>Build classifier on each bootstrap sample</a:t>
            </a:r>
          </a:p>
          <a:p>
            <a:endParaRPr lang="en-US" smtClean="0"/>
          </a:p>
          <a:p>
            <a:r>
              <a:rPr lang="en-US" smtClean="0"/>
              <a:t>Each sample has probability 1- (1 – 1/n)</a:t>
            </a:r>
            <a:r>
              <a:rPr lang="en-US" baseline="30000" smtClean="0"/>
              <a:t>n</a:t>
            </a:r>
            <a:r>
              <a:rPr lang="en-US" smtClean="0"/>
              <a:t> of being selected</a:t>
            </a:r>
            <a:endParaRPr lang="en-US" baseline="30000" smtClean="0"/>
          </a:p>
        </p:txBody>
      </p:sp>
      <p:pic>
        <p:nvPicPr>
          <p:cNvPr id="43012" name="Picture 4"/>
          <p:cNvPicPr>
            <a:picLocks noGrp="1" noChangeAspect="1" noChangeArrowheads="1"/>
          </p:cNvPicPr>
          <p:nvPr>
            <p:ph sz="half" idx="4294967295"/>
          </p:nvPr>
        </p:nvPicPr>
        <p:blipFill>
          <a:blip r:embed="rId2" cstate="print"/>
          <a:srcRect/>
          <a:stretch>
            <a:fillRect/>
          </a:stretch>
        </p:blipFill>
        <p:spPr>
          <a:xfrm>
            <a:off x="838200" y="2271713"/>
            <a:ext cx="7239000" cy="852487"/>
          </a:xfr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Boosting</a:t>
            </a:r>
          </a:p>
        </p:txBody>
      </p:sp>
      <p:sp>
        <p:nvSpPr>
          <p:cNvPr id="44035" name="Rectangle 3"/>
          <p:cNvSpPr>
            <a:spLocks noGrp="1" noChangeArrowheads="1"/>
          </p:cNvSpPr>
          <p:nvPr>
            <p:ph type="body" idx="1"/>
          </p:nvPr>
        </p:nvSpPr>
        <p:spPr/>
        <p:txBody>
          <a:bodyPr/>
          <a:lstStyle/>
          <a:p>
            <a:r>
              <a:rPr lang="en-US" smtClean="0"/>
              <a:t>An iterative procedure to adaptively change distribution of training data by focusing more on previously misclassified records</a:t>
            </a:r>
          </a:p>
          <a:p>
            <a:pPr lvl="1"/>
            <a:r>
              <a:rPr lang="en-US" smtClean="0"/>
              <a:t>Initially, all N records are assigned equal weights</a:t>
            </a:r>
          </a:p>
          <a:p>
            <a:pPr lvl="1"/>
            <a:r>
              <a:rPr lang="en-US" smtClean="0"/>
              <a:t>Unlike bagging, weights may change at the end of boosting round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Boosting</a:t>
            </a:r>
          </a:p>
        </p:txBody>
      </p:sp>
      <p:sp>
        <p:nvSpPr>
          <p:cNvPr id="45059" name="Rectangle 3"/>
          <p:cNvSpPr>
            <a:spLocks noGrp="1" noChangeArrowheads="1"/>
          </p:cNvSpPr>
          <p:nvPr>
            <p:ph type="body" idx="1"/>
          </p:nvPr>
        </p:nvSpPr>
        <p:spPr/>
        <p:txBody>
          <a:bodyPr/>
          <a:lstStyle/>
          <a:p>
            <a:r>
              <a:rPr lang="en-US" smtClean="0"/>
              <a:t>Records that are wrongly classified will have their weights increased</a:t>
            </a:r>
          </a:p>
          <a:p>
            <a:r>
              <a:rPr lang="en-US" smtClean="0"/>
              <a:t>Records that are classified correctly will have their weights decreased</a:t>
            </a:r>
          </a:p>
        </p:txBody>
      </p:sp>
      <p:pic>
        <p:nvPicPr>
          <p:cNvPr id="45060" name="Picture 4"/>
          <p:cNvPicPr>
            <a:picLocks noGrp="1" noChangeAspect="1" noChangeArrowheads="1"/>
          </p:cNvPicPr>
          <p:nvPr>
            <p:ph idx="4294967295"/>
          </p:nvPr>
        </p:nvPicPr>
        <p:blipFill>
          <a:blip r:embed="rId2" cstate="print"/>
          <a:srcRect/>
          <a:stretch>
            <a:fillRect/>
          </a:stretch>
        </p:blipFill>
        <p:spPr>
          <a:xfrm>
            <a:off x="533400" y="3594100"/>
            <a:ext cx="8077200" cy="952500"/>
          </a:xfrm>
          <a:noFill/>
        </p:spPr>
      </p:pic>
      <p:sp>
        <p:nvSpPr>
          <p:cNvPr id="45061" name="Oval 5"/>
          <p:cNvSpPr>
            <a:spLocks noChangeArrowheads="1"/>
          </p:cNvSpPr>
          <p:nvPr/>
        </p:nvSpPr>
        <p:spPr bwMode="auto">
          <a:xfrm>
            <a:off x="27432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45062" name="Oval 6"/>
          <p:cNvSpPr>
            <a:spLocks noChangeArrowheads="1"/>
          </p:cNvSpPr>
          <p:nvPr/>
        </p:nvSpPr>
        <p:spPr bwMode="auto">
          <a:xfrm>
            <a:off x="33528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45063" name="Oval 7"/>
          <p:cNvSpPr>
            <a:spLocks noChangeArrowheads="1"/>
          </p:cNvSpPr>
          <p:nvPr/>
        </p:nvSpPr>
        <p:spPr bwMode="auto">
          <a:xfrm>
            <a:off x="51054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45064" name="Oval 8"/>
          <p:cNvSpPr>
            <a:spLocks noChangeArrowheads="1"/>
          </p:cNvSpPr>
          <p:nvPr/>
        </p:nvSpPr>
        <p:spPr bwMode="auto">
          <a:xfrm>
            <a:off x="63246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45065" name="Oval 9"/>
          <p:cNvSpPr>
            <a:spLocks noChangeArrowheads="1"/>
          </p:cNvSpPr>
          <p:nvPr/>
        </p:nvSpPr>
        <p:spPr bwMode="auto">
          <a:xfrm>
            <a:off x="81534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45066" name="Text Box 10"/>
          <p:cNvSpPr txBox="1">
            <a:spLocks noChangeArrowheads="1"/>
          </p:cNvSpPr>
          <p:nvPr/>
        </p:nvSpPr>
        <p:spPr bwMode="auto">
          <a:xfrm>
            <a:off x="3429000" y="4813300"/>
            <a:ext cx="5029200" cy="1054100"/>
          </a:xfrm>
          <a:prstGeom prst="rect">
            <a:avLst/>
          </a:prstGeom>
          <a:noFill/>
          <a:ln w="12700">
            <a:noFill/>
            <a:miter lim="800000"/>
            <a:headEnd/>
            <a:tailEnd/>
          </a:ln>
        </p:spPr>
        <p:txBody>
          <a:bodyPr>
            <a:spAutoFit/>
          </a:bodyPr>
          <a:lstStyle/>
          <a:p>
            <a:pPr>
              <a:spcBef>
                <a:spcPct val="50000"/>
              </a:spcBef>
              <a:buFontTx/>
              <a:buChar char="•"/>
            </a:pPr>
            <a:r>
              <a:rPr lang="en-US" sz="1800" b="0"/>
              <a:t> Example 4 is hard to classify</a:t>
            </a:r>
          </a:p>
          <a:p>
            <a:pPr>
              <a:spcBef>
                <a:spcPct val="50000"/>
              </a:spcBef>
              <a:buFontTx/>
              <a:buChar char="•"/>
            </a:pPr>
            <a:r>
              <a:rPr lang="en-US" sz="1800" b="0"/>
              <a:t> Its weight is increased, therefore it is more likely to be chosen again in subsequent rounds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Classification Overview</a:t>
            </a:r>
          </a:p>
        </p:txBody>
      </p:sp>
      <p:sp>
        <p:nvSpPr>
          <p:cNvPr id="24579" name="Content Placeholder 3"/>
          <p:cNvSpPr>
            <a:spLocks noGrp="1"/>
          </p:cNvSpPr>
          <p:nvPr>
            <p:ph idx="1"/>
          </p:nvPr>
        </p:nvSpPr>
        <p:spPr>
          <a:xfrm>
            <a:off x="4572000" y="1600200"/>
            <a:ext cx="4114800" cy="4525963"/>
          </a:xfrm>
        </p:spPr>
        <p:txBody>
          <a:bodyPr/>
          <a:lstStyle/>
          <a:p>
            <a:r>
              <a:rPr lang="en-US" smtClean="0"/>
              <a:t>Assigning data to discrete categories</a:t>
            </a:r>
          </a:p>
          <a:p>
            <a:r>
              <a:rPr lang="en-US" smtClean="0"/>
              <a:t>Train a model on labeled data</a:t>
            </a:r>
          </a:p>
          <a:p>
            <a:r>
              <a:rPr lang="en-US" smtClean="0"/>
              <a:t>Run the model on new, unlabeled data</a:t>
            </a:r>
          </a:p>
        </p:txBody>
      </p:sp>
      <p:pic>
        <p:nvPicPr>
          <p:cNvPr id="24580" name="Picture 2"/>
          <p:cNvPicPr>
            <a:picLocks noChangeAspect="1" noChangeArrowheads="1"/>
          </p:cNvPicPr>
          <p:nvPr/>
        </p:nvPicPr>
        <p:blipFill>
          <a:blip r:embed="rId3" cstate="print"/>
          <a:srcRect/>
          <a:stretch>
            <a:fillRect/>
          </a:stretch>
        </p:blipFill>
        <p:spPr bwMode="auto">
          <a:xfrm>
            <a:off x="1625600" y="1600200"/>
            <a:ext cx="1693863" cy="1719263"/>
          </a:xfrm>
          <a:prstGeom prst="rect">
            <a:avLst/>
          </a:prstGeom>
          <a:noFill/>
          <a:ln w="9525">
            <a:noFill/>
            <a:miter lim="800000"/>
            <a:headEnd/>
            <a:tailEnd/>
          </a:ln>
        </p:spPr>
      </p:pic>
      <p:sp>
        <p:nvSpPr>
          <p:cNvPr id="5" name="Down Arrow 4"/>
          <p:cNvSpPr/>
          <p:nvPr/>
        </p:nvSpPr>
        <p:spPr>
          <a:xfrm rot="1256852">
            <a:off x="1562100" y="3768725"/>
            <a:ext cx="484188"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Down Arrow 5"/>
          <p:cNvSpPr/>
          <p:nvPr/>
        </p:nvSpPr>
        <p:spPr>
          <a:xfrm rot="19917856">
            <a:off x="3009900" y="3768725"/>
            <a:ext cx="485775" cy="977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3" name="TextBox 2"/>
          <p:cNvSpPr txBox="1">
            <a:spLocks noChangeArrowheads="1"/>
          </p:cNvSpPr>
          <p:nvPr/>
        </p:nvSpPr>
        <p:spPr bwMode="auto">
          <a:xfrm>
            <a:off x="1136650" y="5041900"/>
            <a:ext cx="787400" cy="368300"/>
          </a:xfrm>
          <a:prstGeom prst="rect">
            <a:avLst/>
          </a:prstGeom>
          <a:noFill/>
          <a:ln w="9525">
            <a:noFill/>
            <a:miter lim="800000"/>
            <a:headEnd/>
            <a:tailEnd/>
          </a:ln>
        </p:spPr>
        <p:txBody>
          <a:bodyPr wrap="none">
            <a:spAutoFit/>
          </a:bodyPr>
          <a:lstStyle/>
          <a:p>
            <a:r>
              <a:rPr lang="en-US"/>
              <a:t>Spam</a:t>
            </a:r>
          </a:p>
        </p:txBody>
      </p:sp>
      <p:sp>
        <p:nvSpPr>
          <p:cNvPr id="24584" name="TextBox 6"/>
          <p:cNvSpPr txBox="1">
            <a:spLocks noChangeArrowheads="1"/>
          </p:cNvSpPr>
          <p:nvPr/>
        </p:nvSpPr>
        <p:spPr bwMode="auto">
          <a:xfrm>
            <a:off x="3001963" y="5040313"/>
            <a:ext cx="1173162" cy="369887"/>
          </a:xfrm>
          <a:prstGeom prst="rect">
            <a:avLst/>
          </a:prstGeom>
          <a:noFill/>
          <a:ln w="9525">
            <a:noFill/>
            <a:miter lim="800000"/>
            <a:headEnd/>
            <a:tailEnd/>
          </a:ln>
        </p:spPr>
        <p:txBody>
          <a:bodyPr wrap="none">
            <a:spAutoFit/>
          </a:bodyPr>
          <a:lstStyle/>
          <a:p>
            <a:r>
              <a:rPr lang="en-US"/>
              <a:t>Not spam</a:t>
            </a:r>
          </a:p>
        </p:txBody>
      </p:sp>
      <p:sp>
        <p:nvSpPr>
          <p:cNvPr id="24585" name="TextBox 7"/>
          <p:cNvSpPr txBox="1">
            <a:spLocks noChangeArrowheads="1"/>
          </p:cNvSpPr>
          <p:nvPr/>
        </p:nvSpPr>
        <p:spPr bwMode="auto">
          <a:xfrm>
            <a:off x="2038350" y="1674813"/>
            <a:ext cx="868363" cy="1570037"/>
          </a:xfrm>
          <a:prstGeom prst="rect">
            <a:avLst/>
          </a:prstGeom>
          <a:noFill/>
          <a:ln w="9525">
            <a:noFill/>
            <a:miter lim="800000"/>
            <a:headEnd/>
            <a:tailEnd/>
          </a:ln>
        </p:spPr>
        <p:txBody>
          <a:bodyPr wrap="none">
            <a:spAutoFit/>
          </a:bodyPr>
          <a:lstStyle/>
          <a:p>
            <a:r>
              <a:rPr lang="en-US" sz="960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smtClean="0"/>
              <a:t>Example: AdaBoost</a:t>
            </a:r>
          </a:p>
        </p:txBody>
      </p:sp>
      <p:sp>
        <p:nvSpPr>
          <p:cNvPr id="16389" name="Rectangle 3"/>
          <p:cNvSpPr>
            <a:spLocks noGrp="1" noChangeArrowheads="1"/>
          </p:cNvSpPr>
          <p:nvPr>
            <p:ph type="body" sz="half" idx="1"/>
          </p:nvPr>
        </p:nvSpPr>
        <p:spPr>
          <a:xfrm>
            <a:off x="411163" y="1143000"/>
            <a:ext cx="4770437" cy="5181600"/>
          </a:xfrm>
        </p:spPr>
        <p:txBody>
          <a:bodyPr/>
          <a:lstStyle/>
          <a:p>
            <a:r>
              <a:rPr lang="en-US" sz="2400" smtClean="0"/>
              <a:t>Base classifiers: C</a:t>
            </a:r>
            <a:r>
              <a:rPr lang="en-US" sz="2400" baseline="-25000" smtClean="0"/>
              <a:t>1</a:t>
            </a:r>
            <a:r>
              <a:rPr lang="en-US" sz="2400" smtClean="0"/>
              <a:t>, C</a:t>
            </a:r>
            <a:r>
              <a:rPr lang="en-US" sz="2400" baseline="-25000" smtClean="0"/>
              <a:t>2</a:t>
            </a:r>
            <a:r>
              <a:rPr lang="en-US" sz="2400" smtClean="0"/>
              <a:t>, …, C</a:t>
            </a:r>
            <a:r>
              <a:rPr lang="en-US" sz="2400" baseline="-25000" smtClean="0"/>
              <a:t>T</a:t>
            </a:r>
          </a:p>
          <a:p>
            <a:pPr lvl="4"/>
            <a:endParaRPr lang="en-US" sz="1800" smtClean="0"/>
          </a:p>
          <a:p>
            <a:r>
              <a:rPr lang="en-US" sz="2400" smtClean="0"/>
              <a:t>Error rate:</a:t>
            </a:r>
          </a:p>
          <a:p>
            <a:endParaRPr lang="en-US" sz="2400" smtClean="0"/>
          </a:p>
          <a:p>
            <a:endParaRPr lang="en-US" sz="2400" smtClean="0"/>
          </a:p>
          <a:p>
            <a:endParaRPr lang="en-US" sz="2400" smtClean="0"/>
          </a:p>
          <a:p>
            <a:pPr lvl="4"/>
            <a:endParaRPr lang="en-US" sz="1800" smtClean="0"/>
          </a:p>
          <a:p>
            <a:r>
              <a:rPr lang="en-US" sz="2400" smtClean="0"/>
              <a:t>Importance of a classifier: </a:t>
            </a:r>
          </a:p>
          <a:p>
            <a:pPr lvl="4"/>
            <a:endParaRPr lang="en-US" sz="1800" smtClean="0"/>
          </a:p>
        </p:txBody>
      </p:sp>
      <p:graphicFrame>
        <p:nvGraphicFramePr>
          <p:cNvPr id="16386" name="Object 4"/>
          <p:cNvGraphicFramePr>
            <a:graphicFrameLocks noGrp="1" noChangeAspect="1"/>
          </p:cNvGraphicFramePr>
          <p:nvPr>
            <p:ph sz="half" idx="4294967295"/>
          </p:nvPr>
        </p:nvGraphicFramePr>
        <p:xfrm>
          <a:off x="685800" y="2667000"/>
          <a:ext cx="3962400" cy="1050925"/>
        </p:xfrm>
        <a:graphic>
          <a:graphicData uri="http://schemas.openxmlformats.org/presentationml/2006/ole">
            <mc:AlternateContent xmlns:mc="http://schemas.openxmlformats.org/markup-compatibility/2006">
              <mc:Choice xmlns:v="urn:schemas-microsoft-com:vml" Requires="v">
                <p:oleObj spid="_x0000_s16390" name="Equation" r:id="rId3" imgW="1675673" imgH="444307" progId="Equation.3">
                  <p:embed/>
                </p:oleObj>
              </mc:Choice>
              <mc:Fallback>
                <p:oleObj name="Equation" r:id="rId3" imgW="1675673"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7000"/>
                        <a:ext cx="396240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5"/>
          <p:cNvGraphicFramePr>
            <a:graphicFrameLocks noChangeAspect="1"/>
          </p:cNvGraphicFramePr>
          <p:nvPr/>
        </p:nvGraphicFramePr>
        <p:xfrm>
          <a:off x="1219200" y="4724400"/>
          <a:ext cx="2492375" cy="1141413"/>
        </p:xfrm>
        <a:graphic>
          <a:graphicData uri="http://schemas.openxmlformats.org/presentationml/2006/ole">
            <mc:AlternateContent xmlns:mc="http://schemas.openxmlformats.org/markup-compatibility/2006">
              <mc:Choice xmlns:v="urn:schemas-microsoft-com:vml" Requires="v">
                <p:oleObj spid="_x0000_s16391" name="Equation" r:id="rId5" imgW="1054100" imgH="482600" progId="Equation.3">
                  <p:embed/>
                </p:oleObj>
              </mc:Choice>
              <mc:Fallback>
                <p:oleObj name="Equation" r:id="rId5" imgW="10541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724400"/>
                        <a:ext cx="249237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390" name="Picture 6"/>
          <p:cNvPicPr>
            <a:picLocks noGrp="1" noChangeAspect="1" noChangeArrowheads="1"/>
          </p:cNvPicPr>
          <p:nvPr>
            <p:ph sz="half" idx="2"/>
          </p:nvPr>
        </p:nvPicPr>
        <p:blipFill>
          <a:blip r:embed="rId7" cstate="print"/>
          <a:srcRect r="6688"/>
          <a:stretch>
            <a:fillRect/>
          </a:stretch>
        </p:blipFill>
        <p:spPr>
          <a:xfrm>
            <a:off x="4800600" y="2514600"/>
            <a:ext cx="4191000" cy="3641725"/>
          </a:xfr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Example: AdaBoost</a:t>
            </a:r>
          </a:p>
        </p:txBody>
      </p:sp>
      <p:sp>
        <p:nvSpPr>
          <p:cNvPr id="17413" name="Rectangle 3"/>
          <p:cNvSpPr>
            <a:spLocks noGrp="1" noChangeArrowheads="1"/>
          </p:cNvSpPr>
          <p:nvPr>
            <p:ph type="body" idx="1"/>
          </p:nvPr>
        </p:nvSpPr>
        <p:spPr/>
        <p:txBody>
          <a:bodyPr/>
          <a:lstStyle/>
          <a:p>
            <a:r>
              <a:rPr lang="en-US" smtClean="0"/>
              <a:t>Weight update:</a:t>
            </a:r>
          </a:p>
          <a:p>
            <a:endParaRPr lang="en-US" smtClean="0"/>
          </a:p>
          <a:p>
            <a:endParaRPr lang="en-US" smtClean="0"/>
          </a:p>
          <a:p>
            <a:endParaRPr lang="en-US" smtClean="0"/>
          </a:p>
          <a:p>
            <a:pPr lvl="4"/>
            <a:endParaRPr lang="en-US" smtClean="0"/>
          </a:p>
          <a:p>
            <a:r>
              <a:rPr lang="en-US" smtClean="0"/>
              <a:t>If any intermediate rounds produce error rate higher than 50%, the weights are reverted back to 1/n and the resampling procedure is repeated</a:t>
            </a:r>
          </a:p>
          <a:p>
            <a:r>
              <a:rPr lang="en-US" smtClean="0"/>
              <a:t>Classification:</a:t>
            </a:r>
          </a:p>
        </p:txBody>
      </p:sp>
      <p:graphicFrame>
        <p:nvGraphicFramePr>
          <p:cNvPr id="17410" name="Object 4"/>
          <p:cNvGraphicFramePr>
            <a:graphicFrameLocks noGrp="1" noChangeAspect="1"/>
          </p:cNvGraphicFramePr>
          <p:nvPr>
            <p:ph sz="half" idx="4294967295"/>
          </p:nvPr>
        </p:nvGraphicFramePr>
        <p:xfrm>
          <a:off x="1295400" y="1752600"/>
          <a:ext cx="5257800" cy="1800225"/>
        </p:xfrm>
        <a:graphic>
          <a:graphicData uri="http://schemas.openxmlformats.org/presentationml/2006/ole">
            <mc:AlternateContent xmlns:mc="http://schemas.openxmlformats.org/markup-compatibility/2006">
              <mc:Choice xmlns:v="urn:schemas-microsoft-com:vml" Requires="v">
                <p:oleObj spid="_x0000_s17414" name="Equation" r:id="rId3" imgW="2298700" imgH="787400" progId="Equation.3">
                  <p:embed/>
                </p:oleObj>
              </mc:Choice>
              <mc:Fallback>
                <p:oleObj name="Equation" r:id="rId3" imgW="2298700" imgH="787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52600"/>
                        <a:ext cx="5257800"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5"/>
          <p:cNvGraphicFramePr>
            <a:graphicFrameLocks noGrp="1" noChangeAspect="1"/>
          </p:cNvGraphicFramePr>
          <p:nvPr>
            <p:ph sz="half" idx="4294967295"/>
          </p:nvPr>
        </p:nvGraphicFramePr>
        <p:xfrm>
          <a:off x="2590800" y="5257800"/>
          <a:ext cx="5791200" cy="1165225"/>
        </p:xfrm>
        <a:graphic>
          <a:graphicData uri="http://schemas.openxmlformats.org/presentationml/2006/ole">
            <mc:AlternateContent xmlns:mc="http://schemas.openxmlformats.org/markup-compatibility/2006">
              <mc:Choice xmlns:v="urn:schemas-microsoft-com:vml" Requires="v">
                <p:oleObj spid="_x0000_s17415" name="Equation" r:id="rId5" imgW="2209800" imgH="444500" progId="Equation.3">
                  <p:embed/>
                </p:oleObj>
              </mc:Choice>
              <mc:Fallback>
                <p:oleObj name="Equation" r:id="rId5" imgW="22098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257800"/>
                        <a:ext cx="5791200"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p:txBody>
          <a:bodyPr/>
          <a:lstStyle/>
          <a:p>
            <a:r>
              <a:rPr lang="en-US" smtClean="0"/>
              <a:t>Some Slides Taken from MIS class, UT Dallas</a:t>
            </a:r>
          </a:p>
        </p:txBody>
      </p:sp>
      <p:sp>
        <p:nvSpPr>
          <p:cNvPr id="46083" name="Subtitle 2"/>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When is Bootstrapping Not Applicable?</a:t>
            </a:r>
            <a:endParaRPr lang="en-US" dirty="0"/>
          </a:p>
        </p:txBody>
      </p:sp>
      <p:sp>
        <p:nvSpPr>
          <p:cNvPr id="47107" name="TextBox 32"/>
          <p:cNvSpPr txBox="1">
            <a:spLocks noChangeArrowheads="1"/>
          </p:cNvSpPr>
          <p:nvPr/>
        </p:nvSpPr>
        <p:spPr bwMode="auto">
          <a:xfrm>
            <a:off x="685800" y="1981200"/>
            <a:ext cx="7848600" cy="2554288"/>
          </a:xfrm>
          <a:prstGeom prst="rect">
            <a:avLst/>
          </a:prstGeom>
          <a:noFill/>
          <a:ln w="9525">
            <a:noFill/>
            <a:miter lim="800000"/>
            <a:headEnd/>
            <a:tailEnd/>
          </a:ln>
        </p:spPr>
        <p:txBody>
          <a:bodyPr>
            <a:spAutoFit/>
          </a:bodyPr>
          <a:lstStyle/>
          <a:p>
            <a:pPr marL="231775" indent="-231775">
              <a:buFont typeface="Arial" pitchFamily="34" charset="0"/>
              <a:buChar char="•"/>
            </a:pPr>
            <a:r>
              <a:rPr lang="en-US" sz="2000"/>
              <a:t>Small datasets</a:t>
            </a:r>
          </a:p>
          <a:p>
            <a:pPr marL="688975" lvl="1" indent="-231775">
              <a:buFont typeface="Arial" pitchFamily="34" charset="0"/>
              <a:buChar char="•"/>
            </a:pPr>
            <a:r>
              <a:rPr lang="en-US" sz="2000"/>
              <a:t>The original sample is not a good approximation of the population</a:t>
            </a:r>
          </a:p>
          <a:p>
            <a:pPr marL="231775" indent="-231775">
              <a:buFont typeface="Arial" pitchFamily="34" charset="0"/>
              <a:buChar char="•"/>
            </a:pPr>
            <a:endParaRPr lang="en-US" sz="2000"/>
          </a:p>
          <a:p>
            <a:pPr marL="231775" indent="-231775">
              <a:buFont typeface="Arial" pitchFamily="34" charset="0"/>
              <a:buChar char="•"/>
            </a:pPr>
            <a:r>
              <a:rPr lang="en-US" sz="2000"/>
              <a:t>Dirty data</a:t>
            </a:r>
          </a:p>
          <a:p>
            <a:pPr marL="688975" lvl="1" indent="-231775">
              <a:buFont typeface="Arial" pitchFamily="34" charset="0"/>
              <a:buChar char="•"/>
            </a:pPr>
            <a:r>
              <a:rPr lang="en-US" sz="2000"/>
              <a:t>Outliers add variability in our estimates</a:t>
            </a:r>
          </a:p>
          <a:p>
            <a:pPr marL="231775" indent="-231775">
              <a:buFont typeface="Arial" pitchFamily="34" charset="0"/>
              <a:buChar char="•"/>
            </a:pPr>
            <a:endParaRPr lang="en-US" sz="2000"/>
          </a:p>
          <a:p>
            <a:pPr marL="231775" indent="-231775">
              <a:buFont typeface="Arial" pitchFamily="34" charset="0"/>
              <a:buChar char="•"/>
            </a:pPr>
            <a:r>
              <a:rPr lang="en-US" sz="2000"/>
              <a:t>Dependence structures (e.g., time series)</a:t>
            </a:r>
          </a:p>
          <a:p>
            <a:pPr marL="688975" lvl="1" indent="-231775">
              <a:buFont typeface="Arial" pitchFamily="34" charset="0"/>
              <a:buChar char="•"/>
            </a:pPr>
            <a:r>
              <a:rPr lang="en-US" sz="2000"/>
              <a:t>Bootstrap is based on the assumption of independence</a:t>
            </a:r>
          </a:p>
        </p:txBody>
      </p:sp>
      <p:sp>
        <p:nvSpPr>
          <p:cNvPr id="47108"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6D82ADE-0DEC-4FA9-AA66-A92BDFD99CF6}"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Bagging</a:t>
            </a:r>
            <a:endParaRPr lang="en-US" dirty="0"/>
          </a:p>
        </p:txBody>
      </p:sp>
      <p:sp>
        <p:nvSpPr>
          <p:cNvPr id="48131" name="TextBox 32"/>
          <p:cNvSpPr txBox="1">
            <a:spLocks noChangeArrowheads="1"/>
          </p:cNvSpPr>
          <p:nvPr/>
        </p:nvSpPr>
        <p:spPr bwMode="auto">
          <a:xfrm>
            <a:off x="381000" y="2057400"/>
            <a:ext cx="7848600" cy="2554288"/>
          </a:xfrm>
          <a:prstGeom prst="rect">
            <a:avLst/>
          </a:prstGeom>
          <a:noFill/>
          <a:ln w="9525">
            <a:noFill/>
            <a:miter lim="800000"/>
            <a:headEnd/>
            <a:tailEnd/>
          </a:ln>
        </p:spPr>
        <p:txBody>
          <a:bodyPr>
            <a:spAutoFit/>
          </a:bodyPr>
          <a:lstStyle/>
          <a:p>
            <a:pPr marL="231775" indent="-231775">
              <a:buFont typeface="Arial" pitchFamily="34" charset="0"/>
              <a:buChar char="•"/>
            </a:pPr>
            <a:r>
              <a:rPr lang="en-US" sz="2000"/>
              <a:t>Acronym of ‘bootstrap aggregating’ (Breiman, 1996)</a:t>
            </a:r>
          </a:p>
          <a:p>
            <a:pPr marL="231775" indent="-231775">
              <a:buFont typeface="Arial" pitchFamily="34" charset="0"/>
              <a:buChar char="•"/>
            </a:pPr>
            <a:r>
              <a:rPr lang="en-US" sz="2000"/>
              <a:t>Ensemble Method</a:t>
            </a:r>
          </a:p>
          <a:p>
            <a:pPr marL="231775" indent="-231775">
              <a:buFont typeface="Arial" pitchFamily="34" charset="0"/>
              <a:buChar char="•"/>
            </a:pPr>
            <a:r>
              <a:rPr lang="en-US" sz="2000"/>
              <a:t>If the classifiers make independent errors, then their ensemble can improve performance</a:t>
            </a:r>
          </a:p>
          <a:p>
            <a:pPr marL="688975" lvl="1" indent="-231775">
              <a:buFont typeface="Arial" pitchFamily="34" charset="0"/>
              <a:buChar char="•"/>
            </a:pPr>
            <a:r>
              <a:rPr lang="en-US" sz="2000"/>
              <a:t>That is, the variance in the prediction is reduced</a:t>
            </a:r>
          </a:p>
          <a:p>
            <a:pPr marL="688975" lvl="1" indent="-231775">
              <a:buFont typeface="Arial" pitchFamily="34" charset="0"/>
              <a:buChar char="•"/>
            </a:pPr>
            <a:endParaRPr lang="en-US" sz="2000"/>
          </a:p>
          <a:p>
            <a:pPr marL="231775" indent="-231775">
              <a:buFont typeface="Arial" pitchFamily="34" charset="0"/>
              <a:buChar char="•"/>
            </a:pPr>
            <a:r>
              <a:rPr lang="en-US" sz="2000"/>
              <a:t>Bagging is less susceptible to model overfitting when applied to noisy data.</a:t>
            </a:r>
          </a:p>
        </p:txBody>
      </p:sp>
      <p:sp>
        <p:nvSpPr>
          <p:cNvPr id="48132"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925542FD-36C5-4D16-9120-BF9B41512632}"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r>
              <a:rPr lang="en-US" smtClean="0"/>
              <a:t>Bagging Observations</a:t>
            </a:r>
          </a:p>
        </p:txBody>
      </p:sp>
      <p:sp>
        <p:nvSpPr>
          <p:cNvPr id="49155" name="TextBox 56"/>
          <p:cNvSpPr txBox="1">
            <a:spLocks noChangeArrowheads="1"/>
          </p:cNvSpPr>
          <p:nvPr/>
        </p:nvSpPr>
        <p:spPr bwMode="auto">
          <a:xfrm>
            <a:off x="685800" y="1676400"/>
            <a:ext cx="7848600" cy="4400550"/>
          </a:xfrm>
          <a:prstGeom prst="rect">
            <a:avLst/>
          </a:prstGeom>
          <a:noFill/>
          <a:ln w="9525">
            <a:noFill/>
            <a:miter lim="800000"/>
            <a:headEnd/>
            <a:tailEnd/>
          </a:ln>
        </p:spPr>
        <p:txBody>
          <a:bodyPr>
            <a:spAutoFit/>
          </a:bodyPr>
          <a:lstStyle/>
          <a:p>
            <a:pPr marL="457200" indent="-457200">
              <a:buFont typeface="Tahoma" pitchFamily="34" charset="0"/>
              <a:buAutoNum type="arabicPeriod"/>
            </a:pPr>
            <a:r>
              <a:rPr lang="en-US" sz="2000"/>
              <a:t>Bagging works well for “unstable” learning algorithms.</a:t>
            </a:r>
          </a:p>
          <a:p>
            <a:pPr marL="457200" indent="-457200">
              <a:buFont typeface="Tahoma" pitchFamily="34" charset="0"/>
              <a:buAutoNum type="arabicPeriod"/>
            </a:pPr>
            <a:endParaRPr lang="en-US" sz="2000"/>
          </a:p>
          <a:p>
            <a:pPr marL="457200" indent="-457200">
              <a:buFont typeface="Tahoma" pitchFamily="34" charset="0"/>
              <a:buAutoNum type="arabicPeriod"/>
            </a:pPr>
            <a:r>
              <a:rPr lang="en-US" sz="2000"/>
              <a:t>Bagging can slightly degrade the performance of “stable” learning algorithms.</a:t>
            </a:r>
          </a:p>
          <a:p>
            <a:pPr marL="457200" indent="-457200">
              <a:buFont typeface="Tahoma" pitchFamily="34" charset="0"/>
              <a:buAutoNum type="arabicPeriod"/>
            </a:pPr>
            <a:endParaRPr lang="en-US" sz="2000"/>
          </a:p>
          <a:p>
            <a:pPr marL="457200" indent="-457200">
              <a:buFont typeface="Arial" pitchFamily="34" charset="0"/>
              <a:buChar char="•"/>
            </a:pPr>
            <a:r>
              <a:rPr lang="en-US" sz="2000"/>
              <a:t>What are “unstable” learning algorithms?</a:t>
            </a:r>
          </a:p>
          <a:p>
            <a:pPr marL="914400" lvl="1" indent="-457200">
              <a:buFont typeface="Arial" pitchFamily="34" charset="0"/>
              <a:buChar char="•"/>
            </a:pPr>
            <a:r>
              <a:rPr lang="en-US" sz="2000"/>
              <a:t>Small changes in training data result in large changes in predictions. </a:t>
            </a:r>
          </a:p>
          <a:p>
            <a:pPr marL="1371600" lvl="2" indent="-457200">
              <a:buFont typeface="Arial" pitchFamily="34" charset="0"/>
              <a:buChar char="•"/>
            </a:pPr>
            <a:r>
              <a:rPr lang="en-US" sz="2000"/>
              <a:t>Neural networks</a:t>
            </a:r>
          </a:p>
          <a:p>
            <a:pPr marL="1371600" lvl="2" indent="-457200">
              <a:buFont typeface="Arial" pitchFamily="34" charset="0"/>
              <a:buChar char="•"/>
            </a:pPr>
            <a:r>
              <a:rPr lang="en-US" sz="2000"/>
              <a:t>Decision trees</a:t>
            </a:r>
          </a:p>
          <a:p>
            <a:pPr marL="1371600" lvl="2" indent="-457200">
              <a:buFont typeface="Arial" pitchFamily="34" charset="0"/>
              <a:buChar char="•"/>
            </a:pPr>
            <a:r>
              <a:rPr lang="en-US" sz="2000"/>
              <a:t>Regression trees</a:t>
            </a:r>
          </a:p>
          <a:p>
            <a:pPr marL="457200" indent="-457200">
              <a:buFont typeface="Arial" pitchFamily="34" charset="0"/>
              <a:buChar char="•"/>
            </a:pPr>
            <a:endParaRPr lang="en-US" sz="2000"/>
          </a:p>
          <a:p>
            <a:pPr marL="457200" indent="-457200">
              <a:buFont typeface="Arial" pitchFamily="34" charset="0"/>
              <a:buChar char="•"/>
            </a:pPr>
            <a:r>
              <a:rPr lang="en-US" sz="2000"/>
              <a:t>Stable learning algorithms:</a:t>
            </a:r>
          </a:p>
          <a:p>
            <a:pPr marL="914400" lvl="1" indent="-457200">
              <a:buFont typeface="Arial" pitchFamily="34" charset="0"/>
              <a:buChar char="•"/>
            </a:pPr>
            <a:r>
              <a:rPr lang="en-US" sz="2000"/>
              <a:t>k-NN</a:t>
            </a:r>
          </a:p>
        </p:txBody>
      </p:sp>
      <p:sp>
        <p:nvSpPr>
          <p:cNvPr id="49156"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F9A62244-3114-485F-A2DB-84007BA17A50}" type="slidenum">
              <a:rPr lang="en-US"/>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normAutofit fontScale="90000"/>
          </a:bodyPr>
          <a:lstStyle/>
          <a:p>
            <a:pPr>
              <a:defRPr/>
            </a:pPr>
            <a:r>
              <a:rPr lang="en-US" u="sng" dirty="0" smtClean="0"/>
              <a:t>Boosting</a:t>
            </a:r>
            <a:endParaRPr lang="en-US" u="sng" dirty="0"/>
          </a:p>
        </p:txBody>
      </p:sp>
      <p:sp>
        <p:nvSpPr>
          <p:cNvPr id="50179" name="TextBox 56"/>
          <p:cNvSpPr txBox="1">
            <a:spLocks noChangeArrowheads="1"/>
          </p:cNvSpPr>
          <p:nvPr/>
        </p:nvSpPr>
        <p:spPr bwMode="auto">
          <a:xfrm>
            <a:off x="352425" y="990600"/>
            <a:ext cx="8001000" cy="4708525"/>
          </a:xfrm>
          <a:prstGeom prst="rect">
            <a:avLst/>
          </a:prstGeom>
          <a:noFill/>
          <a:ln w="9525">
            <a:noFill/>
            <a:miter lim="800000"/>
            <a:headEnd/>
            <a:tailEnd/>
          </a:ln>
        </p:spPr>
        <p:txBody>
          <a:bodyPr>
            <a:spAutoFit/>
          </a:bodyPr>
          <a:lstStyle/>
          <a:p>
            <a:pPr marL="457200" indent="-457200">
              <a:buFont typeface="Arial" pitchFamily="34" charset="0"/>
              <a:buChar char="•"/>
            </a:pPr>
            <a:r>
              <a:rPr lang="en-US" sz="2000"/>
              <a:t>Train classifiers (e.g. decision trees) in a sequence.</a:t>
            </a:r>
          </a:p>
          <a:p>
            <a:pPr marL="457200" indent="-457200">
              <a:buFont typeface="Arial" pitchFamily="34" charset="0"/>
              <a:buChar char="•"/>
            </a:pPr>
            <a:endParaRPr lang="en-US" sz="2000"/>
          </a:p>
          <a:p>
            <a:pPr marL="457200" indent="-457200">
              <a:buFont typeface="Arial" pitchFamily="34" charset="0"/>
              <a:buChar char="•"/>
            </a:pPr>
            <a:r>
              <a:rPr lang="en-US" sz="2000"/>
              <a:t>In each step, cases which were incorrectly classified in the previous round receive more weight in training.</a:t>
            </a:r>
          </a:p>
          <a:p>
            <a:pPr marL="914400" lvl="1" indent="-457200">
              <a:buFont typeface="Arial" pitchFamily="34" charset="0"/>
              <a:buChar char="•"/>
            </a:pPr>
            <a:r>
              <a:rPr lang="en-US" sz="2000"/>
              <a:t>I.e., a new classifier focuses more on previously incorrectly classified cases.</a:t>
            </a:r>
          </a:p>
          <a:p>
            <a:pPr marL="914400" lvl="1" indent="-457200">
              <a:buFont typeface="Arial" pitchFamily="34" charset="0"/>
              <a:buChar char="•"/>
            </a:pPr>
            <a:r>
              <a:rPr lang="en-US" sz="2000"/>
              <a:t>How to give more weight to such cases?</a:t>
            </a:r>
          </a:p>
          <a:p>
            <a:pPr marL="1371600" lvl="2" indent="-457200">
              <a:buFont typeface="Arial" pitchFamily="34" charset="0"/>
              <a:buChar char="•"/>
            </a:pPr>
            <a:r>
              <a:rPr lang="en-US" sz="2000"/>
              <a:t>Resample more of such cases (most popular approach)</a:t>
            </a:r>
          </a:p>
          <a:p>
            <a:pPr marL="1371600" lvl="2" indent="-457200">
              <a:buFont typeface="Arial" pitchFamily="34" charset="0"/>
              <a:buChar char="•"/>
            </a:pPr>
            <a:r>
              <a:rPr lang="en-US" sz="2000"/>
              <a:t>Increase the misclassification cost of such cases</a:t>
            </a:r>
          </a:p>
          <a:p>
            <a:pPr marL="457200" indent="-457200">
              <a:buFont typeface="Arial" pitchFamily="34" charset="0"/>
              <a:buChar char="•"/>
            </a:pPr>
            <a:endParaRPr lang="en-US" sz="2000"/>
          </a:p>
          <a:p>
            <a:pPr marL="457200" indent="-457200">
              <a:buFont typeface="Arial" pitchFamily="34" charset="0"/>
              <a:buChar char="•"/>
            </a:pPr>
            <a:r>
              <a:rPr lang="en-US" sz="2000"/>
              <a:t>Combine the classifiers by letting them vote (usually with weight) on the final prediction (like weighted bagging).</a:t>
            </a:r>
          </a:p>
          <a:p>
            <a:pPr marL="914400" lvl="1" indent="-457200">
              <a:buFont typeface="Arial" pitchFamily="34" charset="0"/>
              <a:buChar char="•"/>
            </a:pPr>
            <a:r>
              <a:rPr lang="en-US" sz="2000"/>
              <a:t>Classifiers that obtain lower training error rate have higher weight.</a:t>
            </a:r>
          </a:p>
          <a:p>
            <a:pPr marL="457200" indent="-457200">
              <a:buFont typeface="Arial" pitchFamily="34" charset="0"/>
              <a:buChar char="•"/>
            </a:pPr>
            <a:endParaRPr lang="en-US" sz="2000"/>
          </a:p>
          <a:p>
            <a:pPr marL="457200" indent="-457200">
              <a:buFont typeface="Arial" pitchFamily="34" charset="0"/>
              <a:buChar char="•"/>
            </a:pPr>
            <a:r>
              <a:rPr lang="en-US" sz="2000"/>
              <a:t>Each classifier could be (should be) very “weak”.</a:t>
            </a:r>
          </a:p>
        </p:txBody>
      </p:sp>
      <p:sp>
        <p:nvSpPr>
          <p:cNvPr id="50180"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A28FC315-08F5-4764-94B8-827B0A240175}" type="slidenum">
              <a:rPr lang="en-US"/>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Boosting in a Picture</a:t>
            </a:r>
          </a:p>
        </p:txBody>
      </p:sp>
      <p:pic>
        <p:nvPicPr>
          <p:cNvPr id="51203" name="Picture 3" descr="BoostingFig"/>
          <p:cNvPicPr>
            <a:picLocks noChangeAspect="1" noChangeArrowheads="1"/>
          </p:cNvPicPr>
          <p:nvPr/>
        </p:nvPicPr>
        <p:blipFill>
          <a:blip r:embed="rId3" cstate="print"/>
          <a:srcRect l="3922" t="5302" r="37254" b="59091"/>
          <a:stretch>
            <a:fillRect/>
          </a:stretch>
        </p:blipFill>
        <p:spPr bwMode="auto">
          <a:xfrm>
            <a:off x="1066800" y="1485900"/>
            <a:ext cx="6858000" cy="5372100"/>
          </a:xfrm>
          <a:prstGeom prst="rect">
            <a:avLst/>
          </a:prstGeom>
          <a:noFill/>
          <a:ln w="9525">
            <a:noFill/>
            <a:miter lim="800000"/>
            <a:headEnd/>
            <a:tailEnd/>
          </a:ln>
        </p:spPr>
      </p:pic>
      <p:sp>
        <p:nvSpPr>
          <p:cNvPr id="51204" name="Line 4"/>
          <p:cNvSpPr>
            <a:spLocks noChangeShapeType="1"/>
          </p:cNvSpPr>
          <p:nvPr/>
        </p:nvSpPr>
        <p:spPr bwMode="auto">
          <a:xfrm>
            <a:off x="1143000" y="2209800"/>
            <a:ext cx="0" cy="914400"/>
          </a:xfrm>
          <a:prstGeom prst="line">
            <a:avLst/>
          </a:prstGeom>
          <a:noFill/>
          <a:ln w="9525">
            <a:solidFill>
              <a:schemeClr val="tx1"/>
            </a:solidFill>
            <a:round/>
            <a:headEnd/>
            <a:tailEnd type="triangle" w="med" len="med"/>
          </a:ln>
        </p:spPr>
        <p:txBody>
          <a:bodyPr/>
          <a:lstStyle/>
          <a:p>
            <a:endParaRPr lang="en-US"/>
          </a:p>
        </p:txBody>
      </p:sp>
      <p:sp>
        <p:nvSpPr>
          <p:cNvPr id="51205" name="Text Box 5"/>
          <p:cNvSpPr txBox="1">
            <a:spLocks noChangeArrowheads="1"/>
          </p:cNvSpPr>
          <p:nvPr/>
        </p:nvSpPr>
        <p:spPr bwMode="auto">
          <a:xfrm>
            <a:off x="0" y="1828800"/>
            <a:ext cx="1593850" cy="366713"/>
          </a:xfrm>
          <a:prstGeom prst="rect">
            <a:avLst/>
          </a:prstGeom>
          <a:noFill/>
          <a:ln w="9525">
            <a:noFill/>
            <a:miter lim="800000"/>
            <a:headEnd/>
            <a:tailEnd/>
          </a:ln>
        </p:spPr>
        <p:txBody>
          <a:bodyPr wrap="none">
            <a:spAutoFit/>
          </a:bodyPr>
          <a:lstStyle/>
          <a:p>
            <a:r>
              <a:rPr lang="en-US"/>
              <a:t>training cases</a:t>
            </a:r>
          </a:p>
        </p:txBody>
      </p:sp>
      <p:sp>
        <p:nvSpPr>
          <p:cNvPr id="51206" name="Line 6"/>
          <p:cNvSpPr>
            <a:spLocks noChangeShapeType="1"/>
          </p:cNvSpPr>
          <p:nvPr/>
        </p:nvSpPr>
        <p:spPr bwMode="auto">
          <a:xfrm flipH="1">
            <a:off x="7162800" y="1905000"/>
            <a:ext cx="990600" cy="0"/>
          </a:xfrm>
          <a:prstGeom prst="line">
            <a:avLst/>
          </a:prstGeom>
          <a:noFill/>
          <a:ln w="9525">
            <a:solidFill>
              <a:schemeClr val="tx1"/>
            </a:solidFill>
            <a:round/>
            <a:headEnd/>
            <a:tailEnd type="triangle" w="med" len="med"/>
          </a:ln>
        </p:spPr>
        <p:txBody>
          <a:bodyPr/>
          <a:lstStyle/>
          <a:p>
            <a:endParaRPr lang="en-US"/>
          </a:p>
        </p:txBody>
      </p:sp>
      <p:sp>
        <p:nvSpPr>
          <p:cNvPr id="51207" name="Text Box 7"/>
          <p:cNvSpPr txBox="1">
            <a:spLocks noChangeArrowheads="1"/>
          </p:cNvSpPr>
          <p:nvPr/>
        </p:nvSpPr>
        <p:spPr bwMode="auto">
          <a:xfrm>
            <a:off x="7731125" y="1905000"/>
            <a:ext cx="1412875" cy="641350"/>
          </a:xfrm>
          <a:prstGeom prst="rect">
            <a:avLst/>
          </a:prstGeom>
          <a:noFill/>
          <a:ln w="9525">
            <a:noFill/>
            <a:miter lim="800000"/>
            <a:headEnd/>
            <a:tailEnd/>
          </a:ln>
        </p:spPr>
        <p:txBody>
          <a:bodyPr>
            <a:spAutoFit/>
          </a:bodyPr>
          <a:lstStyle/>
          <a:p>
            <a:r>
              <a:rPr lang="en-US"/>
              <a:t>correctly</a:t>
            </a:r>
          </a:p>
          <a:p>
            <a:r>
              <a:rPr lang="en-US"/>
              <a:t>classified</a:t>
            </a:r>
          </a:p>
        </p:txBody>
      </p:sp>
      <p:sp>
        <p:nvSpPr>
          <p:cNvPr id="51208" name="Line 8"/>
          <p:cNvSpPr>
            <a:spLocks noChangeShapeType="1"/>
          </p:cNvSpPr>
          <p:nvPr/>
        </p:nvSpPr>
        <p:spPr bwMode="auto">
          <a:xfrm flipH="1">
            <a:off x="6477000" y="2895600"/>
            <a:ext cx="1066800" cy="152400"/>
          </a:xfrm>
          <a:prstGeom prst="line">
            <a:avLst/>
          </a:prstGeom>
          <a:noFill/>
          <a:ln w="9525">
            <a:solidFill>
              <a:schemeClr val="tx1"/>
            </a:solidFill>
            <a:round/>
            <a:headEnd/>
            <a:tailEnd type="triangle" w="med" len="med"/>
          </a:ln>
        </p:spPr>
        <p:txBody>
          <a:bodyPr/>
          <a:lstStyle/>
          <a:p>
            <a:endParaRPr lang="en-US"/>
          </a:p>
        </p:txBody>
      </p:sp>
      <p:sp>
        <p:nvSpPr>
          <p:cNvPr id="51209" name="Text Box 9"/>
          <p:cNvSpPr txBox="1">
            <a:spLocks noChangeArrowheads="1"/>
          </p:cNvSpPr>
          <p:nvPr/>
        </p:nvSpPr>
        <p:spPr bwMode="auto">
          <a:xfrm>
            <a:off x="7296150" y="2971800"/>
            <a:ext cx="1847850" cy="915988"/>
          </a:xfrm>
          <a:prstGeom prst="rect">
            <a:avLst/>
          </a:prstGeom>
          <a:noFill/>
          <a:ln w="9525">
            <a:noFill/>
            <a:miter lim="800000"/>
            <a:headEnd/>
            <a:tailEnd/>
          </a:ln>
        </p:spPr>
        <p:txBody>
          <a:bodyPr wrap="none">
            <a:spAutoFit/>
          </a:bodyPr>
          <a:lstStyle/>
          <a:p>
            <a:r>
              <a:rPr lang="en-US"/>
              <a:t>training case</a:t>
            </a:r>
          </a:p>
          <a:p>
            <a:r>
              <a:rPr lang="en-US"/>
              <a:t>has large weight</a:t>
            </a:r>
          </a:p>
          <a:p>
            <a:r>
              <a:rPr lang="en-US"/>
              <a:t>in this round</a:t>
            </a:r>
          </a:p>
        </p:txBody>
      </p:sp>
      <p:sp>
        <p:nvSpPr>
          <p:cNvPr id="51210" name="Line 10"/>
          <p:cNvSpPr>
            <a:spLocks noChangeShapeType="1"/>
          </p:cNvSpPr>
          <p:nvPr/>
        </p:nvSpPr>
        <p:spPr bwMode="auto">
          <a:xfrm flipH="1">
            <a:off x="7467600" y="4724400"/>
            <a:ext cx="762000" cy="304800"/>
          </a:xfrm>
          <a:prstGeom prst="line">
            <a:avLst/>
          </a:prstGeom>
          <a:noFill/>
          <a:ln w="9525">
            <a:solidFill>
              <a:schemeClr val="tx1"/>
            </a:solidFill>
            <a:round/>
            <a:headEnd/>
            <a:tailEnd type="triangle" w="med" len="med"/>
          </a:ln>
        </p:spPr>
        <p:txBody>
          <a:bodyPr/>
          <a:lstStyle/>
          <a:p>
            <a:endParaRPr lang="en-US"/>
          </a:p>
        </p:txBody>
      </p:sp>
      <p:sp>
        <p:nvSpPr>
          <p:cNvPr id="51211" name="Text Box 11"/>
          <p:cNvSpPr txBox="1">
            <a:spLocks noChangeArrowheads="1"/>
          </p:cNvSpPr>
          <p:nvPr/>
        </p:nvSpPr>
        <p:spPr bwMode="auto">
          <a:xfrm>
            <a:off x="7680325" y="4913313"/>
            <a:ext cx="1568450" cy="641350"/>
          </a:xfrm>
          <a:prstGeom prst="rect">
            <a:avLst/>
          </a:prstGeom>
          <a:noFill/>
          <a:ln w="9525">
            <a:noFill/>
            <a:miter lim="800000"/>
            <a:headEnd/>
            <a:tailEnd/>
          </a:ln>
        </p:spPr>
        <p:txBody>
          <a:bodyPr wrap="none">
            <a:spAutoFit/>
          </a:bodyPr>
          <a:lstStyle/>
          <a:p>
            <a:r>
              <a:rPr lang="en-US"/>
              <a:t>this DT has </a:t>
            </a:r>
          </a:p>
          <a:p>
            <a:r>
              <a:rPr lang="en-US"/>
              <a:t>a strong vote.</a:t>
            </a:r>
          </a:p>
        </p:txBody>
      </p:sp>
      <p:sp>
        <p:nvSpPr>
          <p:cNvPr id="51212" name="Text Box 12"/>
          <p:cNvSpPr txBox="1">
            <a:spLocks noChangeArrowheads="1"/>
          </p:cNvSpPr>
          <p:nvPr/>
        </p:nvSpPr>
        <p:spPr bwMode="auto">
          <a:xfrm>
            <a:off x="1676400" y="1143000"/>
            <a:ext cx="1809750" cy="366713"/>
          </a:xfrm>
          <a:prstGeom prst="rect">
            <a:avLst/>
          </a:prstGeom>
          <a:noFill/>
          <a:ln w="9525">
            <a:noFill/>
            <a:miter lim="800000"/>
            <a:headEnd/>
            <a:tailEnd/>
          </a:ln>
        </p:spPr>
        <p:txBody>
          <a:bodyPr wrap="none">
            <a:spAutoFit/>
          </a:bodyPr>
          <a:lstStyle/>
          <a:p>
            <a:r>
              <a:rPr lang="en-US"/>
              <a:t>boosting rounds</a:t>
            </a:r>
          </a:p>
        </p:txBody>
      </p:sp>
      <p:sp>
        <p:nvSpPr>
          <p:cNvPr id="51213" name="Line 13"/>
          <p:cNvSpPr>
            <a:spLocks noChangeShapeType="1"/>
          </p:cNvSpPr>
          <p:nvPr/>
        </p:nvSpPr>
        <p:spPr bwMode="auto">
          <a:xfrm>
            <a:off x="3505200" y="1371600"/>
            <a:ext cx="1447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smtClean="0"/>
              <a:t>Boosting Intuition</a:t>
            </a:r>
          </a:p>
        </p:txBody>
      </p:sp>
      <p:sp>
        <p:nvSpPr>
          <p:cNvPr id="52227" name="TextBox 56"/>
          <p:cNvSpPr txBox="1">
            <a:spLocks noChangeArrowheads="1"/>
          </p:cNvSpPr>
          <p:nvPr/>
        </p:nvSpPr>
        <p:spPr bwMode="auto">
          <a:xfrm>
            <a:off x="685800" y="1981200"/>
            <a:ext cx="7848600" cy="3478213"/>
          </a:xfrm>
          <a:prstGeom prst="rect">
            <a:avLst/>
          </a:prstGeom>
          <a:noFill/>
          <a:ln w="9525">
            <a:noFill/>
            <a:miter lim="800000"/>
            <a:headEnd/>
            <a:tailEnd/>
          </a:ln>
        </p:spPr>
        <p:txBody>
          <a:bodyPr>
            <a:spAutoFit/>
          </a:bodyPr>
          <a:lstStyle/>
          <a:p>
            <a:pPr marL="457200" indent="-457200">
              <a:buFont typeface="Arial" pitchFamily="34" charset="0"/>
              <a:buChar char="•"/>
            </a:pPr>
            <a:r>
              <a:rPr lang="en-US" sz="2000"/>
              <a:t>Bagging gives each model equal weight.  In contrast, boosting uses </a:t>
            </a:r>
            <a:r>
              <a:rPr lang="en-US" sz="2000" i="1"/>
              <a:t>weighted votes</a:t>
            </a:r>
            <a:r>
              <a:rPr lang="en-US" sz="2000"/>
              <a:t> (or weighted averages)</a:t>
            </a:r>
          </a:p>
          <a:p>
            <a:pPr marL="914400" lvl="1" indent="-457200">
              <a:buFont typeface="Arial" pitchFamily="34" charset="0"/>
              <a:buChar char="•"/>
            </a:pPr>
            <a:r>
              <a:rPr lang="en-US" sz="2000"/>
              <a:t>Successful models are given higher weights. </a:t>
            </a:r>
          </a:p>
          <a:p>
            <a:pPr marL="914400" lvl="1" indent="-457200">
              <a:buFont typeface="Arial" pitchFamily="34" charset="0"/>
              <a:buChar char="•"/>
            </a:pPr>
            <a:r>
              <a:rPr lang="en-US" sz="2000"/>
              <a:t>Boosting encourages new models to become experts particularly for examples that are incorrectly handled by old models.</a:t>
            </a:r>
          </a:p>
          <a:p>
            <a:pPr marL="914400" lvl="1" indent="-457200">
              <a:buFont typeface="Arial" pitchFamily="34" charset="0"/>
              <a:buChar char="•"/>
            </a:pPr>
            <a:endParaRPr lang="en-US" sz="2000"/>
          </a:p>
          <a:p>
            <a:pPr marL="457200" indent="-457200">
              <a:buFont typeface="Arial" pitchFamily="34" charset="0"/>
              <a:buChar char="•"/>
            </a:pPr>
            <a:r>
              <a:rPr lang="en-US" sz="2000"/>
              <a:t>Under bagging , classifiers are trained in parallel ; under boosting, they are trained sequentially</a:t>
            </a:r>
          </a:p>
          <a:p>
            <a:pPr marL="914400" lvl="1" indent="-457200">
              <a:buFont typeface="Arial" pitchFamily="34" charset="0"/>
              <a:buChar char="•"/>
            </a:pPr>
            <a:r>
              <a:rPr lang="en-US" sz="2000"/>
              <a:t>Why?</a:t>
            </a:r>
          </a:p>
          <a:p>
            <a:pPr marL="457200" indent="-457200">
              <a:buFont typeface="Arial" pitchFamily="34" charset="0"/>
              <a:buChar char="•"/>
            </a:pPr>
            <a:endParaRPr lang="en-US" sz="2000"/>
          </a:p>
          <a:p>
            <a:pPr marL="457200" indent="-457200">
              <a:buFont typeface="Arial" pitchFamily="34" charset="0"/>
              <a:buChar char="•"/>
            </a:pPr>
            <a:r>
              <a:rPr lang="en-US" sz="2000"/>
              <a:t>For better results, each classifier could be (should be) very “weak”.</a:t>
            </a:r>
          </a:p>
        </p:txBody>
      </p:sp>
      <p:sp>
        <p:nvSpPr>
          <p:cNvPr id="52228"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0293F015-ADE5-4417-BBD2-243C30E5CA20}" type="slidenum">
              <a:rPr lang="en-US"/>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smtClean="0"/>
              <a:t>Boosting: A Pictorial Example</a:t>
            </a:r>
          </a:p>
        </p:txBody>
      </p:sp>
      <p:sp>
        <p:nvSpPr>
          <p:cNvPr id="53251" name="TextBox 56"/>
          <p:cNvSpPr txBox="1">
            <a:spLocks noChangeArrowheads="1"/>
          </p:cNvSpPr>
          <p:nvPr/>
        </p:nvSpPr>
        <p:spPr bwMode="auto">
          <a:xfrm>
            <a:off x="685800" y="4478338"/>
            <a:ext cx="7848600" cy="401637"/>
          </a:xfrm>
          <a:prstGeom prst="rect">
            <a:avLst/>
          </a:prstGeom>
          <a:noFill/>
          <a:ln w="9525">
            <a:noFill/>
            <a:miter lim="800000"/>
            <a:headEnd/>
            <a:tailEnd/>
          </a:ln>
        </p:spPr>
        <p:txBody>
          <a:bodyPr>
            <a:spAutoFit/>
          </a:bodyPr>
          <a:lstStyle/>
          <a:p>
            <a:pPr marL="457200" indent="-457200">
              <a:buFont typeface="Arial" pitchFamily="34" charset="0"/>
              <a:buChar char="•"/>
            </a:pPr>
            <a:r>
              <a:rPr lang="en-US" sz="2000"/>
              <a:t>Original Training set : Equal Weights to all training samples</a:t>
            </a:r>
          </a:p>
        </p:txBody>
      </p:sp>
      <p:pic>
        <p:nvPicPr>
          <p:cNvPr id="53252" name="Picture 3"/>
          <p:cNvPicPr>
            <a:picLocks noChangeAspect="1" noChangeArrowheads="1"/>
          </p:cNvPicPr>
          <p:nvPr/>
        </p:nvPicPr>
        <p:blipFill>
          <a:blip r:embed="rId3" cstate="print"/>
          <a:srcRect/>
          <a:stretch>
            <a:fillRect/>
          </a:stretch>
        </p:blipFill>
        <p:spPr bwMode="auto">
          <a:xfrm>
            <a:off x="1981200" y="990600"/>
            <a:ext cx="5257800" cy="3073400"/>
          </a:xfrm>
          <a:prstGeom prst="rect">
            <a:avLst/>
          </a:prstGeom>
          <a:noFill/>
          <a:ln w="9525">
            <a:noFill/>
            <a:miter lim="800000"/>
            <a:headEnd/>
            <a:tailEnd/>
          </a:ln>
        </p:spPr>
      </p:pic>
      <p:sp>
        <p:nvSpPr>
          <p:cNvPr id="5" name="Text Box 6"/>
          <p:cNvSpPr txBox="1">
            <a:spLocks noChangeArrowheads="1"/>
          </p:cNvSpPr>
          <p:nvPr/>
        </p:nvSpPr>
        <p:spPr bwMode="auto">
          <a:xfrm>
            <a:off x="1057275" y="5257800"/>
            <a:ext cx="7467600" cy="304800"/>
          </a:xfrm>
          <a:prstGeom prst="rect">
            <a:avLst/>
          </a:prstGeom>
          <a:noFill/>
          <a:ln w="9525">
            <a:noFill/>
            <a:miter lim="800000"/>
            <a:headEnd/>
            <a:tailEnd/>
          </a:ln>
        </p:spPr>
        <p:txBody>
          <a:bodyPr>
            <a:spAutoFit/>
          </a:bodyPr>
          <a:lstStyle/>
          <a:p>
            <a:pPr algn="r">
              <a:spcBef>
                <a:spcPct val="50000"/>
              </a:spcBef>
              <a:defRPr/>
            </a:pPr>
            <a:r>
              <a:rPr lang="en-US" dirty="0">
                <a:latin typeface="+mj-lt"/>
              </a:rPr>
              <a:t>Taken from “A Tutorial on Boosting” by </a:t>
            </a:r>
            <a:r>
              <a:rPr lang="en-US" dirty="0" err="1">
                <a:latin typeface="+mj-lt"/>
              </a:rPr>
              <a:t>Yoav</a:t>
            </a:r>
            <a:r>
              <a:rPr lang="en-US" dirty="0">
                <a:latin typeface="+mj-lt"/>
              </a:rPr>
              <a:t> Freund and Rob </a:t>
            </a:r>
            <a:r>
              <a:rPr lang="en-US" dirty="0" err="1">
                <a:latin typeface="+mj-lt"/>
              </a:rPr>
              <a:t>Schapire</a:t>
            </a:r>
            <a:endParaRPr lang="en-US" sz="2600" dirty="0">
              <a:latin typeface="+mj-lt"/>
            </a:endParaRPr>
          </a:p>
        </p:txBody>
      </p:sp>
      <p:sp>
        <p:nvSpPr>
          <p:cNvPr id="53254" name="Slide Number Placeholder 5"/>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EF418590-16B2-4E03-B9F0-C5348205A94D}" type="slidenum">
              <a:rPr lang="en-US"/>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 Example</a:t>
            </a:r>
          </a:p>
        </p:txBody>
      </p:sp>
      <p:pic>
        <p:nvPicPr>
          <p:cNvPr id="25603" name="Picture 2"/>
          <p:cNvPicPr>
            <a:picLocks noChangeAspect="1" noChangeArrowheads="1"/>
          </p:cNvPicPr>
          <p:nvPr/>
        </p:nvPicPr>
        <p:blipFill>
          <a:blip r:embed="rId3" cstate="print"/>
          <a:srcRect/>
          <a:stretch>
            <a:fillRect/>
          </a:stretch>
        </p:blipFill>
        <p:spPr bwMode="auto">
          <a:xfrm>
            <a:off x="1236663" y="4297363"/>
            <a:ext cx="1693862" cy="1719262"/>
          </a:xfrm>
          <a:prstGeom prst="rect">
            <a:avLst/>
          </a:prstGeom>
          <a:noFill/>
          <a:ln w="9525">
            <a:noFill/>
            <a:miter lim="800000"/>
            <a:headEnd/>
            <a:tailEnd/>
          </a:ln>
        </p:spPr>
      </p:pic>
      <p:pic>
        <p:nvPicPr>
          <p:cNvPr id="25604" name="Picture 2"/>
          <p:cNvPicPr>
            <a:picLocks noChangeAspect="1" noChangeArrowheads="1"/>
          </p:cNvPicPr>
          <p:nvPr/>
        </p:nvPicPr>
        <p:blipFill>
          <a:blip r:embed="rId3" cstate="print"/>
          <a:srcRect/>
          <a:stretch>
            <a:fillRect/>
          </a:stretch>
        </p:blipFill>
        <p:spPr bwMode="auto">
          <a:xfrm>
            <a:off x="3786188" y="4297363"/>
            <a:ext cx="1693862" cy="1719262"/>
          </a:xfrm>
          <a:prstGeom prst="rect">
            <a:avLst/>
          </a:prstGeom>
          <a:noFill/>
          <a:ln w="9525">
            <a:noFill/>
            <a:miter lim="800000"/>
            <a:headEnd/>
            <a:tailEnd/>
          </a:ln>
        </p:spPr>
      </p:pic>
      <p:pic>
        <p:nvPicPr>
          <p:cNvPr id="25605" name="Picture 2"/>
          <p:cNvPicPr>
            <a:picLocks noChangeAspect="1" noChangeArrowheads="1"/>
          </p:cNvPicPr>
          <p:nvPr/>
        </p:nvPicPr>
        <p:blipFill>
          <a:blip r:embed="rId3" cstate="print"/>
          <a:srcRect/>
          <a:stretch>
            <a:fillRect/>
          </a:stretch>
        </p:blipFill>
        <p:spPr bwMode="auto">
          <a:xfrm>
            <a:off x="6297613" y="4297363"/>
            <a:ext cx="1693862" cy="1719262"/>
          </a:xfrm>
          <a:prstGeom prst="rect">
            <a:avLst/>
          </a:prstGeom>
          <a:noFill/>
          <a:ln w="9525">
            <a:noFill/>
            <a:miter lim="800000"/>
            <a:headEnd/>
            <a:tailEnd/>
          </a:ln>
        </p:spPr>
      </p:pic>
      <p:sp>
        <p:nvSpPr>
          <p:cNvPr id="25606" name="TextBox 12"/>
          <p:cNvSpPr txBox="1">
            <a:spLocks noChangeArrowheads="1"/>
          </p:cNvSpPr>
          <p:nvPr/>
        </p:nvSpPr>
        <p:spPr bwMode="auto">
          <a:xfrm>
            <a:off x="4046538" y="1233488"/>
            <a:ext cx="1171575" cy="368300"/>
          </a:xfrm>
          <a:prstGeom prst="rect">
            <a:avLst/>
          </a:prstGeom>
          <a:noFill/>
          <a:ln w="9525">
            <a:noFill/>
            <a:miter lim="800000"/>
            <a:headEnd/>
            <a:tailEnd/>
          </a:ln>
        </p:spPr>
        <p:txBody>
          <a:bodyPr wrap="none">
            <a:spAutoFit/>
          </a:bodyPr>
          <a:lstStyle/>
          <a:p>
            <a:r>
              <a:rPr lang="en-US"/>
              <a:t>Not spam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r>
              <a:rPr lang="en-US" smtClean="0"/>
              <a:t>Round 1</a:t>
            </a:r>
          </a:p>
        </p:txBody>
      </p:sp>
      <p:pic>
        <p:nvPicPr>
          <p:cNvPr id="54275" name="Picture 3"/>
          <p:cNvPicPr>
            <a:picLocks noChangeAspect="1" noChangeArrowheads="1"/>
          </p:cNvPicPr>
          <p:nvPr/>
        </p:nvPicPr>
        <p:blipFill>
          <a:blip r:embed="rId3" cstate="print"/>
          <a:srcRect/>
          <a:stretch>
            <a:fillRect/>
          </a:stretch>
        </p:blipFill>
        <p:spPr bwMode="auto">
          <a:xfrm>
            <a:off x="457200" y="1828800"/>
            <a:ext cx="4572000" cy="3657600"/>
          </a:xfrm>
          <a:prstGeom prst="rect">
            <a:avLst/>
          </a:prstGeom>
          <a:noFill/>
          <a:ln w="9525">
            <a:noFill/>
            <a:miter lim="800000"/>
            <a:headEnd/>
            <a:tailEnd/>
          </a:ln>
        </p:spPr>
      </p:pic>
      <p:pic>
        <p:nvPicPr>
          <p:cNvPr id="54276" name="Picture 5"/>
          <p:cNvPicPr>
            <a:picLocks noChangeAspect="1" noChangeArrowheads="1"/>
          </p:cNvPicPr>
          <p:nvPr/>
        </p:nvPicPr>
        <p:blipFill>
          <a:blip r:embed="rId4" cstate="print"/>
          <a:srcRect/>
          <a:stretch>
            <a:fillRect/>
          </a:stretch>
        </p:blipFill>
        <p:spPr bwMode="auto">
          <a:xfrm>
            <a:off x="5638800" y="2057400"/>
            <a:ext cx="3124200" cy="2971800"/>
          </a:xfrm>
          <a:prstGeom prst="rect">
            <a:avLst/>
          </a:prstGeom>
          <a:noFill/>
          <a:ln w="9525">
            <a:noFill/>
            <a:miter lim="800000"/>
            <a:headEnd/>
            <a:tailEnd/>
          </a:ln>
        </p:spPr>
      </p:pic>
      <p:sp>
        <p:nvSpPr>
          <p:cNvPr id="54277" name="AutoShape 6"/>
          <p:cNvSpPr>
            <a:spLocks noChangeArrowheads="1"/>
          </p:cNvSpPr>
          <p:nvPr/>
        </p:nvSpPr>
        <p:spPr bwMode="auto">
          <a:xfrm>
            <a:off x="5029200" y="3505200"/>
            <a:ext cx="609600" cy="2286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p>
            <a:endParaRPr lang="en-US"/>
          </a:p>
        </p:txBody>
      </p:sp>
      <p:sp>
        <p:nvSpPr>
          <p:cNvPr id="54278" name="Slide Number Placeholder 8"/>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9FBD06F6-E5F2-4A08-980A-C5138EE880F4}" type="slidenum">
              <a:rPr lang="en-US"/>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r>
              <a:rPr lang="en-US" smtClean="0"/>
              <a:t>Round 2</a:t>
            </a:r>
          </a:p>
        </p:txBody>
      </p:sp>
      <p:pic>
        <p:nvPicPr>
          <p:cNvPr id="55299" name="Picture 4"/>
          <p:cNvPicPr>
            <a:picLocks noChangeAspect="1" noChangeArrowheads="1"/>
          </p:cNvPicPr>
          <p:nvPr/>
        </p:nvPicPr>
        <p:blipFill>
          <a:blip r:embed="rId3" cstate="print"/>
          <a:srcRect/>
          <a:stretch>
            <a:fillRect/>
          </a:stretch>
        </p:blipFill>
        <p:spPr bwMode="auto">
          <a:xfrm>
            <a:off x="457200" y="2438400"/>
            <a:ext cx="4343400" cy="3581400"/>
          </a:xfrm>
          <a:prstGeom prst="rect">
            <a:avLst/>
          </a:prstGeom>
          <a:noFill/>
          <a:ln w="9525">
            <a:noFill/>
            <a:miter lim="800000"/>
            <a:headEnd/>
            <a:tailEnd/>
          </a:ln>
        </p:spPr>
      </p:pic>
      <p:pic>
        <p:nvPicPr>
          <p:cNvPr id="55300" name="Picture 5"/>
          <p:cNvPicPr>
            <a:picLocks noChangeAspect="1" noChangeArrowheads="1"/>
          </p:cNvPicPr>
          <p:nvPr/>
        </p:nvPicPr>
        <p:blipFill>
          <a:blip r:embed="rId4" cstate="print"/>
          <a:srcRect/>
          <a:stretch>
            <a:fillRect/>
          </a:stretch>
        </p:blipFill>
        <p:spPr bwMode="auto">
          <a:xfrm>
            <a:off x="5486400" y="2438400"/>
            <a:ext cx="3124200" cy="3514725"/>
          </a:xfrm>
          <a:prstGeom prst="rect">
            <a:avLst/>
          </a:prstGeom>
          <a:noFill/>
          <a:ln w="9525">
            <a:noFill/>
            <a:miter lim="800000"/>
            <a:headEnd/>
            <a:tailEnd/>
          </a:ln>
        </p:spPr>
      </p:pic>
      <p:sp>
        <p:nvSpPr>
          <p:cNvPr id="55301" name="AutoShape 6"/>
          <p:cNvSpPr>
            <a:spLocks noChangeArrowheads="1"/>
          </p:cNvSpPr>
          <p:nvPr/>
        </p:nvSpPr>
        <p:spPr bwMode="auto">
          <a:xfrm>
            <a:off x="4876800" y="3962400"/>
            <a:ext cx="609600" cy="228600"/>
          </a:xfrm>
          <a:prstGeom prst="rightArrow">
            <a:avLst>
              <a:gd name="adj1" fmla="val 50000"/>
              <a:gd name="adj2" fmla="val 66667"/>
            </a:avLst>
          </a:prstGeom>
          <a:solidFill>
            <a:schemeClr val="accent1"/>
          </a:solidFill>
          <a:ln w="9525">
            <a:solidFill>
              <a:schemeClr val="tx1"/>
            </a:solidFill>
            <a:miter lim="800000"/>
            <a:headEnd/>
            <a:tailEnd/>
          </a:ln>
        </p:spPr>
        <p:txBody>
          <a:bodyPr wrap="none" anchor="ctr"/>
          <a:lstStyle/>
          <a:p>
            <a:endParaRPr lang="en-US"/>
          </a:p>
        </p:txBody>
      </p:sp>
      <p:sp>
        <p:nvSpPr>
          <p:cNvPr id="55302" name="Slide Number Placeholder 5"/>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92F382B6-BEF6-4159-B1A3-60DEA481D7C7}" type="slidenum">
              <a:rPr lang="en-US"/>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smtClean="0"/>
              <a:t>Round 3</a:t>
            </a:r>
          </a:p>
        </p:txBody>
      </p:sp>
      <p:pic>
        <p:nvPicPr>
          <p:cNvPr id="56323" name="Picture 4"/>
          <p:cNvPicPr>
            <a:picLocks noChangeAspect="1" noChangeArrowheads="1"/>
          </p:cNvPicPr>
          <p:nvPr/>
        </p:nvPicPr>
        <p:blipFill>
          <a:blip r:embed="rId3" cstate="print"/>
          <a:srcRect/>
          <a:stretch>
            <a:fillRect/>
          </a:stretch>
        </p:blipFill>
        <p:spPr bwMode="auto">
          <a:xfrm>
            <a:off x="2286000" y="2514600"/>
            <a:ext cx="4572000" cy="3429000"/>
          </a:xfrm>
          <a:prstGeom prst="rect">
            <a:avLst/>
          </a:prstGeom>
          <a:noFill/>
          <a:ln w="9525">
            <a:noFill/>
            <a:miter lim="800000"/>
            <a:headEnd/>
            <a:tailEnd/>
          </a:ln>
        </p:spPr>
      </p:pic>
      <p:sp>
        <p:nvSpPr>
          <p:cNvPr id="56324"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334B58A7-7130-40DC-B33E-A11441CBBD1B}" type="slidenum">
              <a:rPr lang="en-US"/>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smtClean="0"/>
              <a:t>Final Classifier</a:t>
            </a:r>
          </a:p>
        </p:txBody>
      </p:sp>
      <p:pic>
        <p:nvPicPr>
          <p:cNvPr id="57347" name="Picture 3"/>
          <p:cNvPicPr>
            <a:picLocks noChangeAspect="1" noChangeArrowheads="1"/>
          </p:cNvPicPr>
          <p:nvPr/>
        </p:nvPicPr>
        <p:blipFill>
          <a:blip r:embed="rId3" cstate="print"/>
          <a:srcRect/>
          <a:stretch>
            <a:fillRect/>
          </a:stretch>
        </p:blipFill>
        <p:spPr bwMode="auto">
          <a:xfrm>
            <a:off x="457200" y="2438400"/>
            <a:ext cx="8077200" cy="3238500"/>
          </a:xfrm>
          <a:prstGeom prst="rect">
            <a:avLst/>
          </a:prstGeom>
          <a:noFill/>
          <a:ln w="9525">
            <a:noFill/>
            <a:miter lim="800000"/>
            <a:headEnd/>
            <a:tailEnd/>
          </a:ln>
        </p:spPr>
      </p:pic>
      <p:sp>
        <p:nvSpPr>
          <p:cNvPr id="57348" name="Slide Number Placeholder 4"/>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lstStyle/>
          <a:p>
            <a:fld id="{D1E13245-A865-4184-A61D-0735E5C0498B}" type="slidenum">
              <a:rPr lang="en-US"/>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22" name="Object 2"/>
          <p:cNvGraphicFramePr>
            <a:graphicFrameLocks noChangeAspect="1"/>
          </p:cNvGraphicFramePr>
          <p:nvPr/>
        </p:nvGraphicFramePr>
        <p:xfrm>
          <a:off x="228600" y="3657600"/>
          <a:ext cx="8763000" cy="1644650"/>
        </p:xfrm>
        <a:graphic>
          <a:graphicData uri="http://schemas.openxmlformats.org/presentationml/2006/ole">
            <mc:AlternateContent xmlns:mc="http://schemas.openxmlformats.org/markup-compatibility/2006">
              <mc:Choice xmlns:v="urn:schemas-microsoft-com:vml" Requires="v">
                <p:oleObj spid="_x0000_s18438" name="Visio" r:id="rId3" imgW="6986829" imgH="1311120" progId="Visio.Drawing.6">
                  <p:embed/>
                </p:oleObj>
              </mc:Choice>
              <mc:Fallback>
                <p:oleObj name="Visio" r:id="rId3" imgW="6986829" imgH="131112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657600"/>
                        <a:ext cx="87630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3"/>
          <p:cNvSpPr>
            <a:spLocks noGrp="1" noChangeArrowheads="1"/>
          </p:cNvSpPr>
          <p:nvPr>
            <p:ph type="title"/>
          </p:nvPr>
        </p:nvSpPr>
        <p:spPr/>
        <p:txBody>
          <a:bodyPr/>
          <a:lstStyle/>
          <a:p>
            <a:r>
              <a:rPr lang="en-US" smtClean="0"/>
              <a:t>Illustrating AdaBoost</a:t>
            </a:r>
          </a:p>
        </p:txBody>
      </p:sp>
      <p:grpSp>
        <p:nvGrpSpPr>
          <p:cNvPr id="2" name="Group 4"/>
          <p:cNvGrpSpPr>
            <a:grpSpLocks/>
          </p:cNvGrpSpPr>
          <p:nvPr/>
        </p:nvGrpSpPr>
        <p:grpSpPr bwMode="auto">
          <a:xfrm>
            <a:off x="1828800" y="1295400"/>
            <a:ext cx="6781800" cy="1752600"/>
            <a:chOff x="1152" y="816"/>
            <a:chExt cx="4272" cy="1104"/>
          </a:xfrm>
        </p:grpSpPr>
        <p:grpSp>
          <p:nvGrpSpPr>
            <p:cNvPr id="18450" name="Group 5"/>
            <p:cNvGrpSpPr>
              <a:grpSpLocks/>
            </p:cNvGrpSpPr>
            <p:nvPr/>
          </p:nvGrpSpPr>
          <p:grpSpPr bwMode="auto">
            <a:xfrm>
              <a:off x="1152" y="1584"/>
              <a:ext cx="2784" cy="336"/>
              <a:chOff x="1152" y="1584"/>
              <a:chExt cx="2784" cy="336"/>
            </a:xfrm>
          </p:grpSpPr>
          <p:sp>
            <p:nvSpPr>
              <p:cNvPr id="18453" name="Rectangle 6"/>
              <p:cNvSpPr>
                <a:spLocks noChangeArrowheads="1"/>
              </p:cNvSpPr>
              <p:nvPr/>
            </p:nvSpPr>
            <p:spPr bwMode="auto">
              <a:xfrm>
                <a:off x="1152" y="1584"/>
                <a:ext cx="240" cy="336"/>
              </a:xfrm>
              <a:prstGeom prst="rect">
                <a:avLst/>
              </a:prstGeom>
              <a:noFill/>
              <a:ln w="31750">
                <a:solidFill>
                  <a:srgbClr val="993300"/>
                </a:solidFill>
                <a:miter lim="800000"/>
                <a:headEnd/>
                <a:tailEnd/>
              </a:ln>
            </p:spPr>
            <p:txBody>
              <a:bodyPr wrap="none" anchor="ctr"/>
              <a:lstStyle/>
              <a:p>
                <a:endParaRPr lang="en-US"/>
              </a:p>
            </p:txBody>
          </p:sp>
          <p:sp>
            <p:nvSpPr>
              <p:cNvPr id="18454" name="Rectangle 7"/>
              <p:cNvSpPr>
                <a:spLocks noChangeArrowheads="1"/>
              </p:cNvSpPr>
              <p:nvPr/>
            </p:nvSpPr>
            <p:spPr bwMode="auto">
              <a:xfrm>
                <a:off x="1632" y="1584"/>
                <a:ext cx="240" cy="336"/>
              </a:xfrm>
              <a:prstGeom prst="rect">
                <a:avLst/>
              </a:prstGeom>
              <a:noFill/>
              <a:ln w="31750">
                <a:solidFill>
                  <a:srgbClr val="993300"/>
                </a:solidFill>
                <a:miter lim="800000"/>
                <a:headEnd/>
                <a:tailEnd/>
              </a:ln>
            </p:spPr>
            <p:txBody>
              <a:bodyPr wrap="none" anchor="ctr"/>
              <a:lstStyle/>
              <a:p>
                <a:endParaRPr lang="en-US"/>
              </a:p>
            </p:txBody>
          </p:sp>
          <p:sp>
            <p:nvSpPr>
              <p:cNvPr id="18455" name="Rectangle 8"/>
              <p:cNvSpPr>
                <a:spLocks noChangeArrowheads="1"/>
              </p:cNvSpPr>
              <p:nvPr/>
            </p:nvSpPr>
            <p:spPr bwMode="auto">
              <a:xfrm>
                <a:off x="2352" y="1584"/>
                <a:ext cx="240" cy="336"/>
              </a:xfrm>
              <a:prstGeom prst="rect">
                <a:avLst/>
              </a:prstGeom>
              <a:noFill/>
              <a:ln w="31750">
                <a:solidFill>
                  <a:srgbClr val="993300"/>
                </a:solidFill>
                <a:miter lim="800000"/>
                <a:headEnd/>
                <a:tailEnd/>
              </a:ln>
            </p:spPr>
            <p:txBody>
              <a:bodyPr wrap="none" anchor="ctr"/>
              <a:lstStyle/>
              <a:p>
                <a:endParaRPr lang="en-US"/>
              </a:p>
            </p:txBody>
          </p:sp>
          <p:sp>
            <p:nvSpPr>
              <p:cNvPr id="18456" name="Rectangle 9"/>
              <p:cNvSpPr>
                <a:spLocks noChangeArrowheads="1"/>
              </p:cNvSpPr>
              <p:nvPr/>
            </p:nvSpPr>
            <p:spPr bwMode="auto">
              <a:xfrm>
                <a:off x="2592" y="1584"/>
                <a:ext cx="240" cy="336"/>
              </a:xfrm>
              <a:prstGeom prst="rect">
                <a:avLst/>
              </a:prstGeom>
              <a:noFill/>
              <a:ln w="31750">
                <a:solidFill>
                  <a:srgbClr val="993300"/>
                </a:solidFill>
                <a:miter lim="800000"/>
                <a:headEnd/>
                <a:tailEnd/>
              </a:ln>
            </p:spPr>
            <p:txBody>
              <a:bodyPr wrap="none" anchor="ctr"/>
              <a:lstStyle/>
              <a:p>
                <a:endParaRPr lang="en-US"/>
              </a:p>
            </p:txBody>
          </p:sp>
          <p:sp>
            <p:nvSpPr>
              <p:cNvPr id="18457" name="Rectangle 10"/>
              <p:cNvSpPr>
                <a:spLocks noChangeArrowheads="1"/>
              </p:cNvSpPr>
              <p:nvPr/>
            </p:nvSpPr>
            <p:spPr bwMode="auto">
              <a:xfrm>
                <a:off x="3072" y="1584"/>
                <a:ext cx="240" cy="336"/>
              </a:xfrm>
              <a:prstGeom prst="rect">
                <a:avLst/>
              </a:prstGeom>
              <a:noFill/>
              <a:ln w="31750">
                <a:solidFill>
                  <a:srgbClr val="993300"/>
                </a:solidFill>
                <a:miter lim="800000"/>
                <a:headEnd/>
                <a:tailEnd/>
              </a:ln>
            </p:spPr>
            <p:txBody>
              <a:bodyPr wrap="none" anchor="ctr"/>
              <a:lstStyle/>
              <a:p>
                <a:endParaRPr lang="en-US"/>
              </a:p>
            </p:txBody>
          </p:sp>
          <p:sp>
            <p:nvSpPr>
              <p:cNvPr id="18458" name="Rectangle 11"/>
              <p:cNvSpPr>
                <a:spLocks noChangeArrowheads="1"/>
              </p:cNvSpPr>
              <p:nvPr/>
            </p:nvSpPr>
            <p:spPr bwMode="auto">
              <a:xfrm>
                <a:off x="3696" y="1584"/>
                <a:ext cx="240" cy="336"/>
              </a:xfrm>
              <a:prstGeom prst="rect">
                <a:avLst/>
              </a:prstGeom>
              <a:noFill/>
              <a:ln w="31750">
                <a:solidFill>
                  <a:srgbClr val="993300"/>
                </a:solidFill>
                <a:miter lim="800000"/>
                <a:headEnd/>
                <a:tailEnd/>
              </a:ln>
            </p:spPr>
            <p:txBody>
              <a:bodyPr wrap="none" anchor="ctr"/>
              <a:lstStyle/>
              <a:p>
                <a:endParaRPr lang="en-US"/>
              </a:p>
            </p:txBody>
          </p:sp>
        </p:grpSp>
        <p:sp>
          <p:nvSpPr>
            <p:cNvPr id="18451" name="Line 12"/>
            <p:cNvSpPr>
              <a:spLocks noChangeShapeType="1"/>
            </p:cNvSpPr>
            <p:nvPr/>
          </p:nvSpPr>
          <p:spPr bwMode="auto">
            <a:xfrm flipV="1">
              <a:off x="3936" y="1152"/>
              <a:ext cx="480" cy="480"/>
            </a:xfrm>
            <a:prstGeom prst="line">
              <a:avLst/>
            </a:prstGeom>
            <a:noFill/>
            <a:ln w="12700">
              <a:solidFill>
                <a:schemeClr val="tx1"/>
              </a:solidFill>
              <a:round/>
              <a:headEnd/>
              <a:tailEnd type="triangle" w="med" len="med"/>
            </a:ln>
          </p:spPr>
          <p:txBody>
            <a:bodyPr/>
            <a:lstStyle/>
            <a:p>
              <a:endParaRPr lang="en-US"/>
            </a:p>
          </p:txBody>
        </p:sp>
        <p:sp>
          <p:nvSpPr>
            <p:cNvPr id="18452" name="Text Box 13"/>
            <p:cNvSpPr txBox="1">
              <a:spLocks noChangeArrowheads="1"/>
            </p:cNvSpPr>
            <p:nvPr/>
          </p:nvSpPr>
          <p:spPr bwMode="auto">
            <a:xfrm>
              <a:off x="4464" y="816"/>
              <a:ext cx="960" cy="404"/>
            </a:xfrm>
            <a:prstGeom prst="rect">
              <a:avLst/>
            </a:prstGeom>
            <a:noFill/>
            <a:ln w="12700">
              <a:noFill/>
              <a:miter lim="800000"/>
              <a:headEnd/>
              <a:tailEnd/>
            </a:ln>
          </p:spPr>
          <p:txBody>
            <a:bodyPr>
              <a:spAutoFit/>
            </a:bodyPr>
            <a:lstStyle/>
            <a:p>
              <a:pPr>
                <a:spcBef>
                  <a:spcPct val="50000"/>
                </a:spcBef>
              </a:pPr>
              <a:r>
                <a:rPr lang="en-US" sz="1800" b="0"/>
                <a:t>Data points for training</a:t>
              </a:r>
            </a:p>
          </p:txBody>
        </p:sp>
      </p:grpSp>
      <p:grpSp>
        <p:nvGrpSpPr>
          <p:cNvPr id="4" name="Group 14"/>
          <p:cNvGrpSpPr>
            <a:grpSpLocks/>
          </p:cNvGrpSpPr>
          <p:nvPr/>
        </p:nvGrpSpPr>
        <p:grpSpPr bwMode="auto">
          <a:xfrm>
            <a:off x="304800" y="1295400"/>
            <a:ext cx="6781800" cy="1752600"/>
            <a:chOff x="192" y="816"/>
            <a:chExt cx="4272" cy="1104"/>
          </a:xfrm>
        </p:grpSpPr>
        <p:sp>
          <p:nvSpPr>
            <p:cNvPr id="18448" name="AutoShape 15"/>
            <p:cNvSpPr>
              <a:spLocks/>
            </p:cNvSpPr>
            <p:nvPr/>
          </p:nvSpPr>
          <p:spPr bwMode="auto">
            <a:xfrm rot="-5400000">
              <a:off x="2520" y="-15"/>
              <a:ext cx="240" cy="2496"/>
            </a:xfrm>
            <a:prstGeom prst="rightBrace">
              <a:avLst>
                <a:gd name="adj1" fmla="val 86667"/>
                <a:gd name="adj2" fmla="val 50000"/>
              </a:avLst>
            </a:prstGeom>
            <a:noFill/>
            <a:ln w="12700">
              <a:solidFill>
                <a:schemeClr val="tx1"/>
              </a:solidFill>
              <a:round/>
              <a:headEnd/>
              <a:tailEnd/>
            </a:ln>
          </p:spPr>
          <p:txBody>
            <a:bodyPr wrap="none" anchor="ctr"/>
            <a:lstStyle/>
            <a:p>
              <a:endParaRPr lang="en-US"/>
            </a:p>
          </p:txBody>
        </p:sp>
        <p:sp>
          <p:nvSpPr>
            <p:cNvPr id="18449" name="Text Box 16"/>
            <p:cNvSpPr txBox="1">
              <a:spLocks noChangeArrowheads="1"/>
            </p:cNvSpPr>
            <p:nvPr/>
          </p:nvSpPr>
          <p:spPr bwMode="auto">
            <a:xfrm>
              <a:off x="1488" y="816"/>
              <a:ext cx="2400" cy="231"/>
            </a:xfrm>
            <a:prstGeom prst="rect">
              <a:avLst/>
            </a:prstGeom>
            <a:noFill/>
            <a:ln w="12700">
              <a:noFill/>
              <a:miter lim="800000"/>
              <a:headEnd/>
              <a:tailEnd/>
            </a:ln>
          </p:spPr>
          <p:txBody>
            <a:bodyPr>
              <a:spAutoFit/>
            </a:bodyPr>
            <a:lstStyle/>
            <a:p>
              <a:pPr>
                <a:spcBef>
                  <a:spcPct val="50000"/>
                </a:spcBef>
              </a:pPr>
              <a:r>
                <a:rPr lang="en-US" sz="1800" b="0"/>
                <a:t>Initial weights for each data point</a:t>
              </a:r>
            </a:p>
          </p:txBody>
        </p:sp>
        <p:graphicFrame>
          <p:nvGraphicFramePr>
            <p:cNvPr id="18435" name="Object 17"/>
            <p:cNvGraphicFramePr>
              <a:graphicFrameLocks noChangeAspect="1"/>
            </p:cNvGraphicFramePr>
            <p:nvPr/>
          </p:nvGraphicFramePr>
          <p:xfrm>
            <a:off x="192" y="1373"/>
            <a:ext cx="4272" cy="547"/>
          </p:xfrm>
          <a:graphic>
            <a:graphicData uri="http://schemas.openxmlformats.org/presentationml/2006/ole">
              <mc:AlternateContent xmlns:mc="http://schemas.openxmlformats.org/markup-compatibility/2006">
                <mc:Choice xmlns:v="urn:schemas-microsoft-com:vml" Requires="v">
                  <p:oleObj spid="_x0000_s18439" name="Visio" r:id="rId5" imgW="5441391" imgH="704436" progId="Visio.Drawing.6">
                    <p:embed/>
                  </p:oleObj>
                </mc:Choice>
                <mc:Fallback>
                  <p:oleObj name="Visio" r:id="rId5" imgW="5441391" imgH="704436" progId="Visio.Drawing.6">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373"/>
                          <a:ext cx="4272" cy="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8"/>
          <p:cNvGrpSpPr>
            <a:grpSpLocks/>
          </p:cNvGrpSpPr>
          <p:nvPr/>
        </p:nvGrpSpPr>
        <p:grpSpPr bwMode="auto">
          <a:xfrm>
            <a:off x="2209800" y="2057400"/>
            <a:ext cx="5486400" cy="2895600"/>
            <a:chOff x="1392" y="1296"/>
            <a:chExt cx="3456" cy="1824"/>
          </a:xfrm>
        </p:grpSpPr>
        <p:grpSp>
          <p:nvGrpSpPr>
            <p:cNvPr id="18440" name="Group 19"/>
            <p:cNvGrpSpPr>
              <a:grpSpLocks/>
            </p:cNvGrpSpPr>
            <p:nvPr/>
          </p:nvGrpSpPr>
          <p:grpSpPr bwMode="auto">
            <a:xfrm>
              <a:off x="1392" y="2784"/>
              <a:ext cx="2544" cy="336"/>
              <a:chOff x="1392" y="2496"/>
              <a:chExt cx="2544" cy="336"/>
            </a:xfrm>
          </p:grpSpPr>
          <p:sp>
            <p:nvSpPr>
              <p:cNvPr id="18442" name="Rectangle 20"/>
              <p:cNvSpPr>
                <a:spLocks noChangeArrowheads="1"/>
              </p:cNvSpPr>
              <p:nvPr/>
            </p:nvSpPr>
            <p:spPr bwMode="auto">
              <a:xfrm>
                <a:off x="3456" y="2496"/>
                <a:ext cx="240" cy="336"/>
              </a:xfrm>
              <a:prstGeom prst="rect">
                <a:avLst/>
              </a:prstGeom>
              <a:noFill/>
              <a:ln w="31750">
                <a:solidFill>
                  <a:srgbClr val="993300"/>
                </a:solidFill>
                <a:miter lim="800000"/>
                <a:headEnd/>
                <a:tailEnd/>
              </a:ln>
            </p:spPr>
            <p:txBody>
              <a:bodyPr wrap="none" anchor="ctr"/>
              <a:lstStyle/>
              <a:p>
                <a:endParaRPr lang="en-US"/>
              </a:p>
            </p:txBody>
          </p:sp>
          <p:sp>
            <p:nvSpPr>
              <p:cNvPr id="18443" name="Rectangle 21"/>
              <p:cNvSpPr>
                <a:spLocks noChangeArrowheads="1"/>
              </p:cNvSpPr>
              <p:nvPr/>
            </p:nvSpPr>
            <p:spPr bwMode="auto">
              <a:xfrm>
                <a:off x="3696" y="2496"/>
                <a:ext cx="240" cy="336"/>
              </a:xfrm>
              <a:prstGeom prst="rect">
                <a:avLst/>
              </a:prstGeom>
              <a:noFill/>
              <a:ln w="31750">
                <a:solidFill>
                  <a:srgbClr val="993300"/>
                </a:solidFill>
                <a:miter lim="800000"/>
                <a:headEnd/>
                <a:tailEnd/>
              </a:ln>
            </p:spPr>
            <p:txBody>
              <a:bodyPr wrap="none" anchor="ctr"/>
              <a:lstStyle/>
              <a:p>
                <a:endParaRPr lang="en-US"/>
              </a:p>
            </p:txBody>
          </p:sp>
          <p:sp>
            <p:nvSpPr>
              <p:cNvPr id="18444" name="Rectangle 22"/>
              <p:cNvSpPr>
                <a:spLocks noChangeArrowheads="1"/>
              </p:cNvSpPr>
              <p:nvPr/>
            </p:nvSpPr>
            <p:spPr bwMode="auto">
              <a:xfrm>
                <a:off x="2592" y="2496"/>
                <a:ext cx="240" cy="336"/>
              </a:xfrm>
              <a:prstGeom prst="rect">
                <a:avLst/>
              </a:prstGeom>
              <a:noFill/>
              <a:ln w="31750">
                <a:solidFill>
                  <a:srgbClr val="993300"/>
                </a:solidFill>
                <a:miter lim="800000"/>
                <a:headEnd/>
                <a:tailEnd/>
              </a:ln>
            </p:spPr>
            <p:txBody>
              <a:bodyPr wrap="none" anchor="ctr"/>
              <a:lstStyle/>
              <a:p>
                <a:endParaRPr lang="en-US"/>
              </a:p>
            </p:txBody>
          </p:sp>
          <p:sp>
            <p:nvSpPr>
              <p:cNvPr id="18445" name="Rectangle 23"/>
              <p:cNvSpPr>
                <a:spLocks noChangeArrowheads="1"/>
              </p:cNvSpPr>
              <p:nvPr/>
            </p:nvSpPr>
            <p:spPr bwMode="auto">
              <a:xfrm>
                <a:off x="3072" y="2496"/>
                <a:ext cx="240" cy="336"/>
              </a:xfrm>
              <a:prstGeom prst="rect">
                <a:avLst/>
              </a:prstGeom>
              <a:noFill/>
              <a:ln w="31750">
                <a:solidFill>
                  <a:srgbClr val="993300"/>
                </a:solidFill>
                <a:miter lim="800000"/>
                <a:headEnd/>
                <a:tailEnd/>
              </a:ln>
            </p:spPr>
            <p:txBody>
              <a:bodyPr wrap="none" anchor="ctr"/>
              <a:lstStyle/>
              <a:p>
                <a:endParaRPr lang="en-US"/>
              </a:p>
            </p:txBody>
          </p:sp>
          <p:sp>
            <p:nvSpPr>
              <p:cNvPr id="18446" name="Rectangle 24"/>
              <p:cNvSpPr>
                <a:spLocks noChangeArrowheads="1"/>
              </p:cNvSpPr>
              <p:nvPr/>
            </p:nvSpPr>
            <p:spPr bwMode="auto">
              <a:xfrm>
                <a:off x="2112" y="2496"/>
                <a:ext cx="240" cy="336"/>
              </a:xfrm>
              <a:prstGeom prst="rect">
                <a:avLst/>
              </a:prstGeom>
              <a:noFill/>
              <a:ln w="31750">
                <a:solidFill>
                  <a:srgbClr val="993300"/>
                </a:solidFill>
                <a:miter lim="800000"/>
                <a:headEnd/>
                <a:tailEnd/>
              </a:ln>
            </p:spPr>
            <p:txBody>
              <a:bodyPr wrap="none" anchor="ctr"/>
              <a:lstStyle/>
              <a:p>
                <a:endParaRPr lang="en-US"/>
              </a:p>
            </p:txBody>
          </p:sp>
          <p:sp>
            <p:nvSpPr>
              <p:cNvPr id="18447" name="Rectangle 25"/>
              <p:cNvSpPr>
                <a:spLocks noChangeArrowheads="1"/>
              </p:cNvSpPr>
              <p:nvPr/>
            </p:nvSpPr>
            <p:spPr bwMode="auto">
              <a:xfrm>
                <a:off x="1392" y="2496"/>
                <a:ext cx="240" cy="336"/>
              </a:xfrm>
              <a:prstGeom prst="rect">
                <a:avLst/>
              </a:prstGeom>
              <a:noFill/>
              <a:ln w="31750">
                <a:solidFill>
                  <a:srgbClr val="993300"/>
                </a:solidFill>
                <a:miter lim="800000"/>
                <a:headEnd/>
                <a:tailEnd/>
              </a:ln>
            </p:spPr>
            <p:txBody>
              <a:bodyPr wrap="none" anchor="ctr"/>
              <a:lstStyle/>
              <a:p>
                <a:endParaRPr lang="en-US"/>
              </a:p>
            </p:txBody>
          </p:sp>
        </p:grpSp>
        <p:sp>
          <p:nvSpPr>
            <p:cNvPr id="18441" name="Line 26"/>
            <p:cNvSpPr>
              <a:spLocks noChangeShapeType="1"/>
            </p:cNvSpPr>
            <p:nvPr/>
          </p:nvSpPr>
          <p:spPr bwMode="auto">
            <a:xfrm flipV="1">
              <a:off x="3936" y="1296"/>
              <a:ext cx="912" cy="1488"/>
            </a:xfrm>
            <a:prstGeom prst="line">
              <a:avLst/>
            </a:prstGeom>
            <a:noFill/>
            <a:ln w="127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059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Illustrating AdaBoost</a:t>
            </a:r>
          </a:p>
        </p:txBody>
      </p:sp>
      <p:graphicFrame>
        <p:nvGraphicFramePr>
          <p:cNvPr id="19458" name="Object 3"/>
          <p:cNvGraphicFramePr>
            <a:graphicFrameLocks noGrp="1" noChangeAspect="1"/>
          </p:cNvGraphicFramePr>
          <p:nvPr>
            <p:ph idx="1"/>
          </p:nvPr>
        </p:nvGraphicFramePr>
        <p:xfrm>
          <a:off x="1066800" y="1066800"/>
          <a:ext cx="6961188" cy="5181600"/>
        </p:xfrm>
        <a:graphic>
          <a:graphicData uri="http://schemas.openxmlformats.org/presentationml/2006/ole">
            <mc:AlternateContent xmlns:mc="http://schemas.openxmlformats.org/markup-compatibility/2006">
              <mc:Choice xmlns:v="urn:schemas-microsoft-com:vml" Requires="v">
                <p:oleObj spid="_x0000_s19460" name="Visio" r:id="rId3" imgW="7014921" imgH="5220826" progId="Visio.Drawing.6">
                  <p:embed/>
                </p:oleObj>
              </mc:Choice>
              <mc:Fallback>
                <p:oleObj name="Visio" r:id="rId3" imgW="7014921" imgH="5220826"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96118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Rectangle 4"/>
          <p:cNvSpPr>
            <a:spLocks noChangeArrowheads="1"/>
          </p:cNvSpPr>
          <p:nvPr/>
        </p:nvSpPr>
        <p:spPr bwMode="auto">
          <a:xfrm>
            <a:off x="25908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1" name="Rectangle 5"/>
          <p:cNvSpPr>
            <a:spLocks noChangeArrowheads="1"/>
          </p:cNvSpPr>
          <p:nvPr/>
        </p:nvSpPr>
        <p:spPr bwMode="auto">
          <a:xfrm>
            <a:off x="41148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2" name="Rectangle 6"/>
          <p:cNvSpPr>
            <a:spLocks noChangeArrowheads="1"/>
          </p:cNvSpPr>
          <p:nvPr/>
        </p:nvSpPr>
        <p:spPr bwMode="auto">
          <a:xfrm>
            <a:off x="51816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3" name="Rectangle 7"/>
          <p:cNvSpPr>
            <a:spLocks noChangeArrowheads="1"/>
          </p:cNvSpPr>
          <p:nvPr/>
        </p:nvSpPr>
        <p:spPr bwMode="auto">
          <a:xfrm>
            <a:off x="47244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4" name="Rectangle 8"/>
          <p:cNvSpPr>
            <a:spLocks noChangeArrowheads="1"/>
          </p:cNvSpPr>
          <p:nvPr/>
        </p:nvSpPr>
        <p:spPr bwMode="auto">
          <a:xfrm>
            <a:off x="54864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5" name="Rectangle 9"/>
          <p:cNvSpPr>
            <a:spLocks noChangeArrowheads="1"/>
          </p:cNvSpPr>
          <p:nvPr/>
        </p:nvSpPr>
        <p:spPr bwMode="auto">
          <a:xfrm>
            <a:off x="35052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6" name="Rectangle 10"/>
          <p:cNvSpPr>
            <a:spLocks noChangeArrowheads="1"/>
          </p:cNvSpPr>
          <p:nvPr/>
        </p:nvSpPr>
        <p:spPr bwMode="auto">
          <a:xfrm>
            <a:off x="22860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7" name="Rectangle 11"/>
          <p:cNvSpPr>
            <a:spLocks noChangeArrowheads="1"/>
          </p:cNvSpPr>
          <p:nvPr/>
        </p:nvSpPr>
        <p:spPr bwMode="auto">
          <a:xfrm>
            <a:off x="25908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8" name="Rectangle 12"/>
          <p:cNvSpPr>
            <a:spLocks noChangeArrowheads="1"/>
          </p:cNvSpPr>
          <p:nvPr/>
        </p:nvSpPr>
        <p:spPr bwMode="auto">
          <a:xfrm>
            <a:off x="28956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69" name="Rectangle 13"/>
          <p:cNvSpPr>
            <a:spLocks noChangeArrowheads="1"/>
          </p:cNvSpPr>
          <p:nvPr/>
        </p:nvSpPr>
        <p:spPr bwMode="auto">
          <a:xfrm>
            <a:off x="51816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70" name="Rectangle 14"/>
          <p:cNvSpPr>
            <a:spLocks noChangeArrowheads="1"/>
          </p:cNvSpPr>
          <p:nvPr/>
        </p:nvSpPr>
        <p:spPr bwMode="auto">
          <a:xfrm>
            <a:off x="54864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19471" name="Rectangle 15"/>
          <p:cNvSpPr>
            <a:spLocks noChangeArrowheads="1"/>
          </p:cNvSpPr>
          <p:nvPr/>
        </p:nvSpPr>
        <p:spPr bwMode="auto">
          <a:xfrm>
            <a:off x="4114800" y="2971800"/>
            <a:ext cx="304800" cy="381000"/>
          </a:xfrm>
          <a:prstGeom prst="rect">
            <a:avLst/>
          </a:prstGeom>
          <a:noFill/>
          <a:ln w="38100">
            <a:solidFill>
              <a:srgbClr val="CC33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Example</a:t>
            </a:r>
          </a:p>
        </p:txBody>
      </p:sp>
      <p:pic>
        <p:nvPicPr>
          <p:cNvPr id="26627" name="Picture 2"/>
          <p:cNvPicPr>
            <a:picLocks noChangeAspect="1" noChangeArrowheads="1"/>
          </p:cNvPicPr>
          <p:nvPr/>
        </p:nvPicPr>
        <p:blipFill>
          <a:blip r:embed="rId3" cstate="print"/>
          <a:srcRect/>
          <a:stretch>
            <a:fillRect/>
          </a:stretch>
        </p:blipFill>
        <p:spPr bwMode="auto">
          <a:xfrm>
            <a:off x="1236663" y="4297363"/>
            <a:ext cx="1693862" cy="1719262"/>
          </a:xfrm>
          <a:prstGeom prst="rect">
            <a:avLst/>
          </a:prstGeom>
          <a:noFill/>
          <a:ln w="9525">
            <a:noFill/>
            <a:miter lim="800000"/>
            <a:headEnd/>
            <a:tailEnd/>
          </a:ln>
        </p:spPr>
      </p:pic>
      <p:pic>
        <p:nvPicPr>
          <p:cNvPr id="26628" name="Picture 2"/>
          <p:cNvPicPr>
            <a:picLocks noChangeAspect="1" noChangeArrowheads="1"/>
          </p:cNvPicPr>
          <p:nvPr/>
        </p:nvPicPr>
        <p:blipFill>
          <a:blip r:embed="rId4" cstate="print"/>
          <a:srcRect/>
          <a:stretch>
            <a:fillRect/>
          </a:stretch>
        </p:blipFill>
        <p:spPr bwMode="auto">
          <a:xfrm>
            <a:off x="2082800" y="1417638"/>
            <a:ext cx="5137150" cy="2247900"/>
          </a:xfrm>
          <a:prstGeom prst="rect">
            <a:avLst/>
          </a:prstGeom>
          <a:noFill/>
          <a:ln w="9525">
            <a:noFill/>
            <a:miter lim="800000"/>
            <a:headEnd/>
            <a:tailEnd/>
          </a:ln>
        </p:spPr>
      </p:pic>
      <p:sp>
        <p:nvSpPr>
          <p:cNvPr id="26629" name="TextBox 10"/>
          <p:cNvSpPr txBox="1">
            <a:spLocks noChangeArrowheads="1"/>
          </p:cNvSpPr>
          <p:nvPr/>
        </p:nvSpPr>
        <p:spPr bwMode="auto">
          <a:xfrm>
            <a:off x="2528888" y="3665538"/>
            <a:ext cx="4244975" cy="368300"/>
          </a:xfrm>
          <a:prstGeom prst="rect">
            <a:avLst/>
          </a:prstGeom>
          <a:noFill/>
          <a:ln w="9525">
            <a:noFill/>
            <a:miter lim="800000"/>
            <a:headEnd/>
            <a:tailEnd/>
          </a:ln>
        </p:spPr>
        <p:txBody>
          <a:bodyPr wrap="none">
            <a:spAutoFit/>
          </a:bodyPr>
          <a:lstStyle/>
          <a:p>
            <a:r>
              <a:rPr lang="en-US"/>
              <a:t>President Obama’s Nobel Prize Speech</a:t>
            </a:r>
          </a:p>
        </p:txBody>
      </p:sp>
      <p:pic>
        <p:nvPicPr>
          <p:cNvPr id="26630" name="Picture 2"/>
          <p:cNvPicPr>
            <a:picLocks noChangeAspect="1" noChangeArrowheads="1"/>
          </p:cNvPicPr>
          <p:nvPr/>
        </p:nvPicPr>
        <p:blipFill>
          <a:blip r:embed="rId3" cstate="print"/>
          <a:srcRect/>
          <a:stretch>
            <a:fillRect/>
          </a:stretch>
        </p:blipFill>
        <p:spPr bwMode="auto">
          <a:xfrm>
            <a:off x="3786188" y="4297363"/>
            <a:ext cx="1693862" cy="1719262"/>
          </a:xfrm>
          <a:prstGeom prst="rect">
            <a:avLst/>
          </a:prstGeom>
          <a:noFill/>
          <a:ln w="9525">
            <a:noFill/>
            <a:miter lim="800000"/>
            <a:headEnd/>
            <a:tailEnd/>
          </a:ln>
        </p:spPr>
      </p:pic>
      <p:pic>
        <p:nvPicPr>
          <p:cNvPr id="26631" name="Picture 2"/>
          <p:cNvPicPr>
            <a:picLocks noChangeAspect="1" noChangeArrowheads="1"/>
          </p:cNvPicPr>
          <p:nvPr/>
        </p:nvPicPr>
        <p:blipFill>
          <a:blip r:embed="rId3" cstate="print"/>
          <a:srcRect/>
          <a:stretch>
            <a:fillRect/>
          </a:stretch>
        </p:blipFill>
        <p:spPr bwMode="auto">
          <a:xfrm>
            <a:off x="6297613" y="4297363"/>
            <a:ext cx="1693862" cy="1719262"/>
          </a:xfrm>
          <a:prstGeom prst="rect">
            <a:avLst/>
          </a:prstGeom>
          <a:noFill/>
          <a:ln w="9525">
            <a:noFill/>
            <a:miter lim="800000"/>
            <a:headEnd/>
            <a:tailEnd/>
          </a:ln>
        </p:spPr>
      </p:pic>
      <p:sp>
        <p:nvSpPr>
          <p:cNvPr id="26632" name="TextBox 7"/>
          <p:cNvSpPr txBox="1">
            <a:spLocks noChangeArrowheads="1"/>
          </p:cNvSpPr>
          <p:nvPr/>
        </p:nvSpPr>
        <p:spPr bwMode="auto">
          <a:xfrm>
            <a:off x="4046538" y="1233488"/>
            <a:ext cx="1171575" cy="368300"/>
          </a:xfrm>
          <a:prstGeom prst="rect">
            <a:avLst/>
          </a:prstGeom>
          <a:noFill/>
          <a:ln w="9525">
            <a:noFill/>
            <a:miter lim="800000"/>
            <a:headEnd/>
            <a:tailEnd/>
          </a:ln>
        </p:spPr>
        <p:txBody>
          <a:bodyPr wrap="none">
            <a:spAutoFit/>
          </a:bodyPr>
          <a:lstStyle/>
          <a:p>
            <a:r>
              <a:rPr lang="en-US"/>
              <a:t>Not spam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a:t>
            </a:r>
          </a:p>
        </p:txBody>
      </p:sp>
      <p:pic>
        <p:nvPicPr>
          <p:cNvPr id="27651" name="Picture 2"/>
          <p:cNvPicPr>
            <a:picLocks noChangeAspect="1" noChangeArrowheads="1"/>
          </p:cNvPicPr>
          <p:nvPr/>
        </p:nvPicPr>
        <p:blipFill>
          <a:blip r:embed="rId3" cstate="print"/>
          <a:srcRect/>
          <a:stretch>
            <a:fillRect/>
          </a:stretch>
        </p:blipFill>
        <p:spPr bwMode="auto">
          <a:xfrm>
            <a:off x="1236663" y="4297363"/>
            <a:ext cx="1693862" cy="1719262"/>
          </a:xfrm>
          <a:prstGeom prst="rect">
            <a:avLst/>
          </a:prstGeom>
          <a:noFill/>
          <a:ln w="9525">
            <a:noFill/>
            <a:miter lim="800000"/>
            <a:headEnd/>
            <a:tailEnd/>
          </a:ln>
        </p:spPr>
      </p:pic>
      <p:pic>
        <p:nvPicPr>
          <p:cNvPr id="27652" name="Picture 2"/>
          <p:cNvPicPr>
            <a:picLocks noChangeAspect="1" noChangeArrowheads="1"/>
          </p:cNvPicPr>
          <p:nvPr/>
        </p:nvPicPr>
        <p:blipFill>
          <a:blip r:embed="rId3" cstate="print"/>
          <a:srcRect/>
          <a:stretch>
            <a:fillRect/>
          </a:stretch>
        </p:blipFill>
        <p:spPr bwMode="auto">
          <a:xfrm>
            <a:off x="3786188" y="4297363"/>
            <a:ext cx="1693862" cy="1719262"/>
          </a:xfrm>
          <a:prstGeom prst="rect">
            <a:avLst/>
          </a:prstGeom>
          <a:noFill/>
          <a:ln w="9525">
            <a:noFill/>
            <a:miter lim="800000"/>
            <a:headEnd/>
            <a:tailEnd/>
          </a:ln>
        </p:spPr>
      </p:pic>
      <p:pic>
        <p:nvPicPr>
          <p:cNvPr id="27653" name="Picture 2"/>
          <p:cNvPicPr>
            <a:picLocks noChangeAspect="1" noChangeArrowheads="1"/>
          </p:cNvPicPr>
          <p:nvPr/>
        </p:nvPicPr>
        <p:blipFill>
          <a:blip r:embed="rId3" cstate="print"/>
          <a:srcRect/>
          <a:stretch>
            <a:fillRect/>
          </a:stretch>
        </p:blipFill>
        <p:spPr bwMode="auto">
          <a:xfrm>
            <a:off x="6297613" y="4297363"/>
            <a:ext cx="1693862" cy="1719262"/>
          </a:xfrm>
          <a:prstGeom prst="rect">
            <a:avLst/>
          </a:prstGeom>
          <a:noFill/>
          <a:ln w="9525">
            <a:noFill/>
            <a:miter lim="800000"/>
            <a:headEnd/>
            <a:tailEnd/>
          </a:ln>
        </p:spPr>
      </p:pic>
      <p:sp>
        <p:nvSpPr>
          <p:cNvPr id="27654" name="TextBox 7"/>
          <p:cNvSpPr txBox="1">
            <a:spLocks noChangeArrowheads="1"/>
          </p:cNvSpPr>
          <p:nvPr/>
        </p:nvSpPr>
        <p:spPr bwMode="auto">
          <a:xfrm>
            <a:off x="4238625" y="1233488"/>
            <a:ext cx="787400" cy="368300"/>
          </a:xfrm>
          <a:prstGeom prst="rect">
            <a:avLst/>
          </a:prstGeom>
          <a:noFill/>
          <a:ln w="9525">
            <a:noFill/>
            <a:miter lim="800000"/>
            <a:headEnd/>
            <a:tailEnd/>
          </a:ln>
        </p:spPr>
        <p:txBody>
          <a:bodyPr wrap="none">
            <a:spAutoFit/>
          </a:bodyPr>
          <a:lstStyle/>
          <a:p>
            <a:r>
              <a:rPr lang="en-US"/>
              <a:t>Spam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Example</a:t>
            </a:r>
          </a:p>
        </p:txBody>
      </p:sp>
      <p:pic>
        <p:nvPicPr>
          <p:cNvPr id="28675" name="Picture 2"/>
          <p:cNvPicPr>
            <a:picLocks noChangeAspect="1" noChangeArrowheads="1"/>
          </p:cNvPicPr>
          <p:nvPr/>
        </p:nvPicPr>
        <p:blipFill>
          <a:blip r:embed="rId3" cstate="print"/>
          <a:srcRect/>
          <a:stretch>
            <a:fillRect/>
          </a:stretch>
        </p:blipFill>
        <p:spPr bwMode="auto">
          <a:xfrm>
            <a:off x="1236663" y="4297363"/>
            <a:ext cx="1693862" cy="1719262"/>
          </a:xfrm>
          <a:prstGeom prst="rect">
            <a:avLst/>
          </a:prstGeom>
          <a:noFill/>
          <a:ln w="9525">
            <a:noFill/>
            <a:miter lim="800000"/>
            <a:headEnd/>
            <a:tailEnd/>
          </a:ln>
        </p:spPr>
      </p:pic>
      <p:pic>
        <p:nvPicPr>
          <p:cNvPr id="28676" name="Picture 2"/>
          <p:cNvPicPr>
            <a:picLocks noChangeAspect="1" noChangeArrowheads="1"/>
          </p:cNvPicPr>
          <p:nvPr/>
        </p:nvPicPr>
        <p:blipFill>
          <a:blip r:embed="rId3" cstate="print"/>
          <a:srcRect/>
          <a:stretch>
            <a:fillRect/>
          </a:stretch>
        </p:blipFill>
        <p:spPr bwMode="auto">
          <a:xfrm>
            <a:off x="3786188" y="4297363"/>
            <a:ext cx="1693862" cy="1719262"/>
          </a:xfrm>
          <a:prstGeom prst="rect">
            <a:avLst/>
          </a:prstGeom>
          <a:noFill/>
          <a:ln w="9525">
            <a:noFill/>
            <a:miter lim="800000"/>
            <a:headEnd/>
            <a:tailEnd/>
          </a:ln>
        </p:spPr>
      </p:pic>
      <p:pic>
        <p:nvPicPr>
          <p:cNvPr id="28677" name="Picture 2"/>
          <p:cNvPicPr>
            <a:picLocks noChangeAspect="1" noChangeArrowheads="1"/>
          </p:cNvPicPr>
          <p:nvPr/>
        </p:nvPicPr>
        <p:blipFill>
          <a:blip r:embed="rId3" cstate="print"/>
          <a:srcRect/>
          <a:stretch>
            <a:fillRect/>
          </a:stretch>
        </p:blipFill>
        <p:spPr bwMode="auto">
          <a:xfrm>
            <a:off x="6297613" y="4297363"/>
            <a:ext cx="1693862" cy="1719262"/>
          </a:xfrm>
          <a:prstGeom prst="rect">
            <a:avLst/>
          </a:prstGeom>
          <a:noFill/>
          <a:ln w="9525">
            <a:noFill/>
            <a:miter lim="800000"/>
            <a:headEnd/>
            <a:tailEnd/>
          </a:ln>
        </p:spPr>
      </p:pic>
      <p:sp>
        <p:nvSpPr>
          <p:cNvPr id="28678" name="TextBox 7"/>
          <p:cNvSpPr txBox="1">
            <a:spLocks noChangeArrowheads="1"/>
          </p:cNvSpPr>
          <p:nvPr/>
        </p:nvSpPr>
        <p:spPr bwMode="auto">
          <a:xfrm>
            <a:off x="4238625" y="1233488"/>
            <a:ext cx="787400" cy="368300"/>
          </a:xfrm>
          <a:prstGeom prst="rect">
            <a:avLst/>
          </a:prstGeom>
          <a:noFill/>
          <a:ln w="9525">
            <a:noFill/>
            <a:miter lim="800000"/>
            <a:headEnd/>
            <a:tailEnd/>
          </a:ln>
        </p:spPr>
        <p:txBody>
          <a:bodyPr wrap="none">
            <a:spAutoFit/>
          </a:bodyPr>
          <a:lstStyle/>
          <a:p>
            <a:r>
              <a:rPr lang="en-US"/>
              <a:t>Spam</a:t>
            </a:r>
          </a:p>
        </p:txBody>
      </p:sp>
      <p:pic>
        <p:nvPicPr>
          <p:cNvPr id="28679" name="Picture 3"/>
          <p:cNvPicPr>
            <a:picLocks noChangeAspect="1" noChangeArrowheads="1"/>
          </p:cNvPicPr>
          <p:nvPr/>
        </p:nvPicPr>
        <p:blipFill>
          <a:blip r:embed="rId4" cstate="print"/>
          <a:srcRect/>
          <a:stretch>
            <a:fillRect/>
          </a:stretch>
        </p:blipFill>
        <p:spPr bwMode="auto">
          <a:xfrm>
            <a:off x="1701800" y="1627188"/>
            <a:ext cx="6057900" cy="2041525"/>
          </a:xfrm>
          <a:prstGeom prst="rect">
            <a:avLst/>
          </a:prstGeom>
          <a:noFill/>
          <a:ln w="9525">
            <a:noFill/>
            <a:miter lim="800000"/>
            <a:headEnd/>
            <a:tailEnd/>
          </a:ln>
        </p:spPr>
      </p:pic>
      <p:sp>
        <p:nvSpPr>
          <p:cNvPr id="28680" name="TextBox 8"/>
          <p:cNvSpPr txBox="1">
            <a:spLocks noChangeArrowheads="1"/>
          </p:cNvSpPr>
          <p:nvPr/>
        </p:nvSpPr>
        <p:spPr bwMode="auto">
          <a:xfrm>
            <a:off x="3492500" y="3692525"/>
            <a:ext cx="2224088" cy="369888"/>
          </a:xfrm>
          <a:prstGeom prst="rect">
            <a:avLst/>
          </a:prstGeom>
          <a:noFill/>
          <a:ln w="9525">
            <a:noFill/>
            <a:miter lim="800000"/>
            <a:headEnd/>
            <a:tailEnd/>
          </a:ln>
        </p:spPr>
        <p:txBody>
          <a:bodyPr wrap="none">
            <a:spAutoFit/>
          </a:bodyPr>
          <a:lstStyle/>
          <a:p>
            <a:r>
              <a:rPr lang="en-US"/>
              <a:t>Spam email content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Example</a:t>
            </a:r>
          </a:p>
        </p:txBody>
      </p:sp>
      <p:pic>
        <p:nvPicPr>
          <p:cNvPr id="29699" name="Picture 2"/>
          <p:cNvPicPr>
            <a:picLocks noChangeAspect="1" noChangeArrowheads="1"/>
          </p:cNvPicPr>
          <p:nvPr/>
        </p:nvPicPr>
        <p:blipFill>
          <a:blip r:embed="rId3" cstate="print"/>
          <a:srcRect/>
          <a:stretch>
            <a:fillRect/>
          </a:stretch>
        </p:blipFill>
        <p:spPr bwMode="auto">
          <a:xfrm>
            <a:off x="1347788" y="2406650"/>
            <a:ext cx="1693862" cy="1719263"/>
          </a:xfrm>
          <a:prstGeom prst="rect">
            <a:avLst/>
          </a:prstGeom>
          <a:noFill/>
          <a:ln w="9525">
            <a:noFill/>
            <a:miter lim="800000"/>
            <a:headEnd/>
            <a:tailEnd/>
          </a:ln>
        </p:spPr>
      </p:pic>
      <p:sp>
        <p:nvSpPr>
          <p:cNvPr id="3" name="Right Arrow 2"/>
          <p:cNvSpPr/>
          <p:nvPr/>
        </p:nvSpPr>
        <p:spPr>
          <a:xfrm>
            <a:off x="198438" y="3024188"/>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146478239</TotalTime>
  <Pages>3</Pages>
  <Words>2357</Words>
  <Application>Microsoft Office PowerPoint</Application>
  <PresentationFormat>On-screen Show (4:3)</PresentationFormat>
  <Paragraphs>371</Paragraphs>
  <Slides>55</Slides>
  <Notes>21</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55</vt:i4>
      </vt:variant>
    </vt:vector>
  </HeadingPairs>
  <TitlesOfParts>
    <vt:vector size="60" baseType="lpstr">
      <vt:lpstr>LC.BRev.FY97</vt:lpstr>
      <vt:lpstr>VISIO</vt:lpstr>
      <vt:lpstr>Visio</vt:lpstr>
      <vt:lpstr>Equation</vt:lpstr>
      <vt:lpstr>Worksheet</vt:lpstr>
      <vt:lpstr>Data Mining  Classification: Alternative Techniques</vt:lpstr>
      <vt:lpstr>Classification Overview</vt:lpstr>
      <vt:lpstr>Classification Overview</vt:lpstr>
      <vt:lpstr>Classification Overview</vt:lpstr>
      <vt:lpstr> Example</vt:lpstr>
      <vt:lpstr>Example</vt:lpstr>
      <vt:lpstr>Example</vt:lpstr>
      <vt:lpstr>Example</vt:lpstr>
      <vt:lpstr>Example</vt:lpstr>
      <vt:lpstr>Example</vt:lpstr>
      <vt:lpstr>Instance-Based Classifiers</vt:lpstr>
      <vt:lpstr>Instance Based Classifiers</vt:lpstr>
      <vt:lpstr>Nearest Neighbor Classifiers</vt:lpstr>
      <vt:lpstr>Nearest-Neighbor Classifiers</vt:lpstr>
      <vt:lpstr>Definition of Nearest Neighbor</vt:lpstr>
      <vt:lpstr>Nearest Neighbor Classification</vt:lpstr>
      <vt:lpstr>Nearest Neighbor Classification…</vt:lpstr>
      <vt:lpstr>Nearest Neighbor Classification…</vt:lpstr>
      <vt:lpstr>Nearest Neighbor Classification…</vt:lpstr>
      <vt:lpstr>Nearest neighbor Classification…</vt:lpstr>
      <vt:lpstr>Bayes Classifier</vt:lpstr>
      <vt:lpstr>Example of Bayes Theorem</vt:lpstr>
      <vt:lpstr>Bayesian Classifiers</vt:lpstr>
      <vt:lpstr>Bayesian Classifiers</vt:lpstr>
      <vt:lpstr>Naïve Bayes Classifier</vt:lpstr>
      <vt:lpstr>How to Estimate Probabilities from Data?</vt:lpstr>
      <vt:lpstr>How to Estimate Probabilities from Data?</vt:lpstr>
      <vt:lpstr>How to Estimate Probabilities from Data?</vt:lpstr>
      <vt:lpstr>Example of Naïve Bayes Classifier</vt:lpstr>
      <vt:lpstr>Naïve Bayes Classifier</vt:lpstr>
      <vt:lpstr>Example of Naïve Bayes Classifier</vt:lpstr>
      <vt:lpstr>Naïve Bayes (Summary)</vt:lpstr>
      <vt:lpstr>Ensemble Methods</vt:lpstr>
      <vt:lpstr>General Idea</vt:lpstr>
      <vt:lpstr>Why does it work?</vt:lpstr>
      <vt:lpstr>Examples of Ensemble Methods</vt:lpstr>
      <vt:lpstr>Bagging</vt:lpstr>
      <vt:lpstr>Boosting</vt:lpstr>
      <vt:lpstr>Boosting</vt:lpstr>
      <vt:lpstr>Example: AdaBoost</vt:lpstr>
      <vt:lpstr>Example: AdaBoost</vt:lpstr>
      <vt:lpstr>Some Slides Taken from MIS class, UT Dallas</vt:lpstr>
      <vt:lpstr>When is Bootstrapping Not Applicable?</vt:lpstr>
      <vt:lpstr>Bagging</vt:lpstr>
      <vt:lpstr>Bagging Observations</vt:lpstr>
      <vt:lpstr>Boosting</vt:lpstr>
      <vt:lpstr>Boosting in a Picture</vt:lpstr>
      <vt:lpstr>Boosting Intuition</vt:lpstr>
      <vt:lpstr>Boosting: A Pictorial Example</vt:lpstr>
      <vt:lpstr>Round 1</vt:lpstr>
      <vt:lpstr>Round 2</vt:lpstr>
      <vt:lpstr>Round 3</vt:lpstr>
      <vt:lpstr>Final Classifier</vt:lpstr>
      <vt:lpstr>Illustrating AdaBoost</vt:lpstr>
      <vt:lpstr>Illustrating AdaBoost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Khan, Latifur</cp:lastModifiedBy>
  <cp:revision>345</cp:revision>
  <cp:lastPrinted>2001-08-28T17:59:37Z</cp:lastPrinted>
  <dcterms:created xsi:type="dcterms:W3CDTF">1998-03-18T13:44:31Z</dcterms:created>
  <dcterms:modified xsi:type="dcterms:W3CDTF">2015-04-16T18:38:00Z</dcterms:modified>
</cp:coreProperties>
</file>