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375" r:id="rId3"/>
    <p:sldId id="378" r:id="rId4"/>
    <p:sldId id="379" r:id="rId5"/>
    <p:sldId id="380" r:id="rId6"/>
    <p:sldId id="382" r:id="rId7"/>
    <p:sldId id="384" r:id="rId8"/>
    <p:sldId id="377" r:id="rId9"/>
    <p:sldId id="385" r:id="rId10"/>
    <p:sldId id="386" r:id="rId11"/>
    <p:sldId id="274" r:id="rId1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66"/>
    <a:srgbClr val="FFCC00"/>
    <a:srgbClr val="00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95142" autoAdjust="0"/>
  </p:normalViewPr>
  <p:slideViewPr>
    <p:cSldViewPr>
      <p:cViewPr>
        <p:scale>
          <a:sx n="80" d="100"/>
          <a:sy n="80" d="100"/>
        </p:scale>
        <p:origin x="-21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98" y="-96"/>
      </p:cViewPr>
      <p:guideLst>
        <p:guide orient="horz" pos="2924"/>
        <p:guide pos="22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9" tIns="46514" rIns="93029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200">
                <a:latin typeface="Tahoma" pitchFamily="34" charset="0"/>
              </a:defRPr>
            </a:lvl1pPr>
          </a:lstStyle>
          <a:p>
            <a:pPr>
              <a:defRPr/>
            </a:pPr>
            <a:fld id="{067CA5DF-6CC6-4FAF-8E81-938878B08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07/16/96</a:t>
            </a:r>
            <a:endParaRPr lang="en-US" sz="1200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75" tIns="46838" rIns="93675" bIns="468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*</a:t>
            </a:r>
            <a:endParaRPr lang="en-US" sz="120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81" tIns="0" rIns="19381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kumimoji="1" sz="1000" i="1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##</a:t>
            </a:r>
            <a:endParaRPr 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*</a:t>
            </a:r>
            <a:endParaRPr lang="en-US" sz="1200" i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07/16/96</a:t>
            </a:r>
            <a:endParaRPr lang="en-US" sz="1200" i="0" smtClean="0"/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*</a:t>
            </a:r>
            <a:endParaRPr lang="en-US" sz="1200" i="0" smtClean="0"/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smtClean="0"/>
              <a:t>##</a:t>
            </a:r>
            <a:endParaRPr lang="en-US" sz="1200" i="0" smtClean="0"/>
          </a:p>
        </p:txBody>
      </p:sp>
      <p:sp>
        <p:nvSpPr>
          <p:cNvPr id="153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BE317C3-9FBB-4C90-9ED4-B4C67A353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B68FD-A884-4934-A967-2BFFE85EB5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42905-F9E1-42DE-9FA8-6FC22DBF8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5F394-E782-446C-987A-8B36A1B74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43F73-4336-45E6-89A5-7B23ED40EB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77CC5-E0FD-47C2-8016-7F2B748FA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10161-0133-45E8-A787-9380A5B5C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05F6F-B730-4C64-93C9-079C90F9D1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8772A-83B6-4285-B41B-9DA50FECC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7F9FE-5983-41DA-BD42-4EDD1FFE53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91323-5878-4EB4-B52D-C5355CE04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31B22DDB-DE0B-4B23-83EF-A7E8546F1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298" r:id="rId2"/>
    <p:sldLayoutId id="2147484299" r:id="rId3"/>
    <p:sldLayoutId id="2147484300" r:id="rId4"/>
    <p:sldLayoutId id="2147484301" r:id="rId5"/>
    <p:sldLayoutId id="2147484302" r:id="rId6"/>
    <p:sldLayoutId id="2147484303" r:id="rId7"/>
    <p:sldLayoutId id="2147484304" r:id="rId8"/>
    <p:sldLayoutId id="2147484305" r:id="rId9"/>
    <p:sldLayoutId id="2147484306" r:id="rId10"/>
    <p:sldLayoutId id="21474843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ortonworks.com/wp-content/uploads/downloads/2013/09/HWX.Qubole.Hive_.UDF_.Guide_.1.0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nowplowanalytics.com/blog/2013/02/08/writing-hive-udfs-and-serd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1219200"/>
            <a:ext cx="7467600" cy="1919288"/>
          </a:xfrm>
        </p:spPr>
        <p:txBody>
          <a:bodyPr/>
          <a:lstStyle/>
          <a:p>
            <a:pPr algn="ctr" eaLnBrk="1" hangingPunct="1"/>
            <a:r>
              <a:rPr lang="en-US" sz="4000" b="1" smtClean="0"/>
              <a:t>Hive UDF</a:t>
            </a:r>
            <a:br>
              <a:rPr lang="en-US" sz="4000" b="1" smtClean="0"/>
            </a:br>
            <a:endParaRPr lang="en-US" sz="4000" smtClean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276600"/>
            <a:ext cx="8458200" cy="17526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dirty="0" smtClean="0">
                <a:hlinkClick r:id="rId3"/>
              </a:rPr>
              <a:t>http://hortonworks.com/wp-content/uploads/downloads/2013/09/HWX.Qubole.Hive_.UDF_.Guide_.1.0.pdf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UT Dallas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2FA2A3-E863-44FE-8544-E93B9DCD617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utoUpdateAnimBg="0"/>
      <p:bldP spid="410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Dropping a temp UDF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hive&gt; DROP TEMPORARY FUNCTION IF EXISTS my_to_upper;</a:t>
            </a:r>
          </a:p>
          <a:p>
            <a:endParaRPr lang="en-US" smtClean="0"/>
          </a:p>
          <a:p>
            <a:r>
              <a:rPr lang="en-US" smtClean="0"/>
              <a:t>To make a function permanent:</a:t>
            </a:r>
          </a:p>
          <a:p>
            <a:pPr lvl="1"/>
            <a:r>
              <a:rPr lang="en-US" smtClean="0"/>
              <a:t>Code should be added to Hive source code (FunctionRegistry class)</a:t>
            </a:r>
          </a:p>
          <a:p>
            <a:pPr lvl="1"/>
            <a:r>
              <a:rPr lang="en-US" smtClean="0"/>
              <a:t>Rebuild Hive and redeploy</a:t>
            </a:r>
            <a:r>
              <a:rPr lang="en-US" i="1" smtClean="0"/>
              <a:t>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7B7A57-052B-43CA-8C66-1F1603F871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114800"/>
          </a:xfrm>
        </p:spPr>
        <p:txBody>
          <a:bodyPr/>
          <a:lstStyle/>
          <a:p>
            <a:pPr lvl="1"/>
            <a:r>
              <a:rPr lang="en-US" sz="2000" dirty="0" smtClean="0"/>
              <a:t>Programming Hive book</a:t>
            </a:r>
          </a:p>
          <a:p>
            <a:pPr lvl="1"/>
            <a:r>
              <a:rPr lang="en-US" sz="2000" dirty="0" smtClean="0">
                <a:hlinkClick r:id="rId2"/>
              </a:rPr>
              <a:t>http://snowplowanalytics.com/blog/2013/02/08/writing-hive-udfs-and-serdes/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9EF9E-40DB-49C5-8AE9-D257A4476B9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UDF: User-Defined Functions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UDF is a Great tool for extending </a:t>
            </a:r>
            <a:r>
              <a:rPr lang="en-US" sz="2400" dirty="0" err="1" smtClean="0"/>
              <a:t>HiveQL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Written in </a:t>
            </a:r>
            <a:r>
              <a:rPr lang="en-US" sz="2400" dirty="0" err="1" smtClean="0"/>
              <a:t>Jave</a:t>
            </a:r>
            <a:r>
              <a:rPr lang="en-US" sz="2400" dirty="0" smtClean="0"/>
              <a:t> and then integrated to Hive as built-in functions.</a:t>
            </a:r>
          </a:p>
          <a:p>
            <a:r>
              <a:rPr lang="en-US" sz="2400" dirty="0" smtClean="0"/>
              <a:t>Can be called from a Hive query.</a:t>
            </a:r>
          </a:p>
          <a:p>
            <a:endParaRPr lang="en-US" sz="2400" dirty="0" smtClean="0"/>
          </a:p>
          <a:p>
            <a:r>
              <a:rPr lang="en-US" sz="2400" dirty="0" smtClean="0"/>
              <a:t>Hive Built-in functions:</a:t>
            </a:r>
          </a:p>
          <a:p>
            <a:r>
              <a:rPr lang="en-US" sz="2400" i="1" dirty="0" smtClean="0"/>
              <a:t>hive&gt; SHOW FUNCTIONS;</a:t>
            </a:r>
          </a:p>
          <a:p>
            <a:r>
              <a:rPr lang="en-US" sz="2400" i="1" dirty="0" smtClean="0"/>
              <a:t>hive&gt; DESCRIBE FUNCTION </a:t>
            </a:r>
            <a:r>
              <a:rPr lang="en-US" sz="2400" i="1" dirty="0" err="1" smtClean="0"/>
              <a:t>concat</a:t>
            </a:r>
            <a:r>
              <a:rPr lang="en-US" sz="2400" i="1" dirty="0" smtClean="0"/>
              <a:t>;</a:t>
            </a:r>
          </a:p>
          <a:p>
            <a:r>
              <a:rPr lang="en-US" sz="2400" i="1" dirty="0" smtClean="0"/>
              <a:t>hive&gt; DESCRIBE FUNCTION </a:t>
            </a:r>
            <a:r>
              <a:rPr lang="en-US" sz="2400" i="1" dirty="0" smtClean="0">
                <a:solidFill>
                  <a:srgbClr val="00B050"/>
                </a:solidFill>
              </a:rPr>
              <a:t>EXTENDED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concat</a:t>
            </a:r>
            <a:r>
              <a:rPr lang="en-US" sz="2400" i="1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concat</a:t>
            </a:r>
            <a:r>
              <a:rPr lang="en-US" sz="1400" dirty="0" smtClean="0"/>
              <a:t>(str1, str2, ... </a:t>
            </a:r>
            <a:r>
              <a:rPr lang="en-US" sz="1400" dirty="0" err="1" smtClean="0"/>
              <a:t>strN</a:t>
            </a:r>
            <a:r>
              <a:rPr lang="en-US" sz="1400" dirty="0" smtClean="0"/>
              <a:t>) - returns the concatenation of str1, str2, ... </a:t>
            </a:r>
            <a:r>
              <a:rPr lang="en-US" sz="1400" dirty="0" err="1" smtClean="0"/>
              <a:t>strN</a:t>
            </a:r>
            <a:r>
              <a:rPr lang="en-US" sz="1400" dirty="0" smtClean="0"/>
              <a:t> Returns NULL if any argument is NULL. </a:t>
            </a:r>
          </a:p>
          <a:p>
            <a:pPr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Example</a:t>
            </a:r>
            <a:r>
              <a:rPr lang="en-US" sz="1400" dirty="0" smtClean="0"/>
              <a:t>: &gt; SELECT </a:t>
            </a:r>
            <a:r>
              <a:rPr lang="en-US" sz="1400" dirty="0" err="1" smtClean="0"/>
              <a:t>concat</a:t>
            </a:r>
            <a:r>
              <a:rPr lang="en-US" sz="1400" dirty="0" smtClean="0"/>
              <a:t>('</a:t>
            </a:r>
            <a:r>
              <a:rPr lang="en-US" sz="1400" dirty="0" err="1" smtClean="0"/>
              <a:t>abc</a:t>
            </a:r>
            <a:r>
              <a:rPr lang="en-US" sz="1400" dirty="0" smtClean="0"/>
              <a:t>', 'def') FROM </a:t>
            </a:r>
            <a:r>
              <a:rPr lang="en-US" sz="1400" dirty="0" err="1" smtClean="0"/>
              <a:t>src</a:t>
            </a:r>
            <a:r>
              <a:rPr lang="en-US" sz="1400" dirty="0" smtClean="0"/>
              <a:t> LIMIT 1; '</a:t>
            </a:r>
            <a:r>
              <a:rPr lang="en-US" sz="1400" dirty="0" err="1" smtClean="0"/>
              <a:t>abcdef</a:t>
            </a:r>
            <a:r>
              <a:rPr lang="en-US" sz="1400" dirty="0" smtClean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87294-6528-4C1E-9DC1-96B6B1F4E1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UDF cont’d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/>
              <a:t>SELECT concat(column1,column2) AS x FROM table;</a:t>
            </a:r>
          </a:p>
          <a:p>
            <a:endParaRPr lang="en-US" sz="2000" smtClean="0"/>
          </a:p>
          <a:p>
            <a:r>
              <a:rPr lang="en-US" sz="2000" b="1" smtClean="0"/>
              <a:t>Standard Functions</a:t>
            </a:r>
          </a:p>
          <a:p>
            <a:r>
              <a:rPr lang="en-US" sz="2000" smtClean="0"/>
              <a:t>round(), floor(), abs()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ucase</a:t>
            </a:r>
            <a:r>
              <a:rPr lang="en-US" sz="2000" smtClean="0"/>
              <a:t>(), reverse()</a:t>
            </a:r>
          </a:p>
          <a:p>
            <a:endParaRPr lang="en-US" sz="2000" smtClean="0"/>
          </a:p>
          <a:p>
            <a:r>
              <a:rPr lang="en-US" sz="2000" b="1" smtClean="0"/>
              <a:t>Aggregate Functions</a:t>
            </a:r>
          </a:p>
          <a:p>
            <a:r>
              <a:rPr lang="en-US" sz="2000" smtClean="0">
                <a:solidFill>
                  <a:srgbClr val="000000"/>
                </a:solidFill>
                <a:latin typeface="Ubuntu Mono"/>
              </a:rPr>
              <a:t>sum(), avg(), count(), </a:t>
            </a:r>
            <a:r>
              <a:rPr lang="en-US" sz="2000" smtClean="0"/>
              <a:t>min()</a:t>
            </a:r>
            <a:r>
              <a:rPr lang="en-US" sz="2000" smtClean="0">
                <a:solidFill>
                  <a:srgbClr val="000000"/>
                </a:solidFill>
                <a:latin typeface="Free Serif"/>
              </a:rPr>
              <a:t> and </a:t>
            </a:r>
            <a:r>
              <a:rPr lang="en-US" sz="2000" smtClean="0"/>
              <a:t>max()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4F927-7E5B-4A30-A5E9-5F98457568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UDF cont’d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UDTFs: User Defined Table Generating Functions</a:t>
            </a:r>
          </a:p>
          <a:p>
            <a:r>
              <a:rPr lang="en-US" sz="1600" dirty="0" smtClean="0"/>
              <a:t>hive&gt; select split(</a:t>
            </a:r>
            <a:r>
              <a:rPr lang="en-US" sz="1600" dirty="0" err="1" smtClean="0"/>
              <a:t>bday</a:t>
            </a:r>
            <a:r>
              <a:rPr lang="en-US" sz="1600" dirty="0" smtClean="0"/>
              <a:t>, '-') as </a:t>
            </a:r>
            <a:r>
              <a:rPr lang="en-US" sz="1600" dirty="0" err="1" smtClean="0"/>
              <a:t>bd_func</a:t>
            </a:r>
            <a:r>
              <a:rPr lang="en-US" sz="1600" dirty="0" smtClean="0"/>
              <a:t> from </a:t>
            </a:r>
            <a:r>
              <a:rPr lang="en-US" sz="1600" dirty="0" err="1" smtClean="0"/>
              <a:t>littlebigdata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["2","12","1981"]</a:t>
            </a:r>
          </a:p>
          <a:p>
            <a:r>
              <a:rPr lang="en-US" sz="1600" dirty="0" smtClean="0"/>
              <a:t>["10","10","2004"]</a:t>
            </a:r>
          </a:p>
          <a:p>
            <a:r>
              <a:rPr lang="en-US" sz="1600" dirty="0" smtClean="0"/>
              <a:t>["4","5","1974"]</a:t>
            </a:r>
          </a:p>
          <a:p>
            <a:endParaRPr lang="en-US" sz="1600" dirty="0" smtClean="0"/>
          </a:p>
          <a:p>
            <a:r>
              <a:rPr lang="en-US" sz="1600" dirty="0" smtClean="0"/>
              <a:t>hive&gt; select explode(split(</a:t>
            </a:r>
            <a:r>
              <a:rPr lang="en-US" sz="1600" dirty="0" err="1" smtClean="0"/>
              <a:t>bday</a:t>
            </a:r>
            <a:r>
              <a:rPr lang="en-US" sz="1600" dirty="0" smtClean="0"/>
              <a:t>, '-')) as </a:t>
            </a:r>
            <a:r>
              <a:rPr lang="en-US" sz="1600" dirty="0" err="1" smtClean="0"/>
              <a:t>bd_func</a:t>
            </a:r>
            <a:r>
              <a:rPr lang="en-US" sz="1600" dirty="0" smtClean="0"/>
              <a:t> from </a:t>
            </a:r>
            <a:r>
              <a:rPr lang="en-US" sz="1600" dirty="0" err="1" smtClean="0"/>
              <a:t>littlebigdata</a:t>
            </a:r>
            <a:r>
              <a:rPr lang="en-US" sz="1600" dirty="0" smtClean="0"/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12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1981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10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10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2004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4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5</a:t>
            </a:r>
          </a:p>
          <a:p>
            <a:pPr lvl="1">
              <a:buFont typeface="Wingdings" pitchFamily="2" charset="2"/>
              <a:buNone/>
            </a:pPr>
            <a:r>
              <a:rPr lang="en-US" sz="1200" dirty="0" smtClean="0"/>
              <a:t>1974</a:t>
            </a:r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03B24-A01C-4B03-BB76-755C51F34E8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149" name="Right Brace 4"/>
          <p:cNvSpPr>
            <a:spLocks/>
          </p:cNvSpPr>
          <p:nvPr/>
        </p:nvSpPr>
        <p:spPr bwMode="auto">
          <a:xfrm rot="10800000">
            <a:off x="14478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0" name="Curved Left Arrow 8"/>
          <p:cNvSpPr>
            <a:spLocks noChangeArrowheads="1"/>
          </p:cNvSpPr>
          <p:nvPr/>
        </p:nvSpPr>
        <p:spPr bwMode="auto">
          <a:xfrm rot="10800000">
            <a:off x="1066800" y="2667000"/>
            <a:ext cx="457200" cy="1828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 UDF Example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my_to_upper</a:t>
            </a:r>
            <a:r>
              <a:rPr lang="en-US" sz="2400" dirty="0" smtClean="0"/>
              <a:t> function</a:t>
            </a:r>
          </a:p>
          <a:p>
            <a:r>
              <a:rPr lang="en-US" sz="2400" dirty="0" smtClean="0"/>
              <a:t>We will use the following:</a:t>
            </a:r>
          </a:p>
          <a:p>
            <a:r>
              <a:rPr lang="en-US" sz="2400" i="1" dirty="0" smtClean="0"/>
              <a:t>File name: littlebigdata.txt </a:t>
            </a:r>
            <a:r>
              <a:rPr lang="en-US" sz="2400" dirty="0" smtClean="0"/>
              <a:t>with the following content:</a:t>
            </a:r>
            <a:endParaRPr lang="en-US" sz="2400" i="1" dirty="0" smtClean="0"/>
          </a:p>
          <a:p>
            <a:pPr lvl="1">
              <a:buFont typeface="Wingdings" pitchFamily="2" charset="2"/>
              <a:buNone/>
            </a:pPr>
            <a:r>
              <a:rPr lang="en-US" sz="1400" dirty="0" err="1" smtClean="0"/>
              <a:t>edward</a:t>
            </a:r>
            <a:r>
              <a:rPr lang="en-US" sz="1400" dirty="0" smtClean="0"/>
              <a:t> capriolo,edward@media6degrees.com,2-12-1981,209.191.139.200,M,10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/>
              <a:t>bob,bob@test.net,10-10-2004,10.10.10.1,M,50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err="1" smtClean="0"/>
              <a:t>sara</a:t>
            </a:r>
            <a:r>
              <a:rPr lang="en-US" sz="1400" dirty="0" smtClean="0"/>
              <a:t> connor,sara@sky.net,4-5-1974,64.64.5.1,F,2</a:t>
            </a:r>
          </a:p>
          <a:p>
            <a:pPr lvl="1">
              <a:buFont typeface="Wingdings" pitchFamily="2" charset="2"/>
              <a:buNone/>
            </a:pPr>
            <a:endParaRPr lang="en-US" sz="1400" dirty="0" smtClean="0"/>
          </a:p>
          <a:p>
            <a:pPr lvl="1">
              <a:buFont typeface="Wingdings" pitchFamily="2" charset="2"/>
              <a:buNone/>
            </a:pPr>
            <a:r>
              <a:rPr lang="en-US" sz="1400" dirty="0" smtClean="0"/>
              <a:t>hive &gt; CREATE TABLE IF NOT EXISTS </a:t>
            </a:r>
            <a:r>
              <a:rPr lang="en-US" sz="1400" dirty="0" err="1" smtClean="0"/>
              <a:t>littlebigdata</a:t>
            </a:r>
            <a:r>
              <a:rPr lang="en-US" sz="1400" dirty="0" smtClean="0"/>
              <a:t>(  name STRING,  email STRING,  </a:t>
            </a:r>
            <a:r>
              <a:rPr lang="en-US" sz="1400" dirty="0" err="1" smtClean="0"/>
              <a:t>bday</a:t>
            </a:r>
            <a:r>
              <a:rPr lang="en-US" sz="1400" dirty="0" smtClean="0"/>
              <a:t> STRING,  </a:t>
            </a:r>
            <a:r>
              <a:rPr lang="en-US" sz="1400" dirty="0" err="1" smtClean="0"/>
              <a:t>ip</a:t>
            </a:r>
            <a:r>
              <a:rPr lang="en-US" sz="1400" dirty="0" smtClean="0"/>
              <a:t> STRING,  gender STRING,  </a:t>
            </a:r>
            <a:r>
              <a:rPr lang="en-US" sz="1400" dirty="0" err="1" smtClean="0"/>
              <a:t>anum</a:t>
            </a:r>
            <a:r>
              <a:rPr lang="en-US" sz="1400" dirty="0" smtClean="0"/>
              <a:t> INT)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/>
              <a:t>	 ROW FORMAT DELIMITED FIELDS TERMINATED BY ','; </a:t>
            </a:r>
          </a:p>
          <a:p>
            <a:pPr lvl="1">
              <a:buFont typeface="Wingdings" pitchFamily="2" charset="2"/>
              <a:buNone/>
            </a:pPr>
            <a:r>
              <a:rPr lang="en-US" sz="1400" dirty="0" smtClean="0"/>
              <a:t>hive&gt; LOAD DATA LOCAL INPATH ‘</a:t>
            </a:r>
            <a:r>
              <a:rPr lang="en-US" sz="1400" dirty="0" err="1" smtClean="0"/>
              <a:t>unix</a:t>
            </a:r>
            <a:r>
              <a:rPr lang="en-US" sz="1400" dirty="0" smtClean="0"/>
              <a:t>/path/to/littlebigdata.txt'  INTO TABLE </a:t>
            </a:r>
            <a:r>
              <a:rPr lang="en-US" sz="1400" dirty="0" err="1" smtClean="0"/>
              <a:t>littlebigdata</a:t>
            </a:r>
            <a:r>
              <a:rPr lang="en-US" sz="1400" dirty="0" smtClean="0"/>
              <a:t>;</a:t>
            </a:r>
            <a:br>
              <a:rPr lang="en-US" sz="1400" dirty="0" smtClean="0"/>
            </a:br>
            <a:endParaRPr lang="en-US" sz="1400" dirty="0" smtClean="0"/>
          </a:p>
          <a:p>
            <a:pPr lvl="1"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69F36A-56EA-4CBE-969F-47656199A3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code</a:t>
            </a:r>
          </a:p>
        </p:txBody>
      </p:sp>
      <p:sp>
        <p:nvSpPr>
          <p:cNvPr id="8195" name="Content Placeholder 3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5522912" cy="4114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import </a:t>
            </a:r>
            <a:r>
              <a:rPr lang="en-US" sz="1200" dirty="0" err="1" smtClean="0"/>
              <a:t>org.apache.hadoop.</a:t>
            </a:r>
            <a:r>
              <a:rPr lang="en-US" sz="1200" dirty="0" err="1" smtClean="0">
                <a:solidFill>
                  <a:srgbClr val="00B0F0"/>
                </a:solidFill>
              </a:rPr>
              <a:t>hive</a:t>
            </a:r>
            <a:r>
              <a:rPr lang="en-US" sz="1200" dirty="0" err="1" smtClean="0"/>
              <a:t>.ql.exec.UDF</a:t>
            </a:r>
            <a:r>
              <a:rPr lang="en-US" sz="1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import </a:t>
            </a:r>
            <a:r>
              <a:rPr lang="en-US" sz="1200" dirty="0" err="1" smtClean="0"/>
              <a:t>org.apache.hadoop.</a:t>
            </a:r>
            <a:r>
              <a:rPr lang="en-US" sz="1200" dirty="0" err="1" smtClean="0">
                <a:solidFill>
                  <a:srgbClr val="00B0F0"/>
                </a:solidFill>
              </a:rPr>
              <a:t>hive</a:t>
            </a:r>
            <a:r>
              <a:rPr lang="en-US" sz="1200" dirty="0" err="1" smtClean="0"/>
              <a:t>.ql.exec.Description</a:t>
            </a:r>
            <a:r>
              <a:rPr lang="en-US" sz="1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import </a:t>
            </a:r>
            <a:r>
              <a:rPr lang="en-US" sz="1200" dirty="0" err="1" smtClean="0"/>
              <a:t>org.apache.</a:t>
            </a:r>
            <a:r>
              <a:rPr lang="en-US" sz="1200" dirty="0" err="1" smtClean="0">
                <a:solidFill>
                  <a:srgbClr val="00B0F0"/>
                </a:solidFill>
              </a:rPr>
              <a:t>hadoop</a:t>
            </a:r>
            <a:r>
              <a:rPr lang="en-US" sz="1200" dirty="0" err="1" smtClean="0"/>
              <a:t>.io.Text</a:t>
            </a:r>
            <a:r>
              <a:rPr lang="en-US" sz="1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endParaRPr lang="en-US" sz="1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@Description</a:t>
            </a:r>
            <a:r>
              <a:rPr lang="en-US" sz="1200" dirty="0" smtClean="0">
                <a:solidFill>
                  <a:srgbClr val="00B050"/>
                </a:solidFill>
              </a:rPr>
              <a:t>(</a:t>
            </a:r>
            <a:r>
              <a:rPr lang="en-US" sz="1200" dirty="0" smtClean="0"/>
              <a:t>name = "</a:t>
            </a:r>
            <a:r>
              <a:rPr lang="en-US" sz="1200" dirty="0" err="1" smtClean="0"/>
              <a:t>my_to_upper</a:t>
            </a:r>
            <a:r>
              <a:rPr lang="en-US" sz="1200" dirty="0" smtClean="0"/>
              <a:t>",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value = "_FUNC_(</a:t>
            </a:r>
            <a:r>
              <a:rPr lang="en-US" sz="1200" dirty="0" err="1" smtClean="0"/>
              <a:t>str</a:t>
            </a:r>
            <a:r>
              <a:rPr lang="en-US" sz="1200" dirty="0" smtClean="0"/>
              <a:t>) - Converts a string to uppercase",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extended = "Example:\n"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+ "  &gt; SELECT </a:t>
            </a:r>
            <a:r>
              <a:rPr lang="en-US" sz="1200" dirty="0" err="1" smtClean="0"/>
              <a:t>my_to_upper</a:t>
            </a:r>
            <a:r>
              <a:rPr lang="en-US" sz="1200" dirty="0" smtClean="0"/>
              <a:t>(</a:t>
            </a:r>
            <a:r>
              <a:rPr lang="en-US" sz="1200" dirty="0" err="1" smtClean="0"/>
              <a:t>author_name</a:t>
            </a:r>
            <a:r>
              <a:rPr lang="en-US" sz="1200" dirty="0" smtClean="0"/>
              <a:t>) FROM authors a;"</a:t>
            </a:r>
            <a:r>
              <a:rPr lang="en-US" sz="1200" dirty="0" smtClean="0">
                <a:solidFill>
                  <a:srgbClr val="00B050"/>
                </a:solidFill>
              </a:rPr>
              <a:t>)</a:t>
            </a:r>
          </a:p>
          <a:p>
            <a:pPr>
              <a:buFont typeface="Wingdings" pitchFamily="2" charset="2"/>
              <a:buNone/>
              <a:defRPr/>
            </a:pPr>
            <a:endParaRPr lang="en-US" sz="12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public class </a:t>
            </a:r>
            <a:r>
              <a:rPr lang="en-US" sz="1200" dirty="0" err="1" smtClean="0">
                <a:solidFill>
                  <a:srgbClr val="FF0000"/>
                </a:solidFill>
              </a:rPr>
              <a:t>ToUpper</a:t>
            </a:r>
            <a:r>
              <a:rPr lang="en-US" sz="1200" dirty="0" smtClean="0"/>
              <a:t> extends UDF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public </a:t>
            </a:r>
            <a:r>
              <a:rPr lang="en-US" sz="1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Text</a:t>
            </a:r>
            <a:r>
              <a:rPr lang="en-US" sz="1200" dirty="0" smtClean="0"/>
              <a:t> evaluate(Text s)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Text </a:t>
            </a:r>
            <a:r>
              <a:rPr lang="en-US" sz="1200" dirty="0" err="1" smtClean="0"/>
              <a:t>to_value</a:t>
            </a:r>
            <a:r>
              <a:rPr lang="en-US" sz="1200" dirty="0" smtClean="0"/>
              <a:t> = new Text("");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if (s != null)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    try {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        to_value.set(</a:t>
            </a:r>
            <a:r>
              <a:rPr lang="en-US" sz="1200" dirty="0" err="1" smtClean="0"/>
              <a:t>s.toString</a:t>
            </a:r>
            <a:r>
              <a:rPr lang="en-US" sz="1200" dirty="0" smtClean="0"/>
              <a:t>().</a:t>
            </a:r>
            <a:r>
              <a:rPr lang="en-US" sz="1200" dirty="0" err="1" smtClean="0"/>
              <a:t>toUpperCase</a:t>
            </a:r>
            <a:r>
              <a:rPr lang="en-US" sz="1200" dirty="0" smtClean="0"/>
              <a:t>());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    } catch (Exception e) { // Should never happen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        </a:t>
            </a:r>
            <a:r>
              <a:rPr lang="en-US" sz="1200" dirty="0" err="1" smtClean="0"/>
              <a:t>to_value</a:t>
            </a:r>
            <a:r>
              <a:rPr lang="en-US" sz="1200" dirty="0" smtClean="0"/>
              <a:t> = new Text(s);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    return </a:t>
            </a:r>
            <a:r>
              <a:rPr lang="en-US" sz="1200" dirty="0" err="1" smtClean="0"/>
              <a:t>to_value</a:t>
            </a:r>
            <a:r>
              <a:rPr lang="en-US" sz="1200" dirty="0" smtClean="0"/>
              <a:t>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    }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200" dirty="0" smtClean="0"/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C7C74F-6DD6-4F24-A80B-D0B112909C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8197" name="Straight Arrow Connector 5"/>
          <p:cNvCxnSpPr>
            <a:cxnSpLocks noChangeShapeType="1"/>
          </p:cNvCxnSpPr>
          <p:nvPr/>
        </p:nvCxnSpPr>
        <p:spPr bwMode="auto">
          <a:xfrm flipV="1">
            <a:off x="3352800" y="2209800"/>
            <a:ext cx="685800" cy="182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code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Extend UDF class and write the evaluate() function.</a:t>
            </a:r>
          </a:p>
          <a:p>
            <a:pPr>
              <a:defRPr/>
            </a:pPr>
            <a:r>
              <a:rPr lang="en-US" sz="2000" dirty="0" err="1" smtClean="0"/>
              <a:t>evalute</a:t>
            </a:r>
            <a:r>
              <a:rPr lang="en-US" sz="2000" dirty="0" smtClean="0"/>
              <a:t>() methods can be overloaded.</a:t>
            </a:r>
          </a:p>
          <a:p>
            <a:pPr>
              <a:defRPr/>
            </a:pPr>
            <a:r>
              <a:rPr lang="en-US" sz="2000" dirty="0" smtClean="0"/>
              <a:t>@Description(...) is an optional Java </a:t>
            </a:r>
            <a:r>
              <a:rPr lang="en-US" sz="2000" i="1" dirty="0" smtClean="0"/>
              <a:t>annotation for </a:t>
            </a:r>
            <a:r>
              <a:rPr lang="en-US" sz="2000" dirty="0" smtClean="0"/>
              <a:t>DESCRIBE FUNCTION ... command.</a:t>
            </a:r>
          </a:p>
          <a:p>
            <a:pPr lvl="1">
              <a:defRPr/>
            </a:pPr>
            <a:r>
              <a:rPr lang="en-US" sz="1600" dirty="0" smtClean="0"/>
              <a:t>_FUNC_ strings will be replaced with the function name.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		</a:t>
            </a:r>
          </a:p>
          <a:p>
            <a:pPr>
              <a:defRPr/>
            </a:pPr>
            <a:r>
              <a:rPr lang="en-US" sz="2000" dirty="0" smtClean="0"/>
              <a:t>Arguments and return types are what Hive can </a:t>
            </a:r>
            <a:r>
              <a:rPr lang="en-US" sz="2000" dirty="0" err="1" smtClean="0"/>
              <a:t>serialze</a:t>
            </a:r>
            <a:r>
              <a:rPr lang="en-US" sz="2000" dirty="0" smtClean="0"/>
              <a:t> (e.g., for numbers, use </a:t>
            </a:r>
            <a:r>
              <a:rPr lang="en-US" sz="2000" dirty="0" err="1" smtClean="0"/>
              <a:t>int</a:t>
            </a:r>
            <a:r>
              <a:rPr lang="en-US" sz="2000" dirty="0" smtClean="0"/>
              <a:t>, Integer wrapper object, or </a:t>
            </a:r>
            <a:r>
              <a:rPr lang="en-US" sz="2000" dirty="0" err="1" smtClean="0"/>
              <a:t>IntWritable</a:t>
            </a:r>
            <a:r>
              <a:rPr lang="en-US" sz="2000" dirty="0" smtClean="0"/>
              <a:t> which </a:t>
            </a:r>
            <a:r>
              <a:rPr lang="en-US" sz="2000" dirty="0" err="1" smtClean="0"/>
              <a:t>Hadoop</a:t>
            </a:r>
            <a:r>
              <a:rPr lang="en-US" sz="2000" dirty="0" smtClean="0"/>
              <a:t> wrapper for integers).</a:t>
            </a:r>
          </a:p>
          <a:p>
            <a:pPr>
              <a:defRPr/>
            </a:pPr>
            <a:r>
              <a:rPr lang="en-US" sz="2000" dirty="0" smtClean="0"/>
              <a:t>In previous example we used </a:t>
            </a:r>
            <a:r>
              <a:rPr lang="en-US" sz="20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824B8-C10F-47F0-98EC-87F5BF40A39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Compile, JAR and Create func.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i="1" dirty="0" smtClean="0"/>
              <a:t>In the Unix shell: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udf_classes_toUpper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$ </a:t>
            </a:r>
            <a:r>
              <a:rPr lang="en-US" sz="2000" dirty="0" err="1" smtClean="0"/>
              <a:t>javac</a:t>
            </a:r>
            <a:r>
              <a:rPr lang="en-US" sz="2000" dirty="0" smtClean="0"/>
              <a:t> -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 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/local/hive-0.9.0/lib/hive-exec-0.9.0.jar:/</a:t>
            </a:r>
            <a:r>
              <a:rPr lang="en-US" sz="2000" dirty="0" err="1" smtClean="0"/>
              <a:t>usr</a:t>
            </a:r>
            <a:r>
              <a:rPr lang="en-US" sz="2000" dirty="0" smtClean="0"/>
              <a:t>/local/hadoop-1.2.1/hadoop-core-1.2.1.jar -d </a:t>
            </a:r>
            <a:r>
              <a:rPr lang="en-US" sz="2000" dirty="0" err="1" smtClean="0"/>
              <a:t>udf_classes_toUpper</a:t>
            </a:r>
            <a:r>
              <a:rPr lang="en-US" sz="2000" dirty="0" smtClean="0"/>
              <a:t> ToUpper.java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$  jar -</a:t>
            </a:r>
            <a:r>
              <a:rPr lang="en-US" sz="2000" dirty="0" err="1" smtClean="0"/>
              <a:t>cvf</a:t>
            </a:r>
            <a:r>
              <a:rPr lang="en-US" sz="2000" dirty="0" smtClean="0"/>
              <a:t> toupper.jar -C </a:t>
            </a:r>
            <a:r>
              <a:rPr lang="en-US" sz="2000" dirty="0" err="1" smtClean="0"/>
              <a:t>udf_classes_toUpper</a:t>
            </a:r>
            <a:r>
              <a:rPr lang="en-US" sz="2000" dirty="0" smtClean="0"/>
              <a:t>/ .</a:t>
            </a:r>
          </a:p>
          <a:p>
            <a:pPr>
              <a:buFont typeface="Wingdings" pitchFamily="2" charset="2"/>
              <a:buNone/>
            </a:pPr>
            <a:r>
              <a:rPr lang="en-US" sz="2000" i="1" dirty="0" smtClean="0"/>
              <a:t>In the Hive shell:</a:t>
            </a:r>
          </a:p>
          <a:p>
            <a:pPr>
              <a:buNone/>
            </a:pPr>
            <a:r>
              <a:rPr lang="en-US" sz="2000" dirty="0" smtClean="0"/>
              <a:t>hive&gt;  add jar /people/</a:t>
            </a:r>
            <a:r>
              <a:rPr lang="en-US" sz="2000" dirty="0" err="1" smtClean="0"/>
              <a:t>cs</a:t>
            </a:r>
            <a:r>
              <a:rPr lang="en-US" sz="2000" dirty="0" smtClean="0"/>
              <a:t>/l/</a:t>
            </a:r>
            <a:r>
              <a:rPr lang="en-US" sz="2000" dirty="0" err="1" smtClean="0"/>
              <a:t>lkhan</a:t>
            </a:r>
            <a:r>
              <a:rPr lang="en-US" sz="2000" dirty="0" smtClean="0"/>
              <a:t>/toupper.jar;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hive&gt;  CREATE TEMPORARY FUNCTION </a:t>
            </a:r>
            <a:r>
              <a:rPr lang="en-US" sz="2000" dirty="0" err="1" smtClean="0"/>
              <a:t>my_to_upper</a:t>
            </a:r>
            <a:r>
              <a:rPr lang="en-US" sz="2000" dirty="0" smtClean="0"/>
              <a:t> as </a:t>
            </a:r>
            <a:r>
              <a:rPr lang="en-US" sz="2000" dirty="0" smtClean="0">
                <a:solidFill>
                  <a:srgbClr val="FF0000"/>
                </a:solidFill>
              </a:rPr>
              <a:t>'</a:t>
            </a:r>
            <a:r>
              <a:rPr lang="en-US" sz="2000" dirty="0" err="1" smtClean="0">
                <a:solidFill>
                  <a:srgbClr val="FF0000"/>
                </a:solidFill>
              </a:rPr>
              <a:t>ToUpper</a:t>
            </a:r>
            <a:r>
              <a:rPr lang="en-US" sz="2000" dirty="0" smtClean="0"/>
              <a:t>'; -- </a:t>
            </a:r>
            <a:r>
              <a:rPr lang="en-US" sz="2000" dirty="0" err="1" smtClean="0"/>
              <a:t>ToUpper</a:t>
            </a:r>
            <a:r>
              <a:rPr lang="en-US" sz="2000" dirty="0" smtClean="0"/>
              <a:t> is the </a:t>
            </a:r>
            <a:r>
              <a:rPr lang="en-US" sz="2000" dirty="0" err="1" smtClean="0"/>
              <a:t>Jave</a:t>
            </a:r>
            <a:r>
              <a:rPr lang="en-US" sz="2000" dirty="0" smtClean="0"/>
              <a:t> class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849693-A018-40DF-A8A3-8DE5689970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use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hive&gt; </a:t>
            </a:r>
            <a:r>
              <a:rPr lang="en-US" sz="2000" dirty="0" err="1" smtClean="0"/>
              <a:t>desc</a:t>
            </a:r>
            <a:r>
              <a:rPr lang="en-US" sz="2000" dirty="0" smtClean="0"/>
              <a:t> function extended </a:t>
            </a:r>
            <a:r>
              <a:rPr lang="en-US" sz="2000" dirty="0" err="1" smtClean="0"/>
              <a:t>my_to_upper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err="1" smtClean="0"/>
              <a:t>my_to_upper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) - Converts a string to uppercase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&gt; SELECT </a:t>
            </a:r>
            <a:r>
              <a:rPr lang="en-US" sz="2000" dirty="0" err="1" smtClean="0"/>
              <a:t>my_to_upper</a:t>
            </a:r>
            <a:r>
              <a:rPr lang="en-US" sz="2000" dirty="0" smtClean="0"/>
              <a:t>(</a:t>
            </a:r>
            <a:r>
              <a:rPr lang="en-US" sz="2000" dirty="0" err="1" smtClean="0"/>
              <a:t>author_name</a:t>
            </a:r>
            <a:r>
              <a:rPr lang="en-US" sz="2000" dirty="0" smtClean="0"/>
              <a:t>) FROM authors a;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hive&gt; select name, </a:t>
            </a:r>
            <a:r>
              <a:rPr lang="en-US" sz="2000" dirty="0" err="1" smtClean="0"/>
              <a:t>my_to_upper</a:t>
            </a:r>
            <a:r>
              <a:rPr lang="en-US" sz="2000" dirty="0" smtClean="0"/>
              <a:t>(name) from </a:t>
            </a:r>
            <a:r>
              <a:rPr lang="en-US" sz="2000" dirty="0" err="1" smtClean="0"/>
              <a:t>littlebigdata</a:t>
            </a:r>
            <a:r>
              <a:rPr lang="en-US" sz="2000" dirty="0" smtClean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sz="2000" dirty="0" err="1" smtClean="0"/>
              <a:t>edward</a:t>
            </a:r>
            <a:r>
              <a:rPr lang="en-US" sz="2000" dirty="0" smtClean="0"/>
              <a:t> </a:t>
            </a:r>
            <a:r>
              <a:rPr lang="en-US" sz="2000" dirty="0" err="1" smtClean="0"/>
              <a:t>capriolo</a:t>
            </a:r>
            <a:r>
              <a:rPr lang="en-US" sz="2000" dirty="0" smtClean="0"/>
              <a:t> EDWARD CAPRIOLO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bob     </a:t>
            </a:r>
            <a:r>
              <a:rPr lang="en-US" sz="2000" dirty="0" err="1" smtClean="0"/>
              <a:t>BOB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err="1" smtClean="0"/>
              <a:t>sara</a:t>
            </a:r>
            <a:r>
              <a:rPr lang="en-US" sz="2000" dirty="0" smtClean="0"/>
              <a:t> </a:t>
            </a:r>
            <a:r>
              <a:rPr lang="en-US" sz="2000" dirty="0" err="1" smtClean="0"/>
              <a:t>connor</a:t>
            </a:r>
            <a:r>
              <a:rPr lang="en-US" sz="2000" dirty="0" smtClean="0"/>
              <a:t>     SARA CONNOR</a:t>
            </a:r>
          </a:p>
          <a:p>
            <a:pPr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556BC-60BC-4E03-9B1D-0C4A414E4C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ff training presentation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Staff training presentation</Template>
  <TotalTime>5918</TotalTime>
  <Words>522</Words>
  <Application>Microsoft Office PowerPoint</Application>
  <PresentationFormat>On-screen Show (4:3)</PresentationFormat>
  <Paragraphs>127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Staff training presentation</vt:lpstr>
      <vt:lpstr>Hive UDF </vt:lpstr>
      <vt:lpstr>UDF: User-Defined Functions</vt:lpstr>
      <vt:lpstr>UDF cont’d</vt:lpstr>
      <vt:lpstr>UDF cont’d</vt:lpstr>
      <vt:lpstr>Custom UDF Example</vt:lpstr>
      <vt:lpstr>Java code</vt:lpstr>
      <vt:lpstr>Java code</vt:lpstr>
      <vt:lpstr>Compile, JAR and Create func.</vt:lpstr>
      <vt:lpstr>Function use</vt:lpstr>
      <vt:lpstr>Dropping a temp UDF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Tools</dc:title>
  <dc:creator>Administrator</dc:creator>
  <cp:lastModifiedBy>lkhan</cp:lastModifiedBy>
  <cp:revision>818</cp:revision>
  <dcterms:created xsi:type="dcterms:W3CDTF">2011-09-09T15:23:08Z</dcterms:created>
  <dcterms:modified xsi:type="dcterms:W3CDTF">2015-02-27T17:15:11Z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TC010130221033</vt:lpwstr>
  </property>
</Properties>
</file>