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5" r:id="rId3"/>
    <p:sldId id="257" r:id="rId4"/>
    <p:sldId id="361" r:id="rId5"/>
    <p:sldId id="363" r:id="rId6"/>
    <p:sldId id="364" r:id="rId7"/>
    <p:sldId id="365" r:id="rId8"/>
    <p:sldId id="366" r:id="rId9"/>
    <p:sldId id="367" r:id="rId10"/>
    <p:sldId id="369" r:id="rId11"/>
    <p:sldId id="370" r:id="rId12"/>
    <p:sldId id="371" r:id="rId13"/>
    <p:sldId id="372" r:id="rId14"/>
    <p:sldId id="373" r:id="rId15"/>
    <p:sldId id="374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7" r:id="rId26"/>
    <p:sldId id="274" r:id="rId27"/>
    <p:sldId id="386" r:id="rId2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5142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98" y="-96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fld id="{8F2B3492-D1E8-4933-A0F6-803E137A9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*</a:t>
            </a:r>
            <a:endParaRPr 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07/16/96</a:t>
            </a:r>
            <a:endParaRPr lang="en-US" sz="1200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*</a:t>
            </a:r>
            <a:endParaRPr 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##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*</a:t>
            </a:r>
            <a:endParaRPr lang="en-US" sz="1200" i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07/16/96</a:t>
            </a:r>
            <a:endParaRPr lang="en-US" sz="1200" i="0" smtClean="0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*</a:t>
            </a:r>
            <a:endParaRPr lang="en-US" sz="1200" i="0" smtClean="0"/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##</a:t>
            </a:r>
            <a:endParaRPr lang="en-US" sz="1200" i="0" smtClean="0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B257E9-1742-4604-9C64-03A5EF6CF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986C3-577C-4709-A196-229B45F74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4595-5276-45EB-A200-F365504E4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8479-3763-49A8-B309-066CDF121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0609-9E08-4401-BCA9-B0DDD0A22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614DE-508B-443B-ABBA-66B73901E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FE07-7380-4140-A063-27EA720BD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25C5-179E-483E-9B90-BB6B54827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C2E5F-4F0B-4029-8FB7-04C4C475B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84D44-C970-4F5E-B305-E446FE9B8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F74E5-27AC-4D25-A561-E4815744D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F7CEBA7A-1117-4A7A-B68F-4F5E13A9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/docs/r0.10.0/te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ig.apache.org/docs/r0.10.0/basic.html" TargetMode="External"/><Relationship Id="rId2" Type="http://schemas.openxmlformats.org/officeDocument/2006/relationships/hyperlink" Target="http://pig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ig.apache.org/docs/r0.7.0/udf.html" TargetMode="External"/><Relationship Id="rId4" Type="http://schemas.openxmlformats.org/officeDocument/2006/relationships/hyperlink" Target="http://www.bidn.com/blogs/cprice1979/ssas/4218/mmm-more-bacon-pig-user-defined-functions-udf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919288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BIG DATA ANALYTICS/MANAGEMENT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dirty="0" smtClean="0"/>
              <a:t>CS </a:t>
            </a:r>
            <a:r>
              <a:rPr lang="en-US" sz="4000" dirty="0" smtClean="0"/>
              <a:t>6350</a:t>
            </a:r>
            <a:endParaRPr lang="en-US" sz="4000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Pig Latin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CAF1E-D1BD-4614-8922-D696AF4287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Pig Latin Statements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OutputRelation = InputRelation</a:t>
            </a:r>
          </a:p>
          <a:p>
            <a:r>
              <a:rPr lang="en-US" sz="2400" smtClean="0"/>
              <a:t>A relation is a bag.</a:t>
            </a:r>
          </a:p>
          <a:p>
            <a:r>
              <a:rPr lang="en-US" sz="2400" smtClean="0"/>
              <a:t>A bag is a collection of tuples. </a:t>
            </a:r>
          </a:p>
          <a:p>
            <a:r>
              <a:rPr lang="en-US" sz="2400" smtClean="0"/>
              <a:t>A tuple is an ordered set of fields.</a:t>
            </a:r>
          </a:p>
          <a:p>
            <a:r>
              <a:rPr lang="en-US" sz="2400" smtClean="0"/>
              <a:t>A field is a piece of data.</a:t>
            </a:r>
          </a:p>
          <a:p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CC24-B73A-4BA9-8F7C-34C77F15AA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Debugging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Use the </a:t>
            </a:r>
            <a:r>
              <a:rPr lang="en-US" sz="2000" smtClean="0">
                <a:hlinkClick r:id="rId2"/>
              </a:rPr>
              <a:t>DUMP</a:t>
            </a:r>
            <a:r>
              <a:rPr lang="en-US" sz="2000" smtClean="0"/>
              <a:t> operator to display results to your terminal screen. </a:t>
            </a:r>
          </a:p>
          <a:p>
            <a:r>
              <a:rPr lang="en-US" sz="2000" smtClean="0"/>
              <a:t>Use the </a:t>
            </a:r>
            <a:r>
              <a:rPr lang="en-US" sz="2000" smtClean="0">
                <a:hlinkClick r:id="rId2"/>
              </a:rPr>
              <a:t>DESCRIBE</a:t>
            </a:r>
            <a:r>
              <a:rPr lang="en-US" sz="2000" smtClean="0"/>
              <a:t> operator to review the schema of a relation.</a:t>
            </a:r>
          </a:p>
          <a:p>
            <a:r>
              <a:rPr lang="en-US" sz="2000" smtClean="0"/>
              <a:t>Use the </a:t>
            </a:r>
            <a:r>
              <a:rPr lang="en-US" sz="2000" smtClean="0">
                <a:hlinkClick r:id="rId2"/>
              </a:rPr>
              <a:t>EXPLAIN</a:t>
            </a:r>
            <a:r>
              <a:rPr lang="en-US" sz="2000" smtClean="0"/>
              <a:t> operator to view the logical, physical, or map reduce execution plans to compute a relation.</a:t>
            </a:r>
          </a:p>
          <a:p>
            <a:r>
              <a:rPr lang="en-US" sz="2000" smtClean="0"/>
              <a:t>Use the </a:t>
            </a:r>
            <a:r>
              <a:rPr lang="en-US" sz="2000" smtClean="0">
                <a:hlinkClick r:id="rId2"/>
              </a:rPr>
              <a:t>ILLUSTRATE</a:t>
            </a:r>
            <a:r>
              <a:rPr lang="en-US" sz="2000" smtClean="0"/>
              <a:t> operator to view the step-by-step execution of a series of statements.</a:t>
            </a:r>
          </a:p>
          <a:p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DD893-A873-4D5D-9383-532FCE67D2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Debug: dump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A = LOAD 'student' AS (name:chararray, age:int, gpa:float);</a:t>
            </a:r>
          </a:p>
          <a:p>
            <a:endParaRPr lang="en-US" sz="2000" smtClean="0"/>
          </a:p>
          <a:p>
            <a:r>
              <a:rPr lang="en-US" sz="2000" smtClean="0"/>
              <a:t>DUMP A;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(John,18,4.0F)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(Mary,19,3.7F)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(Bill,20,3.9F)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(Joe,22,3.8F)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(Jill,20,4.0F)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FEB83-2B62-4DBB-A16A-7AC59E2CC3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Debug: describe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grunt&gt; A = load '/home/kma041000/pig/input' as (line:chararray);</a:t>
            </a:r>
          </a:p>
          <a:p>
            <a:r>
              <a:rPr lang="en-US" sz="2000" smtClean="0"/>
              <a:t>grunt&gt; describe A;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   A: {line: chararray}</a:t>
            </a:r>
          </a:p>
          <a:p>
            <a:r>
              <a:rPr lang="en-US" sz="2000" smtClean="0"/>
              <a:t>grunt&gt;</a:t>
            </a:r>
          </a:p>
          <a:p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39E5B-90B3-45EE-89DA-99FDE9FBAC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Debug: explain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grunt&gt; explain A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; #-----------------------------------------------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1000" smtClean="0">
                <a:solidFill>
                  <a:srgbClr val="C00000"/>
                </a:solidFill>
              </a:rPr>
              <a:t># New Logical Plan: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#-----------------------------------------------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A: (Name: LOStore Schema: line#3:chararray)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|---A: (Name: LOForEach Schema: line#3:chararray)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(Name: LOGenerate[false] Schema: line#3:chararray)ColumnPrune:InputUids=[3]ColumnPrune:OutputUids=[3]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   (Name: Cast Type: chararray Uid: 3)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   |---line:(Name: Project Type: bytearray Uid: 3 Input: 0 Column: (*))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|---(Name: LOInnerLoad[0] Schema: line#3:bytearray)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|---A: (Name: LOLoad Schema: line#3:bytearray)RequiredFields:null</a:t>
            </a:r>
          </a:p>
          <a:p>
            <a:pPr>
              <a:buFont typeface="Wingdings" pitchFamily="2" charset="2"/>
              <a:buNone/>
            </a:pPr>
            <a:endParaRPr lang="en-US" sz="400" smtClean="0"/>
          </a:p>
          <a:p>
            <a:pPr>
              <a:buFont typeface="Wingdings" pitchFamily="2" charset="2"/>
              <a:buNone/>
            </a:pPr>
            <a:r>
              <a:rPr lang="en-US" sz="400" smtClean="0"/>
              <a:t>#-----------------------------------------------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1100" smtClean="0">
                <a:solidFill>
                  <a:srgbClr val="C00000"/>
                </a:solidFill>
              </a:rPr>
              <a:t># Physical Plan:</a:t>
            </a:r>
            <a:endParaRPr lang="en-US" sz="40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400" smtClean="0"/>
              <a:t>#-----------------------------------------------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A: Store(fakefile:org.apache.pig.builtin.PigStorage) - scope-5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|---A: New For Each(false)[bag] - scope-4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Cast[chararray] - scope-2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|---Project[bytearray][0] - scope-1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|---A: Load(/home/kma041000/pig/input:org.apache.pig.builtin.PigStorage) - scope-0</a:t>
            </a:r>
          </a:p>
          <a:p>
            <a:pPr>
              <a:buFont typeface="Wingdings" pitchFamily="2" charset="2"/>
              <a:buNone/>
            </a:pPr>
            <a:endParaRPr lang="en-US" sz="400" smtClean="0"/>
          </a:p>
          <a:p>
            <a:pPr>
              <a:buFont typeface="Wingdings" pitchFamily="2" charset="2"/>
              <a:buNone/>
            </a:pPr>
            <a:r>
              <a:rPr lang="en-US" sz="400" smtClean="0"/>
              <a:t>2013-03-19 18:19:40,210 [main] INFO  org.apache.pig.backend.hadoop.executionengine.mapReduceLayer.MRCompiler - File concatenation threshold: 100 optimistic? false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2013-03-19 18:19:40,255 [main] INFO  org.apache.pig.backend.hadoop.executionengine.mapReduceLayer.MultiQueryOptimizer - MR plan size before optimization: 1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2013-03-19 18:19:40,255 [main] INFO  org.apache.pig.backend.hadoop.executionengine.mapReduceLayer.MultiQueryOptimizer - MR plan size after optimization: 1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#--------------------------------------------------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# Map Reduce Plan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#--------------------------------------------------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MapReduce node scope-6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Map Plan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A: Store(fakefile:org.apache.pig.builtin.PigStorage) - scope-5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|---A: New For Each(false)[bag] - scope-4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Cast[chararray] - scope-2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   |---Project[bytearray][0] - scope-1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    |---A: Load(/home/kma041000/pig/input:org.apache.pig.builtin.PigStorage) - scope-0--------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Global sort: false</a:t>
            </a:r>
          </a:p>
          <a:p>
            <a:pPr>
              <a:buFont typeface="Wingdings" pitchFamily="2" charset="2"/>
              <a:buNone/>
            </a:pPr>
            <a:r>
              <a:rPr lang="en-US" sz="400" smtClean="0"/>
              <a:t>----------------</a:t>
            </a:r>
          </a:p>
          <a:p>
            <a:pPr>
              <a:buFont typeface="Wingdings" pitchFamily="2" charset="2"/>
              <a:buNone/>
            </a:pPr>
            <a:endParaRPr lang="en-US" sz="400" smtClean="0"/>
          </a:p>
          <a:p>
            <a:pPr>
              <a:buFont typeface="Wingdings" pitchFamily="2" charset="2"/>
              <a:buNone/>
            </a:pPr>
            <a:r>
              <a:rPr lang="en-US" sz="400" smtClean="0"/>
              <a:t>grunt&gt;</a:t>
            </a:r>
          </a:p>
          <a:p>
            <a:pPr>
              <a:buFont typeface="Wingdings" pitchFamily="2" charset="2"/>
              <a:buNone/>
            </a:pPr>
            <a:endParaRPr lang="en-US" sz="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34314-8628-41D4-885E-560FB3EAEB6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Debug: illustrate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grunt&gt; illustrate A;</a:t>
            </a:r>
          </a:p>
          <a:p>
            <a:pPr lvl="1"/>
            <a:r>
              <a:rPr lang="en-US" smtClean="0"/>
              <a:t>--------------------------------------</a:t>
            </a:r>
          </a:p>
          <a:p>
            <a:pPr lvl="1"/>
            <a:r>
              <a:rPr lang="en-US" smtClean="0"/>
              <a:t>| A     | line:chararray             |</a:t>
            </a:r>
          </a:p>
          <a:p>
            <a:pPr lvl="1"/>
            <a:r>
              <a:rPr lang="en-US" smtClean="0"/>
              <a:t>--------------------------------------</a:t>
            </a:r>
          </a:p>
          <a:p>
            <a:pPr lvl="1"/>
            <a:r>
              <a:rPr lang="en-US" smtClean="0"/>
              <a:t>|       | word count in pig tutorial |</a:t>
            </a:r>
          </a:p>
          <a:p>
            <a:pPr lvl="1"/>
            <a:r>
              <a:rPr lang="en-US" smtClean="0"/>
              <a:t>--------------------------------------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441B8-6688-4BB8-9A49-B45710D654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WordCount – Batch mode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Script file name: wordcount.pig</a:t>
            </a:r>
          </a:p>
          <a:p>
            <a:r>
              <a:rPr lang="en-US" sz="1800" smtClean="0"/>
              <a:t>Contains: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------------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A = load '/home/kma041000/pig/input';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B = foreach A generate flatten(TOKENIZE((chararray)$0)) as word;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C = group B by word;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D = foreach C generate COUNT(B), group;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/* rm '/home/kma041000/pig/output'; */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store D into '/home/kma041000/pig/output';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--------------</a:t>
            </a:r>
          </a:p>
          <a:p>
            <a:endParaRPr lang="en-US" sz="1800" smtClean="0"/>
          </a:p>
          <a:p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48E7C-F3EE-4E7B-AB8B-49E4A00FF1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WordCount – Batch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/>
              <a:t>To run wordcount.pig</a:t>
            </a:r>
          </a:p>
          <a:p>
            <a:pPr>
              <a:defRPr/>
            </a:pPr>
            <a:r>
              <a:rPr lang="en-US" sz="1400" dirty="0" smtClean="0"/>
              <a:t>Batch mode:</a:t>
            </a:r>
          </a:p>
          <a:p>
            <a:pPr>
              <a:defRPr/>
            </a:pPr>
            <a:r>
              <a:rPr lang="en-US" sz="1400" dirty="0" smtClean="0"/>
              <a:t>{cs6360:~/</a:t>
            </a:r>
            <a:r>
              <a:rPr lang="en-US" sz="1400" dirty="0" err="1" smtClean="0"/>
              <a:t>BigData</a:t>
            </a:r>
            <a:r>
              <a:rPr lang="en-US" sz="1400" dirty="0" smtClean="0"/>
              <a:t>/Pig} pig -x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wordcount.pig</a:t>
            </a:r>
          </a:p>
          <a:p>
            <a:pPr>
              <a:defRPr/>
            </a:pPr>
            <a:r>
              <a:rPr lang="en-US" sz="1400" dirty="0" smtClean="0"/>
              <a:t>.</a:t>
            </a:r>
          </a:p>
          <a:p>
            <a:pPr>
              <a:defRPr/>
            </a:pPr>
            <a:r>
              <a:rPr lang="en-US" sz="1400" dirty="0" smtClean="0"/>
              <a:t>. </a:t>
            </a:r>
            <a:r>
              <a:rPr lang="en-US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Hadoop</a:t>
            </a:r>
            <a:r>
              <a:rPr lang="en-US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map/reduce is running…</a:t>
            </a:r>
          </a:p>
          <a:p>
            <a:pPr>
              <a:defRPr/>
            </a:pPr>
            <a:r>
              <a:rPr lang="en-US" sz="1400" dirty="0" smtClean="0"/>
              <a:t>.</a:t>
            </a:r>
          </a:p>
          <a:p>
            <a:pPr>
              <a:defRPr/>
            </a:pPr>
            <a:r>
              <a:rPr lang="en-US" sz="1400" dirty="0" smtClean="0"/>
              <a:t>{cs6360:~/</a:t>
            </a:r>
            <a:r>
              <a:rPr lang="en-US" sz="1400" dirty="0" err="1" smtClean="0"/>
              <a:t>BigData</a:t>
            </a:r>
            <a:r>
              <a:rPr lang="en-US" sz="1400" dirty="0" smtClean="0"/>
              <a:t>/Pig}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</a:t>
            </a:r>
            <a:r>
              <a:rPr lang="en-US" sz="1400" dirty="0" err="1" smtClean="0"/>
              <a:t>fs</a:t>
            </a:r>
            <a:r>
              <a:rPr lang="en-US" sz="1400" dirty="0" smtClean="0"/>
              <a:t> -cat /home/kma041000/pig/output/part-r-00000</a:t>
            </a:r>
          </a:p>
          <a:p>
            <a:pPr>
              <a:defRPr/>
            </a:pPr>
            <a:r>
              <a:rPr lang="en-US" sz="1400" dirty="0" smtClean="0"/>
              <a:t>4       in</a:t>
            </a:r>
          </a:p>
          <a:p>
            <a:pPr>
              <a:defRPr/>
            </a:pPr>
            <a:r>
              <a:rPr lang="en-US" sz="1400" dirty="0" smtClean="0"/>
              <a:t>2       for</a:t>
            </a:r>
          </a:p>
          <a:p>
            <a:pPr>
              <a:defRPr/>
            </a:pPr>
            <a:r>
              <a:rPr lang="en-US" sz="1400" dirty="0" smtClean="0"/>
              <a:t>4       pig</a:t>
            </a:r>
          </a:p>
          <a:p>
            <a:pPr>
              <a:defRPr/>
            </a:pPr>
            <a:r>
              <a:rPr lang="en-US" sz="1400" dirty="0" smtClean="0"/>
              <a:t>4       2012</a:t>
            </a:r>
          </a:p>
          <a:p>
            <a:pPr>
              <a:defRPr/>
            </a:pPr>
            <a:r>
              <a:rPr lang="en-US" sz="1400" dirty="0" smtClean="0"/>
              <a:t>2       word</a:t>
            </a:r>
          </a:p>
          <a:p>
            <a:pPr>
              <a:defRPr/>
            </a:pPr>
            <a:r>
              <a:rPr lang="en-US" sz="1400" dirty="0" smtClean="0"/>
              <a:t>2       count</a:t>
            </a:r>
          </a:p>
          <a:p>
            <a:pPr>
              <a:defRPr/>
            </a:pPr>
            <a:r>
              <a:rPr lang="en-US" sz="1400" dirty="0" smtClean="0"/>
              <a:t>4       school</a:t>
            </a:r>
          </a:p>
          <a:p>
            <a:pPr>
              <a:defRPr/>
            </a:pPr>
            <a:r>
              <a:rPr lang="en-US" sz="1400" dirty="0" smtClean="0"/>
              <a:t>4       summer</a:t>
            </a:r>
          </a:p>
          <a:p>
            <a:pPr>
              <a:defRPr/>
            </a:pPr>
            <a:r>
              <a:rPr lang="en-US" sz="1400" dirty="0" smtClean="0"/>
              <a:t>2       </a:t>
            </a:r>
            <a:r>
              <a:rPr lang="en-US" sz="1400" dirty="0" err="1" smtClean="0"/>
              <a:t>indiana</a:t>
            </a:r>
            <a:endParaRPr lang="en-US" sz="1400" dirty="0" smtClean="0"/>
          </a:p>
          <a:p>
            <a:pPr>
              <a:defRPr/>
            </a:pPr>
            <a:r>
              <a:rPr lang="en-US" sz="1400" dirty="0" smtClean="0"/>
              <a:t>4       tutorial</a:t>
            </a:r>
          </a:p>
          <a:p>
            <a:pPr>
              <a:defRPr/>
            </a:pPr>
            <a:endParaRPr lang="en-US" sz="1400" dirty="0" smtClean="0"/>
          </a:p>
          <a:p>
            <a:pPr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F495B-79A8-481B-9511-CC2FD0F3DC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WordCount – Interactive mode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{cs6360:~/BigData/Pig} pig</a:t>
            </a:r>
          </a:p>
          <a:p>
            <a:r>
              <a:rPr lang="en-US" sz="1800" smtClean="0"/>
              <a:t>grunt&gt; A = load '/home/kma041000/pig/input';</a:t>
            </a:r>
          </a:p>
          <a:p>
            <a:r>
              <a:rPr lang="en-US" sz="1800" smtClean="0"/>
              <a:t>grunt&gt; B = foreach A generate flatten(TOKENIZE((chararray)$0)) as word;</a:t>
            </a:r>
          </a:p>
          <a:p>
            <a:r>
              <a:rPr lang="en-US" sz="1800" smtClean="0"/>
              <a:t>grunt&gt; C = group B by word;</a:t>
            </a:r>
          </a:p>
          <a:p>
            <a:r>
              <a:rPr lang="en-US" sz="1800" smtClean="0"/>
              <a:t>grunt&gt; D = foreach C generate COUNT(B), group;</a:t>
            </a:r>
          </a:p>
          <a:p>
            <a:r>
              <a:rPr lang="en-US" sz="1800" smtClean="0"/>
              <a:t>grunt&gt; rm '/home/kma041000/pig/output';</a:t>
            </a:r>
          </a:p>
          <a:p>
            <a:r>
              <a:rPr lang="en-US" sz="1800" smtClean="0"/>
              <a:t>grunt&gt; dump D; /* to see output in terminal */</a:t>
            </a:r>
          </a:p>
          <a:p>
            <a:r>
              <a:rPr lang="en-US" sz="1800" smtClean="0"/>
              <a:t>grunt&gt; store D into '/home/kma041000/pig/output'; /* to part-r-00000  file */ </a:t>
            </a:r>
          </a:p>
          <a:p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7C6A9-59F6-4B07-9EA4-7CA4868161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WordCount – Interactive mode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/>
              <a:t>grunt&gt; cat /home/kma041000/pig/output/part-r-00000</a:t>
            </a:r>
          </a:p>
          <a:p>
            <a:r>
              <a:rPr lang="en-US" sz="1400" smtClean="0"/>
              <a:t>4       in</a:t>
            </a:r>
          </a:p>
          <a:p>
            <a:r>
              <a:rPr lang="en-US" sz="1400" smtClean="0"/>
              <a:t>2       for</a:t>
            </a:r>
          </a:p>
          <a:p>
            <a:r>
              <a:rPr lang="en-US" sz="1400" smtClean="0"/>
              <a:t>4       pig</a:t>
            </a:r>
          </a:p>
          <a:p>
            <a:r>
              <a:rPr lang="en-US" sz="1400" smtClean="0"/>
              <a:t>4       2012</a:t>
            </a:r>
          </a:p>
          <a:p>
            <a:r>
              <a:rPr lang="en-US" sz="1400" smtClean="0"/>
              <a:t>2       word</a:t>
            </a:r>
          </a:p>
          <a:p>
            <a:r>
              <a:rPr lang="en-US" sz="1400" smtClean="0"/>
              <a:t>2       count</a:t>
            </a:r>
          </a:p>
          <a:p>
            <a:r>
              <a:rPr lang="en-US" sz="1400" smtClean="0"/>
              <a:t>4       school</a:t>
            </a:r>
          </a:p>
          <a:p>
            <a:r>
              <a:rPr lang="en-US" sz="1400" smtClean="0"/>
              <a:t>4       summer</a:t>
            </a:r>
          </a:p>
          <a:p>
            <a:r>
              <a:rPr lang="en-US" sz="1400" smtClean="0"/>
              <a:t>2       indiana</a:t>
            </a:r>
          </a:p>
          <a:p>
            <a:r>
              <a:rPr lang="en-US" sz="1400" smtClean="0"/>
              <a:t>4       tutorial</a:t>
            </a:r>
          </a:p>
          <a:p>
            <a:r>
              <a:rPr lang="en-US" sz="1400" smtClean="0">
                <a:solidFill>
                  <a:srgbClr val="FF0000"/>
                </a:solidFill>
              </a:rPr>
              <a:t>Or</a:t>
            </a:r>
          </a:p>
          <a:p>
            <a:r>
              <a:rPr lang="en-US" sz="1400" smtClean="0"/>
              <a:t>grunt&gt; quit;</a:t>
            </a:r>
          </a:p>
          <a:p>
            <a:r>
              <a:rPr lang="en-US" sz="1400" smtClean="0"/>
              <a:t>{cs6360:~/BigData/Pig} hadoop fs -cat /home/kma041000/pig/output/part-r-00000</a:t>
            </a:r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C6CE8-D789-4C04-ACCE-8A022A536EB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Pig?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0000"/>
                </a:solidFill>
              </a:rPr>
              <a:t>Pig</a:t>
            </a:r>
            <a:r>
              <a:rPr lang="en-US" sz="2800" smtClean="0"/>
              <a:t> is a platform for </a:t>
            </a:r>
            <a:r>
              <a:rPr lang="en-US" sz="2800" smtClean="0">
                <a:solidFill>
                  <a:srgbClr val="FF0000"/>
                </a:solidFill>
              </a:rPr>
              <a:t>analyzing large data sets</a:t>
            </a:r>
            <a:r>
              <a:rPr lang="en-US" sz="2800" smtClean="0"/>
              <a:t>.</a:t>
            </a:r>
          </a:p>
          <a:p>
            <a:r>
              <a:rPr lang="en-US" sz="2800" smtClean="0"/>
              <a:t>Pig's language, </a:t>
            </a:r>
            <a:r>
              <a:rPr lang="en-US" sz="2800" smtClean="0">
                <a:solidFill>
                  <a:srgbClr val="FF0000"/>
                </a:solidFill>
              </a:rPr>
              <a:t>Pig Latin</a:t>
            </a:r>
            <a:r>
              <a:rPr lang="en-US" sz="2800" smtClean="0"/>
              <a:t>, lets you specify a </a:t>
            </a:r>
            <a:r>
              <a:rPr lang="en-US" sz="2800" smtClean="0">
                <a:solidFill>
                  <a:srgbClr val="FF0000"/>
                </a:solidFill>
              </a:rPr>
              <a:t>sequence of data transformations </a:t>
            </a:r>
            <a:r>
              <a:rPr lang="en-US" sz="2800" smtClean="0"/>
              <a:t>such as merging data sets, filtering them, and applying functions to records or groups of records.</a:t>
            </a:r>
          </a:p>
          <a:p>
            <a:r>
              <a:rPr lang="en-US" sz="2800" smtClean="0"/>
              <a:t>At Yahoo! 40% of all Hadoop jobs are run with Pig.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F7104-21DA-49F2-9694-8F9E3D43834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UDF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Pig provides extensive support for user-defined functions (UDFs) as a way to specify custom processing.</a:t>
            </a:r>
          </a:p>
          <a:p>
            <a:endParaRPr lang="en-US" smtClean="0"/>
          </a:p>
          <a:p>
            <a:r>
              <a:rPr lang="en-US" smtClean="0"/>
              <a:t> Functions can be a part of almost every operator in Pig.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076D8-305B-40D5-BA8D-6E14F5EB08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UDF Function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java.io.IOException</a:t>
            </a:r>
            <a:r>
              <a:rPr lang="en-US" sz="1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java.util.logging.Level</a:t>
            </a:r>
            <a:r>
              <a:rPr lang="en-US" sz="1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java.util.logging.Logger</a:t>
            </a:r>
            <a:r>
              <a:rPr lang="en-US" sz="1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org.apache.pig.EvalFunc</a:t>
            </a:r>
            <a:r>
              <a:rPr lang="en-US" sz="1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org.apache.pig.backend.executionengine.ExecException</a:t>
            </a:r>
            <a:r>
              <a:rPr lang="en-US" sz="1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org.apache.pig.data.Tuple</a:t>
            </a:r>
            <a:r>
              <a:rPr lang="en-US" sz="10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sz="1000" dirty="0" smtClean="0"/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public class </a:t>
            </a:r>
            <a:r>
              <a:rPr lang="en-US" sz="1000" dirty="0" err="1" smtClean="0"/>
              <a:t>ConvertToUpper</a:t>
            </a:r>
            <a:r>
              <a:rPr lang="en-US" sz="1000" dirty="0" smtClean="0"/>
              <a:t> extends </a:t>
            </a:r>
            <a:r>
              <a:rPr lang="en-US" sz="1000" dirty="0" err="1" smtClean="0"/>
              <a:t>EvalFunc</a:t>
            </a:r>
            <a:r>
              <a:rPr lang="en-US" sz="1000" dirty="0" smtClean="0"/>
              <a:t> &lt;String&gt; {</a:t>
            </a:r>
          </a:p>
          <a:p>
            <a:pPr>
              <a:buFont typeface="Wingdings" pitchFamily="2" charset="2"/>
              <a:buNone/>
            </a:pPr>
            <a:endParaRPr lang="en-US" sz="1000" dirty="0" smtClean="0"/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@Override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public String exec(</a:t>
            </a:r>
            <a:r>
              <a:rPr lang="en-US" sz="1000" dirty="0" err="1" smtClean="0"/>
              <a:t>Tuple</a:t>
            </a:r>
            <a:r>
              <a:rPr lang="en-US" sz="1000" dirty="0" smtClean="0"/>
              <a:t> input) {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try {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    if (input == null || </a:t>
            </a:r>
            <a:r>
              <a:rPr lang="en-US" sz="1000" dirty="0" err="1" smtClean="0"/>
              <a:t>input.size</a:t>
            </a:r>
            <a:r>
              <a:rPr lang="en-US" sz="1000" dirty="0" smtClean="0"/>
              <a:t>() == 0) {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        return null;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    }</a:t>
            </a:r>
          </a:p>
          <a:p>
            <a:pPr>
              <a:buFont typeface="Wingdings" pitchFamily="2" charset="2"/>
              <a:buNone/>
            </a:pPr>
            <a:endParaRPr lang="en-US" sz="1200" dirty="0" smtClean="0"/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    String </a:t>
            </a:r>
            <a:r>
              <a:rPr lang="en-US" sz="1000" dirty="0" err="1" smtClean="0"/>
              <a:t>str</a:t>
            </a:r>
            <a:r>
              <a:rPr lang="en-US" sz="1000" dirty="0" smtClean="0"/>
              <a:t> = (String) </a:t>
            </a:r>
            <a:r>
              <a:rPr lang="en-US" sz="1000" dirty="0" err="1" smtClean="0"/>
              <a:t>input.get</a:t>
            </a:r>
            <a:r>
              <a:rPr lang="en-US" sz="1000" dirty="0" smtClean="0"/>
              <a:t>(0);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    return </a:t>
            </a:r>
            <a:r>
              <a:rPr lang="en-US" sz="1000" dirty="0" err="1" smtClean="0"/>
              <a:t>str.toUpperCase</a:t>
            </a:r>
            <a:r>
              <a:rPr lang="en-US" sz="1000" dirty="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} catch (</a:t>
            </a:r>
            <a:r>
              <a:rPr lang="en-US" sz="1000" dirty="0" err="1" smtClean="0"/>
              <a:t>ExecException</a:t>
            </a:r>
            <a:r>
              <a:rPr lang="en-US" sz="1000" dirty="0" smtClean="0"/>
              <a:t> ex) {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   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("Error: " + </a:t>
            </a:r>
            <a:r>
              <a:rPr lang="en-US" sz="1000" dirty="0" err="1" smtClean="0"/>
              <a:t>ex.toString</a:t>
            </a:r>
            <a:r>
              <a:rPr lang="en-US" sz="1000" dirty="0" smtClean="0"/>
              <a:t>());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}</a:t>
            </a:r>
          </a:p>
          <a:p>
            <a:pPr>
              <a:buFont typeface="Wingdings" pitchFamily="2" charset="2"/>
              <a:buNone/>
            </a:pPr>
            <a:endParaRPr lang="en-US" sz="1000" dirty="0" smtClean="0"/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    return null;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/>
              <a:t>}</a:t>
            </a:r>
            <a:endParaRPr lang="en-US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39135-020C-4B2F-9B53-E089B539A6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 &amp; Run Jar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/>
              <a:t>Compiling java file:</a:t>
            </a:r>
          </a:p>
          <a:p>
            <a:pPr>
              <a:buFont typeface="Wingdings" pitchFamily="2" charset="2"/>
              <a:buNone/>
            </a:pPr>
            <a:endParaRPr lang="en-US" sz="1600" smtClean="0"/>
          </a:p>
          <a:p>
            <a:pPr>
              <a:buFont typeface="Wingdings" pitchFamily="2" charset="2"/>
              <a:buNone/>
            </a:pPr>
            <a:r>
              <a:rPr lang="en-US" sz="1600" smtClean="0"/>
              <a:t>{cs6360:~} mkdir PIG_UDF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{cs6360:~} cd PIG_UDF</a:t>
            </a:r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FF0000"/>
                </a:solidFill>
              </a:rPr>
              <a:t>Copy  the ConvertToUpper.java file to this directory.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{cs6360:~/PIG_UDF} javac -cp /usr/local/pig-0.10.1/pig-0.10.1.jar ConvertToUpper.java</a:t>
            </a:r>
          </a:p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FF0000"/>
                </a:solidFill>
              </a:rPr>
              <a:t>Create the jar file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{cs6360:~/PIG_UDF} jar -cf pig_udf.jar .</a:t>
            </a:r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F1692-06A6-4268-A282-A404CB1C31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Pig Script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dirty="0" smtClean="0"/>
              <a:t>Create a script  pig_script.pig in PIG_UDF folder. The script has the following:</a:t>
            </a:r>
          </a:p>
          <a:p>
            <a:pPr>
              <a:buFont typeface="Wingdings" pitchFamily="2" charset="2"/>
              <a:buNone/>
            </a:pPr>
            <a:endParaRPr lang="en-US" sz="1600" dirty="0" smtClean="0"/>
          </a:p>
          <a:p>
            <a:pPr>
              <a:buFont typeface="Wingdings" pitchFamily="2" charset="2"/>
              <a:buNone/>
            </a:pPr>
            <a:r>
              <a:rPr lang="en-US" sz="1600" dirty="0" smtClean="0"/>
              <a:t>REGISTER </a:t>
            </a:r>
            <a:r>
              <a:rPr lang="en-US" sz="1600" dirty="0" smtClean="0">
                <a:solidFill>
                  <a:srgbClr val="FF0000"/>
                </a:solidFill>
              </a:rPr>
              <a:t>/people/</a:t>
            </a:r>
            <a:r>
              <a:rPr lang="en-US" sz="1600" dirty="0" err="1" smtClean="0">
                <a:solidFill>
                  <a:srgbClr val="FF0000"/>
                </a:solidFill>
              </a:rPr>
              <a:t>cs</a:t>
            </a:r>
            <a:r>
              <a:rPr lang="en-US" sz="1600" dirty="0" smtClean="0">
                <a:solidFill>
                  <a:srgbClr val="FF0000"/>
                </a:solidFill>
              </a:rPr>
              <a:t>/m/mxs121731/HW_TA/PIG_UDF/pig_udf.jar;</a:t>
            </a:r>
          </a:p>
          <a:p>
            <a:pPr>
              <a:buFont typeface="Wingdings" pitchFamily="2" charset="2"/>
              <a:buNone/>
            </a:pPr>
            <a:endParaRPr lang="en-US" sz="1600" dirty="0" smtClean="0"/>
          </a:p>
          <a:p>
            <a:pPr>
              <a:buFont typeface="Wingdings" pitchFamily="2" charset="2"/>
              <a:buNone/>
            </a:pPr>
            <a:r>
              <a:rPr lang="en-US" sz="1600" dirty="0" smtClean="0"/>
              <a:t>A = LOAD '/HW_3_Data/</a:t>
            </a:r>
            <a:r>
              <a:rPr lang="en-US" sz="1600" dirty="0" err="1" smtClean="0"/>
              <a:t>movies_new</a:t>
            </a:r>
            <a:r>
              <a:rPr lang="en-US" sz="1600" dirty="0" smtClean="0"/>
              <a:t>' using </a:t>
            </a:r>
            <a:r>
              <a:rPr lang="en-US" sz="1600" dirty="0" err="1" smtClean="0"/>
              <a:t>PigStorage</a:t>
            </a:r>
            <a:r>
              <a:rPr lang="en-US" sz="1600" dirty="0" smtClean="0"/>
              <a:t>(';') as (MOVIEID: </a:t>
            </a:r>
            <a:r>
              <a:rPr lang="en-US" sz="1600" dirty="0" err="1" smtClean="0"/>
              <a:t>chararray</a:t>
            </a:r>
            <a:r>
              <a:rPr lang="en-US" sz="1600" dirty="0" smtClean="0"/>
              <a:t>, TITLE: </a:t>
            </a:r>
            <a:r>
              <a:rPr lang="en-US" sz="1600" dirty="0" err="1" smtClean="0"/>
              <a:t>chararray</a:t>
            </a:r>
            <a:r>
              <a:rPr lang="en-US" sz="1600" dirty="0" smtClean="0"/>
              <a:t>, GENRE: </a:t>
            </a:r>
            <a:r>
              <a:rPr lang="en-US" sz="1600" dirty="0" err="1" smtClean="0"/>
              <a:t>chararray</a:t>
            </a:r>
            <a:r>
              <a:rPr lang="en-US" sz="1600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/>
              <a:t>B = FOREACH A GENERATE MOVIEID,</a:t>
            </a:r>
            <a:r>
              <a:rPr lang="en-US" dirty="0" smtClean="0"/>
              <a:t> </a:t>
            </a:r>
            <a:r>
              <a:rPr lang="en-US" sz="1600" dirty="0" err="1" smtClean="0"/>
              <a:t>ConvertToUpper</a:t>
            </a:r>
            <a:r>
              <a:rPr lang="en-US" sz="1600" dirty="0" smtClean="0"/>
              <a:t>(TITLE), GENRE;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/>
              <a:t>C = LIMIT B 10;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/>
              <a:t>DUMP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D1FCC-5ACA-46B4-91BF-A27D087F02A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1295400" y="56388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You can also do it in interactive mode (using grunt shell)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371600" y="6248400"/>
            <a:ext cx="6324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NB: The location of the pig_udf.jar file should be changed according to your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Pig Script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/>
              <a:t>Running pig_script.pig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{cs6360:~/PIG_UDF}  pig -x mapreduce pig_script.pig</a:t>
            </a:r>
          </a:p>
          <a:p>
            <a:pPr>
              <a:buFont typeface="Wingdings" pitchFamily="2" charset="2"/>
              <a:buNone/>
            </a:pPr>
            <a:endParaRPr lang="en-US" sz="1600" smtClean="0"/>
          </a:p>
          <a:p>
            <a:pPr>
              <a:buFont typeface="Wingdings" pitchFamily="2" charset="2"/>
              <a:buNone/>
            </a:pPr>
            <a:r>
              <a:rPr lang="en-US" sz="1600" smtClean="0"/>
              <a:t>Output</a:t>
            </a:r>
          </a:p>
          <a:p>
            <a:pPr>
              <a:buFont typeface="Wingdings" pitchFamily="2" charset="2"/>
              <a:buNone/>
            </a:pPr>
            <a:endParaRPr lang="en-US" sz="1200" smtClean="0"/>
          </a:p>
          <a:p>
            <a:pPr>
              <a:buFont typeface="Wingdings" pitchFamily="2" charset="2"/>
              <a:buNone/>
            </a:pPr>
            <a:r>
              <a:rPr lang="en-US" sz="1200" smtClean="0"/>
              <a:t>(1,</a:t>
            </a:r>
            <a:r>
              <a:rPr lang="en-US" sz="1200" smtClean="0">
                <a:solidFill>
                  <a:srgbClr val="FF0000"/>
                </a:solidFill>
              </a:rPr>
              <a:t>TOY STORY (1995),</a:t>
            </a:r>
            <a:r>
              <a:rPr lang="en-US" sz="1200" smtClean="0"/>
              <a:t>Animation|Children's|Comedy)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(2,</a:t>
            </a:r>
            <a:r>
              <a:rPr lang="en-US" sz="1200" smtClean="0">
                <a:solidFill>
                  <a:srgbClr val="FF0000"/>
                </a:solidFill>
              </a:rPr>
              <a:t>JUMANJI (1995)</a:t>
            </a:r>
            <a:r>
              <a:rPr lang="en-US" sz="1200" smtClean="0"/>
              <a:t>,Adventure|Children's|Fantasy)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(3,</a:t>
            </a:r>
            <a:r>
              <a:rPr lang="en-US" sz="1200" smtClean="0">
                <a:solidFill>
                  <a:srgbClr val="FF0000"/>
                </a:solidFill>
              </a:rPr>
              <a:t>GRUMPIER OLD M</a:t>
            </a:r>
            <a:r>
              <a:rPr lang="en-US" sz="1200" smtClean="0">
                <a:solidFill>
                  <a:srgbClr val="C00000"/>
                </a:solidFill>
              </a:rPr>
              <a:t>EN (1995)</a:t>
            </a:r>
            <a:r>
              <a:rPr lang="en-US" sz="1200" smtClean="0"/>
              <a:t>,Comedy|Romance)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(4,</a:t>
            </a:r>
            <a:r>
              <a:rPr lang="en-US" sz="1200" smtClean="0">
                <a:solidFill>
                  <a:srgbClr val="FF0000"/>
                </a:solidFill>
              </a:rPr>
              <a:t>WAITING TO EXHALE (1995</a:t>
            </a:r>
            <a:r>
              <a:rPr lang="en-US" sz="1200" smtClean="0"/>
              <a:t>),Comedy|Drama)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(5,</a:t>
            </a:r>
            <a:r>
              <a:rPr lang="en-US" sz="1200" smtClean="0">
                <a:solidFill>
                  <a:srgbClr val="FF0000"/>
                </a:solidFill>
              </a:rPr>
              <a:t>FATHER OF THE BRIDE PART II (1995)</a:t>
            </a:r>
            <a:r>
              <a:rPr lang="en-US" sz="1200" smtClean="0"/>
              <a:t>,Comedy)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(6,</a:t>
            </a:r>
            <a:r>
              <a:rPr lang="en-US" sz="1200" smtClean="0">
                <a:solidFill>
                  <a:srgbClr val="FF0000"/>
                </a:solidFill>
              </a:rPr>
              <a:t>HEAT (1995)</a:t>
            </a:r>
            <a:r>
              <a:rPr lang="en-US" sz="1200" smtClean="0"/>
              <a:t>,Action|Crime|Thriller)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(7,</a:t>
            </a:r>
            <a:r>
              <a:rPr lang="en-US" sz="1200" smtClean="0">
                <a:solidFill>
                  <a:srgbClr val="FF0000"/>
                </a:solidFill>
              </a:rPr>
              <a:t>SABRINA (1995),</a:t>
            </a:r>
            <a:r>
              <a:rPr lang="en-US" sz="1200" smtClean="0"/>
              <a:t>Comedy|Romance)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(8,</a:t>
            </a:r>
            <a:r>
              <a:rPr lang="en-US" sz="1200" smtClean="0">
                <a:solidFill>
                  <a:srgbClr val="FF0000"/>
                </a:solidFill>
              </a:rPr>
              <a:t>TOM AND HUCK (1995),</a:t>
            </a:r>
            <a:r>
              <a:rPr lang="en-US" sz="1200" smtClean="0"/>
              <a:t>Adventure|Children's)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(9,</a:t>
            </a:r>
            <a:r>
              <a:rPr lang="en-US" sz="1200" smtClean="0">
                <a:solidFill>
                  <a:srgbClr val="FF0000"/>
                </a:solidFill>
              </a:rPr>
              <a:t>SUDDEN DEATH (1995),</a:t>
            </a:r>
            <a:r>
              <a:rPr lang="en-US" sz="1200" smtClean="0"/>
              <a:t>Action)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(10,</a:t>
            </a:r>
            <a:r>
              <a:rPr lang="en-US" sz="1200" smtClean="0">
                <a:solidFill>
                  <a:srgbClr val="FF0000"/>
                </a:solidFill>
              </a:rPr>
              <a:t>GOLDENEYE (1995),</a:t>
            </a:r>
            <a:r>
              <a:rPr lang="en-US" sz="1200" smtClean="0"/>
              <a:t>Action|Adventure|Thriller)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8033F-1587-4924-A887-8CF221FC5A3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FF0000"/>
                </a:solidFill>
              </a:rPr>
              <a:t>Query: List the top 10 average rated movies in descending order.</a:t>
            </a:r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pPr>
              <a:buFont typeface="Wingdings" pitchFamily="2" charset="2"/>
              <a:buNone/>
            </a:pPr>
            <a:r>
              <a:rPr lang="en-US" sz="1400" smtClean="0"/>
              <a:t>A = load  '/HW_3_Data/ratings_new ' using PigStorage(';') as (USERID:int, MOVIEID:int, RATING:double, TIMESTAMP:chararray);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B = group A by MOVIEID;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C = foreach B generate group, AVG(A.RATING) as avgRating;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D = order C by avgRating desc;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E = limit D 10;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dump E;</a:t>
            </a:r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FF0000"/>
                </a:solidFill>
              </a:rPr>
              <a:t>Output:</a:t>
            </a:r>
            <a:r>
              <a:rPr lang="en-US" sz="1400" smtClean="0"/>
              <a:t>      </a:t>
            </a:r>
            <a:r>
              <a:rPr lang="en-US" sz="1000" smtClean="0"/>
              <a:t>(3280,5.0)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(989,5.0)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(3656,5.0)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(1830,5.0)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(3607,5.0)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(787,5.0)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(3382,5.0)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(3172,5.0)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(3881,5.0)</a:t>
            </a:r>
          </a:p>
          <a:p>
            <a:pPr>
              <a:buFont typeface="Wingdings" pitchFamily="2" charset="2"/>
              <a:buNone/>
            </a:pPr>
            <a:r>
              <a:rPr lang="en-US" sz="1000" smtClean="0"/>
              <a:t>		(3233,5.0)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8DE6A-2709-4391-84A5-7EC57782C9C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400" smtClean="0">
                <a:hlinkClick r:id="rId2"/>
              </a:rPr>
              <a:t>http://pig.apache.org/</a:t>
            </a:r>
            <a:endParaRPr lang="en-US" sz="1400" smtClean="0"/>
          </a:p>
          <a:p>
            <a:pPr>
              <a:buFont typeface="Wingdings" pitchFamily="2" charset="2"/>
              <a:buNone/>
            </a:pPr>
            <a:r>
              <a:rPr lang="en-US" sz="1400" smtClean="0">
                <a:hlinkClick r:id="rId3"/>
              </a:rPr>
              <a:t>http://pig.apache.org/docs/r0.10.0/basic.html#comparison</a:t>
            </a:r>
            <a:endParaRPr lang="en-US" sz="1400" smtClean="0"/>
          </a:p>
          <a:p>
            <a:pPr>
              <a:buFont typeface="Wingdings" pitchFamily="2" charset="2"/>
              <a:buNone/>
            </a:pPr>
            <a:endParaRPr lang="en-US" sz="1600" smtClean="0">
              <a:hlinkClick r:id="rId4"/>
            </a:endParaRPr>
          </a:p>
          <a:p>
            <a:pPr>
              <a:buFont typeface="Wingdings" pitchFamily="2" charset="2"/>
              <a:buNone/>
            </a:pPr>
            <a:r>
              <a:rPr lang="en-US" sz="1400" smtClean="0">
                <a:hlinkClick r:id="rId5"/>
              </a:rPr>
              <a:t>http://pig.apache.org/docs/r0.7.0/udf.html</a:t>
            </a:r>
            <a:endParaRPr lang="en-US" sz="1400" smtClean="0">
              <a:hlinkClick r:id="rId4"/>
            </a:endParaRPr>
          </a:p>
          <a:p>
            <a:pPr>
              <a:buFont typeface="Wingdings" pitchFamily="2" charset="2"/>
              <a:buNone/>
            </a:pPr>
            <a:endParaRPr lang="en-US" sz="1400" smtClean="0">
              <a:hlinkClick r:id="rId4"/>
            </a:endParaRPr>
          </a:p>
          <a:p>
            <a:pPr>
              <a:buFont typeface="Wingdings" pitchFamily="2" charset="2"/>
              <a:buNone/>
            </a:pPr>
            <a:r>
              <a:rPr lang="en-US" sz="1400" smtClean="0">
                <a:hlinkClick r:id="rId4"/>
              </a:rPr>
              <a:t>http://www.bidn.com/blogs/cprice1979/ssas/4218/mmm-more-bacon-pig-user-defined-functions-udfs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D07E5-C26F-4CFB-8C77-3EBC4D1D09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B833E-2461-46FD-9782-093F7AF025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Various Modes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182562" tIns="46038" rIns="182562" bIns="46038"/>
          <a:lstStyle/>
          <a:p>
            <a:r>
              <a:rPr lang="en-US" sz="2400" smtClean="0"/>
              <a:t>You can run Pig (execute Pig Latin statements and Pig commands) using various modes.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0F764-9ECD-4343-B7F5-6D07BA018E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3505200"/>
          <a:ext cx="6705600" cy="1143000"/>
        </p:xfrm>
        <a:graphic>
          <a:graphicData uri="http://schemas.openxmlformats.org/drawingml/2006/table">
            <a:tbl>
              <a:tblPr/>
              <a:tblGrid>
                <a:gridCol w="2438400"/>
                <a:gridCol w="1663430"/>
                <a:gridCol w="260377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 Mode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Mapreduce Mode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Interactive Mode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Batch Mode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Execution Modes </a:t>
            </a:r>
            <a:r>
              <a:rPr lang="en-US" smtClean="0"/>
              <a:t>using the </a:t>
            </a:r>
            <a:r>
              <a:rPr lang="en-US" smtClean="0">
                <a:solidFill>
                  <a:srgbClr val="FF0000"/>
                </a:solidFill>
              </a:rPr>
              <a:t>pig</a:t>
            </a:r>
            <a:r>
              <a:rPr lang="en-US" smtClean="0"/>
              <a:t> command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Local Mode</a:t>
            </a:r>
            <a:endParaRPr lang="en-US" sz="2400" smtClean="0"/>
          </a:p>
          <a:p>
            <a:pPr lvl="1"/>
            <a:r>
              <a:rPr lang="en-US" sz="2000" smtClean="0"/>
              <a:t>Local host and file system. </a:t>
            </a:r>
          </a:p>
          <a:p>
            <a:pPr lvl="1"/>
            <a:r>
              <a:rPr lang="en-US" sz="2000" smtClean="0"/>
              <a:t>/* local mode */</a:t>
            </a:r>
          </a:p>
          <a:p>
            <a:pPr lvl="1"/>
            <a:r>
              <a:rPr lang="en-US" sz="2000" smtClean="0"/>
              <a:t> $ pig -x local ...</a:t>
            </a:r>
          </a:p>
          <a:p>
            <a:endParaRPr lang="en-US" sz="2000" b="1" smtClean="0"/>
          </a:p>
          <a:p>
            <a:r>
              <a:rPr lang="en-US" sz="2400" b="1" smtClean="0"/>
              <a:t>Mapreduce Mode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Access to a Hadoop cluster and HDFS installation. </a:t>
            </a:r>
          </a:p>
          <a:p>
            <a:pPr lvl="1"/>
            <a:r>
              <a:rPr lang="en-US" sz="2000" smtClean="0"/>
              <a:t>/* mapreduce mode */</a:t>
            </a:r>
          </a:p>
          <a:p>
            <a:pPr lvl="1"/>
            <a:r>
              <a:rPr lang="en-US" sz="2000" smtClean="0"/>
              <a:t>$ pig ... 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/>
              <a:t>    or </a:t>
            </a:r>
          </a:p>
          <a:p>
            <a:pPr lvl="1"/>
            <a:r>
              <a:rPr lang="en-US" sz="2000" smtClean="0"/>
              <a:t>$ pig -x mapreduce ...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3C9A2-5BB3-43ED-B9AB-F191E91FB1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Interactive Mode </a:t>
            </a:r>
            <a:r>
              <a:rPr lang="en-US" sz="4000" b="1" smtClean="0">
                <a:solidFill>
                  <a:srgbClr val="FF0000"/>
                </a:solidFill>
              </a:rPr>
              <a:t>Local </a:t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en-US" sz="4000" b="1" smtClean="0">
                <a:solidFill>
                  <a:srgbClr val="FF0000"/>
                </a:solidFill>
              </a:rPr>
              <a:t>Mode</a:t>
            </a:r>
            <a:endParaRPr lang="en-US" sz="4000" smtClean="0">
              <a:solidFill>
                <a:srgbClr val="FF00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using the Grunt shell.</a:t>
            </a:r>
          </a:p>
          <a:p>
            <a:r>
              <a:rPr lang="en-US" sz="2800" smtClean="0"/>
              <a:t>Can be invoked using:</a:t>
            </a:r>
          </a:p>
          <a:p>
            <a:pPr lvl="1"/>
            <a:r>
              <a:rPr lang="en-US" sz="2400" smtClean="0"/>
              <a:t>$ pig -x </a:t>
            </a:r>
            <a:r>
              <a:rPr lang="en-US" sz="2400" smtClean="0">
                <a:solidFill>
                  <a:srgbClr val="FF0000"/>
                </a:solidFill>
              </a:rPr>
              <a:t>local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   … - Connecting to ... </a:t>
            </a:r>
          </a:p>
          <a:p>
            <a:pPr lvl="1"/>
            <a:r>
              <a:rPr lang="en-US" sz="2400" smtClean="0"/>
              <a:t>grunt&gt; </a:t>
            </a:r>
          </a:p>
          <a:p>
            <a:pPr lvl="1"/>
            <a:r>
              <a:rPr lang="en-US" sz="2400" smtClean="0"/>
              <a:t>grunt&gt; A = load '</a:t>
            </a:r>
            <a:r>
              <a:rPr lang="en-US" sz="2400" smtClean="0">
                <a:solidFill>
                  <a:srgbClr val="FF0000"/>
                </a:solidFill>
              </a:rPr>
              <a:t>/etc/passwd </a:t>
            </a:r>
            <a:r>
              <a:rPr lang="en-US" sz="2400" smtClean="0"/>
              <a:t>' using PigStorage(':');</a:t>
            </a:r>
          </a:p>
          <a:p>
            <a:pPr lvl="1"/>
            <a:r>
              <a:rPr lang="en-US" sz="2400" smtClean="0"/>
              <a:t>grunt&gt; B = foreach A generate $0 as id;</a:t>
            </a:r>
          </a:p>
          <a:p>
            <a:pPr lvl="1"/>
            <a:r>
              <a:rPr lang="en-US" sz="2400" smtClean="0"/>
              <a:t>grunt&gt; dump B;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10294-A286-4CA1-A716-530B0D6D8E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350963" y="228600"/>
            <a:ext cx="7793037" cy="1462088"/>
          </a:xfrm>
        </p:spPr>
        <p:txBody>
          <a:bodyPr/>
          <a:lstStyle/>
          <a:p>
            <a:r>
              <a:rPr lang="en-US" sz="4000" b="1" smtClean="0"/>
              <a:t>Interactive Mode </a:t>
            </a:r>
            <a:r>
              <a:rPr lang="en-US" sz="4000" b="1" smtClean="0">
                <a:solidFill>
                  <a:srgbClr val="FF0000"/>
                </a:solidFill>
              </a:rPr>
              <a:t>Mapreduce Mode</a:t>
            </a:r>
            <a:endParaRPr lang="en-US" sz="4000" smtClean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using the Grunt shell.</a:t>
            </a:r>
          </a:p>
          <a:p>
            <a:r>
              <a:rPr lang="en-US" sz="2800" smtClean="0"/>
              <a:t>Can be invoked using:</a:t>
            </a:r>
          </a:p>
          <a:p>
            <a:pPr lvl="1"/>
            <a:r>
              <a:rPr lang="en-US" sz="2400" smtClean="0"/>
              <a:t>$ pig -x </a:t>
            </a:r>
            <a:r>
              <a:rPr lang="en-US" sz="2400" smtClean="0">
                <a:solidFill>
                  <a:srgbClr val="FF0000"/>
                </a:solidFill>
              </a:rPr>
              <a:t>mapreduce 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   ... - Connecting to ... </a:t>
            </a:r>
          </a:p>
          <a:p>
            <a:pPr lvl="1"/>
            <a:r>
              <a:rPr lang="en-US" sz="2400" smtClean="0"/>
              <a:t>grunt&gt; 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   or</a:t>
            </a:r>
          </a:p>
          <a:p>
            <a:pPr lvl="1"/>
            <a:r>
              <a:rPr lang="en-US" sz="2400" smtClean="0"/>
              <a:t>$ pig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   ... - Connecting to ...</a:t>
            </a:r>
          </a:p>
          <a:p>
            <a:pPr lvl="1"/>
            <a:r>
              <a:rPr lang="en-US" sz="2400" smtClean="0"/>
              <a:t>grunt&gt;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D3832-0B42-4757-9694-FC6B47DCC6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Batch Mode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/* id.pig */ </a:t>
            </a:r>
          </a:p>
          <a:p>
            <a:r>
              <a:rPr lang="en-US" sz="2000" smtClean="0"/>
              <a:t>A = load '/etc/passwd ' using PigStorage(':'); -- load the passwd file </a:t>
            </a:r>
          </a:p>
          <a:p>
            <a:r>
              <a:rPr lang="en-US" sz="2000" smtClean="0"/>
              <a:t>B = foreach A generate $0 as id; -- extract the user IDs</a:t>
            </a:r>
          </a:p>
          <a:p>
            <a:r>
              <a:rPr lang="en-US" sz="2000" smtClean="0"/>
              <a:t>store B into ‘id.out’; -- write the results to a file name id.out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14A1A-7C52-4D25-A976-30F5C0152E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3429000" y="2057400"/>
            <a:ext cx="464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HDFS path in case of map-reduce mode</a:t>
            </a:r>
          </a:p>
        </p:txBody>
      </p:sp>
      <p:cxnSp>
        <p:nvCxnSpPr>
          <p:cNvPr id="9222" name="Straight Arrow Connector 6"/>
          <p:cNvCxnSpPr>
            <a:cxnSpLocks noChangeShapeType="1"/>
            <a:stCxn id="9221" idx="1"/>
          </p:cNvCxnSpPr>
          <p:nvPr/>
        </p:nvCxnSpPr>
        <p:spPr bwMode="auto">
          <a:xfrm flipH="1">
            <a:off x="3124200" y="2241550"/>
            <a:ext cx="30480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Batch Mode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/>
              <a:t>Local Mode</a:t>
            </a:r>
            <a:r>
              <a:rPr lang="en-US" sz="2000" smtClean="0"/>
              <a:t> </a:t>
            </a:r>
          </a:p>
          <a:p>
            <a:pPr lvl="1"/>
            <a:r>
              <a:rPr lang="en-US" sz="1600" smtClean="0"/>
              <a:t>$ pig -x local </a:t>
            </a:r>
            <a:r>
              <a:rPr lang="en-US" sz="1600" smtClean="0">
                <a:solidFill>
                  <a:srgbClr val="C00000"/>
                </a:solidFill>
              </a:rPr>
              <a:t>id.pig</a:t>
            </a:r>
            <a:r>
              <a:rPr lang="en-US" sz="1600" smtClean="0"/>
              <a:t> </a:t>
            </a:r>
          </a:p>
          <a:p>
            <a:pPr lvl="1"/>
            <a:endParaRPr lang="en-US" sz="1600" smtClean="0"/>
          </a:p>
          <a:p>
            <a:r>
              <a:rPr lang="en-US" sz="2000" b="1" smtClean="0"/>
              <a:t>Mapreduce Mode</a:t>
            </a:r>
            <a:r>
              <a:rPr lang="en-US" sz="2000" smtClean="0"/>
              <a:t> </a:t>
            </a:r>
          </a:p>
          <a:p>
            <a:pPr lvl="1"/>
            <a:r>
              <a:rPr lang="en-US" sz="1600" smtClean="0"/>
              <a:t>$ pig id.pig 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     or</a:t>
            </a:r>
          </a:p>
          <a:p>
            <a:pPr lvl="1"/>
            <a:r>
              <a:rPr lang="en-US" sz="1600" smtClean="0"/>
              <a:t>$ pig -x mapreduce </a:t>
            </a:r>
            <a:r>
              <a:rPr lang="en-US" sz="1600" smtClean="0">
                <a:solidFill>
                  <a:srgbClr val="C00000"/>
                </a:solidFill>
              </a:rPr>
              <a:t>id.pig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87B87-3F3B-4775-8722-8A12C44116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Pig Scripts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place Pig Latin statements and Pig commands in a single file.</a:t>
            </a:r>
          </a:p>
          <a:p>
            <a:r>
              <a:rPr lang="en-US" smtClean="0"/>
              <a:t>Using the *.pig extension is good (please do it for HW too).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E2F6D-156C-4F3E-888A-2F85DC189D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8169</TotalTime>
  <Words>1580</Words>
  <Application>Microsoft Office PowerPoint</Application>
  <PresentationFormat>On-screen Show (4:3)</PresentationFormat>
  <Paragraphs>335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Staff training presentation</vt:lpstr>
      <vt:lpstr>BIG DATA ANALYTICS/MANAGEMENT CS 6350</vt:lpstr>
      <vt:lpstr>What is Pig?</vt:lpstr>
      <vt:lpstr>Various Modes</vt:lpstr>
      <vt:lpstr> Execution Modes using the pig command</vt:lpstr>
      <vt:lpstr>Interactive Mode Local  Mode</vt:lpstr>
      <vt:lpstr>Interactive Mode Mapreduce Mode</vt:lpstr>
      <vt:lpstr>Batch Mode</vt:lpstr>
      <vt:lpstr>Batch Mode</vt:lpstr>
      <vt:lpstr>Pig Scripts</vt:lpstr>
      <vt:lpstr>Pig Latin Statements</vt:lpstr>
      <vt:lpstr>Debugging</vt:lpstr>
      <vt:lpstr>Debug: dump</vt:lpstr>
      <vt:lpstr>Debug: describe</vt:lpstr>
      <vt:lpstr>Debug: explain</vt:lpstr>
      <vt:lpstr>Debug: illustrate</vt:lpstr>
      <vt:lpstr>Pig WordCount – Batch mode</vt:lpstr>
      <vt:lpstr>Pig WordCount – Batch mode</vt:lpstr>
      <vt:lpstr>Pig WordCount – Interactive mode</vt:lpstr>
      <vt:lpstr>Pig WordCount – Interactive mode</vt:lpstr>
      <vt:lpstr>Pig UDF</vt:lpstr>
      <vt:lpstr>Sample UDF Function</vt:lpstr>
      <vt:lpstr>Compile &amp; Run Jar</vt:lpstr>
      <vt:lpstr>Create Pig Script</vt:lpstr>
      <vt:lpstr>Run Pig Script</vt:lpstr>
      <vt:lpstr>Pig Example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Tools</dc:title>
  <dc:creator>Administrator</dc:creator>
  <cp:lastModifiedBy>lkhan</cp:lastModifiedBy>
  <cp:revision>568</cp:revision>
  <dcterms:created xsi:type="dcterms:W3CDTF">2011-09-09T15:23:08Z</dcterms:created>
  <dcterms:modified xsi:type="dcterms:W3CDTF">2015-02-27T17:12:46Z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TC010130221033</vt:lpwstr>
  </property>
</Properties>
</file>