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960" y="-5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-7200"/>
            <a:ext cx="9070920" cy="187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Large scale matrix factorization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with Alternating least squares method using apache spark.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latin typeface="Arial"/>
              </a:rPr>
              <a:t>Original paper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latin typeface="Arial"/>
              </a:rPr>
              <a:t>Yehuda Koren,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latin typeface="Arial"/>
              </a:rPr>
              <a:t>Yahoo Research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latin typeface="Arial"/>
              </a:rPr>
              <a:t>Robert Bell and Chris Volinsky,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latin typeface="Arial"/>
              </a:rPr>
              <a:t>AT&amp;T Labs—Research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Results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RMSE 0.365730487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Some Predictions(user,item,pred, original rating)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(24,3147,2.878443370834726,3.0)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(24,5299,3.6723631909890604,4.0)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(24,1608,3.7603442381871464,4.0)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Run time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7 min 16 secs on 20 million ratings dataset.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Consist of 27,000 movies by 138,000 users.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Spark system used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6 nodes 7 cores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16GB memory per node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Recommendation system</a:t>
            </a:r>
            <a:endParaRPr/>
          </a:p>
        </p:txBody>
      </p:sp>
      <p:graphicFrame>
        <p:nvGraphicFramePr>
          <p:cNvPr id="75" name="Table 2"/>
          <p:cNvGraphicFramePr/>
          <p:nvPr/>
        </p:nvGraphicFramePr>
        <p:xfrm>
          <a:off x="2194560" y="1920240"/>
          <a:ext cx="5576400" cy="4047840"/>
        </p:xfrm>
        <a:graphic>
          <a:graphicData uri="http://schemas.openxmlformats.org/drawingml/2006/table">
            <a:tbl>
              <a:tblPr/>
              <a:tblGrid>
                <a:gridCol w="464400"/>
                <a:gridCol w="464400"/>
                <a:gridCol w="464400"/>
                <a:gridCol w="464400"/>
                <a:gridCol w="464400"/>
                <a:gridCol w="464400"/>
                <a:gridCol w="464400"/>
                <a:gridCol w="464400"/>
                <a:gridCol w="464400"/>
                <a:gridCol w="464400"/>
                <a:gridCol w="464400"/>
                <a:gridCol w="468360"/>
              </a:tblGrid>
              <a:tr h="61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68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685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7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CustomShape 3"/>
          <p:cNvSpPr/>
          <p:nvPr/>
        </p:nvSpPr>
        <p:spPr>
          <a:xfrm>
            <a:off x="3768480" y="1365480"/>
            <a:ext cx="1890360" cy="3945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8000"/>
                </a:solidFill>
                <a:latin typeface="Arial"/>
              </a:rPr>
              <a:t>Item  by Users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Methods used in Recommendation systems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Nearest neighbor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Collaborative based filtering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Matrix factorization using SVD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Matrix factorization using ALS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Recommendation system using ALS 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560" y="1295280"/>
            <a:ext cx="8228520" cy="5256720"/>
          </a:xfrm>
          <a:prstGeom prst="rect">
            <a:avLst/>
          </a:prstGeom>
          <a:noFill/>
          <a:ln>
            <a:noFill/>
          </a:ln>
        </p:spPr>
        <p:txBody>
          <a:bodyPr lIns="54720" tIns="9144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graphicFrame>
        <p:nvGraphicFramePr>
          <p:cNvPr id="81" name="Table 3"/>
          <p:cNvGraphicFramePr/>
          <p:nvPr/>
        </p:nvGraphicFramePr>
        <p:xfrm>
          <a:off x="228960" y="4139280"/>
          <a:ext cx="2626200" cy="258948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431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4"/>
          <p:cNvGraphicFramePr/>
          <p:nvPr/>
        </p:nvGraphicFramePr>
        <p:xfrm>
          <a:off x="3562200" y="4207320"/>
          <a:ext cx="1091880" cy="2061720"/>
        </p:xfrm>
        <a:graphic>
          <a:graphicData uri="http://schemas.openxmlformats.org/drawingml/2006/table">
            <a:tbl>
              <a:tblPr/>
              <a:tblGrid>
                <a:gridCol w="364320"/>
                <a:gridCol w="364320"/>
                <a:gridCol w="363600"/>
              </a:tblGrid>
              <a:tr h="343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.1</a:t>
                      </a:r>
                      <a:endParaRPr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-.5</a:t>
                      </a:r>
                      <a:endParaRPr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-.2</a:t>
                      </a:r>
                      <a:endParaRPr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1.1</a:t>
                      </a:r>
                      <a:endParaRPr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-.7</a:t>
                      </a:r>
                      <a:endParaRPr/>
                    </a:p>
                  </a:txBody>
                  <a:tcPr/>
                </a:tc>
              </a:tr>
              <a:tr h="34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Table 5"/>
          <p:cNvGraphicFramePr/>
          <p:nvPr/>
        </p:nvGraphicFramePr>
        <p:xfrm>
          <a:off x="4960800" y="4615560"/>
          <a:ext cx="4734720" cy="1096920"/>
        </p:xfrm>
        <a:graphic>
          <a:graphicData uri="http://schemas.openxmlformats.org/drawingml/2006/table">
            <a:tbl>
              <a:tblPr/>
              <a:tblGrid>
                <a:gridCol w="394200"/>
                <a:gridCol w="392760"/>
                <a:gridCol w="397440"/>
                <a:gridCol w="394200"/>
                <a:gridCol w="392760"/>
                <a:gridCol w="390960"/>
                <a:gridCol w="405000"/>
                <a:gridCol w="384840"/>
                <a:gridCol w="394200"/>
                <a:gridCol w="397440"/>
                <a:gridCol w="392760"/>
                <a:gridCol w="398520"/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-.9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1.4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1.1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1.3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1.2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2.9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1.4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1.4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-.8</a:t>
                      </a:r>
                      <a:endParaRPr/>
                    </a:p>
                  </a:txBody>
                  <a:tcPr/>
                </a:tc>
              </a:tr>
              <a:tr h="365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1.7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2.1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CustomShape 6"/>
          <p:cNvSpPr/>
          <p:nvPr/>
        </p:nvSpPr>
        <p:spPr>
          <a:xfrm>
            <a:off x="564120" y="3749040"/>
            <a:ext cx="1890360" cy="3945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8000"/>
                </a:solidFill>
                <a:latin typeface="Arial"/>
              </a:rPr>
              <a:t>Item  by Users </a:t>
            </a:r>
            <a:endParaRPr/>
          </a:p>
        </p:txBody>
      </p:sp>
      <p:sp>
        <p:nvSpPr>
          <p:cNvPr id="85" name="CustomShape 7"/>
          <p:cNvSpPr/>
          <p:nvPr/>
        </p:nvSpPr>
        <p:spPr>
          <a:xfrm>
            <a:off x="3239280" y="3749040"/>
            <a:ext cx="1507680" cy="3945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8000"/>
                </a:solidFill>
                <a:latin typeface="Arial"/>
              </a:rPr>
              <a:t>Item factors</a:t>
            </a:r>
            <a:endParaRPr/>
          </a:p>
        </p:txBody>
      </p:sp>
      <p:sp>
        <p:nvSpPr>
          <p:cNvPr id="86" name="CustomShape 8"/>
          <p:cNvSpPr/>
          <p:nvPr/>
        </p:nvSpPr>
        <p:spPr>
          <a:xfrm>
            <a:off x="6004440" y="4073040"/>
            <a:ext cx="1809720" cy="3945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8000"/>
                </a:solidFill>
                <a:latin typeface="Arial"/>
              </a:rPr>
              <a:t>Users vectors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ALS Equation</a:t>
            </a:r>
            <a:endParaRPr/>
          </a:p>
        </p:txBody>
      </p:sp>
      <p:pic>
        <p:nvPicPr>
          <p:cNvPr id="88" name="Picture 87"/>
          <p:cNvPicPr/>
          <p:nvPr/>
        </p:nvPicPr>
        <p:blipFill>
          <a:blip r:embed="rId2"/>
          <a:stretch>
            <a:fillRect/>
          </a:stretch>
        </p:blipFill>
        <p:spPr>
          <a:xfrm>
            <a:off x="1713600" y="1821960"/>
            <a:ext cx="6698160" cy="920520"/>
          </a:xfrm>
          <a:prstGeom prst="rect">
            <a:avLst/>
          </a:prstGeom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3017520"/>
            <a:ext cx="4845600" cy="547920"/>
          </a:xfrm>
          <a:prstGeom prst="rect">
            <a:avLst/>
          </a:prstGeom>
          <a:ln>
            <a:noFill/>
          </a:ln>
        </p:spPr>
      </p:pic>
      <p:pic>
        <p:nvPicPr>
          <p:cNvPr id="90" name="Picture 89"/>
          <p:cNvPicPr/>
          <p:nvPr/>
        </p:nvPicPr>
        <p:blipFill>
          <a:blip r:embed="rId4"/>
          <a:stretch>
            <a:fillRect/>
          </a:stretch>
        </p:blipFill>
        <p:spPr>
          <a:xfrm>
            <a:off x="1097280" y="3749040"/>
            <a:ext cx="5087160" cy="1564920"/>
          </a:xfrm>
          <a:prstGeom prst="rect">
            <a:avLst/>
          </a:prstGeom>
          <a:ln>
            <a:noFill/>
          </a:ln>
        </p:spPr>
      </p:pic>
      <p:pic>
        <p:nvPicPr>
          <p:cNvPr id="91" name="Picture 90"/>
          <p:cNvPicPr/>
          <p:nvPr/>
        </p:nvPicPr>
        <p:blipFill>
          <a:blip r:embed="rId5"/>
          <a:stretch>
            <a:fillRect/>
          </a:stretch>
        </p:blipFill>
        <p:spPr>
          <a:xfrm>
            <a:off x="1188720" y="5669280"/>
            <a:ext cx="4043160" cy="88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</p:sp>
      <p:pic>
        <p:nvPicPr>
          <p:cNvPr id="93" name="Picture 92"/>
          <p:cNvPicPr/>
          <p:nvPr/>
        </p:nvPicPr>
        <p:blipFill>
          <a:blip r:embed="rId2"/>
          <a:stretch>
            <a:fillRect/>
          </a:stretch>
        </p:blipFill>
        <p:spPr>
          <a:xfrm>
            <a:off x="1555200" y="2011680"/>
            <a:ext cx="7497360" cy="1009440"/>
          </a:xfrm>
          <a:prstGeom prst="rect">
            <a:avLst/>
          </a:prstGeom>
          <a:ln>
            <a:noFill/>
          </a:ln>
        </p:spPr>
      </p:pic>
      <p:pic>
        <p:nvPicPr>
          <p:cNvPr id="94" name="Picture 93"/>
          <p:cNvPicPr/>
          <p:nvPr/>
        </p:nvPicPr>
        <p:blipFill>
          <a:blip r:embed="rId3"/>
          <a:stretch>
            <a:fillRect/>
          </a:stretch>
        </p:blipFill>
        <p:spPr>
          <a:xfrm>
            <a:off x="2011680" y="3046320"/>
            <a:ext cx="6632280" cy="8856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365760" y="731520"/>
            <a:ext cx="7569360" cy="540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4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Algorithm: ALS for Matrix Completion</a:t>
            </a:r>
            <a:endParaRPr/>
          </a:p>
          <a:p>
            <a:pPr>
              <a:lnSpc>
                <a:spcPct val="94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Initialize P,Q</a:t>
            </a:r>
            <a:endParaRPr/>
          </a:p>
          <a:p>
            <a:pPr>
              <a:lnSpc>
                <a:spcPct val="94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repeat</a:t>
            </a:r>
            <a:endParaRPr/>
          </a:p>
          <a:p>
            <a:pPr>
              <a:lnSpc>
                <a:spcPct val="94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for u = 1...n do</a:t>
            </a: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end for</a:t>
            </a:r>
            <a:endParaRPr/>
          </a:p>
          <a:p>
            <a:pPr>
              <a:lnSpc>
                <a:spcPct val="94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for i= 1..m do</a:t>
            </a: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end for</a:t>
            </a:r>
            <a:endParaRPr/>
          </a:p>
          <a:p>
            <a:pPr>
              <a:lnSpc>
                <a:spcPct val="94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Until convergence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</p:sp>
      <p:pic>
        <p:nvPicPr>
          <p:cNvPr id="97" name="Picture 96"/>
          <p:cNvPicPr/>
          <p:nvPr/>
        </p:nvPicPr>
        <p:blipFill>
          <a:blip r:embed="rId2"/>
          <a:stretch>
            <a:fillRect/>
          </a:stretch>
        </p:blipFill>
        <p:spPr>
          <a:xfrm>
            <a:off x="7300800" y="4001040"/>
            <a:ext cx="1294560" cy="570960"/>
          </a:xfrm>
          <a:prstGeom prst="rect">
            <a:avLst/>
          </a:prstGeom>
          <a:ln>
            <a:noFill/>
          </a:ln>
        </p:spPr>
      </p:pic>
      <p:pic>
        <p:nvPicPr>
          <p:cNvPr id="98" name="Picture 97"/>
          <p:cNvPicPr/>
          <p:nvPr/>
        </p:nvPicPr>
        <p:blipFill>
          <a:blip r:embed="rId3"/>
          <a:stretch>
            <a:fillRect/>
          </a:stretch>
        </p:blipFill>
        <p:spPr>
          <a:xfrm>
            <a:off x="6583680" y="5839560"/>
            <a:ext cx="1437480" cy="561240"/>
          </a:xfrm>
          <a:prstGeom prst="rect">
            <a:avLst/>
          </a:prstGeom>
          <a:ln>
            <a:noFill/>
          </a:ln>
        </p:spPr>
      </p:pic>
      <p:sp>
        <p:nvSpPr>
          <p:cNvPr id="99" name="TextShape 2"/>
          <p:cNvSpPr txBox="1"/>
          <p:nvPr/>
        </p:nvSpPr>
        <p:spPr>
          <a:xfrm>
            <a:off x="504000" y="294480"/>
            <a:ext cx="90720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Distributed ALS on Spark</a:t>
            </a:r>
            <a:endParaRPr/>
          </a:p>
        </p:txBody>
      </p:sp>
      <p:sp>
        <p:nvSpPr>
          <p:cNvPr id="100" name="TextShape 3"/>
          <p:cNvSpPr txBox="1"/>
          <p:nvPr/>
        </p:nvSpPr>
        <p:spPr>
          <a:xfrm>
            <a:off x="504000" y="1633320"/>
            <a:ext cx="9072000" cy="465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  <a:p>
            <a:r>
              <a:rPr lang="en-US" sz="3200">
                <a:latin typeface="Arial"/>
              </a:rPr>
              <a:t>Join ratings with Q factors using item id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Map to compute q</a:t>
            </a:r>
            <a:r>
              <a:rPr lang="en-US" sz="3200" baseline="-33000">
                <a:latin typeface="Arial"/>
              </a:rPr>
              <a:t>i</a:t>
            </a:r>
            <a:r>
              <a:rPr lang="en-US" sz="3200">
                <a:latin typeface="Arial"/>
              </a:rPr>
              <a:t>q</a:t>
            </a:r>
            <a:r>
              <a:rPr lang="en-US" sz="3200" baseline="-33000">
                <a:latin typeface="Arial"/>
              </a:rPr>
              <a:t>i</a:t>
            </a:r>
            <a:r>
              <a:rPr lang="en-US" sz="3200" baseline="33000">
                <a:latin typeface="Arial"/>
              </a:rPr>
              <a:t>T</a:t>
            </a:r>
            <a:r>
              <a:rPr lang="en-US" sz="3200">
                <a:latin typeface="Arial"/>
              </a:rPr>
              <a:t> and change key to user id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Reduce by to compute using user id 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Invert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Reduce by key user to compute </a:t>
            </a:r>
            <a:endParaRPr/>
          </a:p>
        </p:txBody>
      </p:sp>
      <p:pic>
        <p:nvPicPr>
          <p:cNvPr id="101" name="Picture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822960" y="1097280"/>
            <a:ext cx="7497360" cy="100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Challenges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Nodes crash due to large data size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Multiple node timeout due to large data shuffling.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Optimization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Part A matrix inversion using svd.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Broadcast ratings data to all nodes.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Use hashing to partition user and item matrix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data to nodes by user_id and item_id.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390</Words>
  <Application>Microsoft Office PowerPoint</Application>
  <PresentationFormat>Custom</PresentationFormat>
  <Paragraphs>202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Latifur</dc:creator>
  <cp:lastModifiedBy>Khan, Latifur</cp:lastModifiedBy>
  <cp:revision>1</cp:revision>
  <dcterms:modified xsi:type="dcterms:W3CDTF">2016-03-02T17:34:04Z</dcterms:modified>
</cp:coreProperties>
</file>