
<file path=[Content_Types].xml><?xml version="1.0" encoding="utf-8"?>
<Types xmlns="http://schemas.openxmlformats.org/package/2006/content-types">
  <Default Extension="png" ContentType="image/png"/>
  <Default Extension="tmp" ContentType="image/pn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54"/>
  </p:notesMasterIdLst>
  <p:sldIdLst>
    <p:sldId id="256" r:id="rId2"/>
    <p:sldId id="355" r:id="rId3"/>
    <p:sldId id="304" r:id="rId4"/>
    <p:sldId id="305" r:id="rId5"/>
    <p:sldId id="306" r:id="rId6"/>
    <p:sldId id="308" r:id="rId7"/>
    <p:sldId id="307" r:id="rId8"/>
    <p:sldId id="309" r:id="rId9"/>
    <p:sldId id="350" r:id="rId10"/>
    <p:sldId id="351" r:id="rId11"/>
    <p:sldId id="352" r:id="rId12"/>
    <p:sldId id="353" r:id="rId13"/>
    <p:sldId id="310" r:id="rId14"/>
    <p:sldId id="311" r:id="rId15"/>
    <p:sldId id="312" r:id="rId16"/>
    <p:sldId id="313" r:id="rId17"/>
    <p:sldId id="318" r:id="rId18"/>
    <p:sldId id="315" r:id="rId19"/>
    <p:sldId id="316" r:id="rId20"/>
    <p:sldId id="317" r:id="rId21"/>
    <p:sldId id="319" r:id="rId22"/>
    <p:sldId id="320" r:id="rId23"/>
    <p:sldId id="321" r:id="rId24"/>
    <p:sldId id="322" r:id="rId25"/>
    <p:sldId id="342" r:id="rId26"/>
    <p:sldId id="343" r:id="rId27"/>
    <p:sldId id="344" r:id="rId28"/>
    <p:sldId id="345" r:id="rId29"/>
    <p:sldId id="346" r:id="rId30"/>
    <p:sldId id="347" r:id="rId31"/>
    <p:sldId id="348" r:id="rId32"/>
    <p:sldId id="349"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7" r:id="rId47"/>
    <p:sldId id="338" r:id="rId48"/>
    <p:sldId id="339" r:id="rId49"/>
    <p:sldId id="340" r:id="rId50"/>
    <p:sldId id="341" r:id="rId51"/>
    <p:sldId id="336" r:id="rId52"/>
    <p:sldId id="354" r:id="rId53"/>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4086" autoAdjust="0"/>
  </p:normalViewPr>
  <p:slideViewPr>
    <p:cSldViewPr snapToGrid="0" snapToObjects="1">
      <p:cViewPr varScale="1">
        <p:scale>
          <a:sx n="54" d="100"/>
          <a:sy n="54" d="100"/>
        </p:scale>
        <p:origin x="2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osharaf:Dropbox:Spark:Presentations:orchestra-bears-02172011: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osharaf:Dropbox:Spark:Presentations:orchestra-bears-02172011: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2076587637857092"/>
          <c:y val="6.2036672499270931E-2"/>
          <c:w val="0.74834596186081603"/>
          <c:h val="0.7272571580891144"/>
        </c:manualLayout>
      </c:layout>
      <c:barChart>
        <c:barDir val="col"/>
        <c:grouping val="stacked"/>
        <c:varyColors val="0"/>
        <c:ser>
          <c:idx val="1"/>
          <c:order val="0"/>
          <c:tx>
            <c:v>Computation</c:v>
          </c:tx>
          <c:spPr>
            <a:solidFill>
              <a:srgbClr val="FF0000"/>
            </a:solidFill>
          </c:spPr>
          <c:invertIfNegative val="0"/>
          <c:cat>
            <c:numRef>
              <c:f>Sheet2!$G$1:$G$4</c:f>
              <c:numCache>
                <c:formatCode>General</c:formatCode>
                <c:ptCount val="4"/>
                <c:pt idx="0">
                  <c:v>10</c:v>
                </c:pt>
                <c:pt idx="1">
                  <c:v>30</c:v>
                </c:pt>
                <c:pt idx="2">
                  <c:v>60</c:v>
                </c:pt>
                <c:pt idx="3">
                  <c:v>90</c:v>
                </c:pt>
              </c:numCache>
            </c:numRef>
          </c:cat>
          <c:val>
            <c:numRef>
              <c:f>Sheet2!$J$1:$J$4</c:f>
              <c:numCache>
                <c:formatCode>General</c:formatCode>
                <c:ptCount val="4"/>
                <c:pt idx="0">
                  <c:v>199.04561007879997</c:v>
                </c:pt>
                <c:pt idx="1">
                  <c:v>74.935982115399369</c:v>
                </c:pt>
                <c:pt idx="2">
                  <c:v>40.757004243000004</c:v>
                </c:pt>
                <c:pt idx="3">
                  <c:v>30.147651987250015</c:v>
                </c:pt>
              </c:numCache>
            </c:numRef>
          </c:val>
          <c:extLst>
            <c:ext xmlns:c16="http://schemas.microsoft.com/office/drawing/2014/chart" uri="{C3380CC4-5D6E-409C-BE32-E72D297353CC}">
              <c16:uniqueId val="{00000000-D29B-42CE-ADE1-C5BEA6DD347E}"/>
            </c:ext>
          </c:extLst>
        </c:ser>
        <c:ser>
          <c:idx val="2"/>
          <c:order val="1"/>
          <c:tx>
            <c:v>Communication</c:v>
          </c:tx>
          <c:spPr>
            <a:solidFill>
              <a:srgbClr val="3366FF"/>
            </a:solidFill>
          </c:spPr>
          <c:invertIfNegative val="0"/>
          <c:cat>
            <c:numRef>
              <c:f>Sheet2!$G$1:$G$4</c:f>
              <c:numCache>
                <c:formatCode>General</c:formatCode>
                <c:ptCount val="4"/>
                <c:pt idx="0">
                  <c:v>10</c:v>
                </c:pt>
                <c:pt idx="1">
                  <c:v>30</c:v>
                </c:pt>
                <c:pt idx="2">
                  <c:v>60</c:v>
                </c:pt>
                <c:pt idx="3">
                  <c:v>90</c:v>
                </c:pt>
              </c:numCache>
            </c:numRef>
          </c:cat>
          <c:val>
            <c:numRef>
              <c:f>Sheet2!$J$6:$J$9</c:f>
              <c:numCache>
                <c:formatCode>General</c:formatCode>
                <c:ptCount val="4"/>
                <c:pt idx="0">
                  <c:v>13.482000000000006</c:v>
                </c:pt>
                <c:pt idx="1">
                  <c:v>15.32</c:v>
                </c:pt>
                <c:pt idx="2">
                  <c:v>16.265999999999966</c:v>
                </c:pt>
                <c:pt idx="3">
                  <c:v>15.28</c:v>
                </c:pt>
              </c:numCache>
            </c:numRef>
          </c:val>
          <c:extLst>
            <c:ext xmlns:c16="http://schemas.microsoft.com/office/drawing/2014/chart" uri="{C3380CC4-5D6E-409C-BE32-E72D297353CC}">
              <c16:uniqueId val="{00000001-D29B-42CE-ADE1-C5BEA6DD347E}"/>
            </c:ext>
          </c:extLst>
        </c:ser>
        <c:dLbls>
          <c:showLegendKey val="0"/>
          <c:showVal val="0"/>
          <c:showCatName val="0"/>
          <c:showSerName val="0"/>
          <c:showPercent val="0"/>
          <c:showBubbleSize val="0"/>
        </c:dLbls>
        <c:gapWidth val="150"/>
        <c:overlap val="100"/>
        <c:axId val="244888528"/>
        <c:axId val="245465424"/>
      </c:barChart>
      <c:catAx>
        <c:axId val="244888528"/>
        <c:scaling>
          <c:orientation val="minMax"/>
        </c:scaling>
        <c:delete val="0"/>
        <c:axPos val="b"/>
        <c:title>
          <c:tx>
            <c:rich>
              <a:bodyPr/>
              <a:lstStyle/>
              <a:p>
                <a:pPr>
                  <a:defRPr>
                    <a:latin typeface="Calibri" panose="020F0502020204030204" pitchFamily="34" charset="0"/>
                    <a:cs typeface="Calibri" panose="020F0502020204030204" pitchFamily="34" charset="0"/>
                  </a:defRPr>
                </a:pPr>
                <a:r>
                  <a:rPr lang="en-US" dirty="0">
                    <a:latin typeface="Calibri" panose="020F0502020204030204" pitchFamily="34" charset="0"/>
                    <a:cs typeface="Calibri" panose="020F0502020204030204" pitchFamily="34" charset="0"/>
                  </a:rPr>
                  <a:t>Number of machines</a:t>
                </a:r>
              </a:p>
            </c:rich>
          </c:tx>
          <c:overlay val="0"/>
        </c:title>
        <c:numFmt formatCode="General" sourceLinked="1"/>
        <c:majorTickMark val="out"/>
        <c:minorTickMark val="none"/>
        <c:tickLblPos val="nextTo"/>
        <c:spPr>
          <a:ln>
            <a:solidFill>
              <a:schemeClr val="tx1"/>
            </a:solidFill>
          </a:ln>
        </c:spPr>
        <c:crossAx val="245465424"/>
        <c:crosses val="autoZero"/>
        <c:auto val="1"/>
        <c:lblAlgn val="ctr"/>
        <c:lblOffset val="100"/>
        <c:noMultiLvlLbl val="0"/>
      </c:catAx>
      <c:valAx>
        <c:axId val="245465424"/>
        <c:scaling>
          <c:orientation val="minMax"/>
        </c:scaling>
        <c:delete val="0"/>
        <c:axPos val="l"/>
        <c:title>
          <c:tx>
            <c:rich>
              <a:bodyPr/>
              <a:lstStyle/>
              <a:p>
                <a:pPr>
                  <a:defRPr>
                    <a:latin typeface="Calibri" panose="020F0502020204030204" pitchFamily="34" charset="0"/>
                    <a:cs typeface="Calibri" panose="020F0502020204030204" pitchFamily="34" charset="0"/>
                  </a:defRPr>
                </a:pPr>
                <a:r>
                  <a:rPr lang="en-US">
                    <a:latin typeface="Calibri" panose="020F0502020204030204" pitchFamily="34" charset="0"/>
                    <a:cs typeface="Calibri" panose="020F0502020204030204" pitchFamily="34" charset="0"/>
                  </a:rPr>
                  <a:t>Iteration time (s)</a:t>
                </a:r>
              </a:p>
            </c:rich>
          </c:tx>
          <c:overlay val="0"/>
        </c:title>
        <c:numFmt formatCode="General" sourceLinked="1"/>
        <c:majorTickMark val="out"/>
        <c:minorTickMark val="none"/>
        <c:tickLblPos val="nextTo"/>
        <c:spPr>
          <a:ln>
            <a:solidFill>
              <a:schemeClr val="tx1"/>
            </a:solidFill>
          </a:ln>
        </c:spPr>
        <c:crossAx val="244888528"/>
        <c:crosses val="autoZero"/>
        <c:crossBetween val="between"/>
      </c:valAx>
    </c:plotArea>
    <c:legend>
      <c:legendPos val="r"/>
      <c:layout>
        <c:manualLayout>
          <c:xMode val="edge"/>
          <c:yMode val="edge"/>
          <c:x val="0.48352196745241938"/>
          <c:y val="6.9060519000386733E-2"/>
          <c:w val="0.47096609781593535"/>
          <c:h val="0.17216732201629512"/>
        </c:manualLayout>
      </c:layout>
      <c:overlay val="0"/>
      <c:txPr>
        <a:bodyPr/>
        <a:lstStyle/>
        <a:p>
          <a:pPr>
            <a:defRPr>
              <a:latin typeface="Calibri" panose="020F0502020204030204" pitchFamily="34" charset="0"/>
              <a:cs typeface="Calibri" panose="020F0502020204030204" pitchFamily="34" charset="0"/>
            </a:defRPr>
          </a:pPr>
          <a:endParaRPr lang="en-US"/>
        </a:p>
      </c:txPr>
    </c:legend>
    <c:plotVisOnly val="1"/>
    <c:dispBlanksAs val="gap"/>
    <c:showDLblsOverMax val="0"/>
  </c:chart>
  <c:txPr>
    <a:bodyPr/>
    <a:lstStyle/>
    <a:p>
      <a:pPr>
        <a:defRPr sz="1800">
          <a:latin typeface="Corbel"/>
          <a:cs typeface="Corbe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20787002981049"/>
          <c:y val="6.2036672499270924E-2"/>
          <c:w val="0.72888068575026643"/>
          <c:h val="0.72120308104099096"/>
        </c:manualLayout>
      </c:layout>
      <c:barChart>
        <c:barDir val="col"/>
        <c:grouping val="stacked"/>
        <c:varyColors val="0"/>
        <c:ser>
          <c:idx val="1"/>
          <c:order val="0"/>
          <c:tx>
            <c:v>Computation</c:v>
          </c:tx>
          <c:spPr>
            <a:solidFill>
              <a:srgbClr val="FF0000"/>
            </a:solidFill>
          </c:spPr>
          <c:invertIfNegative val="0"/>
          <c:cat>
            <c:numRef>
              <c:f>Sheet2!$A$1:$A$4</c:f>
              <c:numCache>
                <c:formatCode>General</c:formatCode>
                <c:ptCount val="4"/>
                <c:pt idx="0">
                  <c:v>10</c:v>
                </c:pt>
                <c:pt idx="1">
                  <c:v>30</c:v>
                </c:pt>
                <c:pt idx="2">
                  <c:v>60</c:v>
                </c:pt>
                <c:pt idx="3">
                  <c:v>90</c:v>
                </c:pt>
              </c:numCache>
            </c:numRef>
          </c:cat>
          <c:val>
            <c:numRef>
              <c:f>Sheet2!$D$1:$D$4</c:f>
              <c:numCache>
                <c:formatCode>General</c:formatCode>
                <c:ptCount val="4"/>
                <c:pt idx="0">
                  <c:v>203.1419068946</c:v>
                </c:pt>
                <c:pt idx="1">
                  <c:v>75.707654814400001</c:v>
                </c:pt>
                <c:pt idx="2">
                  <c:v>39.938378171400011</c:v>
                </c:pt>
                <c:pt idx="3">
                  <c:v>30.111607625250027</c:v>
                </c:pt>
              </c:numCache>
            </c:numRef>
          </c:val>
          <c:extLst>
            <c:ext xmlns:c16="http://schemas.microsoft.com/office/drawing/2014/chart" uri="{C3380CC4-5D6E-409C-BE32-E72D297353CC}">
              <c16:uniqueId val="{00000000-5CE2-4DB3-8DB9-C80D15030635}"/>
            </c:ext>
          </c:extLst>
        </c:ser>
        <c:ser>
          <c:idx val="2"/>
          <c:order val="1"/>
          <c:tx>
            <c:v>Communication</c:v>
          </c:tx>
          <c:spPr>
            <a:solidFill>
              <a:srgbClr val="3366FF"/>
            </a:solidFill>
          </c:spPr>
          <c:invertIfNegative val="0"/>
          <c:cat>
            <c:numRef>
              <c:f>Sheet2!$A$1:$A$4</c:f>
              <c:numCache>
                <c:formatCode>General</c:formatCode>
                <c:ptCount val="4"/>
                <c:pt idx="0">
                  <c:v>10</c:v>
                </c:pt>
                <c:pt idx="1">
                  <c:v>30</c:v>
                </c:pt>
                <c:pt idx="2">
                  <c:v>60</c:v>
                </c:pt>
                <c:pt idx="3">
                  <c:v>90</c:v>
                </c:pt>
              </c:numCache>
            </c:numRef>
          </c:cat>
          <c:val>
            <c:numRef>
              <c:f>Sheet2!$D$6:$D$9</c:f>
              <c:numCache>
                <c:formatCode>General</c:formatCode>
                <c:ptCount val="4"/>
                <c:pt idx="0">
                  <c:v>9.1079999999999988</c:v>
                </c:pt>
                <c:pt idx="1">
                  <c:v>17.441999999999986</c:v>
                </c:pt>
                <c:pt idx="2">
                  <c:v>33.752000000000002</c:v>
                </c:pt>
                <c:pt idx="3">
                  <c:v>55.797500000000028</c:v>
                </c:pt>
              </c:numCache>
            </c:numRef>
          </c:val>
          <c:extLst>
            <c:ext xmlns:c16="http://schemas.microsoft.com/office/drawing/2014/chart" uri="{C3380CC4-5D6E-409C-BE32-E72D297353CC}">
              <c16:uniqueId val="{00000001-5CE2-4DB3-8DB9-C80D15030635}"/>
            </c:ext>
          </c:extLst>
        </c:ser>
        <c:dLbls>
          <c:showLegendKey val="0"/>
          <c:showVal val="0"/>
          <c:showCatName val="0"/>
          <c:showSerName val="0"/>
          <c:showPercent val="0"/>
          <c:showBubbleSize val="0"/>
        </c:dLbls>
        <c:gapWidth val="150"/>
        <c:overlap val="100"/>
        <c:axId val="245468224"/>
        <c:axId val="245468784"/>
      </c:barChart>
      <c:catAx>
        <c:axId val="245468224"/>
        <c:scaling>
          <c:orientation val="minMax"/>
        </c:scaling>
        <c:delete val="0"/>
        <c:axPos val="b"/>
        <c:title>
          <c:tx>
            <c:rich>
              <a:bodyPr/>
              <a:lstStyle/>
              <a:p>
                <a:pPr>
                  <a:defRPr>
                    <a:latin typeface="Calibri" panose="020F0502020204030204" pitchFamily="34" charset="0"/>
                    <a:cs typeface="Calibri" panose="020F0502020204030204" pitchFamily="34" charset="0"/>
                  </a:defRPr>
                </a:pPr>
                <a:r>
                  <a:rPr lang="en-US">
                    <a:latin typeface="Calibri" panose="020F0502020204030204" pitchFamily="34" charset="0"/>
                    <a:cs typeface="Calibri" panose="020F0502020204030204" pitchFamily="34" charset="0"/>
                  </a:rPr>
                  <a:t>Number of machines</a:t>
                </a:r>
              </a:p>
            </c:rich>
          </c:tx>
          <c:layout>
            <c:manualLayout>
              <c:xMode val="edge"/>
              <c:yMode val="edge"/>
              <c:x val="0.3470365735455872"/>
              <c:y val="0.90313559591238557"/>
            </c:manualLayout>
          </c:layout>
          <c:overlay val="0"/>
        </c:title>
        <c:numFmt formatCode="General" sourceLinked="1"/>
        <c:majorTickMark val="out"/>
        <c:minorTickMark val="none"/>
        <c:tickLblPos val="nextTo"/>
        <c:spPr>
          <a:ln>
            <a:solidFill>
              <a:schemeClr val="tx1"/>
            </a:solidFill>
          </a:ln>
        </c:spPr>
        <c:crossAx val="245468784"/>
        <c:crosses val="autoZero"/>
        <c:auto val="1"/>
        <c:lblAlgn val="ctr"/>
        <c:lblOffset val="100"/>
        <c:noMultiLvlLbl val="0"/>
      </c:catAx>
      <c:valAx>
        <c:axId val="245468784"/>
        <c:scaling>
          <c:orientation val="minMax"/>
        </c:scaling>
        <c:delete val="0"/>
        <c:axPos val="l"/>
        <c:title>
          <c:tx>
            <c:rich>
              <a:bodyPr/>
              <a:lstStyle/>
              <a:p>
                <a:pPr>
                  <a:defRPr>
                    <a:latin typeface="Calibri" panose="020F0502020204030204" pitchFamily="34" charset="0"/>
                    <a:cs typeface="Calibri" panose="020F0502020204030204" pitchFamily="34" charset="0"/>
                  </a:defRPr>
                </a:pPr>
                <a:r>
                  <a:rPr lang="en-US">
                    <a:latin typeface="Calibri" panose="020F0502020204030204" pitchFamily="34" charset="0"/>
                    <a:cs typeface="Calibri" panose="020F0502020204030204" pitchFamily="34" charset="0"/>
                  </a:rPr>
                  <a:t>Iteration time (s)</a:t>
                </a:r>
              </a:p>
            </c:rich>
          </c:tx>
          <c:overlay val="0"/>
        </c:title>
        <c:numFmt formatCode="General" sourceLinked="1"/>
        <c:majorTickMark val="out"/>
        <c:minorTickMark val="none"/>
        <c:tickLblPos val="nextTo"/>
        <c:spPr>
          <a:ln>
            <a:solidFill>
              <a:schemeClr val="tx1"/>
            </a:solidFill>
          </a:ln>
        </c:spPr>
        <c:crossAx val="245468224"/>
        <c:crosses val="autoZero"/>
        <c:crossBetween val="between"/>
      </c:valAx>
    </c:plotArea>
    <c:legend>
      <c:legendPos val="r"/>
      <c:layout>
        <c:manualLayout>
          <c:xMode val="edge"/>
          <c:yMode val="edge"/>
          <c:x val="0.45025181996481323"/>
          <c:y val="6.6905778571443017E-2"/>
          <c:w val="0.46725375155809579"/>
          <c:h val="0.17655740489834118"/>
        </c:manualLayout>
      </c:layout>
      <c:overlay val="0"/>
      <c:txPr>
        <a:bodyPr/>
        <a:lstStyle/>
        <a:p>
          <a:pPr>
            <a:defRPr>
              <a:latin typeface="Calibri" panose="020F0502020204030204" pitchFamily="34" charset="0"/>
              <a:cs typeface="Calibri" panose="020F0502020204030204" pitchFamily="34" charset="0"/>
            </a:defRPr>
          </a:pPr>
          <a:endParaRPr lang="en-US"/>
        </a:p>
      </c:txPr>
    </c:legend>
    <c:plotVisOnly val="1"/>
    <c:dispBlanksAs val="gap"/>
    <c:showDLblsOverMax val="0"/>
  </c:chart>
  <c:spPr>
    <a:solidFill>
      <a:schemeClr val="bg1"/>
    </a:solidFill>
  </c:spPr>
  <c:txPr>
    <a:bodyPr/>
    <a:lstStyle/>
    <a:p>
      <a:pPr>
        <a:defRPr sz="1800">
          <a:latin typeface="Corbel"/>
          <a:cs typeface="Corbe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2/15/2018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rk.incubator.apache.org/docs/latest/tuning.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ark.incubator.apache.org/docs/latest/tuning.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2763064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Emphasize that the overhead of</a:t>
            </a:r>
            <a:r>
              <a:rPr lang="en-US" baseline="0" dirty="0"/>
              <a:t> replication and disk IO from HDFS comes from FT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737176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tLang="en-US" dirty="0"/>
              <a:t>Resilient Distributed Datasets or RDD are the </a:t>
            </a:r>
            <a:r>
              <a:rPr lang="en-US" altLang="en-US" b="1" dirty="0"/>
              <a:t>distributed memory abstractions</a:t>
            </a:r>
            <a:r>
              <a:rPr lang="en-US" altLang="en-US" dirty="0"/>
              <a:t> that lets programmer perform </a:t>
            </a:r>
            <a:r>
              <a:rPr lang="en-US" altLang="en-US" b="1" dirty="0"/>
              <a:t>in-memory parallel computations</a:t>
            </a:r>
            <a:r>
              <a:rPr lang="en-US" altLang="en-US" dirty="0"/>
              <a:t> on </a:t>
            </a:r>
            <a:r>
              <a:rPr lang="en-US" altLang="en-US" b="1" dirty="0"/>
              <a:t>large clusters</a:t>
            </a:r>
            <a:r>
              <a:rPr lang="en-US" altLang="en-US" dirty="0"/>
              <a:t>. And that too in a </a:t>
            </a:r>
            <a:r>
              <a:rPr lang="en-US" altLang="en-US" b="1" dirty="0"/>
              <a:t>highly fault tolerant</a:t>
            </a:r>
            <a:r>
              <a:rPr lang="en-US" altLang="en-US" dirty="0"/>
              <a:t> manner.</a:t>
            </a:r>
          </a:p>
          <a:p>
            <a:pPr marL="171450" indent="-171450">
              <a:buFontTx/>
              <a:buChar char="-"/>
            </a:pPr>
            <a:endParaRPr lang="en-US" altLang="en-US" dirty="0"/>
          </a:p>
          <a:p>
            <a:pPr marL="171450" indent="-171450">
              <a:buFontTx/>
              <a:buChar char="-"/>
            </a:pPr>
            <a:r>
              <a:rPr lang="en-US" altLang="en-US" dirty="0"/>
              <a:t>This is the main concept around which the whole Spark framework revolves around.</a:t>
            </a:r>
          </a:p>
          <a:p>
            <a:pPr marL="171450" indent="-171450">
              <a:buFontTx/>
              <a:buChar char="-"/>
            </a:pPr>
            <a:r>
              <a:rPr lang="en-US" altLang="en-US" dirty="0"/>
              <a:t>Currently 2 types of RDDs:</a:t>
            </a:r>
          </a:p>
          <a:p>
            <a:pPr marL="628650" lvl="1" indent="-171450">
              <a:buFontTx/>
              <a:buChar char="-"/>
            </a:pPr>
            <a:r>
              <a:rPr lang="en-US" altLang="en-US" b="1" dirty="0"/>
              <a:t>Parallelized collections</a:t>
            </a:r>
            <a:r>
              <a:rPr lang="en-US" altLang="en-US" dirty="0"/>
              <a:t>: Created by calling parallelize method on an existing Scala collection. Developer can specify the number of </a:t>
            </a:r>
            <a:r>
              <a:rPr lang="en-US" altLang="en-US" b="1" dirty="0"/>
              <a:t>slices</a:t>
            </a:r>
            <a:r>
              <a:rPr lang="en-US" altLang="en-US" dirty="0"/>
              <a:t> to cut the dataset into. Ideally 2-3 slices per CPU.</a:t>
            </a:r>
          </a:p>
          <a:p>
            <a:pPr marL="628650" lvl="1" indent="-171450">
              <a:buFontTx/>
              <a:buChar char="-"/>
            </a:pPr>
            <a:r>
              <a:rPr lang="en-US" altLang="en-US" b="1" dirty="0"/>
              <a:t>Hadoop Datasets</a:t>
            </a:r>
            <a:r>
              <a:rPr lang="en-US" altLang="en-US" dirty="0"/>
              <a:t>: These distributed datasets are created from any file stored on HDFS or other storage systems supported by Hadoop (S3, </a:t>
            </a:r>
            <a:r>
              <a:rPr lang="en-US" altLang="en-US" dirty="0" err="1"/>
              <a:t>Hbase</a:t>
            </a:r>
            <a:r>
              <a:rPr lang="en-US" altLang="en-US" dirty="0"/>
              <a:t> </a:t>
            </a:r>
            <a:r>
              <a:rPr lang="en-US" altLang="en-US" dirty="0" err="1"/>
              <a:t>etc</a:t>
            </a:r>
            <a:r>
              <a:rPr lang="en-US" altLang="en-US" dirty="0"/>
              <a:t>). These are created using </a:t>
            </a:r>
            <a:r>
              <a:rPr lang="en-US" altLang="en-US" dirty="0" err="1"/>
              <a:t>SparkContext’s</a:t>
            </a:r>
            <a:r>
              <a:rPr lang="en-US" altLang="en-US" dirty="0"/>
              <a:t> </a:t>
            </a:r>
            <a:r>
              <a:rPr lang="en-US" altLang="en-US" dirty="0" err="1"/>
              <a:t>textFile</a:t>
            </a:r>
            <a:r>
              <a:rPr lang="en-US" altLang="en-US" dirty="0"/>
              <a:t> method. Default number of </a:t>
            </a:r>
            <a:r>
              <a:rPr lang="en-US" altLang="en-US" b="1" dirty="0"/>
              <a:t>slices </a:t>
            </a:r>
            <a:r>
              <a:rPr lang="en-US" altLang="en-US" dirty="0"/>
              <a:t>in this case is 1 slice per file block.</a:t>
            </a:r>
          </a:p>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164127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tLang="en-US" dirty="0"/>
              <a:t>Transformations: Like </a:t>
            </a:r>
            <a:r>
              <a:rPr lang="en-US" altLang="en-US" b="1" dirty="0"/>
              <a:t>map</a:t>
            </a:r>
            <a:r>
              <a:rPr lang="en-US" altLang="en-US" dirty="0"/>
              <a:t> – takes an RDD as an input, passes &amp; process each element to a function, and return a new transformed RDD as an output.</a:t>
            </a:r>
          </a:p>
          <a:p>
            <a:pPr marL="171450" indent="-171450">
              <a:buFontTx/>
              <a:buChar char="-"/>
            </a:pPr>
            <a:r>
              <a:rPr lang="en-US" altLang="en-US" dirty="0"/>
              <a:t>By default, each transformed RDD is </a:t>
            </a:r>
            <a:r>
              <a:rPr lang="en-US" altLang="en-US" b="1" dirty="0"/>
              <a:t>recomputed</a:t>
            </a:r>
            <a:r>
              <a:rPr lang="en-US" altLang="en-US" dirty="0"/>
              <a:t> each time you run an action on it. Unless you specify the RDD to be </a:t>
            </a:r>
            <a:r>
              <a:rPr lang="en-US" altLang="en-US" b="1" dirty="0"/>
              <a:t>cached</a:t>
            </a:r>
            <a:r>
              <a:rPr lang="en-US" altLang="en-US" dirty="0"/>
              <a:t> in memory. Spark will try to keep the elements around the cluster for faster access.</a:t>
            </a:r>
          </a:p>
          <a:p>
            <a:pPr marL="171450" indent="-171450">
              <a:buFontTx/>
              <a:buChar char="-"/>
            </a:pPr>
            <a:r>
              <a:rPr lang="en-US" altLang="en-US" dirty="0"/>
              <a:t>RDD can be persisted on discs as well.</a:t>
            </a:r>
          </a:p>
          <a:p>
            <a:pPr marL="171450" indent="-171450">
              <a:buFontTx/>
              <a:buChar char="-"/>
            </a:pPr>
            <a:r>
              <a:rPr lang="en-US" altLang="en-US" u="sng" dirty="0"/>
              <a:t>Caching is the Key tool for iterative algorithms</a:t>
            </a:r>
            <a:r>
              <a:rPr lang="en-US" altLang="en-US" dirty="0"/>
              <a:t>.</a:t>
            </a:r>
          </a:p>
          <a:p>
            <a:pPr marL="171450" indent="-171450">
              <a:buFontTx/>
              <a:buChar char="-"/>
            </a:pPr>
            <a:r>
              <a:rPr lang="en-US" altLang="en-US" dirty="0"/>
              <a:t>Using persist, one can specify the </a:t>
            </a:r>
            <a:r>
              <a:rPr lang="en-US" altLang="en-US" b="1" dirty="0"/>
              <a:t>Storage Level </a:t>
            </a:r>
            <a:r>
              <a:rPr lang="en-US" altLang="en-US" dirty="0"/>
              <a:t>for persisting an RDD. </a:t>
            </a:r>
            <a:r>
              <a:rPr lang="en-US" altLang="en-US" b="1" dirty="0"/>
              <a:t>Cache </a:t>
            </a:r>
            <a:r>
              <a:rPr lang="en-US" altLang="en-US" dirty="0"/>
              <a:t>is just a </a:t>
            </a:r>
            <a:r>
              <a:rPr lang="en-US" altLang="en-US" b="1" dirty="0"/>
              <a:t>short hand </a:t>
            </a:r>
            <a:r>
              <a:rPr lang="en-US" altLang="en-US" dirty="0"/>
              <a:t>for default storage level. Which is </a:t>
            </a:r>
            <a:r>
              <a:rPr lang="en-US" altLang="en-US" b="1" dirty="0"/>
              <a:t>MEMORY_ONLY</a:t>
            </a:r>
            <a:r>
              <a:rPr lang="en-US" altLang="en-US" dirty="0"/>
              <a:t>.</a:t>
            </a:r>
          </a:p>
          <a:p>
            <a:pPr marL="628650" lvl="1" indent="-171450">
              <a:buFontTx/>
              <a:buChar char="-"/>
            </a:pPr>
            <a:r>
              <a:rPr lang="en-US" altLang="en-US" dirty="0"/>
              <a:t>MEMORY_ONLY</a:t>
            </a:r>
          </a:p>
          <a:p>
            <a:pPr marL="1085850" lvl="2" indent="-171450">
              <a:buFontTx/>
              <a:buChar char="-"/>
            </a:pPr>
            <a:r>
              <a:rPr lang="en-US" altLang="en-US" dirty="0"/>
              <a:t>Store RDD as </a:t>
            </a:r>
            <a:r>
              <a:rPr lang="en-US" altLang="en-US" dirty="0" err="1"/>
              <a:t>deserialized</a:t>
            </a:r>
            <a:r>
              <a:rPr lang="en-US" altLang="en-US" dirty="0"/>
              <a:t> Java objects in the JVM. If the RDD does not fit in memory, some partitions will not be cached and will be recomputed on the fly each time they're needed. This is the default level.</a:t>
            </a:r>
          </a:p>
          <a:p>
            <a:pPr marL="628650" lvl="1" indent="-171450">
              <a:buFontTx/>
              <a:buChar char="-"/>
            </a:pPr>
            <a:r>
              <a:rPr lang="en-US" altLang="en-US" dirty="0"/>
              <a:t>MEMORY_AND_DISK</a:t>
            </a:r>
          </a:p>
          <a:p>
            <a:pPr marL="1085850" lvl="2" indent="-171450">
              <a:buFontTx/>
              <a:buChar char="-"/>
            </a:pPr>
            <a:r>
              <a:rPr lang="en-US" altLang="en-US" dirty="0"/>
              <a:t>Store RDD as </a:t>
            </a:r>
            <a:r>
              <a:rPr lang="en-US" altLang="en-US" dirty="0" err="1"/>
              <a:t>deserialized</a:t>
            </a:r>
            <a:r>
              <a:rPr lang="en-US" altLang="en-US" dirty="0"/>
              <a:t> Java objects in the JVM. If the RDD does not fit in memory, store the partitions that don't fit on disk, and read them from there when they're needed.</a:t>
            </a:r>
          </a:p>
          <a:p>
            <a:pPr marL="628650" lvl="1" indent="-171450">
              <a:buFontTx/>
              <a:buChar char="-"/>
            </a:pPr>
            <a:r>
              <a:rPr lang="en-US" altLang="en-US" dirty="0"/>
              <a:t>MEMORY_ONLY_SER</a:t>
            </a:r>
          </a:p>
          <a:p>
            <a:pPr marL="1085850" lvl="2" indent="-171450">
              <a:buFontTx/>
              <a:buChar char="-"/>
            </a:pPr>
            <a:r>
              <a:rPr lang="en-US" altLang="en-US" dirty="0"/>
              <a:t>Store RDD as </a:t>
            </a:r>
            <a:r>
              <a:rPr lang="en-US" altLang="en-US" i="1" dirty="0"/>
              <a:t>serialized</a:t>
            </a:r>
            <a:r>
              <a:rPr lang="en-US" altLang="en-US" dirty="0"/>
              <a:t> Java objects (one byte array per partition). This is generally more space-efficient than </a:t>
            </a:r>
            <a:r>
              <a:rPr lang="en-US" altLang="en-US" dirty="0" err="1"/>
              <a:t>deserialized</a:t>
            </a:r>
            <a:r>
              <a:rPr lang="en-US" altLang="en-US" dirty="0"/>
              <a:t> objects, especially when using a </a:t>
            </a:r>
            <a:r>
              <a:rPr lang="en-US" altLang="en-US" dirty="0">
                <a:hlinkClick r:id="rId3"/>
              </a:rPr>
              <a:t>fast </a:t>
            </a:r>
            <a:r>
              <a:rPr lang="en-US" altLang="en-US" dirty="0" err="1">
                <a:hlinkClick r:id="rId3"/>
              </a:rPr>
              <a:t>serializer</a:t>
            </a:r>
            <a:r>
              <a:rPr lang="en-US" altLang="en-US" dirty="0"/>
              <a:t>, but more CPU-intensive to read.</a:t>
            </a:r>
          </a:p>
          <a:p>
            <a:pPr marL="628650" lvl="1" indent="-171450">
              <a:buFontTx/>
              <a:buChar char="-"/>
            </a:pPr>
            <a:r>
              <a:rPr lang="en-US" altLang="en-US" dirty="0"/>
              <a:t>MEMORY_AND_DISK_SER</a:t>
            </a:r>
          </a:p>
          <a:p>
            <a:pPr marL="1085850" lvl="2" indent="-171450">
              <a:buFontTx/>
              <a:buChar char="-"/>
            </a:pPr>
            <a:r>
              <a:rPr lang="en-US" altLang="en-US" dirty="0"/>
              <a:t>Similar to MEMORY_ONLY_SER, but spill partitions that don't fit in memory to disk instead of </a:t>
            </a:r>
            <a:r>
              <a:rPr lang="en-US" altLang="en-US" dirty="0" err="1"/>
              <a:t>recomputing</a:t>
            </a:r>
            <a:r>
              <a:rPr lang="en-US" altLang="en-US" dirty="0"/>
              <a:t> them on the fly each time they're needed.</a:t>
            </a:r>
          </a:p>
          <a:p>
            <a:pPr marL="628650" lvl="1" indent="-171450">
              <a:buFontTx/>
              <a:buChar char="-"/>
            </a:pPr>
            <a:r>
              <a:rPr lang="en-US" altLang="en-US" dirty="0"/>
              <a:t>DISK_ONLY</a:t>
            </a:r>
          </a:p>
          <a:p>
            <a:pPr marL="1085850" lvl="2" indent="-171450">
              <a:buFontTx/>
              <a:buChar char="-"/>
            </a:pPr>
            <a:r>
              <a:rPr lang="en-US" altLang="en-US" dirty="0"/>
              <a:t>Store the RDD partitions only on disk.</a:t>
            </a:r>
          </a:p>
          <a:p>
            <a:pPr marL="628650" lvl="1" indent="-171450">
              <a:buFontTx/>
              <a:buChar char="-"/>
            </a:pPr>
            <a:r>
              <a:rPr lang="en-US" altLang="en-US" dirty="0"/>
              <a:t>MEMORY_ONLY_2, MEMORY_AND_DISK_2 </a:t>
            </a:r>
            <a:r>
              <a:rPr lang="en-US" altLang="en-US" dirty="0" err="1"/>
              <a:t>etc</a:t>
            </a:r>
            <a:endParaRPr lang="en-US" altLang="en-US" dirty="0"/>
          </a:p>
          <a:p>
            <a:pPr marL="1085850" lvl="2" indent="-171450">
              <a:buFontTx/>
              <a:buChar char="-"/>
            </a:pPr>
            <a:r>
              <a:rPr lang="en-US" altLang="en-US" dirty="0"/>
              <a:t>Same as the levels above, but replicate each partition on two cluster nodes.</a:t>
            </a:r>
          </a:p>
          <a:p>
            <a:pPr marL="1085850" lvl="2" indent="-171450">
              <a:buFontTx/>
              <a:buChar char="-"/>
            </a:pPr>
            <a:endParaRPr lang="en-US" altLang="en-US" dirty="0"/>
          </a:p>
          <a:p>
            <a:pPr marL="171450" indent="-171450">
              <a:buFontTx/>
              <a:buChar char="-"/>
            </a:pPr>
            <a:r>
              <a:rPr lang="en-US" altLang="en-US" dirty="0"/>
              <a:t>Which Storage level is best:</a:t>
            </a:r>
          </a:p>
          <a:p>
            <a:pPr marL="628650" lvl="1" indent="-171450">
              <a:buFontTx/>
              <a:buChar char="-"/>
            </a:pPr>
            <a:r>
              <a:rPr lang="en-US" altLang="en-US" dirty="0"/>
              <a:t>Few things to consider:</a:t>
            </a:r>
          </a:p>
          <a:p>
            <a:pPr marL="1085850" lvl="2" indent="-171450">
              <a:buFontTx/>
              <a:buChar char="-"/>
            </a:pPr>
            <a:r>
              <a:rPr lang="en-US" altLang="en-US" dirty="0"/>
              <a:t>Try to keep in-memory as much as possible</a:t>
            </a:r>
          </a:p>
          <a:p>
            <a:pPr marL="1085850" lvl="2" indent="-171450">
              <a:buFontTx/>
              <a:buChar char="-"/>
            </a:pPr>
            <a:r>
              <a:rPr lang="en-US" altLang="en-US" dirty="0"/>
              <a:t>Try not to spill to disc unless your computed datasets are memory expensive</a:t>
            </a:r>
          </a:p>
          <a:p>
            <a:pPr marL="1085850" lvl="2" indent="-171450">
              <a:buFontTx/>
              <a:buChar char="-"/>
            </a:pPr>
            <a:r>
              <a:rPr lang="en-US" altLang="en-US" dirty="0"/>
              <a:t>Use replication only if you want fault tolerance</a:t>
            </a:r>
          </a:p>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20</a:t>
            </a:fld>
            <a:endParaRPr lang="en-US"/>
          </a:p>
        </p:txBody>
      </p:sp>
    </p:spTree>
    <p:extLst>
      <p:ext uri="{BB962C8B-B14F-4D97-AF65-F5344CB8AC3E}">
        <p14:creationId xmlns:p14="http://schemas.microsoft.com/office/powerpoint/2010/main" val="2440737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tLang="en-US" dirty="0" smtClean="0"/>
              <a:t>Transformations: Like </a:t>
            </a:r>
            <a:r>
              <a:rPr lang="en-US" altLang="en-US" b="1" dirty="0" smtClean="0"/>
              <a:t>map</a:t>
            </a:r>
            <a:r>
              <a:rPr lang="en-US" altLang="en-US" dirty="0" smtClean="0"/>
              <a:t> – takes an RDD as an input, passes &amp; process each element to a function, and return a new transformed RDD as an output.</a:t>
            </a:r>
          </a:p>
          <a:p>
            <a:pPr marL="171450" indent="-171450">
              <a:buFontTx/>
              <a:buChar char="-"/>
            </a:pPr>
            <a:r>
              <a:rPr lang="en-US" altLang="en-US" dirty="0" smtClean="0"/>
              <a:t>By default, each transformed RDD is </a:t>
            </a:r>
            <a:r>
              <a:rPr lang="en-US" altLang="en-US" b="1" dirty="0" smtClean="0"/>
              <a:t>recomputed</a:t>
            </a:r>
            <a:r>
              <a:rPr lang="en-US" altLang="en-US" dirty="0" smtClean="0"/>
              <a:t> each time you run an action on it. Unless you specify the RDD to be </a:t>
            </a:r>
            <a:r>
              <a:rPr lang="en-US" altLang="en-US" b="1" dirty="0" smtClean="0"/>
              <a:t>cached</a:t>
            </a:r>
            <a:r>
              <a:rPr lang="en-US" altLang="en-US" dirty="0" smtClean="0"/>
              <a:t> in memory. Spark will try to keep the elements around the cluster for faster access.</a:t>
            </a:r>
          </a:p>
          <a:p>
            <a:pPr marL="171450" indent="-171450">
              <a:buFontTx/>
              <a:buChar char="-"/>
            </a:pPr>
            <a:r>
              <a:rPr lang="en-US" altLang="en-US" dirty="0" smtClean="0"/>
              <a:t>RDD can be persisted on discs as well.</a:t>
            </a:r>
          </a:p>
          <a:p>
            <a:pPr marL="171450" indent="-171450">
              <a:buFontTx/>
              <a:buChar char="-"/>
            </a:pPr>
            <a:r>
              <a:rPr lang="en-US" altLang="en-US" u="sng" dirty="0" smtClean="0"/>
              <a:t>Caching is the Key tool for iterative algorithms</a:t>
            </a:r>
            <a:r>
              <a:rPr lang="en-US" altLang="en-US" dirty="0" smtClean="0"/>
              <a:t>.</a:t>
            </a:r>
          </a:p>
          <a:p>
            <a:pPr marL="171450" indent="-171450">
              <a:buFontTx/>
              <a:buChar char="-"/>
            </a:pPr>
            <a:r>
              <a:rPr lang="en-US" altLang="en-US" dirty="0" smtClean="0"/>
              <a:t>Using persist, one can specify the </a:t>
            </a:r>
            <a:r>
              <a:rPr lang="en-US" altLang="en-US" b="1" dirty="0" smtClean="0"/>
              <a:t>Storage Level </a:t>
            </a:r>
            <a:r>
              <a:rPr lang="en-US" altLang="en-US" dirty="0" smtClean="0"/>
              <a:t>for persisting an RDD. </a:t>
            </a:r>
            <a:r>
              <a:rPr lang="en-US" altLang="en-US" b="1" dirty="0" smtClean="0"/>
              <a:t>Cache </a:t>
            </a:r>
            <a:r>
              <a:rPr lang="en-US" altLang="en-US" dirty="0" smtClean="0"/>
              <a:t>is just a </a:t>
            </a:r>
            <a:r>
              <a:rPr lang="en-US" altLang="en-US" b="1" dirty="0" smtClean="0"/>
              <a:t>short hand </a:t>
            </a:r>
            <a:r>
              <a:rPr lang="en-US" altLang="en-US" dirty="0" smtClean="0"/>
              <a:t>for default storage level. Which is </a:t>
            </a:r>
            <a:r>
              <a:rPr lang="en-US" altLang="en-US" b="1" dirty="0" smtClean="0"/>
              <a:t>MEMORY_ONLY</a:t>
            </a:r>
            <a:r>
              <a:rPr lang="en-US" altLang="en-US" dirty="0" smtClean="0"/>
              <a:t>.</a:t>
            </a:r>
          </a:p>
          <a:p>
            <a:pPr marL="628650" lvl="1" indent="-171450">
              <a:buFontTx/>
              <a:buChar char="-"/>
            </a:pPr>
            <a:r>
              <a:rPr lang="en-US" altLang="en-US" dirty="0" smtClean="0"/>
              <a:t>MEMORY_ONLY</a:t>
            </a:r>
          </a:p>
          <a:p>
            <a:pPr marL="1085850" lvl="2" indent="-171450">
              <a:buFontTx/>
              <a:buChar char="-"/>
            </a:pPr>
            <a:r>
              <a:rPr lang="en-US" altLang="en-US" dirty="0" smtClean="0"/>
              <a:t>Store RDD as </a:t>
            </a:r>
            <a:r>
              <a:rPr lang="en-US" altLang="en-US" dirty="0" err="1" smtClean="0"/>
              <a:t>deserialized</a:t>
            </a:r>
            <a:r>
              <a:rPr lang="en-US" altLang="en-US" dirty="0" smtClean="0"/>
              <a:t> Java objects in the JVM. If the RDD does not fit in memory, some partitions will not be cached and will be recomputed on the fly each time they're needed. This is the default level.</a:t>
            </a:r>
          </a:p>
          <a:p>
            <a:pPr marL="628650" lvl="1" indent="-171450">
              <a:buFontTx/>
              <a:buChar char="-"/>
            </a:pPr>
            <a:r>
              <a:rPr lang="en-US" altLang="en-US" dirty="0" smtClean="0"/>
              <a:t>MEMORY_AND_DISK</a:t>
            </a:r>
          </a:p>
          <a:p>
            <a:pPr marL="1085850" lvl="2" indent="-171450">
              <a:buFontTx/>
              <a:buChar char="-"/>
            </a:pPr>
            <a:r>
              <a:rPr lang="en-US" altLang="en-US" dirty="0" smtClean="0"/>
              <a:t>Store RDD as </a:t>
            </a:r>
            <a:r>
              <a:rPr lang="en-US" altLang="en-US" dirty="0" err="1" smtClean="0"/>
              <a:t>deserialized</a:t>
            </a:r>
            <a:r>
              <a:rPr lang="en-US" altLang="en-US" dirty="0" smtClean="0"/>
              <a:t> Java objects in the JVM. If the RDD does not fit in memory, store the partitions that don't fit on disk, and read them from there when they're needed.</a:t>
            </a:r>
          </a:p>
          <a:p>
            <a:pPr marL="628650" lvl="1" indent="-171450">
              <a:buFontTx/>
              <a:buChar char="-"/>
            </a:pPr>
            <a:r>
              <a:rPr lang="en-US" altLang="en-US" dirty="0" smtClean="0"/>
              <a:t>MEMORY_ONLY_SER</a:t>
            </a:r>
          </a:p>
          <a:p>
            <a:pPr marL="1085850" lvl="2" indent="-171450">
              <a:buFontTx/>
              <a:buChar char="-"/>
            </a:pPr>
            <a:r>
              <a:rPr lang="en-US" altLang="en-US" dirty="0" smtClean="0"/>
              <a:t>Store RDD as </a:t>
            </a:r>
            <a:r>
              <a:rPr lang="en-US" altLang="en-US" i="1" dirty="0" smtClean="0"/>
              <a:t>serialized</a:t>
            </a:r>
            <a:r>
              <a:rPr lang="en-US" altLang="en-US" dirty="0" smtClean="0"/>
              <a:t> Java objects (one byte array per partition). This is generally more space-efficient than </a:t>
            </a:r>
            <a:r>
              <a:rPr lang="en-US" altLang="en-US" dirty="0" err="1" smtClean="0"/>
              <a:t>deserialized</a:t>
            </a:r>
            <a:r>
              <a:rPr lang="en-US" altLang="en-US" dirty="0" smtClean="0"/>
              <a:t> objects, especially when using a </a:t>
            </a:r>
            <a:r>
              <a:rPr lang="en-US" altLang="en-US" dirty="0" smtClean="0">
                <a:hlinkClick r:id="rId3"/>
              </a:rPr>
              <a:t>fast </a:t>
            </a:r>
            <a:r>
              <a:rPr lang="en-US" altLang="en-US" dirty="0" err="1" smtClean="0">
                <a:hlinkClick r:id="rId3"/>
              </a:rPr>
              <a:t>serializer</a:t>
            </a:r>
            <a:r>
              <a:rPr lang="en-US" altLang="en-US" dirty="0" smtClean="0"/>
              <a:t>, but more CPU-intensive to read.</a:t>
            </a:r>
          </a:p>
          <a:p>
            <a:pPr marL="628650" lvl="1" indent="-171450">
              <a:buFontTx/>
              <a:buChar char="-"/>
            </a:pPr>
            <a:r>
              <a:rPr lang="en-US" altLang="en-US" dirty="0" smtClean="0"/>
              <a:t>MEMORY_AND_DISK_SER</a:t>
            </a:r>
          </a:p>
          <a:p>
            <a:pPr marL="1085850" lvl="2" indent="-171450">
              <a:buFontTx/>
              <a:buChar char="-"/>
            </a:pPr>
            <a:r>
              <a:rPr lang="en-US" altLang="en-US" dirty="0" smtClean="0"/>
              <a:t>Similar to MEMORY_ONLY_SER, but spill partitions that don't fit in memory to disk instead of </a:t>
            </a:r>
            <a:r>
              <a:rPr lang="en-US" altLang="en-US" dirty="0" err="1" smtClean="0"/>
              <a:t>recomputing</a:t>
            </a:r>
            <a:r>
              <a:rPr lang="en-US" altLang="en-US" dirty="0" smtClean="0"/>
              <a:t> them on the fly each time they're needed.</a:t>
            </a:r>
          </a:p>
          <a:p>
            <a:pPr marL="628650" lvl="1" indent="-171450">
              <a:buFontTx/>
              <a:buChar char="-"/>
            </a:pPr>
            <a:r>
              <a:rPr lang="en-US" altLang="en-US" dirty="0" smtClean="0"/>
              <a:t>DISK_ONLY</a:t>
            </a:r>
          </a:p>
          <a:p>
            <a:pPr marL="1085850" lvl="2" indent="-171450">
              <a:buFontTx/>
              <a:buChar char="-"/>
            </a:pPr>
            <a:r>
              <a:rPr lang="en-US" altLang="en-US" dirty="0" smtClean="0"/>
              <a:t>Store the RDD partitions only on disk.</a:t>
            </a:r>
          </a:p>
          <a:p>
            <a:pPr marL="628650" lvl="1" indent="-171450">
              <a:buFontTx/>
              <a:buChar char="-"/>
            </a:pPr>
            <a:r>
              <a:rPr lang="en-US" altLang="en-US" dirty="0" smtClean="0"/>
              <a:t>MEMORY_ONLY_2, MEMORY_AND_DISK_2 </a:t>
            </a:r>
            <a:r>
              <a:rPr lang="en-US" altLang="en-US" dirty="0" err="1" smtClean="0"/>
              <a:t>etc</a:t>
            </a:r>
            <a:endParaRPr lang="en-US" altLang="en-US" dirty="0" smtClean="0"/>
          </a:p>
          <a:p>
            <a:pPr marL="1085850" lvl="2" indent="-171450">
              <a:buFontTx/>
              <a:buChar char="-"/>
            </a:pPr>
            <a:r>
              <a:rPr lang="en-US" altLang="en-US" dirty="0" smtClean="0"/>
              <a:t>Same as the levels above, but replicate each partition on two cluster nodes.</a:t>
            </a:r>
          </a:p>
          <a:p>
            <a:pPr marL="1085850" lvl="2" indent="-171450">
              <a:buFontTx/>
              <a:buChar char="-"/>
            </a:pPr>
            <a:endParaRPr lang="en-US" altLang="en-US" dirty="0" smtClean="0"/>
          </a:p>
          <a:p>
            <a:pPr marL="171450" indent="-171450">
              <a:buFontTx/>
              <a:buChar char="-"/>
            </a:pPr>
            <a:r>
              <a:rPr lang="en-US" altLang="en-US" dirty="0" smtClean="0"/>
              <a:t>Which Storage level is best:</a:t>
            </a:r>
          </a:p>
          <a:p>
            <a:pPr marL="628650" lvl="1" indent="-171450">
              <a:buFontTx/>
              <a:buChar char="-"/>
            </a:pPr>
            <a:r>
              <a:rPr lang="en-US" altLang="en-US" dirty="0" smtClean="0"/>
              <a:t>Few things to consider:</a:t>
            </a:r>
          </a:p>
          <a:p>
            <a:pPr marL="1085850" lvl="2" indent="-171450">
              <a:buFontTx/>
              <a:buChar char="-"/>
            </a:pPr>
            <a:r>
              <a:rPr lang="en-US" altLang="en-US" dirty="0" smtClean="0"/>
              <a:t>Try to keep in-memory as much as possible</a:t>
            </a:r>
          </a:p>
          <a:p>
            <a:pPr marL="1085850" lvl="2" indent="-171450">
              <a:buFontTx/>
              <a:buChar char="-"/>
            </a:pPr>
            <a:r>
              <a:rPr lang="en-US" altLang="en-US" dirty="0" smtClean="0"/>
              <a:t>Try not to spill to disc unless your computed datasets are memory expensive</a:t>
            </a:r>
          </a:p>
          <a:p>
            <a:pPr marL="1085850" lvl="2" indent="-171450">
              <a:buFontTx/>
              <a:buChar char="-"/>
            </a:pPr>
            <a:r>
              <a:rPr lang="en-US" altLang="en-US" dirty="0" smtClean="0"/>
              <a:t>Use replication only if you want fault tolerance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21</a:t>
            </a:fld>
            <a:endParaRPr lang="en-US"/>
          </a:p>
        </p:txBody>
      </p:sp>
    </p:spTree>
    <p:extLst>
      <p:ext uri="{BB962C8B-B14F-4D97-AF65-F5344CB8AC3E}">
        <p14:creationId xmlns:p14="http://schemas.microsoft.com/office/powerpoint/2010/main" val="161153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50</a:t>
            </a:fld>
            <a:endParaRPr lang="en-US"/>
          </a:p>
        </p:txBody>
      </p:sp>
    </p:spTree>
    <p:extLst>
      <p:ext uri="{BB962C8B-B14F-4D97-AF65-F5344CB8AC3E}">
        <p14:creationId xmlns:p14="http://schemas.microsoft.com/office/powerpoint/2010/main" val="3230537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52</a:t>
            </a:fld>
            <a:endParaRPr lang="en-US"/>
          </a:p>
        </p:txBody>
      </p:sp>
    </p:spTree>
    <p:extLst>
      <p:ext uri="{BB962C8B-B14F-4D97-AF65-F5344CB8AC3E}">
        <p14:creationId xmlns:p14="http://schemas.microsoft.com/office/powerpoint/2010/main" val="135547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792288" y="187325"/>
            <a:ext cx="5551487" cy="66706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3.wdp"/><Relationship Id="rId4" Type="http://schemas.microsoft.com/office/2007/relationships/hdphoto" Target="../media/hdphoto2.wdp"/></Relationships>
</file>

<file path=ppt/slides/_rels/slide5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eecs.berkeley.edu/Pubs/TechRpts/2014/EECS-2014-12.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ark.apache.org/docs/2.2.0/rdd-programming-guid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r>
              <a:rPr sz="3300" dirty="0"/>
              <a:t/>
            </a:r>
            <a:br>
              <a:rPr sz="3300" dirty="0"/>
            </a:br>
            <a:r>
              <a:rPr sz="3300" dirty="0"/>
              <a:t/>
            </a:r>
            <a:br>
              <a:rPr sz="3300" dirty="0"/>
            </a:br>
            <a:r>
              <a:rPr sz="3300" dirty="0" smtClean="0"/>
              <a:t>SPARK BASICS</a:t>
            </a:r>
            <a:endParaRPr dirty="0"/>
          </a:p>
        </p:txBody>
      </p:sp>
      <p:sp>
        <p:nvSpPr>
          <p:cNvPr id="12290" name="Subtitle 2"/>
          <p:cNvSpPr>
            <a:spLocks noGrp="1"/>
          </p:cNvSpPr>
          <p:nvPr>
            <p:ph type="body" sz="quarter" idx="13"/>
          </p:nvPr>
        </p:nvSpPr>
        <p:spPr>
          <a:xfrm>
            <a:off x="2630488" y="4999038"/>
            <a:ext cx="4219575" cy="277812"/>
          </a:xfrm>
        </p:spPr>
        <p:txBody>
          <a:bodyPr/>
          <a:lstStyle/>
          <a:p>
            <a:pPr eaLnBrk="1" hangingPunct="1"/>
            <a:r>
              <a:rPr lang="en-US" sz="2000" b="1" dirty="0">
                <a:solidFill>
                  <a:srgbClr val="2F5597"/>
                </a:solidFill>
              </a:rPr>
              <a:t>1. Introduction to Spark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a:t>
            </a:r>
          </a:p>
        </p:txBody>
      </p:sp>
      <p:grpSp>
        <p:nvGrpSpPr>
          <p:cNvPr id="4" name="Group 16"/>
          <p:cNvGrpSpPr>
            <a:grpSpLocks/>
          </p:cNvGrpSpPr>
          <p:nvPr/>
        </p:nvGrpSpPr>
        <p:grpSpPr bwMode="auto">
          <a:xfrm>
            <a:off x="655638" y="1905000"/>
            <a:ext cx="7615237" cy="1400175"/>
            <a:chOff x="1185780" y="3840289"/>
            <a:chExt cx="7616414" cy="1399590"/>
          </a:xfrm>
        </p:grpSpPr>
        <p:grpSp>
          <p:nvGrpSpPr>
            <p:cNvPr id="5" name="Group 2"/>
            <p:cNvGrpSpPr>
              <a:grpSpLocks/>
            </p:cNvGrpSpPr>
            <p:nvPr/>
          </p:nvGrpSpPr>
          <p:grpSpPr bwMode="auto">
            <a:xfrm>
              <a:off x="2258446" y="3840289"/>
              <a:ext cx="6543748" cy="1399590"/>
              <a:chOff x="1476504" y="3856387"/>
              <a:chExt cx="7487984" cy="1732853"/>
            </a:xfrm>
          </p:grpSpPr>
          <p:sp>
            <p:nvSpPr>
              <p:cNvPr id="7" name="Can 38"/>
              <p:cNvSpPr>
                <a:spLocks noChangeArrowheads="1"/>
              </p:cNvSpPr>
              <p:nvPr/>
            </p:nvSpPr>
            <p:spPr bwMode="auto">
              <a:xfrm>
                <a:off x="1477248" y="4237536"/>
                <a:ext cx="783062" cy="823204"/>
              </a:xfrm>
              <a:prstGeom prst="can">
                <a:avLst>
                  <a:gd name="adj" fmla="val 25002"/>
                </a:avLst>
              </a:prstGeom>
              <a:solidFill>
                <a:srgbClr val="17375E"/>
              </a:soli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sz="1600">
                  <a:solidFill>
                    <a:schemeClr val="lt1"/>
                  </a:solidFill>
                  <a:latin typeface="+mn-lt"/>
                  <a:ea typeface="+mn-ea"/>
                </a:endParaRPr>
              </a:p>
            </p:txBody>
          </p:sp>
          <p:cxnSp>
            <p:nvCxnSpPr>
              <p:cNvPr id="8" name="Straight Arrow Connector 39"/>
              <p:cNvCxnSpPr>
                <a:stCxn id="7" idx="4"/>
                <a:endCxn id="9" idx="1"/>
              </p:cNvCxnSpPr>
              <p:nvPr/>
            </p:nvCxnSpPr>
            <p:spPr>
              <a:xfrm>
                <a:off x="2260310" y="4650120"/>
                <a:ext cx="53778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 name="Rectangle 40"/>
              <p:cNvSpPr>
                <a:spLocks noChangeArrowheads="1"/>
              </p:cNvSpPr>
              <p:nvPr/>
            </p:nvSpPr>
            <p:spPr bwMode="auto">
              <a:xfrm>
                <a:off x="2798098" y="4426146"/>
                <a:ext cx="908425" cy="447948"/>
              </a:xfrm>
              <a:prstGeom prst="rect">
                <a:avLst/>
              </a:prstGeom>
              <a:solidFill>
                <a:srgbClr val="E6B9B8"/>
              </a:solidFill>
              <a:ln w="9525">
                <a:solidFill>
                  <a:srgbClr val="4A7EB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1600" dirty="0" err="1">
                    <a:latin typeface="+mn-lt"/>
                    <a:ea typeface="+mn-ea"/>
                  </a:rPr>
                  <a:t>iter</a:t>
                </a:r>
                <a:r>
                  <a:rPr lang="en-US" sz="1600" dirty="0">
                    <a:latin typeface="+mn-lt"/>
                    <a:ea typeface="+mn-ea"/>
                  </a:rPr>
                  <a:t>. 1</a:t>
                </a:r>
              </a:p>
            </p:txBody>
          </p:sp>
          <p:cxnSp>
            <p:nvCxnSpPr>
              <p:cNvPr id="10" name="Straight Arrow Connector 41"/>
              <p:cNvCxnSpPr>
                <a:stCxn id="9" idx="3"/>
              </p:cNvCxnSpPr>
              <p:nvPr/>
            </p:nvCxnSpPr>
            <p:spPr>
              <a:xfrm flipV="1">
                <a:off x="3706523" y="4650120"/>
                <a:ext cx="323399"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42"/>
              <p:cNvCxnSpPr>
                <a:endCxn id="12" idx="1"/>
              </p:cNvCxnSpPr>
              <p:nvPr/>
            </p:nvCxnSpPr>
            <p:spPr>
              <a:xfrm>
                <a:off x="4905644" y="4650120"/>
                <a:ext cx="621363"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2" name="Rectangle 43"/>
              <p:cNvSpPr>
                <a:spLocks noChangeArrowheads="1"/>
              </p:cNvSpPr>
              <p:nvPr/>
            </p:nvSpPr>
            <p:spPr bwMode="auto">
              <a:xfrm>
                <a:off x="5527007" y="4426146"/>
                <a:ext cx="910243" cy="447948"/>
              </a:xfrm>
              <a:prstGeom prst="rect">
                <a:avLst/>
              </a:prstGeom>
              <a:solidFill>
                <a:srgbClr val="E6B9B8"/>
              </a:solidFill>
              <a:ln w="9525">
                <a:solidFill>
                  <a:srgbClr val="4A7EB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1600" dirty="0" err="1">
                    <a:latin typeface="+mn-lt"/>
                    <a:ea typeface="+mn-ea"/>
                  </a:rPr>
                  <a:t>iter</a:t>
                </a:r>
                <a:r>
                  <a:rPr lang="en-US" sz="1600" dirty="0">
                    <a:latin typeface="+mn-lt"/>
                    <a:ea typeface="+mn-ea"/>
                  </a:rPr>
                  <a:t>. 2</a:t>
                </a:r>
              </a:p>
            </p:txBody>
          </p:sp>
          <p:cxnSp>
            <p:nvCxnSpPr>
              <p:cNvPr id="13" name="Straight Arrow Connector 44"/>
              <p:cNvCxnSpPr>
                <a:stCxn id="12" idx="3"/>
              </p:cNvCxnSpPr>
              <p:nvPr/>
            </p:nvCxnSpPr>
            <p:spPr>
              <a:xfrm flipV="1">
                <a:off x="6437250" y="4650120"/>
                <a:ext cx="337934"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45"/>
              <p:cNvCxnSpPr/>
              <p:nvPr/>
            </p:nvCxnSpPr>
            <p:spPr>
              <a:xfrm>
                <a:off x="7649088" y="4659944"/>
                <a:ext cx="59047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5" name="TextBox 46"/>
              <p:cNvSpPr txBox="1">
                <a:spLocks noChangeArrowheads="1"/>
              </p:cNvSpPr>
              <p:nvPr/>
            </p:nvSpPr>
            <p:spPr bwMode="auto">
              <a:xfrm>
                <a:off x="8237811" y="4435951"/>
                <a:ext cx="726677" cy="42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600" b="1">
                    <a:latin typeface="Corbel" panose="020B0503020204020204" pitchFamily="34" charset="0"/>
                  </a:rPr>
                  <a:t>.  .  .</a:t>
                </a:r>
              </a:p>
            </p:txBody>
          </p:sp>
          <p:sp>
            <p:nvSpPr>
              <p:cNvPr id="16" name="TextBox 47"/>
              <p:cNvSpPr txBox="1">
                <a:spLocks noChangeArrowheads="1"/>
              </p:cNvSpPr>
              <p:nvPr/>
            </p:nvSpPr>
            <p:spPr bwMode="auto">
              <a:xfrm>
                <a:off x="1476504" y="5075713"/>
                <a:ext cx="703924" cy="42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latin typeface="Corbel" panose="020B0503020204020204" pitchFamily="34" charset="0"/>
                  </a:rPr>
                  <a:t>Input</a:t>
                </a:r>
              </a:p>
            </p:txBody>
          </p:sp>
          <p:grpSp>
            <p:nvGrpSpPr>
              <p:cNvPr id="17" name="Group 48"/>
              <p:cNvGrpSpPr>
                <a:grpSpLocks/>
              </p:cNvGrpSpPr>
              <p:nvPr/>
            </p:nvGrpSpPr>
            <p:grpSpPr bwMode="auto">
              <a:xfrm>
                <a:off x="3983471" y="3856387"/>
                <a:ext cx="1312636" cy="1724328"/>
                <a:chOff x="2784930" y="2345019"/>
                <a:chExt cx="1312636" cy="1724328"/>
              </a:xfrm>
            </p:grpSpPr>
            <p:pic>
              <p:nvPicPr>
                <p:cNvPr id="22" name="Picture 53"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930" y="2790207"/>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4"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3436" y="2554275"/>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5"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1942" y="2345019"/>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49"/>
              <p:cNvGrpSpPr>
                <a:grpSpLocks/>
              </p:cNvGrpSpPr>
              <p:nvPr/>
            </p:nvGrpSpPr>
            <p:grpSpPr bwMode="auto">
              <a:xfrm>
                <a:off x="6717068" y="3864912"/>
                <a:ext cx="1312636" cy="1724328"/>
                <a:chOff x="2784930" y="2345019"/>
                <a:chExt cx="1312636" cy="1724328"/>
              </a:xfrm>
            </p:grpSpPr>
            <p:pic>
              <p:nvPicPr>
                <p:cNvPr id="19" name="Picture 50"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930" y="2790207"/>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1"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3436" y="2554275"/>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2"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1942" y="2345019"/>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6" name="Picture 7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5780" y="4153535"/>
              <a:ext cx="790635" cy="79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Line Callout 1 1"/>
          <p:cNvSpPr/>
          <p:nvPr/>
        </p:nvSpPr>
        <p:spPr>
          <a:xfrm>
            <a:off x="655638" y="3668713"/>
            <a:ext cx="2303462" cy="650875"/>
          </a:xfrm>
          <a:prstGeom prst="borderCallout1">
            <a:avLst>
              <a:gd name="adj1" fmla="val -425"/>
              <a:gd name="adj2" fmla="val 46983"/>
              <a:gd name="adj3" fmla="val -144273"/>
              <a:gd name="adj4" fmla="val 10897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t>Not tied to 2 stage Map Reduce paradigm</a:t>
            </a:r>
          </a:p>
        </p:txBody>
      </p:sp>
      <p:sp>
        <p:nvSpPr>
          <p:cNvPr id="26" name="Line Callout 1 81"/>
          <p:cNvSpPr/>
          <p:nvPr/>
        </p:nvSpPr>
        <p:spPr>
          <a:xfrm>
            <a:off x="687388" y="4594225"/>
            <a:ext cx="2303462" cy="768350"/>
          </a:xfrm>
          <a:prstGeom prst="borderCallout1">
            <a:avLst>
              <a:gd name="adj1" fmla="val 46459"/>
              <a:gd name="adj2" fmla="val 101096"/>
              <a:gd name="adj3" fmla="val -205393"/>
              <a:gd name="adj4" fmla="val 154071"/>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marL="342900" indent="-342900">
              <a:buFont typeface="+mj-lt"/>
              <a:buAutoNum type="arabicPeriod"/>
              <a:defRPr/>
            </a:pPr>
            <a:r>
              <a:rPr lang="en-US" sz="1500" dirty="0"/>
              <a:t>Extract a working set</a:t>
            </a:r>
          </a:p>
          <a:p>
            <a:pPr marL="342900" indent="-342900">
              <a:buFont typeface="+mj-lt"/>
              <a:buAutoNum type="arabicPeriod"/>
              <a:defRPr/>
            </a:pPr>
            <a:r>
              <a:rPr lang="en-US" sz="1500" dirty="0"/>
              <a:t>Cache it</a:t>
            </a:r>
          </a:p>
          <a:p>
            <a:pPr marL="342900" indent="-342900">
              <a:buFont typeface="+mj-lt"/>
              <a:buAutoNum type="arabicPeriod"/>
              <a:defRPr/>
            </a:pPr>
            <a:r>
              <a:rPr lang="en-US" sz="1500" dirty="0"/>
              <a:t>Query it repeatedly</a:t>
            </a:r>
          </a:p>
        </p:txBody>
      </p:sp>
      <p:grpSp>
        <p:nvGrpSpPr>
          <p:cNvPr id="27" name="Group 5"/>
          <p:cNvGrpSpPr>
            <a:grpSpLocks/>
          </p:cNvGrpSpPr>
          <p:nvPr/>
        </p:nvGrpSpPr>
        <p:grpSpPr bwMode="auto">
          <a:xfrm>
            <a:off x="3848100" y="3665538"/>
            <a:ext cx="4572000" cy="2763837"/>
            <a:chOff x="4427984" y="3596832"/>
            <a:chExt cx="4572000" cy="2764171"/>
          </a:xfrm>
        </p:grpSpPr>
        <p:pic>
          <p:nvPicPr>
            <p:cNvPr id="28" name="Picture 2" descr="http://spark.incubator.apache.org/images/logistic-regress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8555" y="3596832"/>
              <a:ext cx="3859865" cy="1991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3"/>
            <p:cNvSpPr>
              <a:spLocks noChangeArrowheads="1"/>
            </p:cNvSpPr>
            <p:nvPr/>
          </p:nvSpPr>
          <p:spPr bwMode="auto">
            <a:xfrm>
              <a:off x="4427984" y="5530006"/>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600">
                  <a:solidFill>
                    <a:srgbClr val="8F8F8F"/>
                  </a:solidFill>
                  <a:latin typeface="Helvetica Neue" charset="0"/>
                </a:rPr>
                <a:t>Logistic regression in Hadoop and Spark</a:t>
              </a:r>
            </a:p>
            <a:p>
              <a:pPr eaLnBrk="1" hangingPunct="1"/>
              <a:r>
                <a:rPr lang="en-US" altLang="en-US" sz="1600">
                  <a:solidFill>
                    <a:srgbClr val="555555"/>
                  </a:solidFill>
                  <a:latin typeface="Helvetica Neue" charset="0"/>
                </a:rPr>
                <a:t/>
              </a:r>
              <a:br>
                <a:rPr lang="en-US" altLang="en-US" sz="1600">
                  <a:solidFill>
                    <a:srgbClr val="555555"/>
                  </a:solidFill>
                  <a:latin typeface="Helvetica Neue" charset="0"/>
                </a:rPr>
              </a:br>
              <a:endParaRPr lang="en-US" altLang="en-US" sz="1600"/>
            </a:p>
          </p:txBody>
        </p:sp>
      </p:grpSp>
      <p:sp>
        <p:nvSpPr>
          <p:cNvPr id="30" name="TextBox 82"/>
          <p:cNvSpPr txBox="1">
            <a:spLocks noChangeArrowheads="1"/>
          </p:cNvSpPr>
          <p:nvPr/>
        </p:nvSpPr>
        <p:spPr bwMode="auto">
          <a:xfrm>
            <a:off x="2386013" y="1931988"/>
            <a:ext cx="55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Corbel" panose="020B0503020204020204" pitchFamily="34" charset="0"/>
              </a:rPr>
              <a:t>HDFS</a:t>
            </a:r>
            <a:br>
              <a:rPr lang="en-US" altLang="en-US" sz="1200">
                <a:latin typeface="Corbel" panose="020B0503020204020204" pitchFamily="34" charset="0"/>
              </a:rPr>
            </a:br>
            <a:r>
              <a:rPr lang="en-US" altLang="en-US" sz="1200">
                <a:latin typeface="Corbel" panose="020B0503020204020204" pitchFamily="34" charset="0"/>
              </a:rPr>
              <a:t>read</a:t>
            </a:r>
          </a:p>
        </p:txBody>
      </p:sp>
    </p:spTree>
    <p:extLst>
      <p:ext uri="{BB962C8B-B14F-4D97-AF65-F5344CB8AC3E}">
        <p14:creationId xmlns:p14="http://schemas.microsoft.com/office/powerpoint/2010/main" val="330334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Spark Programming Model</a:t>
            </a:r>
            <a:endParaRPr lang="en-US" dirty="0"/>
          </a:p>
        </p:txBody>
      </p:sp>
      <p:grpSp>
        <p:nvGrpSpPr>
          <p:cNvPr id="4" name="Group 84"/>
          <p:cNvGrpSpPr>
            <a:grpSpLocks/>
          </p:cNvGrpSpPr>
          <p:nvPr/>
        </p:nvGrpSpPr>
        <p:grpSpPr bwMode="auto">
          <a:xfrm>
            <a:off x="4259263" y="4429125"/>
            <a:ext cx="4057650" cy="1195388"/>
            <a:chOff x="4841227" y="4941168"/>
            <a:chExt cx="4058121" cy="1196426"/>
          </a:xfrm>
        </p:grpSpPr>
        <p:grpSp>
          <p:nvGrpSpPr>
            <p:cNvPr id="5" name="Group 80"/>
            <p:cNvGrpSpPr>
              <a:grpSpLocks/>
            </p:cNvGrpSpPr>
            <p:nvPr/>
          </p:nvGrpSpPr>
          <p:grpSpPr bwMode="auto">
            <a:xfrm>
              <a:off x="4841227" y="4947769"/>
              <a:ext cx="4058121" cy="1189825"/>
              <a:chOff x="4841227" y="4947769"/>
              <a:chExt cx="4058121" cy="1189825"/>
            </a:xfrm>
          </p:grpSpPr>
          <p:sp>
            <p:nvSpPr>
              <p:cNvPr id="7" name="Flowchart: Magnetic Disk 79"/>
              <p:cNvSpPr/>
              <p:nvPr/>
            </p:nvSpPr>
            <p:spPr>
              <a:xfrm>
                <a:off x="4841227" y="4952291"/>
                <a:ext cx="1778206" cy="700695"/>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dirty="0"/>
                  <a:t>Datanode</a:t>
                </a:r>
              </a:p>
            </p:txBody>
          </p:sp>
          <p:sp>
            <p:nvSpPr>
              <p:cNvPr id="8" name="Rounded Rectangle 77"/>
              <p:cNvSpPr/>
              <p:nvPr/>
            </p:nvSpPr>
            <p:spPr>
              <a:xfrm>
                <a:off x="4841227" y="5705419"/>
                <a:ext cx="4058121" cy="4321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solidFill>
                      <a:schemeClr val="dk1"/>
                    </a:solidFill>
                  </a:rPr>
                  <a:t>HDFS</a:t>
                </a:r>
              </a:p>
            </p:txBody>
          </p:sp>
          <p:sp>
            <p:nvSpPr>
              <p:cNvPr id="9" name="Flowchart: Magnetic Disk 81"/>
              <p:cNvSpPr/>
              <p:nvPr/>
            </p:nvSpPr>
            <p:spPr>
              <a:xfrm>
                <a:off x="7119553" y="4947524"/>
                <a:ext cx="1776619" cy="70069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dirty="0"/>
                  <a:t>Datanode</a:t>
                </a:r>
              </a:p>
            </p:txBody>
          </p:sp>
        </p:grpSp>
        <p:sp>
          <p:nvSpPr>
            <p:cNvPr id="6" name="TextBox 83"/>
            <p:cNvSpPr txBox="1">
              <a:spLocks noChangeArrowheads="1"/>
            </p:cNvSpPr>
            <p:nvPr/>
          </p:nvSpPr>
          <p:spPr bwMode="auto">
            <a:xfrm>
              <a:off x="6606985" y="4941168"/>
              <a:ext cx="5121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3200"/>
                <a:t>…</a:t>
              </a:r>
            </a:p>
          </p:txBody>
        </p:sp>
      </p:grpSp>
      <p:grpSp>
        <p:nvGrpSpPr>
          <p:cNvPr id="10" name="Group 3"/>
          <p:cNvGrpSpPr>
            <a:grpSpLocks/>
          </p:cNvGrpSpPr>
          <p:nvPr/>
        </p:nvGrpSpPr>
        <p:grpSpPr bwMode="auto">
          <a:xfrm>
            <a:off x="1095375" y="4441825"/>
            <a:ext cx="1563688" cy="909638"/>
            <a:chOff x="812197" y="2186876"/>
            <a:chExt cx="2557074" cy="1348041"/>
          </a:xfrm>
        </p:grpSpPr>
        <p:pic>
          <p:nvPicPr>
            <p:cNvPr id="11" name="Picture 1"/>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349808" y="2186876"/>
              <a:ext cx="1367311" cy="892146"/>
            </a:xfrm>
            <a:prstGeom prst="rect">
              <a:avLst/>
            </a:prstGeom>
          </p:spPr>
        </p:pic>
        <p:sp>
          <p:nvSpPr>
            <p:cNvPr id="12" name="TextBox 2"/>
            <p:cNvSpPr txBox="1">
              <a:spLocks noChangeArrowheads="1"/>
            </p:cNvSpPr>
            <p:nvPr/>
          </p:nvSpPr>
          <p:spPr bwMode="auto">
            <a:xfrm>
              <a:off x="812197" y="3079023"/>
              <a:ext cx="2557074" cy="455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dirty="0"/>
                <a:t>User (Developer)</a:t>
              </a:r>
            </a:p>
          </p:txBody>
        </p:sp>
      </p:grpSp>
      <p:grpSp>
        <p:nvGrpSpPr>
          <p:cNvPr id="13" name="Group 40"/>
          <p:cNvGrpSpPr>
            <a:grpSpLocks/>
          </p:cNvGrpSpPr>
          <p:nvPr/>
        </p:nvGrpSpPr>
        <p:grpSpPr bwMode="auto">
          <a:xfrm>
            <a:off x="749300" y="3548063"/>
            <a:ext cx="1565275" cy="893762"/>
            <a:chOff x="899592" y="4060729"/>
            <a:chExt cx="1563930" cy="893429"/>
          </a:xfrm>
        </p:grpSpPr>
        <p:cxnSp>
          <p:nvCxnSpPr>
            <p:cNvPr id="14" name="Straight Arrow Connector 8"/>
            <p:cNvCxnSpPr>
              <a:cxnSpLocks noChangeShapeType="1"/>
              <a:stCxn id="11" idx="0"/>
              <a:endCxn id="17" idx="2"/>
            </p:cNvCxnSpPr>
            <p:nvPr/>
          </p:nvCxnSpPr>
          <p:spPr bwMode="auto">
            <a:xfrm flipH="1" flipV="1">
              <a:off x="1979751" y="4060729"/>
              <a:ext cx="11102" cy="893429"/>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 name="TextBox 30"/>
            <p:cNvSpPr txBox="1">
              <a:spLocks noChangeArrowheads="1"/>
            </p:cNvSpPr>
            <p:nvPr/>
          </p:nvSpPr>
          <p:spPr bwMode="auto">
            <a:xfrm>
              <a:off x="899592" y="4430732"/>
              <a:ext cx="1563930" cy="32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500" b="1" dirty="0">
                  <a:latin typeface="+mn-lt"/>
                </a:rPr>
                <a:t>Writes</a:t>
              </a:r>
            </a:p>
          </p:txBody>
        </p:sp>
      </p:grpSp>
      <p:grpSp>
        <p:nvGrpSpPr>
          <p:cNvPr id="16" name="Group 39"/>
          <p:cNvGrpSpPr>
            <a:grpSpLocks/>
          </p:cNvGrpSpPr>
          <p:nvPr/>
        </p:nvGrpSpPr>
        <p:grpSpPr bwMode="auto">
          <a:xfrm>
            <a:off x="965200" y="1765300"/>
            <a:ext cx="1728788" cy="1890713"/>
            <a:chOff x="1115382" y="2276872"/>
            <a:chExt cx="1728426" cy="1891489"/>
          </a:xfrm>
        </p:grpSpPr>
        <p:sp>
          <p:nvSpPr>
            <p:cNvPr id="17" name="Flowchart: Document 5"/>
            <p:cNvSpPr>
              <a:spLocks noChangeArrowheads="1"/>
            </p:cNvSpPr>
            <p:nvPr/>
          </p:nvSpPr>
          <p:spPr bwMode="auto">
            <a:xfrm>
              <a:off x="1115382" y="2540505"/>
              <a:ext cx="1728426" cy="1627856"/>
            </a:xfrm>
            <a:prstGeom prst="flowChartDocumen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100">
                  <a:solidFill>
                    <a:srgbClr val="000000"/>
                  </a:solidFill>
                  <a:latin typeface="Calibri" panose="020F0502020204030204" pitchFamily="34" charset="0"/>
                </a:rPr>
                <a:t>sc=new </a:t>
              </a:r>
              <a:r>
                <a:rPr lang="en-US" altLang="en-US" sz="1100" b="1">
                  <a:solidFill>
                    <a:schemeClr val="accent1"/>
                  </a:solidFill>
                  <a:latin typeface="Calibri" panose="020F0502020204030204" pitchFamily="34" charset="0"/>
                </a:rPr>
                <a:t>SparkContext</a:t>
              </a:r>
            </a:p>
            <a:p>
              <a:pPr eaLnBrk="1" hangingPunct="1"/>
              <a:r>
                <a:rPr lang="en-US" altLang="en-US" sz="1100">
                  <a:solidFill>
                    <a:srgbClr val="000000"/>
                  </a:solidFill>
                  <a:latin typeface="Calibri" panose="020F0502020204030204" pitchFamily="34" charset="0"/>
                </a:rPr>
                <a:t>rDD=sc.textfile(“</a:t>
              </a:r>
              <a:r>
                <a:rPr lang="en-US" altLang="ja-JP" sz="1100">
                  <a:solidFill>
                    <a:srgbClr val="000000"/>
                  </a:solidFill>
                  <a:latin typeface="Calibri" panose="020F0502020204030204" pitchFamily="34" charset="0"/>
                </a:rPr>
                <a:t>hdfs://…</a:t>
              </a:r>
              <a:r>
                <a:rPr lang="en-US" altLang="en-US" sz="1100">
                  <a:solidFill>
                    <a:srgbClr val="000000"/>
                  </a:solidFill>
                  <a:latin typeface="Calibri" panose="020F0502020204030204" pitchFamily="34" charset="0"/>
                </a:rPr>
                <a:t>”</a:t>
              </a:r>
              <a:r>
                <a:rPr lang="en-US" altLang="ja-JP" sz="1100">
                  <a:solidFill>
                    <a:srgbClr val="000000"/>
                  </a:solidFill>
                  <a:latin typeface="Calibri" panose="020F0502020204030204" pitchFamily="34" charset="0"/>
                </a:rPr>
                <a:t>)</a:t>
              </a:r>
            </a:p>
            <a:p>
              <a:pPr eaLnBrk="1" hangingPunct="1"/>
              <a:r>
                <a:rPr lang="en-US" altLang="en-US" sz="1100">
                  <a:solidFill>
                    <a:srgbClr val="000000"/>
                  </a:solidFill>
                  <a:latin typeface="Calibri" panose="020F0502020204030204" pitchFamily="34" charset="0"/>
                </a:rPr>
                <a:t>rDD.filter(…)</a:t>
              </a:r>
            </a:p>
            <a:p>
              <a:pPr eaLnBrk="1" hangingPunct="1"/>
              <a:r>
                <a:rPr lang="en-US" altLang="en-US" sz="1100">
                  <a:solidFill>
                    <a:srgbClr val="000000"/>
                  </a:solidFill>
                  <a:latin typeface="Calibri" panose="020F0502020204030204" pitchFamily="34" charset="0"/>
                </a:rPr>
                <a:t>rDD.Cache</a:t>
              </a:r>
            </a:p>
            <a:p>
              <a:pPr eaLnBrk="1" hangingPunct="1"/>
              <a:r>
                <a:rPr lang="en-US" altLang="en-US" sz="1100">
                  <a:solidFill>
                    <a:srgbClr val="000000"/>
                  </a:solidFill>
                  <a:latin typeface="Calibri" panose="020F0502020204030204" pitchFamily="34" charset="0"/>
                </a:rPr>
                <a:t>rDD.Count</a:t>
              </a:r>
            </a:p>
            <a:p>
              <a:pPr eaLnBrk="1" hangingPunct="1"/>
              <a:r>
                <a:rPr lang="en-US" altLang="en-US" sz="1100">
                  <a:solidFill>
                    <a:srgbClr val="000000"/>
                  </a:solidFill>
                  <a:latin typeface="Calibri" panose="020F0502020204030204" pitchFamily="34" charset="0"/>
                </a:rPr>
                <a:t>rDD.map</a:t>
              </a:r>
            </a:p>
            <a:p>
              <a:pPr eaLnBrk="1" hangingPunct="1"/>
              <a:endParaRPr lang="en-US" altLang="en-US" sz="1100">
                <a:solidFill>
                  <a:srgbClr val="000000"/>
                </a:solidFill>
                <a:latin typeface="Calibri" panose="020F0502020204030204" pitchFamily="34" charset="0"/>
              </a:endParaRPr>
            </a:p>
          </p:txBody>
        </p:sp>
        <p:sp>
          <p:nvSpPr>
            <p:cNvPr id="18" name="TextBox 35"/>
            <p:cNvSpPr txBox="1">
              <a:spLocks noChangeArrowheads="1"/>
            </p:cNvSpPr>
            <p:nvPr/>
          </p:nvSpPr>
          <p:spPr bwMode="auto">
            <a:xfrm>
              <a:off x="1142883" y="2276872"/>
              <a:ext cx="1563930" cy="32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500" b="1" dirty="0">
                  <a:latin typeface="+mn-lt"/>
                </a:rPr>
                <a:t>Driver Program</a:t>
              </a:r>
            </a:p>
          </p:txBody>
        </p:sp>
      </p:grpSp>
      <p:sp>
        <p:nvSpPr>
          <p:cNvPr id="19" name="Line Callout 1 (Border and Accent Bar) 42"/>
          <p:cNvSpPr>
            <a:spLocks/>
          </p:cNvSpPr>
          <p:nvPr/>
        </p:nvSpPr>
        <p:spPr bwMode="auto">
          <a:xfrm>
            <a:off x="3000375" y="2555875"/>
            <a:ext cx="1258888" cy="307975"/>
          </a:xfrm>
          <a:prstGeom prst="accentBorderCallout1">
            <a:avLst>
              <a:gd name="adj1" fmla="val 18750"/>
              <a:gd name="adj2" fmla="val -8333"/>
              <a:gd name="adj3" fmla="val -135792"/>
              <a:gd name="adj4" fmla="val -63509"/>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sz="1400" dirty="0">
                <a:solidFill>
                  <a:schemeClr val="lt1"/>
                </a:solidFill>
                <a:latin typeface="+mn-lt"/>
                <a:ea typeface="+mn-ea"/>
              </a:rPr>
              <a:t>SparkContext</a:t>
            </a:r>
          </a:p>
        </p:txBody>
      </p:sp>
      <p:grpSp>
        <p:nvGrpSpPr>
          <p:cNvPr id="20" name="Group 46"/>
          <p:cNvGrpSpPr>
            <a:grpSpLocks/>
          </p:cNvGrpSpPr>
          <p:nvPr/>
        </p:nvGrpSpPr>
        <p:grpSpPr bwMode="auto">
          <a:xfrm>
            <a:off x="4587875" y="2327275"/>
            <a:ext cx="2209800" cy="719138"/>
            <a:chOff x="3667841" y="2852935"/>
            <a:chExt cx="2210277" cy="720080"/>
          </a:xfrm>
        </p:grpSpPr>
        <p:sp>
          <p:nvSpPr>
            <p:cNvPr id="21" name="Rounded Rectangle 43"/>
            <p:cNvSpPr>
              <a:spLocks noChangeArrowheads="1"/>
            </p:cNvSpPr>
            <p:nvPr/>
          </p:nvSpPr>
          <p:spPr bwMode="auto">
            <a:xfrm>
              <a:off x="4869838" y="2852935"/>
              <a:ext cx="1008280" cy="720080"/>
            </a:xfrm>
            <a:prstGeom prst="roundRect">
              <a:avLst>
                <a:gd name="adj" fmla="val 16667"/>
              </a:avLst>
            </a:prstGeom>
            <a:gradFill rotWithShape="1">
              <a:gsLst>
                <a:gs pos="0">
                  <a:srgbClr val="DCFFA0"/>
                </a:gs>
                <a:gs pos="100000">
                  <a:srgbClr val="A0CA4A"/>
                </a:gs>
              </a:gsLst>
              <a:lin ang="5400000"/>
            </a:gradFill>
            <a:ln w="9525">
              <a:solidFill>
                <a:srgbClr val="98B954"/>
              </a:solidFill>
              <a:round/>
              <a:headEnd/>
              <a:tailEnd/>
            </a:ln>
            <a:effectLst>
              <a:outerShdw blurRad="40000" dist="23000" dir="5400000" rotWithShape="0">
                <a:srgbClr val="808080">
                  <a:alpha val="34999"/>
                </a:srgbClr>
              </a:outerShdw>
            </a:effectLst>
          </p:spPr>
          <p:txBody>
            <a:bodyPr anchor="ctr"/>
            <a:lstStyle/>
            <a:p>
              <a:pPr algn="ctr">
                <a:defRPr/>
              </a:pPr>
              <a:r>
                <a:rPr lang="en-US" sz="1200" dirty="0">
                  <a:solidFill>
                    <a:schemeClr val="lt1"/>
                  </a:solidFill>
                  <a:latin typeface="+mn-lt"/>
                  <a:ea typeface="+mn-ea"/>
                </a:rPr>
                <a:t>Cluster Manager</a:t>
              </a:r>
            </a:p>
          </p:txBody>
        </p:sp>
        <p:cxnSp>
          <p:nvCxnSpPr>
            <p:cNvPr id="22" name="Straight Arrow Connector 45"/>
            <p:cNvCxnSpPr>
              <a:cxnSpLocks noChangeShapeType="1"/>
              <a:stCxn id="19" idx="0"/>
              <a:endCxn id="21" idx="1"/>
            </p:cNvCxnSpPr>
            <p:nvPr/>
          </p:nvCxnSpPr>
          <p:spPr bwMode="auto">
            <a:xfrm flipV="1">
              <a:off x="3667841" y="3213770"/>
              <a:ext cx="1201997" cy="31792"/>
            </a:xfrm>
            <a:prstGeom prst="straightConnector1">
              <a:avLst/>
            </a:prstGeom>
            <a:noFill/>
            <a:ln w="25400">
              <a:solidFill>
                <a:schemeClr val="tx1"/>
              </a:solidFill>
              <a:round/>
              <a:headEnd type="triangle" w="med" len="me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3" name="Group 76"/>
          <p:cNvGrpSpPr>
            <a:grpSpLocks/>
          </p:cNvGrpSpPr>
          <p:nvPr/>
        </p:nvGrpSpPr>
        <p:grpSpPr bwMode="auto">
          <a:xfrm>
            <a:off x="4013200" y="3055938"/>
            <a:ext cx="4310063" cy="1527175"/>
            <a:chOff x="4595575" y="3886575"/>
            <a:chExt cx="4309992" cy="1528110"/>
          </a:xfrm>
        </p:grpSpPr>
        <p:grpSp>
          <p:nvGrpSpPr>
            <p:cNvPr id="24" name="Group 53"/>
            <p:cNvGrpSpPr>
              <a:grpSpLocks/>
            </p:cNvGrpSpPr>
            <p:nvPr/>
          </p:nvGrpSpPr>
          <p:grpSpPr bwMode="auto">
            <a:xfrm>
              <a:off x="4595575" y="4310628"/>
              <a:ext cx="2029311" cy="1102886"/>
              <a:chOff x="4821025" y="4058004"/>
              <a:chExt cx="2054760" cy="1281824"/>
            </a:xfrm>
          </p:grpSpPr>
          <p:sp>
            <p:nvSpPr>
              <p:cNvPr id="35" name="Flowchart: Magnetic Disk 48"/>
              <p:cNvSpPr/>
              <p:nvPr/>
            </p:nvSpPr>
            <p:spPr>
              <a:xfrm>
                <a:off x="5076599" y="4059930"/>
                <a:ext cx="1798660" cy="127941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1200"/>
              </a:p>
            </p:txBody>
          </p:sp>
          <p:pic>
            <p:nvPicPr>
              <p:cNvPr id="36" name="Picture 5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1025" y="4058004"/>
                <a:ext cx="510059" cy="5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49"/>
              <p:cNvSpPr txBox="1">
                <a:spLocks noChangeArrowheads="1"/>
              </p:cNvSpPr>
              <p:nvPr/>
            </p:nvSpPr>
            <p:spPr bwMode="auto">
              <a:xfrm>
                <a:off x="5076055" y="4112942"/>
                <a:ext cx="1781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b="1"/>
                  <a:t>Worker Node</a:t>
                </a:r>
              </a:p>
            </p:txBody>
          </p:sp>
          <p:sp>
            <p:nvSpPr>
              <p:cNvPr id="38" name="Rectangle 51"/>
              <p:cNvSpPr>
                <a:spLocks noChangeArrowheads="1"/>
              </p:cNvSpPr>
              <p:nvPr/>
            </p:nvSpPr>
            <p:spPr bwMode="auto">
              <a:xfrm>
                <a:off x="5190723" y="4508554"/>
                <a:ext cx="1563983" cy="67570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lstStyle/>
              <a:p>
                <a:pPr>
                  <a:defRPr/>
                </a:pPr>
                <a:r>
                  <a:rPr lang="en-US" sz="1200" b="1" dirty="0">
                    <a:solidFill>
                      <a:schemeClr val="dk1"/>
                    </a:solidFill>
                    <a:latin typeface="+mn-lt"/>
                    <a:ea typeface="+mn-ea"/>
                  </a:rPr>
                  <a:t>Executer</a:t>
                </a:r>
              </a:p>
            </p:txBody>
          </p:sp>
          <p:sp>
            <p:nvSpPr>
              <p:cNvPr id="39" name="Rectangle 52"/>
              <p:cNvSpPr>
                <a:spLocks noChangeArrowheads="1"/>
              </p:cNvSpPr>
              <p:nvPr/>
            </p:nvSpPr>
            <p:spPr bwMode="auto">
              <a:xfrm>
                <a:off x="6055495" y="4508554"/>
                <a:ext cx="686353" cy="286161"/>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b="1" dirty="0">
                    <a:solidFill>
                      <a:schemeClr val="dk1"/>
                    </a:solidFill>
                    <a:latin typeface="+mn-lt"/>
                    <a:ea typeface="+mn-ea"/>
                  </a:rPr>
                  <a:t>Cache</a:t>
                </a:r>
              </a:p>
            </p:txBody>
          </p:sp>
          <p:sp>
            <p:nvSpPr>
              <p:cNvPr id="40" name="Rectangle 54"/>
              <p:cNvSpPr>
                <a:spLocks noChangeArrowheads="1"/>
              </p:cNvSpPr>
              <p:nvPr/>
            </p:nvSpPr>
            <p:spPr bwMode="auto">
              <a:xfrm>
                <a:off x="5394861" y="4863024"/>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sp>
            <p:nvSpPr>
              <p:cNvPr id="41" name="Rectangle 55"/>
              <p:cNvSpPr>
                <a:spLocks noChangeArrowheads="1"/>
              </p:cNvSpPr>
              <p:nvPr/>
            </p:nvSpPr>
            <p:spPr bwMode="auto">
              <a:xfrm>
                <a:off x="6045850" y="4859331"/>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grpSp>
        <p:grpSp>
          <p:nvGrpSpPr>
            <p:cNvPr id="25" name="Group 65"/>
            <p:cNvGrpSpPr>
              <a:grpSpLocks/>
            </p:cNvGrpSpPr>
            <p:nvPr/>
          </p:nvGrpSpPr>
          <p:grpSpPr bwMode="auto">
            <a:xfrm>
              <a:off x="6876256" y="4311799"/>
              <a:ext cx="2029311" cy="1102886"/>
              <a:chOff x="4821025" y="4058004"/>
              <a:chExt cx="2054760" cy="1281824"/>
            </a:xfrm>
          </p:grpSpPr>
          <p:sp>
            <p:nvSpPr>
              <p:cNvPr id="28" name="Flowchart: Magnetic Disk 66"/>
              <p:cNvSpPr/>
              <p:nvPr/>
            </p:nvSpPr>
            <p:spPr>
              <a:xfrm>
                <a:off x="5077124" y="4060415"/>
                <a:ext cx="1798661" cy="127941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1200"/>
              </a:p>
            </p:txBody>
          </p:sp>
          <p:pic>
            <p:nvPicPr>
              <p:cNvPr id="29" name="Picture 6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1025" y="4058004"/>
                <a:ext cx="510059" cy="5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68"/>
              <p:cNvSpPr txBox="1">
                <a:spLocks noChangeArrowheads="1"/>
              </p:cNvSpPr>
              <p:nvPr/>
            </p:nvSpPr>
            <p:spPr bwMode="auto">
              <a:xfrm>
                <a:off x="5076055" y="4112942"/>
                <a:ext cx="1781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b="1"/>
                  <a:t>Worker Node</a:t>
                </a:r>
              </a:p>
            </p:txBody>
          </p:sp>
          <p:sp>
            <p:nvSpPr>
              <p:cNvPr id="31" name="Rectangle 69"/>
              <p:cNvSpPr>
                <a:spLocks noChangeArrowheads="1"/>
              </p:cNvSpPr>
              <p:nvPr/>
            </p:nvSpPr>
            <p:spPr bwMode="auto">
              <a:xfrm>
                <a:off x="5191248" y="4509041"/>
                <a:ext cx="1563982" cy="67570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lstStyle/>
              <a:p>
                <a:pPr>
                  <a:defRPr/>
                </a:pPr>
                <a:r>
                  <a:rPr lang="en-US" sz="1200" b="1" dirty="0">
                    <a:solidFill>
                      <a:schemeClr val="dk1"/>
                    </a:solidFill>
                    <a:latin typeface="+mn-lt"/>
                    <a:ea typeface="+mn-ea"/>
                  </a:rPr>
                  <a:t>Executer</a:t>
                </a:r>
              </a:p>
            </p:txBody>
          </p:sp>
          <p:sp>
            <p:nvSpPr>
              <p:cNvPr id="32" name="Rectangle 70"/>
              <p:cNvSpPr>
                <a:spLocks noChangeArrowheads="1"/>
              </p:cNvSpPr>
              <p:nvPr/>
            </p:nvSpPr>
            <p:spPr bwMode="auto">
              <a:xfrm>
                <a:off x="6056020" y="4509041"/>
                <a:ext cx="686352" cy="28616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b="1" dirty="0">
                    <a:solidFill>
                      <a:schemeClr val="dk1"/>
                    </a:solidFill>
                    <a:latin typeface="+mn-lt"/>
                    <a:ea typeface="+mn-ea"/>
                  </a:rPr>
                  <a:t>Cache</a:t>
                </a:r>
              </a:p>
            </p:txBody>
          </p:sp>
          <p:sp>
            <p:nvSpPr>
              <p:cNvPr id="33" name="Rectangle 71"/>
              <p:cNvSpPr>
                <a:spLocks noChangeArrowheads="1"/>
              </p:cNvSpPr>
              <p:nvPr/>
            </p:nvSpPr>
            <p:spPr bwMode="auto">
              <a:xfrm>
                <a:off x="5395385" y="4863510"/>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sp>
            <p:nvSpPr>
              <p:cNvPr id="34" name="Rectangle 72"/>
              <p:cNvSpPr>
                <a:spLocks noChangeArrowheads="1"/>
              </p:cNvSpPr>
              <p:nvPr/>
            </p:nvSpPr>
            <p:spPr bwMode="auto">
              <a:xfrm>
                <a:off x="6046376" y="4859817"/>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grpSp>
        <p:cxnSp>
          <p:nvCxnSpPr>
            <p:cNvPr id="26" name="Straight Arrow Connector 73"/>
            <p:cNvCxnSpPr>
              <a:cxnSpLocks noChangeShapeType="1"/>
              <a:stCxn id="21" idx="2"/>
              <a:endCxn id="35" idx="1"/>
            </p:cNvCxnSpPr>
            <p:nvPr/>
          </p:nvCxnSpPr>
          <p:spPr bwMode="auto">
            <a:xfrm flipH="1">
              <a:off x="5735381" y="3886575"/>
              <a:ext cx="1470001" cy="425710"/>
            </a:xfrm>
            <a:prstGeom prst="straightConnector1">
              <a:avLst/>
            </a:prstGeom>
            <a:noFill/>
            <a:ln w="25400">
              <a:solidFill>
                <a:schemeClr val="tx1"/>
              </a:solidFill>
              <a:round/>
              <a:headEnd type="triangle" w="med" len="me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7" name="Straight Arrow Connector 75"/>
            <p:cNvCxnSpPr>
              <a:cxnSpLocks noChangeShapeType="1"/>
              <a:stCxn id="21" idx="2"/>
              <a:endCxn id="28" idx="1"/>
            </p:cNvCxnSpPr>
            <p:nvPr/>
          </p:nvCxnSpPr>
          <p:spPr bwMode="auto">
            <a:xfrm>
              <a:off x="7205382" y="3886575"/>
              <a:ext cx="811200" cy="427298"/>
            </a:xfrm>
            <a:prstGeom prst="straightConnector1">
              <a:avLst/>
            </a:prstGeom>
            <a:noFill/>
            <a:ln w="25400">
              <a:solidFill>
                <a:schemeClr val="tx1"/>
              </a:solidFill>
              <a:round/>
              <a:headEnd type="triangle" w="med" len="me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9331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Spark Programming Model</a:t>
            </a:r>
            <a:endParaRPr lang="en-US" dirty="0"/>
          </a:p>
        </p:txBody>
      </p:sp>
      <p:grpSp>
        <p:nvGrpSpPr>
          <p:cNvPr id="4" name="Group 3"/>
          <p:cNvGrpSpPr>
            <a:grpSpLocks/>
          </p:cNvGrpSpPr>
          <p:nvPr/>
        </p:nvGrpSpPr>
        <p:grpSpPr bwMode="auto">
          <a:xfrm>
            <a:off x="1223963" y="4430713"/>
            <a:ext cx="1563687" cy="909637"/>
            <a:chOff x="812197" y="2186876"/>
            <a:chExt cx="2557074" cy="1348041"/>
          </a:xfrm>
        </p:grpSpPr>
        <p:pic>
          <p:nvPicPr>
            <p:cNvPr id="5" name="Picture 1"/>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349808" y="2186876"/>
              <a:ext cx="1367311" cy="892146"/>
            </a:xfrm>
            <a:prstGeom prst="rect">
              <a:avLst/>
            </a:prstGeom>
          </p:spPr>
        </p:pic>
        <p:sp>
          <p:nvSpPr>
            <p:cNvPr id="6" name="TextBox 2"/>
            <p:cNvSpPr txBox="1">
              <a:spLocks noChangeArrowheads="1"/>
            </p:cNvSpPr>
            <p:nvPr/>
          </p:nvSpPr>
          <p:spPr bwMode="auto">
            <a:xfrm>
              <a:off x="812197" y="3079023"/>
              <a:ext cx="2557074" cy="455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dirty="0"/>
                <a:t>User (Developer)</a:t>
              </a:r>
            </a:p>
          </p:txBody>
        </p:sp>
      </p:grpSp>
      <p:grpSp>
        <p:nvGrpSpPr>
          <p:cNvPr id="7" name="Group 40"/>
          <p:cNvGrpSpPr>
            <a:grpSpLocks/>
          </p:cNvGrpSpPr>
          <p:nvPr/>
        </p:nvGrpSpPr>
        <p:grpSpPr bwMode="auto">
          <a:xfrm>
            <a:off x="879475" y="3536950"/>
            <a:ext cx="1563688" cy="893763"/>
            <a:chOff x="899592" y="4060729"/>
            <a:chExt cx="1563930" cy="893429"/>
          </a:xfrm>
        </p:grpSpPr>
        <p:cxnSp>
          <p:nvCxnSpPr>
            <p:cNvPr id="8" name="Straight Arrow Connector 7"/>
            <p:cNvCxnSpPr>
              <a:cxnSpLocks noChangeShapeType="1"/>
              <a:stCxn id="5" idx="0"/>
              <a:endCxn id="11" idx="2"/>
            </p:cNvCxnSpPr>
            <p:nvPr/>
          </p:nvCxnSpPr>
          <p:spPr bwMode="auto">
            <a:xfrm flipH="1" flipV="1">
              <a:off x="1979259" y="4060729"/>
              <a:ext cx="12702" cy="893429"/>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 name="TextBox 30"/>
            <p:cNvSpPr txBox="1">
              <a:spLocks noChangeArrowheads="1"/>
            </p:cNvSpPr>
            <p:nvPr/>
          </p:nvSpPr>
          <p:spPr bwMode="auto">
            <a:xfrm>
              <a:off x="899592" y="4430732"/>
              <a:ext cx="1563930" cy="32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500" b="1" dirty="0">
                  <a:latin typeface="+mn-lt"/>
                </a:rPr>
                <a:t>Writes</a:t>
              </a:r>
            </a:p>
          </p:txBody>
        </p:sp>
      </p:grpSp>
      <p:grpSp>
        <p:nvGrpSpPr>
          <p:cNvPr id="10" name="Group 39"/>
          <p:cNvGrpSpPr>
            <a:grpSpLocks/>
          </p:cNvGrpSpPr>
          <p:nvPr/>
        </p:nvGrpSpPr>
        <p:grpSpPr bwMode="auto">
          <a:xfrm>
            <a:off x="1095375" y="1754188"/>
            <a:ext cx="1727200" cy="1890712"/>
            <a:chOff x="1115382" y="2276872"/>
            <a:chExt cx="1728426" cy="1891489"/>
          </a:xfrm>
        </p:grpSpPr>
        <p:sp>
          <p:nvSpPr>
            <p:cNvPr id="11" name="Flowchart: Document 5"/>
            <p:cNvSpPr>
              <a:spLocks noChangeArrowheads="1"/>
            </p:cNvSpPr>
            <p:nvPr/>
          </p:nvSpPr>
          <p:spPr bwMode="auto">
            <a:xfrm>
              <a:off x="1115382" y="2540505"/>
              <a:ext cx="1728426" cy="1627856"/>
            </a:xfrm>
            <a:prstGeom prst="flowChartDocumen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100">
                  <a:solidFill>
                    <a:srgbClr val="000000"/>
                  </a:solidFill>
                  <a:latin typeface="Calibri" panose="020F0502020204030204" pitchFamily="34" charset="0"/>
                </a:rPr>
                <a:t>sc=new </a:t>
              </a:r>
              <a:r>
                <a:rPr lang="en-US" altLang="en-US" sz="1100">
                  <a:latin typeface="Calibri" panose="020F0502020204030204" pitchFamily="34" charset="0"/>
                </a:rPr>
                <a:t>SparkContext</a:t>
              </a:r>
            </a:p>
            <a:p>
              <a:pPr eaLnBrk="1" hangingPunct="1"/>
              <a:r>
                <a:rPr lang="en-US" altLang="en-US" sz="1100" b="1">
                  <a:solidFill>
                    <a:srgbClr val="000000"/>
                  </a:solidFill>
                  <a:latin typeface="Calibri" panose="020F0502020204030204" pitchFamily="34" charset="0"/>
                </a:rPr>
                <a:t>rDD</a:t>
              </a:r>
              <a:r>
                <a:rPr lang="en-US" altLang="en-US" sz="1100">
                  <a:solidFill>
                    <a:srgbClr val="000000"/>
                  </a:solidFill>
                  <a:latin typeface="Calibri" panose="020F0502020204030204" pitchFamily="34" charset="0"/>
                </a:rPr>
                <a:t>=sc.textfile(“</a:t>
              </a:r>
              <a:r>
                <a:rPr lang="en-US" altLang="ja-JP" sz="1100">
                  <a:solidFill>
                    <a:srgbClr val="000000"/>
                  </a:solidFill>
                  <a:latin typeface="Calibri" panose="020F0502020204030204" pitchFamily="34" charset="0"/>
                </a:rPr>
                <a:t>hdfs://…</a:t>
              </a:r>
              <a:r>
                <a:rPr lang="en-US" altLang="en-US" sz="1100">
                  <a:solidFill>
                    <a:srgbClr val="000000"/>
                  </a:solidFill>
                  <a:latin typeface="Calibri" panose="020F0502020204030204" pitchFamily="34" charset="0"/>
                </a:rPr>
                <a:t>”</a:t>
              </a:r>
              <a:r>
                <a:rPr lang="en-US" altLang="ja-JP" sz="1100">
                  <a:solidFill>
                    <a:srgbClr val="000000"/>
                  </a:solidFill>
                  <a:latin typeface="Calibri" panose="020F0502020204030204" pitchFamily="34" charset="0"/>
                </a:rPr>
                <a:t>)</a:t>
              </a:r>
            </a:p>
            <a:p>
              <a:pPr eaLnBrk="1" hangingPunct="1"/>
              <a:r>
                <a:rPr lang="en-US" altLang="en-US" sz="1100">
                  <a:solidFill>
                    <a:srgbClr val="000000"/>
                  </a:solidFill>
                  <a:latin typeface="Calibri" panose="020F0502020204030204" pitchFamily="34" charset="0"/>
                </a:rPr>
                <a:t>rDD.filter(…)</a:t>
              </a:r>
            </a:p>
            <a:p>
              <a:pPr eaLnBrk="1" hangingPunct="1"/>
              <a:r>
                <a:rPr lang="en-US" altLang="en-US" sz="1100">
                  <a:solidFill>
                    <a:srgbClr val="000000"/>
                  </a:solidFill>
                  <a:latin typeface="Calibri" panose="020F0502020204030204" pitchFamily="34" charset="0"/>
                </a:rPr>
                <a:t>rDD.Cache</a:t>
              </a:r>
            </a:p>
            <a:p>
              <a:pPr eaLnBrk="1" hangingPunct="1"/>
              <a:r>
                <a:rPr lang="en-US" altLang="en-US" sz="1100">
                  <a:solidFill>
                    <a:srgbClr val="000000"/>
                  </a:solidFill>
                  <a:latin typeface="Calibri" panose="020F0502020204030204" pitchFamily="34" charset="0"/>
                </a:rPr>
                <a:t>rDD.Count</a:t>
              </a:r>
            </a:p>
            <a:p>
              <a:pPr eaLnBrk="1" hangingPunct="1"/>
              <a:r>
                <a:rPr lang="en-US" altLang="en-US" sz="1100">
                  <a:solidFill>
                    <a:srgbClr val="000000"/>
                  </a:solidFill>
                  <a:latin typeface="Calibri" panose="020F0502020204030204" pitchFamily="34" charset="0"/>
                </a:rPr>
                <a:t>rDD.map</a:t>
              </a:r>
            </a:p>
            <a:p>
              <a:pPr eaLnBrk="1" hangingPunct="1"/>
              <a:endParaRPr lang="en-US" altLang="en-US" sz="1100">
                <a:solidFill>
                  <a:srgbClr val="000000"/>
                </a:solidFill>
                <a:latin typeface="Calibri" panose="020F0502020204030204" pitchFamily="34" charset="0"/>
              </a:endParaRPr>
            </a:p>
          </p:txBody>
        </p:sp>
        <p:sp>
          <p:nvSpPr>
            <p:cNvPr id="12" name="TextBox 35"/>
            <p:cNvSpPr txBox="1">
              <a:spLocks noChangeArrowheads="1"/>
            </p:cNvSpPr>
            <p:nvPr/>
          </p:nvSpPr>
          <p:spPr bwMode="auto">
            <a:xfrm>
              <a:off x="1142883" y="2276872"/>
              <a:ext cx="1563930" cy="32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500" b="1" dirty="0">
                  <a:latin typeface="+mn-lt"/>
                </a:rPr>
                <a:t>Driver Program</a:t>
              </a:r>
            </a:p>
          </p:txBody>
        </p:sp>
      </p:grpSp>
      <p:sp>
        <p:nvSpPr>
          <p:cNvPr id="13" name="Line Callout 1 (Border and Accent Bar) 56"/>
          <p:cNvSpPr>
            <a:spLocks/>
          </p:cNvSpPr>
          <p:nvPr/>
        </p:nvSpPr>
        <p:spPr bwMode="auto">
          <a:xfrm>
            <a:off x="3119438" y="2743200"/>
            <a:ext cx="1346200" cy="901700"/>
          </a:xfrm>
          <a:prstGeom prst="accentBorderCallout1">
            <a:avLst>
              <a:gd name="adj1" fmla="val 18750"/>
              <a:gd name="adj2" fmla="val -8333"/>
              <a:gd name="adj3" fmla="val -42282"/>
              <a:gd name="adj4" fmla="val -131778"/>
            </a:avLst>
          </a:prstGeom>
          <a:gradFill rotWithShape="1">
            <a:gsLst>
              <a:gs pos="0">
                <a:srgbClr val="95EEFF"/>
              </a:gs>
              <a:gs pos="100000">
                <a:srgbClr val="39B7D8"/>
              </a:gs>
            </a:gsLst>
            <a:lin ang="5400000"/>
          </a:gradFill>
          <a:ln w="9525">
            <a:solidFill>
              <a:srgbClr val="46AAC5"/>
            </a:solidFill>
            <a:miter lim="800000"/>
            <a:headEnd/>
            <a:tailEnd/>
          </a:ln>
          <a:effectLst>
            <a:outerShdw blurRad="40000" dist="23000" dir="5400000" rotWithShape="0">
              <a:srgbClr val="808080">
                <a:alpha val="34999"/>
              </a:srgbClr>
            </a:outerShdw>
          </a:effectLst>
        </p:spPr>
        <p:txBody>
          <a:bodyPr anchor="ctr"/>
          <a:lstStyle/>
          <a:p>
            <a:pPr algn="ctr">
              <a:defRPr/>
            </a:pPr>
            <a:r>
              <a:rPr lang="en-US" sz="1400" dirty="0">
                <a:solidFill>
                  <a:schemeClr val="lt1"/>
                </a:solidFill>
                <a:latin typeface="+mn-lt"/>
                <a:ea typeface="+mn-ea"/>
              </a:rPr>
              <a:t>RDD</a:t>
            </a:r>
          </a:p>
          <a:p>
            <a:pPr algn="ctr">
              <a:defRPr/>
            </a:pPr>
            <a:r>
              <a:rPr lang="en-US" sz="1400" dirty="0">
                <a:solidFill>
                  <a:schemeClr val="lt1"/>
                </a:solidFill>
                <a:latin typeface="+mn-lt"/>
                <a:ea typeface="+mn-ea"/>
              </a:rPr>
              <a:t>(Resilient Distributed Dataset)</a:t>
            </a:r>
          </a:p>
        </p:txBody>
      </p:sp>
      <p:sp>
        <p:nvSpPr>
          <p:cNvPr id="14" name="Line Callout 1 11"/>
          <p:cNvSpPr>
            <a:spLocks/>
          </p:cNvSpPr>
          <p:nvPr/>
        </p:nvSpPr>
        <p:spPr bwMode="auto">
          <a:xfrm>
            <a:off x="5702300" y="2562225"/>
            <a:ext cx="2476500" cy="1858963"/>
          </a:xfrm>
          <a:prstGeom prst="borderCallout1">
            <a:avLst>
              <a:gd name="adj1" fmla="val 18750"/>
              <a:gd name="adj2" fmla="val -8333"/>
              <a:gd name="adj3" fmla="val 31292"/>
              <a:gd name="adj4" fmla="val -48042"/>
            </a:avLst>
          </a:prstGeom>
          <a:gradFill rotWithShape="1">
            <a:gsLst>
              <a:gs pos="0">
                <a:srgbClr val="DCFFA0"/>
              </a:gs>
              <a:gs pos="100000">
                <a:srgbClr val="A0CA4A"/>
              </a:gs>
            </a:gsLst>
            <a:lin ang="5400000"/>
          </a:gradFill>
          <a:ln w="9525">
            <a:solidFill>
              <a:srgbClr val="98B954"/>
            </a:solidFill>
            <a:miter lim="800000"/>
            <a:headEnd/>
            <a:tailEnd/>
          </a:ln>
          <a:effectLst>
            <a:outerShdw blurRad="40000" dist="23000" dir="5400000" rotWithShape="0">
              <a:srgbClr val="808080">
                <a:alpha val="34999"/>
              </a:srgbClr>
            </a:outerShdw>
          </a:effectLst>
        </p:spPr>
        <p:txBody>
          <a:bodyPr/>
          <a:lstStyle/>
          <a:p>
            <a:pPr marL="285750" indent="-285750">
              <a:buFont typeface="Arial" panose="020B0604020202020204" pitchFamily="34" charset="0"/>
              <a:buChar char="•"/>
              <a:defRPr/>
            </a:pPr>
            <a:r>
              <a:rPr lang="en-US" sz="1400" dirty="0">
                <a:solidFill>
                  <a:schemeClr val="lt1"/>
                </a:solidFill>
                <a:latin typeface="+mn-lt"/>
                <a:ea typeface="+mn-ea"/>
              </a:rPr>
              <a:t>Immutable Data structure</a:t>
            </a:r>
          </a:p>
          <a:p>
            <a:pPr marL="285750" indent="-285750">
              <a:buFont typeface="Arial" panose="020B0604020202020204" pitchFamily="34" charset="0"/>
              <a:buChar char="•"/>
              <a:defRPr/>
            </a:pPr>
            <a:r>
              <a:rPr lang="en-US" sz="1400" dirty="0">
                <a:solidFill>
                  <a:schemeClr val="lt1"/>
                </a:solidFill>
                <a:latin typeface="+mn-lt"/>
                <a:ea typeface="+mn-ea"/>
              </a:rPr>
              <a:t>In-memory (explicitly)</a:t>
            </a:r>
          </a:p>
          <a:p>
            <a:pPr marL="285750" indent="-285750">
              <a:buFont typeface="Arial" panose="020B0604020202020204" pitchFamily="34" charset="0"/>
              <a:buChar char="•"/>
              <a:defRPr/>
            </a:pPr>
            <a:r>
              <a:rPr lang="en-US" sz="1400" dirty="0">
                <a:solidFill>
                  <a:schemeClr val="lt1"/>
                </a:solidFill>
                <a:latin typeface="+mn-lt"/>
                <a:ea typeface="+mn-ea"/>
              </a:rPr>
              <a:t>Fault Tolerant</a:t>
            </a:r>
          </a:p>
          <a:p>
            <a:pPr marL="285750" indent="-285750">
              <a:buFont typeface="Arial" panose="020B0604020202020204" pitchFamily="34" charset="0"/>
              <a:buChar char="•"/>
              <a:defRPr/>
            </a:pPr>
            <a:r>
              <a:rPr lang="en-US" sz="1400" dirty="0">
                <a:solidFill>
                  <a:schemeClr val="lt1"/>
                </a:solidFill>
                <a:latin typeface="+mn-lt"/>
                <a:ea typeface="+mn-ea"/>
              </a:rPr>
              <a:t>Parallel Data Structure</a:t>
            </a:r>
          </a:p>
          <a:p>
            <a:pPr marL="285750" indent="-285750">
              <a:buFont typeface="Arial" panose="020B0604020202020204" pitchFamily="34" charset="0"/>
              <a:buChar char="•"/>
              <a:defRPr/>
            </a:pPr>
            <a:r>
              <a:rPr lang="en-US" sz="1400" dirty="0">
                <a:solidFill>
                  <a:schemeClr val="lt1"/>
                </a:solidFill>
                <a:latin typeface="+mn-lt"/>
                <a:ea typeface="+mn-ea"/>
              </a:rPr>
              <a:t>Controlled partitioning to optimize data placement</a:t>
            </a:r>
          </a:p>
          <a:p>
            <a:pPr marL="285750" indent="-285750">
              <a:buFont typeface="Arial" panose="020B0604020202020204" pitchFamily="34" charset="0"/>
              <a:buChar char="•"/>
              <a:defRPr/>
            </a:pPr>
            <a:r>
              <a:rPr lang="en-US" sz="1400" dirty="0">
                <a:solidFill>
                  <a:schemeClr val="lt1"/>
                </a:solidFill>
                <a:latin typeface="+mn-lt"/>
                <a:ea typeface="+mn-ea"/>
              </a:rPr>
              <a:t>Can be manipulated using rich set of operators.</a:t>
            </a:r>
          </a:p>
          <a:p>
            <a:pPr marL="285750" indent="-285750">
              <a:buFont typeface="Arial" panose="020B0604020202020204" pitchFamily="34" charset="0"/>
              <a:buChar char="•"/>
              <a:defRPr/>
            </a:pPr>
            <a:endParaRPr lang="en-US" sz="1400" dirty="0">
              <a:solidFill>
                <a:schemeClr val="lt1"/>
              </a:solidFill>
              <a:latin typeface="+mn-lt"/>
              <a:ea typeface="+mn-ea"/>
            </a:endParaRPr>
          </a:p>
          <a:p>
            <a:pPr marL="285750" indent="-285750">
              <a:buFont typeface="Arial" panose="020B0604020202020204" pitchFamily="34" charset="0"/>
              <a:buChar char="•"/>
              <a:defRPr/>
            </a:pPr>
            <a:endParaRPr lang="en-US" sz="1400" dirty="0">
              <a:solidFill>
                <a:schemeClr val="lt1"/>
              </a:solidFill>
              <a:latin typeface="+mn-lt"/>
              <a:ea typeface="+mn-ea"/>
            </a:endParaRPr>
          </a:p>
        </p:txBody>
      </p:sp>
    </p:spTree>
    <p:extLst>
      <p:ext uri="{BB962C8B-B14F-4D97-AF65-F5344CB8AC3E}">
        <p14:creationId xmlns:p14="http://schemas.microsoft.com/office/powerpoint/2010/main" val="396409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RDD</a:t>
            </a:r>
            <a:endParaRPr lang="en-US" dirty="0"/>
          </a:p>
        </p:txBody>
      </p:sp>
      <p:sp>
        <p:nvSpPr>
          <p:cNvPr id="3" name="Content Placeholder 2"/>
          <p:cNvSpPr>
            <a:spLocks noGrp="1"/>
          </p:cNvSpPr>
          <p:nvPr>
            <p:ph idx="1"/>
          </p:nvPr>
        </p:nvSpPr>
        <p:spPr/>
        <p:txBody>
          <a:bodyPr/>
          <a:lstStyle/>
          <a:p>
            <a:pPr>
              <a:defRPr/>
            </a:pPr>
            <a:r>
              <a:rPr lang="en-US" dirty="0">
                <a:ea typeface="ＭＳ Ｐゴシック" charset="-128"/>
                <a:cs typeface="ＭＳ Ｐゴシック" charset="-128"/>
              </a:rPr>
              <a:t>An RDD is an immutable, partitioned, logical collection of records</a:t>
            </a:r>
          </a:p>
          <a:p>
            <a:pPr>
              <a:defRPr/>
            </a:pPr>
            <a:r>
              <a:rPr lang="en-US" dirty="0">
                <a:ea typeface="ＭＳ Ｐゴシック" charset="-128"/>
                <a:cs typeface="ＭＳ Ｐゴシック" charset="-128"/>
              </a:rPr>
              <a:t>Can only be created by :</a:t>
            </a:r>
          </a:p>
          <a:p>
            <a:pPr marL="342900" lvl="1" indent="0">
              <a:buNone/>
              <a:defRPr/>
            </a:pPr>
            <a:r>
              <a:rPr lang="en-US" dirty="0">
                <a:ea typeface="ＭＳ Ｐゴシック" charset="-128"/>
                <a:cs typeface="ＭＳ Ｐゴシック" charset="-128"/>
              </a:rPr>
              <a:t>(1) Data in stable storage</a:t>
            </a:r>
          </a:p>
          <a:p>
            <a:pPr marL="342900" lvl="1" indent="0">
              <a:buNone/>
              <a:defRPr/>
            </a:pPr>
            <a:r>
              <a:rPr lang="en-US" dirty="0">
                <a:ea typeface="ＭＳ Ｐゴシック" charset="-128"/>
                <a:cs typeface="ＭＳ Ｐゴシック" charset="-128"/>
              </a:rPr>
              <a:t>(2) Other RDDs (transformation, lineage)</a:t>
            </a:r>
          </a:p>
          <a:p>
            <a:pPr>
              <a:defRPr/>
            </a:pPr>
            <a:r>
              <a:rPr lang="en-US" altLang="zh-CN" dirty="0"/>
              <a:t>Has enough information about how it was derived from other datasets (its lineage)</a:t>
            </a:r>
          </a:p>
          <a:p>
            <a:pPr>
              <a:defRPr/>
            </a:pPr>
            <a:r>
              <a:rPr lang="en-US" dirty="0"/>
              <a:t>Users can control two aspects of RDDs:</a:t>
            </a:r>
          </a:p>
          <a:p>
            <a:pPr marL="342900" lvl="1" indent="0">
              <a:buNone/>
              <a:defRPr/>
            </a:pPr>
            <a:r>
              <a:rPr lang="en-US" dirty="0"/>
              <a:t>1) Persistence  (in RAM, reuse)</a:t>
            </a:r>
          </a:p>
          <a:p>
            <a:pPr marL="342900" lvl="1" indent="0">
              <a:buNone/>
              <a:defRPr/>
            </a:pPr>
            <a:r>
              <a:rPr lang="en-US" dirty="0"/>
              <a:t>2) Partitioning (hash, range, [&lt;k, v&gt;])</a:t>
            </a:r>
          </a:p>
          <a:p>
            <a:pPr>
              <a:defRPr/>
            </a:pPr>
            <a:r>
              <a:rPr lang="en-US" dirty="0">
                <a:ea typeface="ＭＳ Ｐゴシック" charset="-128"/>
                <a:cs typeface="ＭＳ Ｐゴシック" charset="-128"/>
              </a:rPr>
              <a:t>Can be cached for future reuse</a:t>
            </a:r>
          </a:p>
          <a:p>
            <a:pPr>
              <a:defRPr/>
            </a:pPr>
            <a:endParaRPr lang="en-US" dirty="0"/>
          </a:p>
          <a:p>
            <a:pPr>
              <a:defRPr/>
            </a:pPr>
            <a:endParaRPr lang="en-US" dirty="0"/>
          </a:p>
          <a:p>
            <a:endParaRPr lang="en-US" dirty="0"/>
          </a:p>
        </p:txBody>
      </p:sp>
    </p:spTree>
    <p:extLst>
      <p:ext uri="{BB962C8B-B14F-4D97-AF65-F5344CB8AC3E}">
        <p14:creationId xmlns:p14="http://schemas.microsoft.com/office/powerpoint/2010/main" val="84589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RDD Types: parallelized collections</a:t>
            </a:r>
            <a:endParaRPr lang="en-US" dirty="0"/>
          </a:p>
        </p:txBody>
      </p:sp>
      <p:sp>
        <p:nvSpPr>
          <p:cNvPr id="3" name="Content Placeholder 2"/>
          <p:cNvSpPr>
            <a:spLocks noGrp="1"/>
          </p:cNvSpPr>
          <p:nvPr>
            <p:ph idx="1"/>
          </p:nvPr>
        </p:nvSpPr>
        <p:spPr/>
        <p:txBody>
          <a:bodyPr/>
          <a:lstStyle/>
          <a:p>
            <a:r>
              <a:rPr lang="en-US" altLang="zh-CN" dirty="0"/>
              <a:t>By calling </a:t>
            </a:r>
            <a:r>
              <a:rPr lang="en-US" altLang="zh-CN" dirty="0" err="1"/>
              <a:t>SparkContext’s</a:t>
            </a:r>
            <a:r>
              <a:rPr lang="en-US" altLang="zh-CN" dirty="0"/>
              <a:t> parallelize method on an existing Scala collection (a </a:t>
            </a:r>
            <a:r>
              <a:rPr lang="en-US" altLang="zh-CN" dirty="0" err="1"/>
              <a:t>Seq</a:t>
            </a:r>
            <a:r>
              <a:rPr lang="en-US" altLang="zh-CN" dirty="0"/>
              <a:t> </a:t>
            </a:r>
            <a:r>
              <a:rPr lang="en-US" altLang="zh-CN" dirty="0" err="1"/>
              <a:t>obj</a:t>
            </a:r>
            <a:r>
              <a:rPr lang="en-US" altLang="zh-CN" dirty="0"/>
              <a:t>)</a:t>
            </a:r>
          </a:p>
          <a:p>
            <a:endParaRPr lang="en-US" altLang="zh-CN" dirty="0"/>
          </a:p>
          <a:p>
            <a:pPr marL="342900" lvl="1" indent="0">
              <a:buNone/>
            </a:pPr>
            <a:r>
              <a:rPr lang="en-US" altLang="zh-CN" dirty="0" err="1"/>
              <a:t>scala</a:t>
            </a:r>
            <a:r>
              <a:rPr lang="en-US" altLang="zh-CN" dirty="0"/>
              <a:t>&gt; </a:t>
            </a:r>
            <a:r>
              <a:rPr lang="en-US" altLang="zh-CN" dirty="0" err="1"/>
              <a:t>val</a:t>
            </a:r>
            <a:r>
              <a:rPr lang="en-US" altLang="zh-CN" dirty="0"/>
              <a:t> data = Array(1,2,3,4,5)</a:t>
            </a:r>
          </a:p>
          <a:p>
            <a:pPr marL="342900" lvl="1" indent="0">
              <a:buNone/>
            </a:pPr>
            <a:r>
              <a:rPr lang="en-US" altLang="zh-CN" dirty="0"/>
              <a:t>data: Array[</a:t>
            </a:r>
            <a:r>
              <a:rPr lang="en-US" altLang="zh-CN" dirty="0" err="1"/>
              <a:t>Int</a:t>
            </a:r>
            <a:r>
              <a:rPr lang="en-US" altLang="zh-CN" dirty="0"/>
              <a:t>] = Array(1, 2, 3, 4, 5)</a:t>
            </a:r>
          </a:p>
          <a:p>
            <a:pPr marL="342900" lvl="1" indent="0">
              <a:buNone/>
            </a:pPr>
            <a:endParaRPr lang="en-US" altLang="zh-CN" dirty="0"/>
          </a:p>
          <a:p>
            <a:pPr marL="342900" lvl="1" indent="0">
              <a:buNone/>
            </a:pPr>
            <a:r>
              <a:rPr lang="en-US" altLang="zh-CN" dirty="0" err="1"/>
              <a:t>scala</a:t>
            </a:r>
            <a:r>
              <a:rPr lang="en-US" altLang="zh-CN" dirty="0"/>
              <a:t>&gt; </a:t>
            </a:r>
            <a:r>
              <a:rPr lang="en-US" altLang="zh-CN" dirty="0" err="1"/>
              <a:t>val</a:t>
            </a:r>
            <a:r>
              <a:rPr lang="en-US" altLang="zh-CN" dirty="0"/>
              <a:t> </a:t>
            </a:r>
            <a:r>
              <a:rPr lang="en-US" altLang="zh-CN" dirty="0" err="1"/>
              <a:t>distData</a:t>
            </a:r>
            <a:r>
              <a:rPr lang="en-US" altLang="zh-CN" dirty="0"/>
              <a:t> = </a:t>
            </a:r>
            <a:r>
              <a:rPr lang="en-US" altLang="zh-CN" dirty="0" err="1"/>
              <a:t>sc.parallelize</a:t>
            </a:r>
            <a:r>
              <a:rPr lang="en-US" altLang="zh-CN" dirty="0"/>
              <a:t>(data)</a:t>
            </a:r>
          </a:p>
          <a:p>
            <a:pPr marL="342900" lvl="1" indent="0">
              <a:buNone/>
            </a:pPr>
            <a:r>
              <a:rPr lang="en-US" altLang="zh-CN" dirty="0" err="1"/>
              <a:t>distData</a:t>
            </a:r>
            <a:r>
              <a:rPr lang="en-US" altLang="zh-CN" dirty="0"/>
              <a:t>: </a:t>
            </a:r>
            <a:r>
              <a:rPr lang="en-US" altLang="zh-CN" dirty="0" err="1"/>
              <a:t>spark.RDD</a:t>
            </a:r>
            <a:r>
              <a:rPr lang="en-US" altLang="zh-CN" dirty="0"/>
              <a:t>[</a:t>
            </a:r>
            <a:r>
              <a:rPr lang="en-US" altLang="zh-CN" dirty="0" err="1"/>
              <a:t>Int</a:t>
            </a:r>
            <a:r>
              <a:rPr lang="en-US" altLang="zh-CN" dirty="0"/>
              <a:t>] = </a:t>
            </a:r>
            <a:r>
              <a:rPr lang="en-US" altLang="zh-CN" dirty="0" err="1"/>
              <a:t>spark.ParallelCollection</a:t>
            </a:r>
            <a:endParaRPr lang="en-US" altLang="zh-CN" dirty="0"/>
          </a:p>
          <a:p>
            <a:pPr marL="0" indent="0">
              <a:buNone/>
            </a:pPr>
            <a:endParaRPr lang="en-US" altLang="zh-CN" dirty="0"/>
          </a:p>
          <a:p>
            <a:r>
              <a:rPr lang="en-US" altLang="zh-CN" dirty="0"/>
              <a:t>Once created, the distributed dataset can be operated on in parallel</a:t>
            </a:r>
            <a:endParaRPr lang="zh-CN" altLang="en-US" dirty="0"/>
          </a:p>
          <a:p>
            <a:endParaRPr lang="en-US" dirty="0"/>
          </a:p>
        </p:txBody>
      </p:sp>
    </p:spTree>
    <p:extLst>
      <p:ext uri="{BB962C8B-B14F-4D97-AF65-F5344CB8AC3E}">
        <p14:creationId xmlns:p14="http://schemas.microsoft.com/office/powerpoint/2010/main" val="2924601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RDD Types: Hadoop Datasets</a:t>
            </a:r>
            <a:endParaRPr lang="en-US" dirty="0"/>
          </a:p>
        </p:txBody>
      </p:sp>
      <p:sp>
        <p:nvSpPr>
          <p:cNvPr id="3" name="Content Placeholder 2"/>
          <p:cNvSpPr>
            <a:spLocks noGrp="1"/>
          </p:cNvSpPr>
          <p:nvPr>
            <p:ph idx="1"/>
          </p:nvPr>
        </p:nvSpPr>
        <p:spPr/>
        <p:txBody>
          <a:bodyPr/>
          <a:lstStyle/>
          <a:p>
            <a:r>
              <a:rPr lang="en-US" altLang="zh-CN" dirty="0"/>
              <a:t>Spark supports text files, Sequence files, and any other Hadoop </a:t>
            </a:r>
            <a:r>
              <a:rPr lang="en-US" altLang="zh-CN" dirty="0" err="1"/>
              <a:t>inputFormat</a:t>
            </a:r>
            <a:endParaRPr lang="en-US" altLang="zh-CN" dirty="0"/>
          </a:p>
          <a:p>
            <a:endParaRPr lang="en-US" dirty="0"/>
          </a:p>
          <a:p>
            <a:pPr marL="342900" lvl="1" indent="0">
              <a:buNone/>
            </a:pPr>
            <a:endParaRPr lang="en-US" dirty="0"/>
          </a:p>
          <a:p>
            <a:pPr marL="342900" lvl="1" indent="0">
              <a:buNone/>
            </a:pPr>
            <a:r>
              <a:rPr lang="en-US" dirty="0" err="1"/>
              <a:t>val</a:t>
            </a:r>
            <a:r>
              <a:rPr lang="en-US" dirty="0"/>
              <a:t> </a:t>
            </a:r>
            <a:r>
              <a:rPr lang="en-US" dirty="0" err="1"/>
              <a:t>distFiles</a:t>
            </a:r>
            <a:r>
              <a:rPr lang="en-US" dirty="0"/>
              <a:t> = </a:t>
            </a:r>
            <a:r>
              <a:rPr lang="en-US" dirty="0" err="1"/>
              <a:t>sc.textFile</a:t>
            </a:r>
            <a:r>
              <a:rPr lang="en-US" dirty="0"/>
              <a:t>(URI)</a:t>
            </a:r>
          </a:p>
          <a:p>
            <a:pPr marL="342900" lvl="1" indent="0">
              <a:buNone/>
            </a:pPr>
            <a:r>
              <a:rPr lang="en-US" dirty="0" err="1"/>
              <a:t>val</a:t>
            </a:r>
            <a:r>
              <a:rPr lang="en-US" dirty="0"/>
              <a:t> </a:t>
            </a:r>
            <a:r>
              <a:rPr lang="en-US" dirty="0" err="1"/>
              <a:t>distFile</a:t>
            </a:r>
            <a:r>
              <a:rPr lang="en-US" dirty="0"/>
              <a:t> = </a:t>
            </a:r>
            <a:r>
              <a:rPr lang="en-US" dirty="0" err="1"/>
              <a:t>sc.hadoopRDD</a:t>
            </a:r>
            <a:r>
              <a:rPr lang="en-US" dirty="0"/>
              <a:t>(URI)</a:t>
            </a:r>
          </a:p>
          <a:p>
            <a:pPr marL="342900" lvl="1" indent="0">
              <a:buNone/>
            </a:pPr>
            <a:endParaRPr lang="en-US" dirty="0"/>
          </a:p>
        </p:txBody>
      </p:sp>
      <p:sp>
        <p:nvSpPr>
          <p:cNvPr id="4" name="圆角矩形标注 3"/>
          <p:cNvSpPr/>
          <p:nvPr/>
        </p:nvSpPr>
        <p:spPr>
          <a:xfrm>
            <a:off x="2496050" y="2600776"/>
            <a:ext cx="3895224" cy="413181"/>
          </a:xfrm>
          <a:prstGeom prst="wedgeRoundRectCallout">
            <a:avLst/>
          </a:prstGeom>
          <a:solidFill>
            <a:schemeClr val="accent6"/>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Local path or hdfs://, s3n://, kfs://</a:t>
            </a:r>
            <a:r>
              <a:rPr lang="en-US" altLang="zh-CN" dirty="0"/>
              <a:t> </a:t>
            </a:r>
            <a:endParaRPr lang="zh-CN" altLang="en-US" dirty="0"/>
          </a:p>
        </p:txBody>
      </p:sp>
    </p:spTree>
    <p:extLst>
      <p:ext uri="{BB962C8B-B14F-4D97-AF65-F5344CB8AC3E}">
        <p14:creationId xmlns:p14="http://schemas.microsoft.com/office/powerpoint/2010/main" val="242897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a:t>
            </a:r>
            <a:r>
              <a:rPr lang="en-US" altLang="en-US" dirty="0"/>
              <a:t>Programming Interface</a:t>
            </a:r>
            <a:endParaRPr lang="en-US" dirty="0"/>
          </a:p>
        </p:txBody>
      </p:sp>
      <p:sp>
        <p:nvSpPr>
          <p:cNvPr id="3" name="Content Placeholder 2"/>
          <p:cNvSpPr>
            <a:spLocks noGrp="1"/>
          </p:cNvSpPr>
          <p:nvPr>
            <p:ph idx="1"/>
          </p:nvPr>
        </p:nvSpPr>
        <p:spPr/>
        <p:txBody>
          <a:bodyPr/>
          <a:lstStyle/>
          <a:p>
            <a:r>
              <a:rPr lang="en-US" altLang="en-US" dirty="0"/>
              <a:t>Programmers can perform 3 types of operations:</a:t>
            </a:r>
          </a:p>
          <a:p>
            <a:pPr lvl="1"/>
            <a:r>
              <a:rPr lang="en-US" altLang="en-US" dirty="0"/>
              <a:t>Transformations</a:t>
            </a:r>
          </a:p>
          <a:p>
            <a:pPr lvl="1"/>
            <a:r>
              <a:rPr lang="en-US" altLang="en-US" dirty="0"/>
              <a:t>Actions</a:t>
            </a:r>
          </a:p>
          <a:p>
            <a:pPr lvl="1"/>
            <a:r>
              <a:rPr lang="en-US" altLang="en-US" dirty="0"/>
              <a:t>Persistence</a:t>
            </a:r>
          </a:p>
          <a:p>
            <a:endParaRPr lang="en-US" dirty="0"/>
          </a:p>
        </p:txBody>
      </p:sp>
    </p:spTree>
    <p:extLst>
      <p:ext uri="{BB962C8B-B14F-4D97-AF65-F5344CB8AC3E}">
        <p14:creationId xmlns:p14="http://schemas.microsoft.com/office/powerpoint/2010/main" val="24727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RDD Operations</a:t>
            </a:r>
            <a:endParaRPr lang="en-US" dirty="0"/>
          </a:p>
        </p:txBody>
      </p:sp>
      <p:sp>
        <p:nvSpPr>
          <p:cNvPr id="5" name="Text Placeholder 4"/>
          <p:cNvSpPr>
            <a:spLocks noGrp="1"/>
          </p:cNvSpPr>
          <p:nvPr>
            <p:ph type="body" idx="1"/>
          </p:nvPr>
        </p:nvSpPr>
        <p:spPr/>
        <p:txBody>
          <a:bodyPr/>
          <a:lstStyle/>
          <a:p>
            <a:r>
              <a:rPr lang="en-US" sz="2100" dirty="0"/>
              <a:t>Transformations</a:t>
            </a:r>
          </a:p>
        </p:txBody>
      </p:sp>
      <p:sp>
        <p:nvSpPr>
          <p:cNvPr id="6" name="Content Placeholder 5"/>
          <p:cNvSpPr>
            <a:spLocks noGrp="1"/>
          </p:cNvSpPr>
          <p:nvPr>
            <p:ph sz="half" idx="2"/>
          </p:nvPr>
        </p:nvSpPr>
        <p:spPr>
          <a:xfrm>
            <a:off x="629842" y="2505075"/>
            <a:ext cx="3717569" cy="3684588"/>
          </a:xfrm>
        </p:spPr>
        <p:txBody>
          <a:bodyPr/>
          <a:lstStyle/>
          <a:p>
            <a:pPr marL="285750" indent="-285750">
              <a:buFont typeface="Arial" panose="020B0604020202020204" pitchFamily="34" charset="0"/>
              <a:buChar char="•"/>
              <a:defRPr/>
            </a:pPr>
            <a:r>
              <a:rPr lang="en-US" sz="1800" dirty="0">
                <a:solidFill>
                  <a:schemeClr val="dk1"/>
                </a:solidFill>
              </a:rPr>
              <a:t>Create a new dataset from an existing one</a:t>
            </a:r>
          </a:p>
          <a:p>
            <a:pPr marL="285750" indent="-285750">
              <a:buFont typeface="Arial" panose="020B0604020202020204" pitchFamily="34" charset="0"/>
              <a:buChar char="•"/>
              <a:defRPr/>
            </a:pPr>
            <a:endParaRPr lang="en-US" sz="1800" dirty="0">
              <a:solidFill>
                <a:schemeClr val="dk1"/>
              </a:solidFill>
            </a:endParaRPr>
          </a:p>
          <a:p>
            <a:pPr marL="285750" indent="-285750">
              <a:buFont typeface="Arial" panose="020B0604020202020204" pitchFamily="34" charset="0"/>
              <a:buChar char="•"/>
              <a:defRPr/>
            </a:pPr>
            <a:r>
              <a:rPr lang="en-US" sz="1800" dirty="0">
                <a:solidFill>
                  <a:schemeClr val="dk1"/>
                </a:solidFill>
              </a:rPr>
              <a:t>Lazy in nature. They are executed only when some action is performed</a:t>
            </a:r>
          </a:p>
          <a:p>
            <a:pPr marL="285750" indent="-285750">
              <a:buFont typeface="Arial" panose="020B0604020202020204" pitchFamily="34" charset="0"/>
              <a:buChar char="•"/>
              <a:defRPr/>
            </a:pPr>
            <a:endParaRPr lang="en-US" sz="1800" dirty="0">
              <a:solidFill>
                <a:schemeClr val="dk1"/>
              </a:solidFill>
            </a:endParaRPr>
          </a:p>
          <a:p>
            <a:pPr marL="285750" indent="-285750">
              <a:buFont typeface="Arial" panose="020B0604020202020204" pitchFamily="34" charset="0"/>
              <a:buChar char="•"/>
              <a:defRPr/>
            </a:pPr>
            <a:r>
              <a:rPr lang="en-US" sz="1800" dirty="0">
                <a:solidFill>
                  <a:schemeClr val="dk1"/>
                </a:solidFill>
              </a:rPr>
              <a:t>Example :</a:t>
            </a:r>
          </a:p>
          <a:p>
            <a:pPr marL="742950" lvl="1" indent="-285750">
              <a:buFont typeface="Arial" panose="020B0604020202020204" pitchFamily="34" charset="0"/>
              <a:buChar char="•"/>
              <a:defRPr/>
            </a:pPr>
            <a:r>
              <a:rPr lang="en-US" dirty="0">
                <a:solidFill>
                  <a:schemeClr val="dk1"/>
                </a:solidFill>
              </a:rPr>
              <a:t>Map(</a:t>
            </a:r>
            <a:r>
              <a:rPr lang="en-US" dirty="0" err="1">
                <a:solidFill>
                  <a:schemeClr val="dk1"/>
                </a:solidFill>
              </a:rPr>
              <a:t>func</a:t>
            </a:r>
            <a:r>
              <a:rPr lang="en-US" dirty="0">
                <a:solidFill>
                  <a:schemeClr val="dk1"/>
                </a:solidFill>
              </a:rPr>
              <a:t>)</a:t>
            </a:r>
          </a:p>
          <a:p>
            <a:pPr marL="742950" lvl="1" indent="-285750">
              <a:buFont typeface="Arial" panose="020B0604020202020204" pitchFamily="34" charset="0"/>
              <a:buChar char="•"/>
              <a:defRPr/>
            </a:pPr>
            <a:r>
              <a:rPr lang="en-US" dirty="0">
                <a:solidFill>
                  <a:schemeClr val="dk1"/>
                </a:solidFill>
              </a:rPr>
              <a:t>Filter(</a:t>
            </a:r>
            <a:r>
              <a:rPr lang="en-US" dirty="0" err="1">
                <a:solidFill>
                  <a:schemeClr val="dk1"/>
                </a:solidFill>
              </a:rPr>
              <a:t>func</a:t>
            </a:r>
            <a:r>
              <a:rPr lang="en-US" dirty="0">
                <a:solidFill>
                  <a:schemeClr val="dk1"/>
                </a:solidFill>
              </a:rPr>
              <a:t>)</a:t>
            </a:r>
          </a:p>
          <a:p>
            <a:pPr marL="742950" lvl="1" indent="-285750">
              <a:buFont typeface="Arial" panose="020B0604020202020204" pitchFamily="34" charset="0"/>
              <a:buChar char="•"/>
              <a:defRPr/>
            </a:pPr>
            <a:r>
              <a:rPr lang="en-US" dirty="0">
                <a:solidFill>
                  <a:schemeClr val="dk1"/>
                </a:solidFill>
              </a:rPr>
              <a:t>Distinct()</a:t>
            </a:r>
          </a:p>
          <a:p>
            <a:endParaRPr lang="en-US" dirty="0"/>
          </a:p>
        </p:txBody>
      </p:sp>
      <p:sp>
        <p:nvSpPr>
          <p:cNvPr id="7" name="Text Placeholder 6"/>
          <p:cNvSpPr>
            <a:spLocks noGrp="1"/>
          </p:cNvSpPr>
          <p:nvPr>
            <p:ph type="body" sz="quarter" idx="3"/>
          </p:nvPr>
        </p:nvSpPr>
        <p:spPr/>
        <p:txBody>
          <a:bodyPr/>
          <a:lstStyle/>
          <a:p>
            <a:r>
              <a:rPr lang="en-US" sz="2100" dirty="0"/>
              <a:t>Actions</a:t>
            </a:r>
          </a:p>
        </p:txBody>
      </p:sp>
      <p:sp>
        <p:nvSpPr>
          <p:cNvPr id="8" name="Content Placeholder 7"/>
          <p:cNvSpPr>
            <a:spLocks noGrp="1"/>
          </p:cNvSpPr>
          <p:nvPr>
            <p:ph sz="quarter" idx="4"/>
          </p:nvPr>
        </p:nvSpPr>
        <p:spPr/>
        <p:txBody>
          <a:bodyPr/>
          <a:lstStyle/>
          <a:p>
            <a:pPr marL="285750" indent="-285750">
              <a:buFont typeface="Arial" panose="020B0604020202020204" pitchFamily="34" charset="0"/>
              <a:buChar char="•"/>
              <a:defRPr/>
            </a:pPr>
            <a:r>
              <a:rPr lang="en-US" sz="1800" dirty="0">
                <a:solidFill>
                  <a:schemeClr val="dk1"/>
                </a:solidFill>
              </a:rPr>
              <a:t>Returns to the driver program a value or exports data to a storage system after performing a computation.</a:t>
            </a:r>
          </a:p>
          <a:p>
            <a:pPr marL="285750" indent="-285750">
              <a:buFont typeface="Arial" panose="020B0604020202020204" pitchFamily="34" charset="0"/>
              <a:buChar char="•"/>
              <a:defRPr/>
            </a:pPr>
            <a:endParaRPr lang="en-US" sz="1800" dirty="0">
              <a:solidFill>
                <a:schemeClr val="dk1"/>
              </a:solidFill>
            </a:endParaRPr>
          </a:p>
          <a:p>
            <a:pPr marL="285750" indent="-285750">
              <a:buFont typeface="Arial" panose="020B0604020202020204" pitchFamily="34" charset="0"/>
              <a:buChar char="•"/>
              <a:defRPr/>
            </a:pPr>
            <a:r>
              <a:rPr lang="en-US" sz="1800" dirty="0">
                <a:solidFill>
                  <a:schemeClr val="dk1"/>
                </a:solidFill>
              </a:rPr>
              <a:t>Example:</a:t>
            </a:r>
          </a:p>
          <a:p>
            <a:pPr marL="742950" lvl="1" indent="-285750">
              <a:buFont typeface="Arial" panose="020B0604020202020204" pitchFamily="34" charset="0"/>
              <a:buChar char="•"/>
              <a:defRPr/>
            </a:pPr>
            <a:r>
              <a:rPr lang="en-US" dirty="0">
                <a:solidFill>
                  <a:schemeClr val="dk1"/>
                </a:solidFill>
              </a:rPr>
              <a:t>Count()</a:t>
            </a:r>
          </a:p>
          <a:p>
            <a:pPr marL="742950" lvl="1" indent="-285750">
              <a:buFont typeface="Arial" panose="020B0604020202020204" pitchFamily="34" charset="0"/>
              <a:buChar char="•"/>
              <a:defRPr/>
            </a:pPr>
            <a:r>
              <a:rPr lang="en-US" dirty="0">
                <a:solidFill>
                  <a:schemeClr val="dk1"/>
                </a:solidFill>
              </a:rPr>
              <a:t>Reduce(</a:t>
            </a:r>
            <a:r>
              <a:rPr lang="en-US" dirty="0" err="1">
                <a:solidFill>
                  <a:schemeClr val="dk1"/>
                </a:solidFill>
              </a:rPr>
              <a:t>func</a:t>
            </a:r>
            <a:r>
              <a:rPr lang="en-US" dirty="0">
                <a:solidFill>
                  <a:schemeClr val="dk1"/>
                </a:solidFill>
              </a:rPr>
              <a:t>)</a:t>
            </a:r>
          </a:p>
          <a:p>
            <a:pPr marL="742950" lvl="1" indent="-285750">
              <a:buFont typeface="Arial" panose="020B0604020202020204" pitchFamily="34" charset="0"/>
              <a:buChar char="•"/>
              <a:defRPr/>
            </a:pPr>
            <a:r>
              <a:rPr lang="en-US" dirty="0">
                <a:solidFill>
                  <a:schemeClr val="dk1"/>
                </a:solidFill>
              </a:rPr>
              <a:t>Collect</a:t>
            </a:r>
          </a:p>
          <a:p>
            <a:pPr marL="742950" lvl="1" indent="-285750">
              <a:buFont typeface="Arial" panose="020B0604020202020204" pitchFamily="34" charset="0"/>
              <a:buChar char="•"/>
              <a:defRPr/>
            </a:pPr>
            <a:r>
              <a:rPr lang="en-US" dirty="0">
                <a:solidFill>
                  <a:schemeClr val="dk1"/>
                </a:solidFill>
              </a:rPr>
              <a:t>Take()</a:t>
            </a:r>
          </a:p>
          <a:p>
            <a:endParaRPr lang="en-US" sz="1800" dirty="0"/>
          </a:p>
        </p:txBody>
      </p:sp>
    </p:spTree>
    <p:extLst>
      <p:ext uri="{BB962C8B-B14F-4D97-AF65-F5344CB8AC3E}">
        <p14:creationId xmlns:p14="http://schemas.microsoft.com/office/powerpoint/2010/main" val="1888075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Transformations</a:t>
            </a:r>
            <a:endParaRPr lang="en-US" dirty="0"/>
          </a:p>
        </p:txBody>
      </p:sp>
      <p:graphicFrame>
        <p:nvGraphicFramePr>
          <p:cNvPr id="6" name="内容占位符 3"/>
          <p:cNvGraphicFramePr>
            <a:graphicFrameLocks noGrp="1"/>
          </p:cNvGraphicFramePr>
          <p:nvPr>
            <p:ph idx="1"/>
            <p:extLst>
              <p:ext uri="{D42A27DB-BD31-4B8C-83A1-F6EECF244321}">
                <p14:modId xmlns:p14="http://schemas.microsoft.com/office/powerpoint/2010/main" val="3148649997"/>
              </p:ext>
            </p:extLst>
          </p:nvPr>
        </p:nvGraphicFramePr>
        <p:xfrm>
          <a:off x="457200" y="1600200"/>
          <a:ext cx="8229600" cy="41427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altLang="zh-CN" sz="2100" dirty="0"/>
                        <a:t>Transformations</a:t>
                      </a:r>
                      <a:endParaRPr lang="zh-CN" altLang="en-US" sz="2100" dirty="0"/>
                    </a:p>
                  </a:txBody>
                  <a:tcPr/>
                </a:tc>
                <a:tc>
                  <a:txBody>
                    <a:bodyPr/>
                    <a:lstStyle/>
                    <a:p>
                      <a:r>
                        <a:rPr lang="en-US" altLang="zh-CN" sz="2100" dirty="0"/>
                        <a:t>Meaning</a:t>
                      </a:r>
                      <a:endParaRPr lang="zh-CN" altLang="en-US" sz="2100" dirty="0"/>
                    </a:p>
                  </a:txBody>
                  <a:tcPr/>
                </a:tc>
                <a:extLst>
                  <a:ext uri="{0D108BD9-81ED-4DB2-BD59-A6C34878D82A}">
                    <a16:rowId xmlns:a16="http://schemas.microsoft.com/office/drawing/2014/main" val="10000"/>
                  </a:ext>
                </a:extLst>
              </a:tr>
              <a:tr h="233824">
                <a:tc>
                  <a:txBody>
                    <a:bodyPr/>
                    <a:lstStyle/>
                    <a:p>
                      <a:r>
                        <a:rPr lang="en-US" altLang="zh-CN" sz="1800" i="0" dirty="0"/>
                        <a:t>map(</a:t>
                      </a:r>
                      <a:r>
                        <a:rPr lang="en-US" altLang="zh-CN" sz="1800" i="0" dirty="0" err="1"/>
                        <a:t>func</a:t>
                      </a:r>
                      <a:r>
                        <a:rPr lang="en-US" altLang="zh-CN" i="1" dirty="0"/>
                        <a:t>)</a:t>
                      </a:r>
                      <a:endParaRPr lang="zh-CN" altLang="en-US"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Return a new distributed dataset formed by passing each element of the source through a function 	</a:t>
                      </a:r>
                      <a:r>
                        <a:rPr lang="en-US" altLang="zh-CN" sz="1800" i="1" dirty="0" err="1"/>
                        <a:t>func</a:t>
                      </a:r>
                      <a:endParaRPr lang="en-US" altLang="zh-CN" sz="1800" i="1" dirty="0"/>
                    </a:p>
                    <a:p>
                      <a:endParaRPr lang="zh-CN" altLang="en-US" dirty="0"/>
                    </a:p>
                  </a:txBody>
                  <a:tcPr/>
                </a:tc>
                <a:extLst>
                  <a:ext uri="{0D108BD9-81ED-4DB2-BD59-A6C34878D82A}">
                    <a16:rowId xmlns:a16="http://schemas.microsoft.com/office/drawing/2014/main" val="10001"/>
                  </a:ext>
                </a:extLst>
              </a:tr>
              <a:tr h="370840">
                <a:tc>
                  <a:txBody>
                    <a:bodyPr/>
                    <a:lstStyle/>
                    <a:p>
                      <a:r>
                        <a:rPr lang="en-US" altLang="zh-CN" sz="1800" i="0" dirty="0" err="1"/>
                        <a:t>flatMap</a:t>
                      </a:r>
                      <a:r>
                        <a:rPr lang="en-US" altLang="zh-CN" sz="1800" i="0" dirty="0"/>
                        <a:t>(</a:t>
                      </a:r>
                      <a:r>
                        <a:rPr lang="en-US" altLang="zh-CN" sz="1800" i="0" dirty="0" err="1"/>
                        <a:t>func</a:t>
                      </a:r>
                      <a:r>
                        <a:rPr lang="en-US" altLang="zh-CN" sz="1800" i="1" dirty="0"/>
                        <a:t>)</a:t>
                      </a:r>
                      <a:r>
                        <a:rPr lang="en-US" altLang="zh-CN" i="1" dirty="0"/>
                        <a:t>	</a:t>
                      </a:r>
                      <a:endParaRPr lang="zh-CN" altLang="en-US"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Return a new datasets formed by selecting those elements of the source on which </a:t>
                      </a:r>
                      <a:r>
                        <a:rPr lang="en-US" altLang="zh-CN" sz="1800" i="1" dirty="0" err="1"/>
                        <a:t>func</a:t>
                      </a:r>
                      <a:r>
                        <a:rPr lang="en-US" altLang="zh-CN" sz="1800" dirty="0"/>
                        <a:t> returns true</a:t>
                      </a:r>
                    </a:p>
                    <a:p>
                      <a:endParaRPr lang="zh-CN" altLang="en-US" dirty="0"/>
                    </a:p>
                  </a:txBody>
                  <a:tcPr/>
                </a:tc>
                <a:extLst>
                  <a:ext uri="{0D108BD9-81ED-4DB2-BD59-A6C34878D82A}">
                    <a16:rowId xmlns:a16="http://schemas.microsoft.com/office/drawing/2014/main" val="10002"/>
                  </a:ext>
                </a:extLst>
              </a:tr>
              <a:tr h="370840">
                <a:tc>
                  <a:txBody>
                    <a:bodyPr/>
                    <a:lstStyle/>
                    <a:p>
                      <a:r>
                        <a:rPr lang="en-US" altLang="zh-CN" sz="1800" i="0" dirty="0"/>
                        <a:t>union(</a:t>
                      </a:r>
                      <a:r>
                        <a:rPr lang="en-US" altLang="zh-CN" sz="1800" i="0" dirty="0" err="1"/>
                        <a:t>otherDateset</a:t>
                      </a:r>
                      <a:r>
                        <a:rPr lang="en-US" altLang="zh-CN" sz="1800" i="1" dirty="0"/>
                        <a:t>)</a:t>
                      </a:r>
                      <a:endParaRPr lang="zh-CN" altLang="en-US" sz="180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Return a new dataset that  contains the union of the elements in the source dataset and the argument</a:t>
                      </a:r>
                    </a:p>
                    <a:p>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0090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Actions</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688594944"/>
              </p:ext>
            </p:extLst>
          </p:nvPr>
        </p:nvGraphicFramePr>
        <p:xfrm>
          <a:off x="457200" y="1600200"/>
          <a:ext cx="8229600" cy="43764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altLang="zh-CN" sz="2100" dirty="0"/>
                        <a:t>Actions</a:t>
                      </a:r>
                      <a:endParaRPr lang="zh-CN" altLang="en-US" sz="2100" dirty="0"/>
                    </a:p>
                  </a:txBody>
                  <a:tcPr/>
                </a:tc>
                <a:tc>
                  <a:txBody>
                    <a:bodyPr/>
                    <a:lstStyle/>
                    <a:p>
                      <a:r>
                        <a:rPr lang="en-US" altLang="zh-CN" sz="2100" dirty="0"/>
                        <a:t>Meaning</a:t>
                      </a:r>
                      <a:endParaRPr lang="zh-CN" altLang="en-US" sz="2100" dirty="0"/>
                    </a:p>
                  </a:txBody>
                  <a:tcPr/>
                </a:tc>
                <a:extLst>
                  <a:ext uri="{0D108BD9-81ED-4DB2-BD59-A6C34878D82A}">
                    <a16:rowId xmlns:a16="http://schemas.microsoft.com/office/drawing/2014/main" val="10000"/>
                  </a:ext>
                </a:extLst>
              </a:tr>
              <a:tr h="370840">
                <a:tc>
                  <a:txBody>
                    <a:bodyPr/>
                    <a:lstStyle/>
                    <a:p>
                      <a:r>
                        <a:rPr lang="en-US" altLang="zh-CN" sz="1800" b="0" i="0" dirty="0"/>
                        <a:t>reduce(</a:t>
                      </a:r>
                      <a:r>
                        <a:rPr lang="en-US" altLang="zh-CN" sz="1800" b="0" i="0" dirty="0" err="1"/>
                        <a:t>func</a:t>
                      </a:r>
                      <a:r>
                        <a:rPr lang="en-US" altLang="zh-CN" sz="1800" b="0" i="1" dirty="0"/>
                        <a:t>)</a:t>
                      </a:r>
                      <a:endParaRPr lang="zh-CN" altLang="en-US" sz="1800" b="0" i="1" dirty="0"/>
                    </a:p>
                  </a:txBody>
                  <a:tcPr/>
                </a:tc>
                <a:tc>
                  <a:txBody>
                    <a:bodyPr/>
                    <a:lstStyle/>
                    <a:p>
                      <a:r>
                        <a:rPr lang="en-US" altLang="zh-CN" sz="1800" dirty="0"/>
                        <a:t>Aggregate the elements of the dataset using a function </a:t>
                      </a:r>
                      <a:r>
                        <a:rPr lang="en-US" altLang="zh-CN" sz="1800" i="1" dirty="0" err="1"/>
                        <a:t>func</a:t>
                      </a:r>
                      <a:r>
                        <a:rPr lang="en-US" altLang="zh-CN" sz="1800" dirty="0"/>
                        <a:t> </a:t>
                      </a:r>
                      <a:endParaRPr lang="zh-CN" altLang="en-US" dirty="0"/>
                    </a:p>
                  </a:txBody>
                  <a:tcPr/>
                </a:tc>
                <a:extLst>
                  <a:ext uri="{0D108BD9-81ED-4DB2-BD59-A6C34878D82A}">
                    <a16:rowId xmlns:a16="http://schemas.microsoft.com/office/drawing/2014/main" val="10001"/>
                  </a:ext>
                </a:extLst>
              </a:tr>
              <a:tr h="370840">
                <a:tc>
                  <a:txBody>
                    <a:bodyPr/>
                    <a:lstStyle/>
                    <a:p>
                      <a:r>
                        <a:rPr lang="en-US" altLang="zh-CN" sz="1800" b="0" i="0" dirty="0"/>
                        <a:t>collect</a:t>
                      </a:r>
                      <a:r>
                        <a:rPr lang="en-US" altLang="zh-CN" sz="1800" b="0" i="1" dirty="0"/>
                        <a:t>()</a:t>
                      </a:r>
                      <a:endParaRPr lang="zh-CN" altLang="en-US" sz="1800" b="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Return all the elements of the dataset as an array at the driver program</a:t>
                      </a:r>
                    </a:p>
                    <a:p>
                      <a:endParaRPr lang="zh-CN" altLang="en-US" dirty="0"/>
                    </a:p>
                  </a:txBody>
                  <a:tcPr/>
                </a:tc>
                <a:extLst>
                  <a:ext uri="{0D108BD9-81ED-4DB2-BD59-A6C34878D82A}">
                    <a16:rowId xmlns:a16="http://schemas.microsoft.com/office/drawing/2014/main" val="10002"/>
                  </a:ext>
                </a:extLst>
              </a:tr>
              <a:tr h="370840">
                <a:tc>
                  <a:txBody>
                    <a:bodyPr/>
                    <a:lstStyle/>
                    <a:p>
                      <a:r>
                        <a:rPr lang="en-US" altLang="zh-CN" sz="1800" b="0" i="0" dirty="0"/>
                        <a:t>count</a:t>
                      </a:r>
                      <a:r>
                        <a:rPr lang="en-US" altLang="zh-CN" sz="1800" b="0" i="1" dirty="0"/>
                        <a:t>()</a:t>
                      </a:r>
                      <a:endParaRPr lang="zh-CN" altLang="en-US" b="0" i="1" dirty="0"/>
                    </a:p>
                  </a:txBody>
                  <a:tcPr/>
                </a:tc>
                <a:tc>
                  <a:txBody>
                    <a:bodyPr/>
                    <a:lstStyle/>
                    <a:p>
                      <a:r>
                        <a:rPr lang="en-US" altLang="zh-CN" sz="1800" dirty="0"/>
                        <a:t>Return the number of elements in dataset</a:t>
                      </a:r>
                      <a:endParaRPr lang="zh-CN" altLang="en-US" dirty="0"/>
                    </a:p>
                  </a:txBody>
                  <a:tcPr/>
                </a:tc>
                <a:extLst>
                  <a:ext uri="{0D108BD9-81ED-4DB2-BD59-A6C34878D82A}">
                    <a16:rowId xmlns:a16="http://schemas.microsoft.com/office/drawing/2014/main" val="10003"/>
                  </a:ext>
                </a:extLst>
              </a:tr>
              <a:tr h="370840">
                <a:tc>
                  <a:txBody>
                    <a:bodyPr/>
                    <a:lstStyle/>
                    <a:p>
                      <a:r>
                        <a:rPr lang="en-US" altLang="zh-CN" sz="1800" b="0" i="0" dirty="0"/>
                        <a:t>first</a:t>
                      </a:r>
                      <a:r>
                        <a:rPr lang="en-US" altLang="zh-CN" sz="1800" b="0" i="1" dirty="0"/>
                        <a:t>()</a:t>
                      </a:r>
                      <a:endParaRPr lang="zh-CN" altLang="en-US" b="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Return the first element of the dataset</a:t>
                      </a:r>
                      <a:endParaRPr lang="en-US" altLang="zh-CN" sz="1800" b="1" i="1"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dirty="0" err="1"/>
                        <a:t>saveAsTextFile</a:t>
                      </a:r>
                      <a:r>
                        <a:rPr lang="en-US" altLang="zh-CN" sz="1800" b="0" i="0" dirty="0"/>
                        <a:t>(path</a:t>
                      </a:r>
                      <a:r>
                        <a:rPr lang="en-US" altLang="zh-CN" sz="1800" b="0" i="1"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Write the elements of the dataset as text file (or set of text file) in a given </a:t>
                      </a:r>
                      <a:r>
                        <a:rPr lang="en-US" altLang="zh-CN" sz="1800" dirty="0" err="1"/>
                        <a:t>dir</a:t>
                      </a:r>
                      <a:r>
                        <a:rPr lang="en-US" altLang="zh-CN" sz="1800" dirty="0"/>
                        <a:t> in the local file system, HDFS or any other </a:t>
                      </a:r>
                      <a:r>
                        <a:rPr lang="en-US" altLang="zh-CN" sz="1800" dirty="0" err="1"/>
                        <a:t>Hadoop</a:t>
                      </a:r>
                      <a:r>
                        <a:rPr lang="en-US" altLang="zh-CN" sz="1800" dirty="0"/>
                        <a:t>-supported file system</a:t>
                      </a:r>
                    </a:p>
                    <a:p>
                      <a:endParaRPr lang="en-US" altLang="zh-CN" dirty="0"/>
                    </a:p>
                    <a:p>
                      <a:r>
                        <a:rPr lang="en-US" altLang="zh-CN" dirty="0"/>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828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smtClean="0"/>
              <a:t>Learning Outcomes</a:t>
            </a:r>
          </a:p>
        </p:txBody>
      </p:sp>
      <p:sp>
        <p:nvSpPr>
          <p:cNvPr id="14338" name="Content Placeholder 2"/>
          <p:cNvSpPr>
            <a:spLocks noGrp="1"/>
          </p:cNvSpPr>
          <p:nvPr>
            <p:ph idx="1"/>
          </p:nvPr>
        </p:nvSpPr>
        <p:spPr/>
        <p:txBody>
          <a:bodyPr/>
          <a:lstStyle/>
          <a:p>
            <a:pPr marL="0" indent="0" eaLnBrk="1" hangingPunct="1">
              <a:buFont typeface="Arial" charset="0"/>
              <a:buNone/>
            </a:pPr>
            <a:r>
              <a:rPr lang="en-US" dirty="0" smtClean="0"/>
              <a:t>Upon completion of this lesson, students will be able to understand:</a:t>
            </a:r>
          </a:p>
          <a:p>
            <a:pPr marL="685800" lvl="1" indent="-342900" eaLnBrk="1" hangingPunct="1">
              <a:buFont typeface="+mj-lt"/>
              <a:buAutoNum type="arabicPeriod"/>
            </a:pPr>
            <a:r>
              <a:rPr lang="en-US" dirty="0"/>
              <a:t>W</a:t>
            </a:r>
            <a:r>
              <a:rPr lang="en-US" dirty="0" smtClean="0"/>
              <a:t>hat is Spark</a:t>
            </a:r>
          </a:p>
          <a:p>
            <a:pPr marL="685800" lvl="1" indent="-342900" eaLnBrk="1" hangingPunct="1">
              <a:buFont typeface="+mj-lt"/>
              <a:buAutoNum type="arabicPeriod"/>
            </a:pPr>
            <a:r>
              <a:rPr lang="en-US" altLang="zh-CN" dirty="0" smtClean="0"/>
              <a:t>What is Resilient </a:t>
            </a:r>
            <a:r>
              <a:rPr lang="en-US" altLang="zh-CN" dirty="0"/>
              <a:t>Distributed Datasets (RDDs</a:t>
            </a:r>
            <a:r>
              <a:rPr lang="en-US" altLang="zh-CN" dirty="0" smtClean="0"/>
              <a:t>)</a:t>
            </a:r>
          </a:p>
          <a:p>
            <a:pPr lvl="2" eaLnBrk="1" hangingPunct="1"/>
            <a:r>
              <a:rPr lang="en-US" altLang="zh-CN" dirty="0" smtClean="0"/>
              <a:t>Creation</a:t>
            </a:r>
          </a:p>
          <a:p>
            <a:pPr lvl="2" eaLnBrk="1" hangingPunct="1"/>
            <a:r>
              <a:rPr lang="en-US" altLang="zh-CN" dirty="0" smtClean="0"/>
              <a:t>Operations</a:t>
            </a:r>
          </a:p>
          <a:p>
            <a:pPr lvl="2" eaLnBrk="1" hangingPunct="1"/>
            <a:r>
              <a:rPr lang="en-US" altLang="zh-CN" dirty="0" smtClean="0"/>
              <a:t>Persistence</a:t>
            </a:r>
          </a:p>
          <a:p>
            <a:pPr marL="685800" lvl="1" indent="-342900" eaLnBrk="1" hangingPunct="1">
              <a:buFont typeface="+mj-lt"/>
              <a:buAutoNum type="arabicPeriod"/>
            </a:pPr>
            <a:r>
              <a:rPr lang="en-US" altLang="zh-CN" dirty="0" smtClean="0"/>
              <a:t>Spark Execution plan</a:t>
            </a:r>
          </a:p>
          <a:p>
            <a:pPr marL="685800" lvl="1" indent="-342900" eaLnBrk="1" hangingPunct="1">
              <a:buFont typeface="+mj-lt"/>
              <a:buAutoNum type="arabicPeriod"/>
            </a:pPr>
            <a:r>
              <a:rPr lang="en-US" altLang="zh-CN" dirty="0" smtClean="0"/>
              <a:t>Spark shared variables</a:t>
            </a:r>
          </a:p>
          <a:p>
            <a:pPr lvl="2" eaLnBrk="1" hangingPunct="1"/>
            <a:r>
              <a:rPr lang="en-US" altLang="zh-CN" dirty="0" smtClean="0"/>
              <a:t>Broadcast</a:t>
            </a:r>
          </a:p>
          <a:p>
            <a:pPr lvl="2" eaLnBrk="1" hangingPunct="1"/>
            <a:r>
              <a:rPr lang="en-US" altLang="zh-CN" dirty="0" smtClean="0"/>
              <a:t>Accumulators</a:t>
            </a:r>
            <a:endParaRPr lang="en-US" dirty="0"/>
          </a:p>
          <a:p>
            <a:pPr lvl="1" eaLnBrk="1" hangingPunct="1"/>
            <a:endParaRPr lang="en-US" dirty="0" smtClean="0"/>
          </a:p>
        </p:txBody>
      </p:sp>
    </p:spTree>
    <p:extLst>
      <p:ext uri="{BB962C8B-B14F-4D97-AF65-F5344CB8AC3E}">
        <p14:creationId xmlns:p14="http://schemas.microsoft.com/office/powerpoint/2010/main" val="1378284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Persistence</a:t>
            </a:r>
          </a:p>
        </p:txBody>
      </p:sp>
      <p:sp>
        <p:nvSpPr>
          <p:cNvPr id="3" name="Content Placeholder 2"/>
          <p:cNvSpPr>
            <a:spLocks noGrp="1"/>
          </p:cNvSpPr>
          <p:nvPr>
            <p:ph idx="1"/>
          </p:nvPr>
        </p:nvSpPr>
        <p:spPr/>
        <p:txBody>
          <a:bodyPr/>
          <a:lstStyle/>
          <a:p>
            <a:r>
              <a:rPr lang="en-US" dirty="0"/>
              <a:t>Caching is a key tool for iterative algorithms and fast interactive use</a:t>
            </a:r>
          </a:p>
          <a:p>
            <a:r>
              <a:rPr lang="en-US" dirty="0"/>
              <a:t>When an RDD is persisted, each node stores any partitions of it that it computes in memory and reuses them in other actions on that dataset</a:t>
            </a:r>
          </a:p>
          <a:p>
            <a:r>
              <a:rPr lang="en-US" dirty="0"/>
              <a:t>Two methods are used to persist an RDD:</a:t>
            </a:r>
          </a:p>
          <a:p>
            <a:pPr lvl="1"/>
            <a:r>
              <a:rPr lang="en-US" dirty="0"/>
              <a:t>persist()</a:t>
            </a:r>
          </a:p>
          <a:p>
            <a:pPr lvl="1"/>
            <a:r>
              <a:rPr lang="en-US" dirty="0"/>
              <a:t>cache()</a:t>
            </a:r>
          </a:p>
          <a:p>
            <a:endParaRPr lang="en-US" dirty="0"/>
          </a:p>
          <a:p>
            <a:r>
              <a:rPr lang="en-US" dirty="0"/>
              <a:t>Option to store on disk or RAM or mixed (Storage Level)</a:t>
            </a:r>
          </a:p>
          <a:p>
            <a:endParaRPr lang="en-US" dirty="0"/>
          </a:p>
        </p:txBody>
      </p:sp>
    </p:spTree>
    <p:extLst>
      <p:ext uri="{BB962C8B-B14F-4D97-AF65-F5344CB8AC3E}">
        <p14:creationId xmlns:p14="http://schemas.microsoft.com/office/powerpoint/2010/main" val="1474517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p:txBody>
          <a:bodyPr/>
          <a:lstStyle/>
          <a:p>
            <a:pPr marL="0" indent="0">
              <a:buNone/>
            </a:pPr>
            <a:r>
              <a:rPr lang="en-US" dirty="0"/>
              <a:t>Spark provides three options for persisting RDDs:</a:t>
            </a:r>
          </a:p>
          <a:p>
            <a:endParaRPr lang="en-US" dirty="0"/>
          </a:p>
          <a:p>
            <a:pPr marL="457200" indent="-457200">
              <a:buFont typeface="+mj-lt"/>
              <a:buAutoNum type="arabicPeriod"/>
            </a:pPr>
            <a:r>
              <a:rPr lang="en-US" dirty="0"/>
              <a:t>in-memory storage as </a:t>
            </a:r>
            <a:r>
              <a:rPr lang="en-US" dirty="0" err="1"/>
              <a:t>deserialized</a:t>
            </a:r>
            <a:r>
              <a:rPr lang="en-US" dirty="0"/>
              <a:t> Java </a:t>
            </a:r>
            <a:r>
              <a:rPr lang="en-US" dirty="0" err="1"/>
              <a:t>Objs</a:t>
            </a:r>
            <a:endParaRPr lang="en-US" dirty="0"/>
          </a:p>
          <a:p>
            <a:pPr lvl="1"/>
            <a:r>
              <a:rPr lang="en-US" dirty="0"/>
              <a:t>fastest, JVM can access RDD </a:t>
            </a:r>
            <a:r>
              <a:rPr lang="en-US" dirty="0" smtClean="0"/>
              <a:t>natively</a:t>
            </a:r>
          </a:p>
          <a:p>
            <a:pPr lvl="1"/>
            <a:r>
              <a:rPr lang="en-US" dirty="0"/>
              <a:t>Default </a:t>
            </a:r>
            <a:r>
              <a:rPr lang="en-US" dirty="0" smtClean="0"/>
              <a:t>option</a:t>
            </a:r>
            <a:endParaRPr lang="en-US" dirty="0"/>
          </a:p>
          <a:p>
            <a:pPr marL="457200" indent="-457200">
              <a:buFont typeface="+mj-lt"/>
              <a:buAutoNum type="arabicPeriod"/>
            </a:pPr>
            <a:endParaRPr lang="en-US" dirty="0"/>
          </a:p>
          <a:p>
            <a:pPr marL="457200" indent="-457200">
              <a:buFont typeface="+mj-lt"/>
              <a:buAutoNum type="arabicPeriod"/>
            </a:pPr>
            <a:r>
              <a:rPr lang="en-US" dirty="0"/>
              <a:t>in-memory storage as serialized data</a:t>
            </a:r>
          </a:p>
          <a:p>
            <a:pPr lvl="1"/>
            <a:r>
              <a:rPr lang="en-US" dirty="0"/>
              <a:t>space limited, choose another efficient representation, the lower performance cost</a:t>
            </a:r>
          </a:p>
          <a:p>
            <a:pPr marL="457200" indent="-457200">
              <a:buFont typeface="+mj-lt"/>
              <a:buAutoNum type="arabicPeriod"/>
            </a:pPr>
            <a:endParaRPr lang="en-US" dirty="0"/>
          </a:p>
          <a:p>
            <a:pPr marL="457200" indent="-457200">
              <a:buFont typeface="+mj-lt"/>
              <a:buAutoNum type="arabicPeriod"/>
            </a:pPr>
            <a:r>
              <a:rPr lang="en-US" dirty="0"/>
              <a:t>on-disk storage</a:t>
            </a:r>
          </a:p>
          <a:p>
            <a:pPr lvl="1"/>
            <a:r>
              <a:rPr lang="en-US" dirty="0"/>
              <a:t>RDD too large to keep in memory, and costly to </a:t>
            </a:r>
            <a:r>
              <a:rPr lang="en-US" dirty="0" err="1"/>
              <a:t>recompute</a:t>
            </a:r>
            <a:endParaRPr lang="en-US" dirty="0"/>
          </a:p>
          <a:p>
            <a:endParaRPr lang="en-US" dirty="0"/>
          </a:p>
        </p:txBody>
      </p:sp>
    </p:spTree>
    <p:extLst>
      <p:ext uri="{BB962C8B-B14F-4D97-AF65-F5344CB8AC3E}">
        <p14:creationId xmlns:p14="http://schemas.microsoft.com/office/powerpoint/2010/main" val="905364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a typeface="ＭＳ Ｐゴシック" charset="-128"/>
              </a:rPr>
              <a:t>Example: Log Mining</a:t>
            </a:r>
            <a:endParaRPr lang="en-US" dirty="0"/>
          </a:p>
        </p:txBody>
      </p:sp>
      <p:sp>
        <p:nvSpPr>
          <p:cNvPr id="4" name="Content Placeholder 2"/>
          <p:cNvSpPr>
            <a:spLocks noGrp="1"/>
          </p:cNvSpPr>
          <p:nvPr>
            <p:ph idx="1"/>
          </p:nvPr>
        </p:nvSpPr>
        <p:spPr>
          <a:xfrm>
            <a:off x="457200" y="1748838"/>
            <a:ext cx="8229600" cy="1070562"/>
          </a:xfrm>
        </p:spPr>
        <p:txBody>
          <a:bodyPr/>
          <a:lstStyle/>
          <a:p>
            <a:r>
              <a:rPr lang="en-US" dirty="0">
                <a:ea typeface="ＭＳ Ｐゴシック" charset="-128"/>
              </a:rPr>
              <a:t>Load error messages from a log into memory, then interactively search for various patterns</a:t>
            </a:r>
          </a:p>
        </p:txBody>
      </p:sp>
      <p:sp>
        <p:nvSpPr>
          <p:cNvPr id="5" name="TextBox 4"/>
          <p:cNvSpPr txBox="1">
            <a:spLocks noChangeArrowheads="1"/>
          </p:cNvSpPr>
          <p:nvPr/>
        </p:nvSpPr>
        <p:spPr bwMode="auto">
          <a:xfrm>
            <a:off x="228600" y="2667000"/>
            <a:ext cx="5791200" cy="1308100"/>
          </a:xfrm>
          <a:prstGeom prst="rect">
            <a:avLst/>
          </a:prstGeom>
          <a:noFill/>
          <a:ln w="9525">
            <a:noFill/>
            <a:miter lim="800000"/>
            <a:headEnd/>
            <a:tailEnd/>
          </a:ln>
        </p:spPr>
        <p:txBody>
          <a:bodyPr>
            <a:spAutoFit/>
          </a:bodyPr>
          <a:lstStyle/>
          <a:p>
            <a:pPr>
              <a:spcBef>
                <a:spcPts val="600"/>
              </a:spcBef>
            </a:pPr>
            <a:r>
              <a:rPr lang="en-US" sz="1600" dirty="0">
                <a:latin typeface="Lucida Console" pitchFamily="49" charset="0"/>
              </a:rPr>
              <a:t>lines = </a:t>
            </a:r>
            <a:r>
              <a:rPr lang="en-US" sz="1600" dirty="0" err="1">
                <a:latin typeface="Lucida Console" pitchFamily="49" charset="0"/>
              </a:rPr>
              <a:t>spark.textFile</a:t>
            </a:r>
            <a:r>
              <a:rPr lang="en-US" sz="1600" dirty="0">
                <a:latin typeface="Lucida Console" pitchFamily="49" charset="0"/>
              </a:rPr>
              <a:t>(</a:t>
            </a:r>
            <a:r>
              <a:rPr lang="en-US" altLang="en-US" sz="1600" dirty="0">
                <a:latin typeface="Lucida Console" pitchFamily="49" charset="0"/>
              </a:rPr>
              <a:t>“</a:t>
            </a:r>
            <a:r>
              <a:rPr lang="en-US" sz="1600" dirty="0" err="1">
                <a:latin typeface="Lucida Console" pitchFamily="49" charset="0"/>
              </a:rPr>
              <a:t>hdfs</a:t>
            </a:r>
            <a:r>
              <a:rPr lang="en-US" sz="1600" dirty="0">
                <a:latin typeface="Lucida Console" pitchFamily="49" charset="0"/>
              </a:rPr>
              <a:t>://...</a:t>
            </a:r>
            <a:r>
              <a:rPr lang="en-US" altLang="en-US" sz="1600" dirty="0">
                <a:latin typeface="Lucida Console" pitchFamily="49" charset="0"/>
              </a:rPr>
              <a:t>”</a:t>
            </a:r>
            <a:r>
              <a:rPr lang="en-US" sz="1600" dirty="0">
                <a:latin typeface="Lucida Console" pitchFamily="49" charset="0"/>
              </a:rPr>
              <a:t>)</a:t>
            </a:r>
          </a:p>
          <a:p>
            <a:pPr>
              <a:spcBef>
                <a:spcPts val="600"/>
              </a:spcBef>
            </a:pPr>
            <a:r>
              <a:rPr lang="en-US" sz="1600" dirty="0">
                <a:latin typeface="Lucida Console" pitchFamily="49" charset="0"/>
              </a:rPr>
              <a:t>errors = </a:t>
            </a:r>
            <a:r>
              <a:rPr lang="en-US" sz="1600" dirty="0" err="1">
                <a:latin typeface="Lucida Console" pitchFamily="49" charset="0"/>
              </a:rPr>
              <a:t>lines.</a:t>
            </a:r>
            <a:r>
              <a:rPr lang="en-US" sz="1600" dirty="0" err="1">
                <a:solidFill>
                  <a:srgbClr val="3366FF"/>
                </a:solidFill>
                <a:latin typeface="Lucida Console" pitchFamily="49" charset="0"/>
              </a:rPr>
              <a:t>filter</a:t>
            </a:r>
            <a:r>
              <a:rPr lang="en-US" sz="1600" dirty="0">
                <a:latin typeface="Lucida Console" pitchFamily="49" charset="0"/>
              </a:rPr>
              <a:t>(</a:t>
            </a:r>
            <a:r>
              <a:rPr lang="en-US" sz="1600" dirty="0">
                <a:solidFill>
                  <a:srgbClr val="FF0080"/>
                </a:solidFill>
                <a:latin typeface="Lucida Console" pitchFamily="49" charset="0"/>
              </a:rPr>
              <a:t>_.</a:t>
            </a:r>
            <a:r>
              <a:rPr lang="en-US" sz="1600" dirty="0" err="1">
                <a:solidFill>
                  <a:srgbClr val="FF0080"/>
                </a:solidFill>
                <a:latin typeface="Lucida Console" pitchFamily="49" charset="0"/>
              </a:rPr>
              <a:t>startsWith</a:t>
            </a:r>
            <a:r>
              <a:rPr lang="en-US" sz="1600" dirty="0">
                <a:solidFill>
                  <a:srgbClr val="FF0080"/>
                </a:solidFill>
                <a:latin typeface="Lucida Console" pitchFamily="49" charset="0"/>
              </a:rPr>
              <a:t>(</a:t>
            </a:r>
            <a:r>
              <a:rPr lang="en-US" altLang="en-US" sz="1600" dirty="0">
                <a:solidFill>
                  <a:srgbClr val="FF0080"/>
                </a:solidFill>
                <a:latin typeface="Lucida Console" pitchFamily="49" charset="0"/>
              </a:rPr>
              <a:t>“</a:t>
            </a:r>
            <a:r>
              <a:rPr lang="en-US" sz="1600" dirty="0">
                <a:solidFill>
                  <a:srgbClr val="FF0080"/>
                </a:solidFill>
                <a:latin typeface="Lucida Console" pitchFamily="49" charset="0"/>
              </a:rPr>
              <a:t>ERROR</a:t>
            </a:r>
            <a:r>
              <a:rPr lang="en-US" altLang="en-US" sz="1600" dirty="0">
                <a:solidFill>
                  <a:srgbClr val="FF0080"/>
                </a:solidFill>
                <a:latin typeface="Lucida Console" pitchFamily="49" charset="0"/>
              </a:rPr>
              <a:t>”</a:t>
            </a:r>
            <a:r>
              <a:rPr lang="en-US" sz="1600" dirty="0">
                <a:solidFill>
                  <a:srgbClr val="FF0080"/>
                </a:solidFill>
                <a:latin typeface="Lucida Console" pitchFamily="49" charset="0"/>
              </a:rPr>
              <a:t>)</a:t>
            </a:r>
            <a:r>
              <a:rPr lang="en-US" sz="1600" dirty="0">
                <a:latin typeface="Lucida Console" pitchFamily="49" charset="0"/>
              </a:rPr>
              <a:t>)</a:t>
            </a:r>
          </a:p>
          <a:p>
            <a:pPr>
              <a:spcBef>
                <a:spcPts val="600"/>
              </a:spcBef>
            </a:pPr>
            <a:r>
              <a:rPr lang="en-US" sz="1600" dirty="0">
                <a:latin typeface="Lucida Console" pitchFamily="49" charset="0"/>
              </a:rPr>
              <a:t>messages = </a:t>
            </a:r>
            <a:r>
              <a:rPr lang="en-US" sz="1600" dirty="0" err="1">
                <a:latin typeface="Lucida Console" pitchFamily="49" charset="0"/>
              </a:rPr>
              <a:t>errors.</a:t>
            </a:r>
            <a:r>
              <a:rPr lang="en-US" sz="1600" dirty="0" err="1">
                <a:solidFill>
                  <a:srgbClr val="3366FF"/>
                </a:solidFill>
                <a:latin typeface="Lucida Console" pitchFamily="49" charset="0"/>
              </a:rPr>
              <a:t>map</a:t>
            </a:r>
            <a:r>
              <a:rPr lang="en-US" sz="1600" dirty="0">
                <a:latin typeface="Lucida Console" pitchFamily="49" charset="0"/>
              </a:rPr>
              <a:t>(</a:t>
            </a:r>
            <a:r>
              <a:rPr lang="en-US" sz="1600" dirty="0">
                <a:solidFill>
                  <a:srgbClr val="FF0080"/>
                </a:solidFill>
                <a:latin typeface="Lucida Console" pitchFamily="49" charset="0"/>
              </a:rPr>
              <a:t>_.split(</a:t>
            </a:r>
            <a:r>
              <a:rPr lang="en-US" altLang="en-US" sz="1600" dirty="0">
                <a:solidFill>
                  <a:srgbClr val="FF0080"/>
                </a:solidFill>
                <a:latin typeface="Lucida Console" pitchFamily="49" charset="0"/>
              </a:rPr>
              <a:t>‘</a:t>
            </a:r>
            <a:r>
              <a:rPr lang="en-US" sz="1600" dirty="0">
                <a:solidFill>
                  <a:srgbClr val="FF0080"/>
                </a:solidFill>
                <a:latin typeface="Lucida Console" pitchFamily="49" charset="0"/>
              </a:rPr>
              <a:t>\t</a:t>
            </a:r>
            <a:r>
              <a:rPr lang="en-US" altLang="en-US" sz="1600" dirty="0">
                <a:solidFill>
                  <a:srgbClr val="FF0080"/>
                </a:solidFill>
                <a:latin typeface="Lucida Console" pitchFamily="49" charset="0"/>
              </a:rPr>
              <a:t>’</a:t>
            </a:r>
            <a:r>
              <a:rPr lang="en-US" sz="1600" dirty="0">
                <a:solidFill>
                  <a:srgbClr val="FF0080"/>
                </a:solidFill>
                <a:latin typeface="Lucida Console" pitchFamily="49" charset="0"/>
              </a:rPr>
              <a:t>)(2)</a:t>
            </a:r>
            <a:r>
              <a:rPr lang="en-US" sz="1600" dirty="0">
                <a:latin typeface="Lucida Console" pitchFamily="49" charset="0"/>
              </a:rPr>
              <a:t>)</a:t>
            </a:r>
          </a:p>
          <a:p>
            <a:pPr>
              <a:spcBef>
                <a:spcPts val="600"/>
              </a:spcBef>
            </a:pPr>
            <a:r>
              <a:rPr lang="en-US" sz="1600" dirty="0" err="1">
                <a:latin typeface="Lucida Console" pitchFamily="49" charset="0"/>
              </a:rPr>
              <a:t>cachedMsgs</a:t>
            </a:r>
            <a:r>
              <a:rPr lang="en-US" sz="1600" dirty="0">
                <a:latin typeface="Lucida Console" pitchFamily="49" charset="0"/>
              </a:rPr>
              <a:t> = </a:t>
            </a:r>
            <a:r>
              <a:rPr lang="en-US" sz="1600" dirty="0" err="1">
                <a:latin typeface="Lucida Console" pitchFamily="49" charset="0"/>
              </a:rPr>
              <a:t>messages.</a:t>
            </a:r>
            <a:r>
              <a:rPr lang="en-US" sz="1600" dirty="0" err="1">
                <a:solidFill>
                  <a:srgbClr val="3366FF"/>
                </a:solidFill>
                <a:latin typeface="Lucida Console" pitchFamily="49" charset="0"/>
              </a:rPr>
              <a:t>cache</a:t>
            </a:r>
            <a:r>
              <a:rPr lang="en-US" sz="1600" dirty="0">
                <a:latin typeface="Lucida Console" pitchFamily="49" charset="0"/>
              </a:rPr>
              <a:t>()</a:t>
            </a:r>
          </a:p>
        </p:txBody>
      </p:sp>
      <p:grpSp>
        <p:nvGrpSpPr>
          <p:cNvPr id="6" name="Group 67"/>
          <p:cNvGrpSpPr>
            <a:grpSpLocks/>
          </p:cNvGrpSpPr>
          <p:nvPr/>
        </p:nvGrpSpPr>
        <p:grpSpPr bwMode="auto">
          <a:xfrm>
            <a:off x="5614988" y="2743200"/>
            <a:ext cx="3071812" cy="3851275"/>
            <a:chOff x="5615710" y="2743323"/>
            <a:chExt cx="3071090" cy="3851442"/>
          </a:xfrm>
        </p:grpSpPr>
        <p:pic>
          <p:nvPicPr>
            <p:cNvPr id="7" name="Picture 5"/>
            <p:cNvPicPr>
              <a:picLocks noChangeAspect="1"/>
            </p:cNvPicPr>
            <p:nvPr/>
          </p:nvPicPr>
          <p:blipFill>
            <a:blip r:embed="rId2" cstate="print"/>
            <a:srcRect/>
            <a:stretch>
              <a:fillRect/>
            </a:stretch>
          </p:blipFill>
          <p:spPr bwMode="auto">
            <a:xfrm>
              <a:off x="5923729" y="3493655"/>
              <a:ext cx="1128236" cy="1128236"/>
            </a:xfrm>
            <a:prstGeom prst="rect">
              <a:avLst/>
            </a:prstGeom>
            <a:noFill/>
            <a:ln w="9525">
              <a:noFill/>
              <a:miter lim="800000"/>
              <a:headEnd/>
              <a:tailEnd/>
            </a:ln>
          </p:spPr>
        </p:pic>
        <p:pic>
          <p:nvPicPr>
            <p:cNvPr id="8" name="Picture 6"/>
            <p:cNvPicPr>
              <a:picLocks noChangeAspect="1"/>
            </p:cNvPicPr>
            <p:nvPr/>
          </p:nvPicPr>
          <p:blipFill>
            <a:blip r:embed="rId2" cstate="print"/>
            <a:srcRect/>
            <a:stretch>
              <a:fillRect/>
            </a:stretch>
          </p:blipFill>
          <p:spPr bwMode="auto">
            <a:xfrm>
              <a:off x="7558564" y="2743323"/>
              <a:ext cx="1128236" cy="1128236"/>
            </a:xfrm>
            <a:prstGeom prst="rect">
              <a:avLst/>
            </a:prstGeom>
            <a:noFill/>
            <a:ln w="9525">
              <a:noFill/>
              <a:miter lim="800000"/>
              <a:headEnd/>
              <a:tailEnd/>
            </a:ln>
          </p:spPr>
        </p:pic>
        <p:pic>
          <p:nvPicPr>
            <p:cNvPr id="9" name="Picture 7"/>
            <p:cNvPicPr>
              <a:picLocks noChangeAspect="1"/>
            </p:cNvPicPr>
            <p:nvPr/>
          </p:nvPicPr>
          <p:blipFill>
            <a:blip r:embed="rId2" cstate="print"/>
            <a:srcRect/>
            <a:stretch>
              <a:fillRect/>
            </a:stretch>
          </p:blipFill>
          <p:spPr bwMode="auto">
            <a:xfrm>
              <a:off x="7467600" y="4800600"/>
              <a:ext cx="1128236" cy="1128236"/>
            </a:xfrm>
            <a:prstGeom prst="rect">
              <a:avLst/>
            </a:prstGeom>
            <a:noFill/>
            <a:ln w="9525">
              <a:noFill/>
              <a:miter lim="800000"/>
              <a:headEnd/>
              <a:tailEnd/>
            </a:ln>
          </p:spPr>
        </p:pic>
        <p:pic>
          <p:nvPicPr>
            <p:cNvPr id="10" name="Picture 8"/>
            <p:cNvPicPr>
              <a:picLocks noChangeAspect="1"/>
            </p:cNvPicPr>
            <p:nvPr/>
          </p:nvPicPr>
          <p:blipFill>
            <a:blip r:embed="rId2" cstate="print"/>
            <a:srcRect/>
            <a:stretch>
              <a:fillRect/>
            </a:stretch>
          </p:blipFill>
          <p:spPr bwMode="auto">
            <a:xfrm>
              <a:off x="5615710" y="5466529"/>
              <a:ext cx="1128236" cy="1128236"/>
            </a:xfrm>
            <a:prstGeom prst="rect">
              <a:avLst/>
            </a:prstGeom>
            <a:noFill/>
            <a:ln w="9525">
              <a:noFill/>
              <a:miter lim="800000"/>
              <a:headEnd/>
              <a:tailEnd/>
            </a:ln>
          </p:spPr>
        </p:pic>
      </p:grpSp>
      <p:sp>
        <p:nvSpPr>
          <p:cNvPr id="11" name="Rectangle 10"/>
          <p:cNvSpPr>
            <a:spLocks noChangeArrowheads="1"/>
          </p:cNvSpPr>
          <p:nvPr/>
        </p:nvSpPr>
        <p:spPr bwMode="auto">
          <a:xfrm>
            <a:off x="7643813" y="3344863"/>
            <a:ext cx="790575" cy="320675"/>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Block 1</a:t>
            </a:r>
          </a:p>
        </p:txBody>
      </p:sp>
      <p:sp>
        <p:nvSpPr>
          <p:cNvPr id="12" name="Rectangle 11"/>
          <p:cNvSpPr>
            <a:spLocks noChangeArrowheads="1"/>
          </p:cNvSpPr>
          <p:nvPr/>
        </p:nvSpPr>
        <p:spPr bwMode="auto">
          <a:xfrm>
            <a:off x="7526338" y="5394325"/>
            <a:ext cx="819150" cy="320675"/>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Block 2</a:t>
            </a:r>
          </a:p>
        </p:txBody>
      </p:sp>
      <p:sp>
        <p:nvSpPr>
          <p:cNvPr id="13" name="Rectangle 12"/>
          <p:cNvSpPr>
            <a:spLocks noChangeArrowheads="1"/>
          </p:cNvSpPr>
          <p:nvPr/>
        </p:nvSpPr>
        <p:spPr bwMode="auto">
          <a:xfrm>
            <a:off x="5680075" y="6056313"/>
            <a:ext cx="806450" cy="320675"/>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Block 3</a:t>
            </a:r>
          </a:p>
        </p:txBody>
      </p:sp>
      <p:grpSp>
        <p:nvGrpSpPr>
          <p:cNvPr id="14" name="Group 43"/>
          <p:cNvGrpSpPr>
            <a:grpSpLocks/>
          </p:cNvGrpSpPr>
          <p:nvPr/>
        </p:nvGrpSpPr>
        <p:grpSpPr bwMode="auto">
          <a:xfrm>
            <a:off x="6019800" y="3041650"/>
            <a:ext cx="1576388" cy="2376488"/>
            <a:chOff x="6019801" y="3042352"/>
            <a:chExt cx="1577109" cy="2375746"/>
          </a:xfrm>
        </p:grpSpPr>
        <p:cxnSp>
          <p:nvCxnSpPr>
            <p:cNvPr id="15" name="Straight Arrow Connector 14"/>
            <p:cNvCxnSpPr/>
            <p:nvPr/>
          </p:nvCxnSpPr>
          <p:spPr>
            <a:xfrm flipV="1">
              <a:off x="6518504" y="3042352"/>
              <a:ext cx="1078406" cy="599888"/>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415270" y="3666045"/>
              <a:ext cx="1141934" cy="1096620"/>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5341509" y="4344337"/>
              <a:ext cx="1752053" cy="395469"/>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grpSp>
        <p:nvGrpSpPr>
          <p:cNvPr id="18" name="Group 68"/>
          <p:cNvGrpSpPr>
            <a:grpSpLocks/>
          </p:cNvGrpSpPr>
          <p:nvPr/>
        </p:nvGrpSpPr>
        <p:grpSpPr bwMode="auto">
          <a:xfrm>
            <a:off x="5638800" y="2708275"/>
            <a:ext cx="2860675" cy="3074988"/>
            <a:chOff x="5638800" y="2707533"/>
            <a:chExt cx="2860965" cy="3075342"/>
          </a:xfrm>
        </p:grpSpPr>
        <p:sp>
          <p:nvSpPr>
            <p:cNvPr id="19" name="Rounded Rectangle 18"/>
            <p:cNvSpPr>
              <a:spLocks noChangeArrowheads="1"/>
            </p:cNvSpPr>
            <p:nvPr/>
          </p:nvSpPr>
          <p:spPr bwMode="auto">
            <a:xfrm>
              <a:off x="7585365" y="2707533"/>
              <a:ext cx="914400" cy="357908"/>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Worker</a:t>
              </a:r>
            </a:p>
          </p:txBody>
        </p:sp>
        <p:sp>
          <p:nvSpPr>
            <p:cNvPr id="20" name="Rounded Rectangle 19"/>
            <p:cNvSpPr>
              <a:spLocks noChangeArrowheads="1"/>
            </p:cNvSpPr>
            <p:nvPr/>
          </p:nvSpPr>
          <p:spPr bwMode="auto">
            <a:xfrm>
              <a:off x="5638800" y="5424967"/>
              <a:ext cx="914400" cy="357908"/>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Worker</a:t>
              </a:r>
            </a:p>
          </p:txBody>
        </p:sp>
        <p:sp>
          <p:nvSpPr>
            <p:cNvPr id="21" name="Rounded Rectangle 20"/>
            <p:cNvSpPr>
              <a:spLocks noChangeArrowheads="1"/>
            </p:cNvSpPr>
            <p:nvPr/>
          </p:nvSpPr>
          <p:spPr bwMode="auto">
            <a:xfrm>
              <a:off x="7493956" y="4763289"/>
              <a:ext cx="914400" cy="357908"/>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Worker</a:t>
              </a:r>
            </a:p>
          </p:txBody>
        </p:sp>
        <p:sp>
          <p:nvSpPr>
            <p:cNvPr id="22" name="Rounded Rectangle 21"/>
            <p:cNvSpPr>
              <a:spLocks noChangeArrowheads="1"/>
            </p:cNvSpPr>
            <p:nvPr/>
          </p:nvSpPr>
          <p:spPr bwMode="auto">
            <a:xfrm>
              <a:off x="5946819" y="3452092"/>
              <a:ext cx="914400" cy="357908"/>
            </a:xfrm>
            <a:prstGeom prst="roundRect">
              <a:avLst>
                <a:gd name="adj" fmla="val 16667"/>
              </a:avLst>
            </a:prstGeom>
            <a:gradFill rotWithShape="1">
              <a:gsLst>
                <a:gs pos="0">
                  <a:srgbClr val="95EEFF"/>
                </a:gs>
                <a:gs pos="100000">
                  <a:srgbClr val="39B7D8"/>
                </a:gs>
              </a:gsLst>
              <a:lin ang="5400000"/>
            </a:gradFill>
            <a:ln w="9525">
              <a:solidFill>
                <a:srgbClr val="46AAC5"/>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Driver</a:t>
              </a:r>
            </a:p>
          </p:txBody>
        </p:sp>
      </p:grpSp>
      <p:sp>
        <p:nvSpPr>
          <p:cNvPr id="23" name="TextBox 22"/>
          <p:cNvSpPr txBox="1">
            <a:spLocks noChangeArrowheads="1"/>
          </p:cNvSpPr>
          <p:nvPr/>
        </p:nvSpPr>
        <p:spPr bwMode="auto">
          <a:xfrm>
            <a:off x="228600" y="4248150"/>
            <a:ext cx="5791200" cy="338138"/>
          </a:xfrm>
          <a:prstGeom prst="rect">
            <a:avLst/>
          </a:prstGeom>
          <a:noFill/>
          <a:ln w="9525">
            <a:noFill/>
            <a:miter lim="800000"/>
            <a:headEnd/>
            <a:tailEnd/>
          </a:ln>
        </p:spPr>
        <p:txBody>
          <a:bodyPr>
            <a:spAutoFit/>
          </a:bodyPr>
          <a:lstStyle/>
          <a:p>
            <a:pPr>
              <a:spcBef>
                <a:spcPts val="400"/>
              </a:spcBef>
            </a:pPr>
            <a:r>
              <a:rPr lang="en-US" sz="1600">
                <a:latin typeface="Lucida Console" pitchFamily="49" charset="0"/>
              </a:rPr>
              <a:t>cachedMsgs.</a:t>
            </a:r>
            <a:r>
              <a:rPr lang="en-US" sz="1600">
                <a:solidFill>
                  <a:srgbClr val="3366FF"/>
                </a:solidFill>
                <a:latin typeface="Lucida Console" pitchFamily="49" charset="0"/>
              </a:rPr>
              <a:t>filter</a:t>
            </a:r>
            <a:r>
              <a:rPr lang="en-US" sz="1600">
                <a:latin typeface="Lucida Console" pitchFamily="49" charset="0"/>
              </a:rPr>
              <a:t>(</a:t>
            </a:r>
            <a:r>
              <a:rPr lang="en-US" sz="1600">
                <a:solidFill>
                  <a:srgbClr val="FF0080"/>
                </a:solidFill>
                <a:latin typeface="Lucida Console" pitchFamily="49" charset="0"/>
              </a:rPr>
              <a:t>_.contains(</a:t>
            </a:r>
            <a:r>
              <a:rPr lang="en-US" altLang="en-US" sz="1600">
                <a:solidFill>
                  <a:srgbClr val="FF0080"/>
                </a:solidFill>
                <a:latin typeface="Lucida Console" pitchFamily="49" charset="0"/>
              </a:rPr>
              <a:t>“</a:t>
            </a:r>
            <a:r>
              <a:rPr lang="en-US" sz="1600">
                <a:solidFill>
                  <a:srgbClr val="FF0080"/>
                </a:solidFill>
                <a:latin typeface="Lucida Console" pitchFamily="49" charset="0"/>
              </a:rPr>
              <a:t>foo</a:t>
            </a:r>
            <a:r>
              <a:rPr lang="en-US" altLang="en-US" sz="1600">
                <a:solidFill>
                  <a:srgbClr val="FF0080"/>
                </a:solidFill>
                <a:latin typeface="Lucida Console" pitchFamily="49" charset="0"/>
              </a:rPr>
              <a:t>”</a:t>
            </a:r>
            <a:r>
              <a:rPr lang="en-US" sz="1600">
                <a:solidFill>
                  <a:srgbClr val="FF0080"/>
                </a:solidFill>
                <a:latin typeface="Lucida Console" pitchFamily="49" charset="0"/>
              </a:rPr>
              <a:t>)</a:t>
            </a:r>
            <a:r>
              <a:rPr lang="en-US" sz="1600">
                <a:latin typeface="Lucida Console" pitchFamily="49" charset="0"/>
              </a:rPr>
              <a:t>).</a:t>
            </a:r>
            <a:r>
              <a:rPr lang="en-US" sz="1600">
                <a:solidFill>
                  <a:srgbClr val="3366FF"/>
                </a:solidFill>
                <a:latin typeface="Lucida Console" pitchFamily="49" charset="0"/>
              </a:rPr>
              <a:t>count</a:t>
            </a:r>
          </a:p>
        </p:txBody>
      </p:sp>
      <p:cxnSp>
        <p:nvCxnSpPr>
          <p:cNvPr id="24" name="Straight Arrow Connector 23"/>
          <p:cNvCxnSpPr/>
          <p:nvPr/>
        </p:nvCxnSpPr>
        <p:spPr>
          <a:xfrm rot="5400000" flipH="1" flipV="1">
            <a:off x="5306219" y="4456907"/>
            <a:ext cx="1570037" cy="336550"/>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10800000">
            <a:off x="6742113" y="3840163"/>
            <a:ext cx="958850" cy="90487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10800000" flipV="1">
            <a:off x="6664325" y="2941638"/>
            <a:ext cx="909638" cy="493712"/>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7" name="TextBox 26"/>
          <p:cNvSpPr txBox="1">
            <a:spLocks noChangeArrowheads="1"/>
          </p:cNvSpPr>
          <p:nvPr/>
        </p:nvSpPr>
        <p:spPr bwMode="auto">
          <a:xfrm>
            <a:off x="228600" y="4572000"/>
            <a:ext cx="5791200" cy="338138"/>
          </a:xfrm>
          <a:prstGeom prst="rect">
            <a:avLst/>
          </a:prstGeom>
          <a:noFill/>
          <a:ln w="9525">
            <a:noFill/>
            <a:miter lim="800000"/>
            <a:headEnd/>
            <a:tailEnd/>
          </a:ln>
        </p:spPr>
        <p:txBody>
          <a:bodyPr>
            <a:spAutoFit/>
          </a:bodyPr>
          <a:lstStyle/>
          <a:p>
            <a:pPr>
              <a:spcBef>
                <a:spcPts val="400"/>
              </a:spcBef>
            </a:pPr>
            <a:r>
              <a:rPr lang="en-US" sz="1600">
                <a:latin typeface="Lucida Console" pitchFamily="49" charset="0"/>
              </a:rPr>
              <a:t>cachedMsgs.</a:t>
            </a:r>
            <a:r>
              <a:rPr lang="en-US" sz="1600">
                <a:solidFill>
                  <a:srgbClr val="3366FF"/>
                </a:solidFill>
                <a:latin typeface="Lucida Console" pitchFamily="49" charset="0"/>
              </a:rPr>
              <a:t>filter</a:t>
            </a:r>
            <a:r>
              <a:rPr lang="en-US" sz="1600">
                <a:latin typeface="Lucida Console" pitchFamily="49" charset="0"/>
              </a:rPr>
              <a:t>(</a:t>
            </a:r>
            <a:r>
              <a:rPr lang="en-US" sz="1600">
                <a:solidFill>
                  <a:srgbClr val="FF0080"/>
                </a:solidFill>
                <a:latin typeface="Lucida Console" pitchFamily="49" charset="0"/>
              </a:rPr>
              <a:t>_.contains(</a:t>
            </a:r>
            <a:r>
              <a:rPr lang="en-US" altLang="en-US" sz="1600">
                <a:solidFill>
                  <a:srgbClr val="FF0080"/>
                </a:solidFill>
                <a:latin typeface="Lucida Console" pitchFamily="49" charset="0"/>
              </a:rPr>
              <a:t>“</a:t>
            </a:r>
            <a:r>
              <a:rPr lang="en-US" sz="1600">
                <a:solidFill>
                  <a:srgbClr val="FF0080"/>
                </a:solidFill>
                <a:latin typeface="Lucida Console" pitchFamily="49" charset="0"/>
              </a:rPr>
              <a:t>bar</a:t>
            </a:r>
            <a:r>
              <a:rPr lang="en-US" altLang="en-US" sz="1600">
                <a:solidFill>
                  <a:srgbClr val="FF0080"/>
                </a:solidFill>
                <a:latin typeface="Lucida Console" pitchFamily="49" charset="0"/>
              </a:rPr>
              <a:t>”</a:t>
            </a:r>
            <a:r>
              <a:rPr lang="en-US" sz="1600">
                <a:solidFill>
                  <a:srgbClr val="FF0080"/>
                </a:solidFill>
                <a:latin typeface="Lucida Console" pitchFamily="49" charset="0"/>
              </a:rPr>
              <a:t>)</a:t>
            </a:r>
            <a:r>
              <a:rPr lang="en-US" sz="1600">
                <a:latin typeface="Lucida Console" pitchFamily="49" charset="0"/>
              </a:rPr>
              <a:t>).</a:t>
            </a:r>
            <a:r>
              <a:rPr lang="en-US" sz="1600">
                <a:solidFill>
                  <a:srgbClr val="3366FF"/>
                </a:solidFill>
                <a:latin typeface="Lucida Console" pitchFamily="49" charset="0"/>
              </a:rPr>
              <a:t>count</a:t>
            </a:r>
          </a:p>
        </p:txBody>
      </p:sp>
      <p:sp>
        <p:nvSpPr>
          <p:cNvPr id="28" name="TextBox 27"/>
          <p:cNvSpPr txBox="1">
            <a:spLocks noChangeArrowheads="1"/>
          </p:cNvSpPr>
          <p:nvPr/>
        </p:nvSpPr>
        <p:spPr bwMode="auto">
          <a:xfrm>
            <a:off x="228600" y="4919663"/>
            <a:ext cx="5791200" cy="338137"/>
          </a:xfrm>
          <a:prstGeom prst="rect">
            <a:avLst/>
          </a:prstGeom>
          <a:noFill/>
          <a:ln w="9525">
            <a:noFill/>
            <a:miter lim="800000"/>
            <a:headEnd/>
            <a:tailEnd/>
          </a:ln>
        </p:spPr>
        <p:txBody>
          <a:bodyPr>
            <a:spAutoFit/>
          </a:bodyPr>
          <a:lstStyle/>
          <a:p>
            <a:pPr>
              <a:spcBef>
                <a:spcPts val="400"/>
              </a:spcBef>
            </a:pPr>
            <a:r>
              <a:rPr lang="en-US" sz="1600">
                <a:latin typeface="Lucida Console" pitchFamily="49" charset="0"/>
              </a:rPr>
              <a:t>. . .</a:t>
            </a:r>
          </a:p>
        </p:txBody>
      </p:sp>
      <p:sp>
        <p:nvSpPr>
          <p:cNvPr id="29" name="TextBox 28"/>
          <p:cNvSpPr txBox="1">
            <a:spLocks noChangeArrowheads="1"/>
          </p:cNvSpPr>
          <p:nvPr/>
        </p:nvSpPr>
        <p:spPr bwMode="auto">
          <a:xfrm>
            <a:off x="6997700" y="3243263"/>
            <a:ext cx="622300" cy="338137"/>
          </a:xfrm>
          <a:prstGeom prst="rect">
            <a:avLst/>
          </a:prstGeom>
          <a:noFill/>
          <a:ln w="9525">
            <a:noFill/>
            <a:miter lim="800000"/>
            <a:headEnd/>
            <a:tailEnd/>
          </a:ln>
        </p:spPr>
        <p:txBody>
          <a:bodyPr wrap="none">
            <a:spAutoFit/>
          </a:bodyPr>
          <a:lstStyle/>
          <a:p>
            <a:r>
              <a:rPr lang="en-US" sz="1600">
                <a:latin typeface="Corbel" pitchFamily="34" charset="0"/>
              </a:rPr>
              <a:t>tasks</a:t>
            </a:r>
          </a:p>
        </p:txBody>
      </p:sp>
      <p:sp>
        <p:nvSpPr>
          <p:cNvPr id="30" name="TextBox 29"/>
          <p:cNvSpPr txBox="1">
            <a:spLocks noChangeArrowheads="1"/>
          </p:cNvSpPr>
          <p:nvPr/>
        </p:nvSpPr>
        <p:spPr bwMode="auto">
          <a:xfrm>
            <a:off x="6477000" y="2873375"/>
            <a:ext cx="746125" cy="338138"/>
          </a:xfrm>
          <a:prstGeom prst="rect">
            <a:avLst/>
          </a:prstGeom>
          <a:noFill/>
          <a:ln w="9525">
            <a:noFill/>
            <a:miter lim="800000"/>
            <a:headEnd/>
            <a:tailEnd/>
          </a:ln>
        </p:spPr>
        <p:txBody>
          <a:bodyPr wrap="none">
            <a:spAutoFit/>
          </a:bodyPr>
          <a:lstStyle/>
          <a:p>
            <a:r>
              <a:rPr lang="en-US" sz="1600">
                <a:latin typeface="Corbel" pitchFamily="34" charset="0"/>
              </a:rPr>
              <a:t>results</a:t>
            </a:r>
          </a:p>
        </p:txBody>
      </p:sp>
      <p:sp>
        <p:nvSpPr>
          <p:cNvPr id="31" name="Rectangle 30"/>
          <p:cNvSpPr>
            <a:spLocks noChangeArrowheads="1"/>
          </p:cNvSpPr>
          <p:nvPr/>
        </p:nvSpPr>
        <p:spPr bwMode="auto">
          <a:xfrm>
            <a:off x="8112125" y="2449513"/>
            <a:ext cx="727075" cy="320675"/>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Cache 1</a:t>
            </a:r>
          </a:p>
        </p:txBody>
      </p:sp>
      <p:sp>
        <p:nvSpPr>
          <p:cNvPr id="32" name="Rectangle 31"/>
          <p:cNvSpPr>
            <a:spLocks noChangeArrowheads="1"/>
          </p:cNvSpPr>
          <p:nvPr/>
        </p:nvSpPr>
        <p:spPr bwMode="auto">
          <a:xfrm>
            <a:off x="8047038" y="4522788"/>
            <a:ext cx="727075" cy="320675"/>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Cache 2</a:t>
            </a:r>
          </a:p>
        </p:txBody>
      </p:sp>
      <p:sp>
        <p:nvSpPr>
          <p:cNvPr id="33" name="Rectangle 32"/>
          <p:cNvSpPr>
            <a:spLocks noChangeArrowheads="1"/>
          </p:cNvSpPr>
          <p:nvPr/>
        </p:nvSpPr>
        <p:spPr bwMode="auto">
          <a:xfrm>
            <a:off x="6196013" y="5160963"/>
            <a:ext cx="727075" cy="320675"/>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Cache 3</a:t>
            </a:r>
          </a:p>
        </p:txBody>
      </p:sp>
      <p:sp>
        <p:nvSpPr>
          <p:cNvPr id="34" name="Rectangular Callout 33"/>
          <p:cNvSpPr>
            <a:spLocks noChangeArrowheads="1"/>
          </p:cNvSpPr>
          <p:nvPr/>
        </p:nvSpPr>
        <p:spPr bwMode="auto">
          <a:xfrm>
            <a:off x="5233988" y="2505075"/>
            <a:ext cx="1155700" cy="312738"/>
          </a:xfrm>
          <a:prstGeom prst="wedgeRectCallout">
            <a:avLst>
              <a:gd name="adj1" fmla="val -94278"/>
              <a:gd name="adj2" fmla="val 44722"/>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Base RDD</a:t>
            </a:r>
          </a:p>
        </p:txBody>
      </p:sp>
      <p:sp>
        <p:nvSpPr>
          <p:cNvPr id="35" name="Rectangular Callout 34"/>
          <p:cNvSpPr>
            <a:spLocks noChangeArrowheads="1"/>
          </p:cNvSpPr>
          <p:nvPr/>
        </p:nvSpPr>
        <p:spPr bwMode="auto">
          <a:xfrm>
            <a:off x="5643563" y="2590800"/>
            <a:ext cx="1835150" cy="311150"/>
          </a:xfrm>
          <a:prstGeom prst="wedgeRectCallout">
            <a:avLst>
              <a:gd name="adj1" fmla="val -46676"/>
              <a:gd name="adj2" fmla="val 118796"/>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Transformed RDD</a:t>
            </a:r>
          </a:p>
        </p:txBody>
      </p:sp>
      <p:sp>
        <p:nvSpPr>
          <p:cNvPr id="36" name="Rectangular Callout 35"/>
          <p:cNvSpPr>
            <a:spLocks noChangeArrowheads="1"/>
          </p:cNvSpPr>
          <p:nvPr/>
        </p:nvSpPr>
        <p:spPr bwMode="auto">
          <a:xfrm>
            <a:off x="4338638" y="3810000"/>
            <a:ext cx="1457325" cy="311150"/>
          </a:xfrm>
          <a:prstGeom prst="wedgeRectCallout">
            <a:avLst>
              <a:gd name="adj1" fmla="val -80903"/>
              <a:gd name="adj2" fmla="val -47866"/>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Cached RDD</a:t>
            </a:r>
          </a:p>
        </p:txBody>
      </p:sp>
      <p:sp>
        <p:nvSpPr>
          <p:cNvPr id="37" name="Rectangular Callout 36"/>
          <p:cNvSpPr>
            <a:spLocks noChangeArrowheads="1"/>
          </p:cNvSpPr>
          <p:nvPr/>
        </p:nvSpPr>
        <p:spPr bwMode="auto">
          <a:xfrm>
            <a:off x="5992813" y="4038600"/>
            <a:ext cx="1855787" cy="311150"/>
          </a:xfrm>
          <a:prstGeom prst="wedgeRectCallout">
            <a:avLst>
              <a:gd name="adj1" fmla="val -77556"/>
              <a:gd name="adj2" fmla="val 52134"/>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Parallel operation</a:t>
            </a:r>
          </a:p>
        </p:txBody>
      </p:sp>
      <p:sp>
        <p:nvSpPr>
          <p:cNvPr id="38" name="Rounded Rectangle 37"/>
          <p:cNvSpPr/>
          <p:nvPr/>
        </p:nvSpPr>
        <p:spPr>
          <a:xfrm>
            <a:off x="404813" y="5486400"/>
            <a:ext cx="4776787" cy="84931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t>Result:</a:t>
            </a:r>
            <a:r>
              <a:rPr lang="en-US" dirty="0"/>
              <a:t> full-text search of Wikipedia in &lt;1 sec (</a:t>
            </a:r>
            <a:r>
              <a:rPr lang="en-US" dirty="0" err="1"/>
              <a:t>vs</a:t>
            </a:r>
            <a:r>
              <a:rPr lang="en-US" dirty="0"/>
              <a:t> 20 sec for on-disk data)</a:t>
            </a:r>
          </a:p>
        </p:txBody>
      </p:sp>
    </p:spTree>
    <p:extLst>
      <p:ext uri="{BB962C8B-B14F-4D97-AF65-F5344CB8AC3E}">
        <p14:creationId xmlns:p14="http://schemas.microsoft.com/office/powerpoint/2010/main" val="146182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1" nodeType="clickEffect">
                                  <p:stCondLst>
                                    <p:cond delay="0"/>
                                  </p:stCondLst>
                                  <p:childTnLst>
                                    <p:animEffect transition="out" filter="fade">
                                      <p:cBhvr>
                                        <p:cTn id="78" dur="500" tmFilter="0, 0; .2, .5; .8, .5; 1, 0"/>
                                        <p:tgtEl>
                                          <p:spTgt spid="11"/>
                                        </p:tgtEl>
                                      </p:cBhvr>
                                    </p:animEffect>
                                    <p:animScale>
                                      <p:cBhvr>
                                        <p:cTn id="79" dur="250" autoRev="1" fill="hold"/>
                                        <p:tgtEl>
                                          <p:spTgt spid="11"/>
                                        </p:tgtEl>
                                      </p:cBhvr>
                                      <p:by x="105000" y="105000"/>
                                    </p:animScale>
                                  </p:childTnLst>
                                </p:cTn>
                              </p:par>
                              <p:par>
                                <p:cTn id="80" presetID="26" presetClass="emph" presetSubtype="0" fill="hold" grpId="1" nodeType="withEffect">
                                  <p:stCondLst>
                                    <p:cond delay="0"/>
                                  </p:stCondLst>
                                  <p:childTnLst>
                                    <p:animEffect transition="out" filter="fade">
                                      <p:cBhvr>
                                        <p:cTn id="81" dur="500" tmFilter="0, 0; .2, .5; .8, .5; 1, 0"/>
                                        <p:tgtEl>
                                          <p:spTgt spid="12"/>
                                        </p:tgtEl>
                                      </p:cBhvr>
                                    </p:animEffect>
                                    <p:animScale>
                                      <p:cBhvr>
                                        <p:cTn id="82" dur="250" autoRev="1" fill="hold"/>
                                        <p:tgtEl>
                                          <p:spTgt spid="12"/>
                                        </p:tgtEl>
                                      </p:cBhvr>
                                      <p:by x="105000" y="105000"/>
                                    </p:animScale>
                                  </p:childTnLst>
                                </p:cTn>
                              </p:par>
                              <p:par>
                                <p:cTn id="83" presetID="26" presetClass="emph" presetSubtype="0" fill="hold" grpId="1" nodeType="withEffect">
                                  <p:stCondLst>
                                    <p:cond delay="0"/>
                                  </p:stCondLst>
                                  <p:childTnLst>
                                    <p:animEffect transition="out" filter="fade">
                                      <p:cBhvr>
                                        <p:cTn id="84" dur="500" tmFilter="0, 0; .2, .5; .8, .5; 1, 0"/>
                                        <p:tgtEl>
                                          <p:spTgt spid="13"/>
                                        </p:tgtEl>
                                      </p:cBhvr>
                                    </p:animEffect>
                                    <p:animScale>
                                      <p:cBhvr>
                                        <p:cTn id="85" dur="250" autoRev="1" fill="hold"/>
                                        <p:tgtEl>
                                          <p:spTgt spid="13"/>
                                        </p:tgtEl>
                                      </p:cBhvr>
                                      <p:by x="105000" y="105000"/>
                                    </p:animScale>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2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dissolve">
                                      <p:cBhvr>
                                        <p:cTn id="100" dur="500"/>
                                        <p:tgtEl>
                                          <p:spTgt spid="3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dissolve">
                                      <p:cBhvr>
                                        <p:cTn id="103" dur="500"/>
                                        <p:tgtEl>
                                          <p:spTgt spid="3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dissolve">
                                      <p:cBhvr>
                                        <p:cTn id="106" dur="500"/>
                                        <p:tgtEl>
                                          <p:spTgt spid="33"/>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14"/>
                                        </p:tgtEl>
                                        <p:attrNameLst>
                                          <p:attrName>style.visibility</p:attrName>
                                        </p:attrNameLst>
                                      </p:cBhvr>
                                      <p:to>
                                        <p:strVal val="hidden"/>
                                      </p:to>
                                    </p:set>
                                  </p:childTnLst>
                                </p:cTn>
                              </p:par>
                              <p:par>
                                <p:cTn id="111" presetID="1" presetClass="exit" presetSubtype="0" fill="hold" grpId="2"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25"/>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24"/>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3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1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6" presetClass="emph" presetSubtype="0" fill="hold" grpId="1" nodeType="clickEffect">
                                  <p:stCondLst>
                                    <p:cond delay="0"/>
                                  </p:stCondLst>
                                  <p:childTnLst>
                                    <p:animEffect transition="out" filter="fade">
                                      <p:cBhvr>
                                        <p:cTn id="134" dur="500" tmFilter="0, 0; .2, .5; .8, .5; 1, 0"/>
                                        <p:tgtEl>
                                          <p:spTgt spid="33"/>
                                        </p:tgtEl>
                                      </p:cBhvr>
                                    </p:animEffect>
                                    <p:animScale>
                                      <p:cBhvr>
                                        <p:cTn id="135" dur="250" autoRev="1" fill="hold"/>
                                        <p:tgtEl>
                                          <p:spTgt spid="33"/>
                                        </p:tgtEl>
                                      </p:cBhvr>
                                      <p:by x="105000" y="105000"/>
                                    </p:animScale>
                                  </p:childTnLst>
                                </p:cTn>
                              </p:par>
                              <p:par>
                                <p:cTn id="136" presetID="26" presetClass="emph" presetSubtype="0" fill="hold" grpId="1" nodeType="withEffect">
                                  <p:stCondLst>
                                    <p:cond delay="0"/>
                                  </p:stCondLst>
                                  <p:childTnLst>
                                    <p:animEffect transition="out" filter="fade">
                                      <p:cBhvr>
                                        <p:cTn id="137" dur="500" tmFilter="0, 0; .2, .5; .8, .5; 1, 0"/>
                                        <p:tgtEl>
                                          <p:spTgt spid="31"/>
                                        </p:tgtEl>
                                      </p:cBhvr>
                                    </p:animEffect>
                                    <p:animScale>
                                      <p:cBhvr>
                                        <p:cTn id="138" dur="250" autoRev="1" fill="hold"/>
                                        <p:tgtEl>
                                          <p:spTgt spid="31"/>
                                        </p:tgtEl>
                                      </p:cBhvr>
                                      <p:by x="105000" y="105000"/>
                                    </p:animScale>
                                  </p:childTnLst>
                                </p:cTn>
                              </p:par>
                              <p:par>
                                <p:cTn id="139" presetID="26" presetClass="emph" presetSubtype="0" fill="hold" grpId="1" nodeType="withEffect">
                                  <p:stCondLst>
                                    <p:cond delay="0"/>
                                  </p:stCondLst>
                                  <p:childTnLst>
                                    <p:animEffect transition="out" filter="fade">
                                      <p:cBhvr>
                                        <p:cTn id="140" dur="500" tmFilter="0, 0; .2, .5; .8, .5; 1, 0"/>
                                        <p:tgtEl>
                                          <p:spTgt spid="32"/>
                                        </p:tgtEl>
                                      </p:cBhvr>
                                    </p:animEffect>
                                    <p:animScale>
                                      <p:cBhvr>
                                        <p:cTn id="141" dur="250" autoRev="1" fill="hold"/>
                                        <p:tgtEl>
                                          <p:spTgt spid="32"/>
                                        </p:tgtEl>
                                      </p:cBhvr>
                                      <p:by x="105000" y="105000"/>
                                    </p:animScale>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nodeType="clickEffect">
                                  <p:stCondLst>
                                    <p:cond delay="0"/>
                                  </p:stCondLst>
                                  <p:childTnLst>
                                    <p:set>
                                      <p:cBhvr>
                                        <p:cTn id="145" dur="1" fill="hold">
                                          <p:stCondLst>
                                            <p:cond delay="0"/>
                                          </p:stCondLst>
                                        </p:cTn>
                                        <p:tgtEl>
                                          <p:spTgt spid="25"/>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26"/>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24"/>
                                        </p:tgtEl>
                                        <p:attrNameLst>
                                          <p:attrName>style.visibility</p:attrName>
                                        </p:attrNameLst>
                                      </p:cBhvr>
                                      <p:to>
                                        <p:strVal val="visible"/>
                                      </p:to>
                                    </p:set>
                                  </p:childTnLst>
                                </p:cTn>
                              </p:par>
                              <p:par>
                                <p:cTn id="150" presetID="1" presetClass="entr" presetSubtype="0" fill="hold" grpId="1" nodeType="withEffect">
                                  <p:stCondLst>
                                    <p:cond delay="0"/>
                                  </p:stCondLst>
                                  <p:childTnLst>
                                    <p:set>
                                      <p:cBhvr>
                                        <p:cTn id="151" dur="1" fill="hold">
                                          <p:stCondLst>
                                            <p:cond delay="0"/>
                                          </p:stCondLst>
                                        </p:cTn>
                                        <p:tgtEl>
                                          <p:spTgt spid="30"/>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1" grpId="0" animBg="1"/>
      <p:bldP spid="11" grpId="1" animBg="1"/>
      <p:bldP spid="12" grpId="0" animBg="1"/>
      <p:bldP spid="12" grpId="1" animBg="1"/>
      <p:bldP spid="13" grpId="0" animBg="1"/>
      <p:bldP spid="13" grpId="1" animBg="1"/>
      <p:bldP spid="23" grpId="0" build="allAtOnce"/>
      <p:bldP spid="27" grpId="0" build="allAtOnce"/>
      <p:bldP spid="28" grpId="0" build="allAtOnce"/>
      <p:bldP spid="29" grpId="0"/>
      <p:bldP spid="29" grpId="1"/>
      <p:bldP spid="29" grpId="2"/>
      <p:bldP spid="30" grpId="0"/>
      <p:bldP spid="30" grpId="1"/>
      <p:bldP spid="30" grpId="2"/>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128"/>
              </a:rPr>
              <a:t>RDD Fault Tolerance</a:t>
            </a:r>
            <a:endParaRPr lang="en-US" dirty="0"/>
          </a:p>
        </p:txBody>
      </p:sp>
      <p:sp>
        <p:nvSpPr>
          <p:cNvPr id="3" name="Content Placeholder 2"/>
          <p:cNvSpPr>
            <a:spLocks noGrp="1"/>
          </p:cNvSpPr>
          <p:nvPr>
            <p:ph idx="1"/>
          </p:nvPr>
        </p:nvSpPr>
        <p:spPr/>
        <p:txBody>
          <a:bodyPr/>
          <a:lstStyle/>
          <a:p>
            <a:r>
              <a:rPr lang="en-US" dirty="0"/>
              <a:t>RDDs maintain lineage information that can be used to reconstruct lost partitions</a:t>
            </a:r>
          </a:p>
          <a:p>
            <a:r>
              <a:rPr lang="en-US" dirty="0"/>
              <a:t>RDDs track the graph of transformations that built them (their lineage) to rebuild lost data</a:t>
            </a:r>
          </a:p>
          <a:p>
            <a:endParaRPr lang="en-US" dirty="0"/>
          </a:p>
        </p:txBody>
      </p:sp>
      <p:sp>
        <p:nvSpPr>
          <p:cNvPr id="4" name="TextBox 3"/>
          <p:cNvSpPr txBox="1"/>
          <p:nvPr/>
        </p:nvSpPr>
        <p:spPr>
          <a:xfrm>
            <a:off x="1096659" y="3380205"/>
            <a:ext cx="7418691" cy="646331"/>
          </a:xfrm>
          <a:prstGeom prst="rect">
            <a:avLst/>
          </a:prstGeom>
          <a:noFill/>
        </p:spPr>
        <p:txBody>
          <a:bodyPr wrap="square" rtlCol="0">
            <a:spAutoFit/>
          </a:bodyPr>
          <a:lstStyle/>
          <a:p>
            <a:r>
              <a:rPr lang="en-US" sz="1800" dirty="0">
                <a:latin typeface="+mn-lt"/>
                <a:cs typeface="Lucida Console"/>
              </a:rPr>
              <a:t>messages = </a:t>
            </a:r>
            <a:r>
              <a:rPr lang="en-US" sz="1800" dirty="0" err="1">
                <a:latin typeface="+mn-lt"/>
                <a:cs typeface="Lucida Console"/>
              </a:rPr>
              <a:t>textFile</a:t>
            </a:r>
            <a:r>
              <a:rPr lang="en-US" sz="1800" dirty="0">
                <a:latin typeface="+mn-lt"/>
                <a:cs typeface="Lucida Console"/>
              </a:rPr>
              <a:t>(...).</a:t>
            </a:r>
            <a:r>
              <a:rPr lang="en-US" sz="1800" dirty="0">
                <a:solidFill>
                  <a:srgbClr val="3366FF"/>
                </a:solidFill>
                <a:latin typeface="+mn-lt"/>
                <a:cs typeface="Lucida Console"/>
              </a:rPr>
              <a:t>filter</a:t>
            </a:r>
            <a:r>
              <a:rPr lang="en-US" sz="1800" dirty="0">
                <a:latin typeface="+mn-lt"/>
                <a:cs typeface="Lucida Console"/>
              </a:rPr>
              <a:t>(</a:t>
            </a:r>
            <a:r>
              <a:rPr lang="en-US" sz="1800" dirty="0">
                <a:solidFill>
                  <a:srgbClr val="FF0080"/>
                </a:solidFill>
                <a:latin typeface="+mn-lt"/>
                <a:cs typeface="Lucida Console"/>
              </a:rPr>
              <a:t>_.contains(“error”)</a:t>
            </a:r>
            <a:r>
              <a:rPr lang="en-US" sz="1800" dirty="0">
                <a:latin typeface="+mn-lt"/>
                <a:cs typeface="Lucida Console"/>
              </a:rPr>
              <a:t>).</a:t>
            </a:r>
            <a:r>
              <a:rPr lang="en-US" sz="1800" dirty="0">
                <a:solidFill>
                  <a:srgbClr val="3366FF"/>
                </a:solidFill>
                <a:latin typeface="+mn-lt"/>
                <a:cs typeface="Lucida Console"/>
              </a:rPr>
              <a:t>map</a:t>
            </a:r>
            <a:r>
              <a:rPr lang="en-US" sz="1800" dirty="0">
                <a:latin typeface="+mn-lt"/>
                <a:cs typeface="Lucida Console"/>
              </a:rPr>
              <a:t>(</a:t>
            </a:r>
            <a:r>
              <a:rPr lang="en-US" sz="1800" dirty="0">
                <a:solidFill>
                  <a:srgbClr val="FF0080"/>
                </a:solidFill>
                <a:latin typeface="+mn-lt"/>
                <a:cs typeface="Lucida Console"/>
              </a:rPr>
              <a:t>_.split(‘\t’)(2)</a:t>
            </a:r>
            <a:r>
              <a:rPr lang="en-US" sz="1800" dirty="0">
                <a:latin typeface="+mn-lt"/>
                <a:cs typeface="Lucida Console"/>
              </a:rPr>
              <a:t>)</a:t>
            </a:r>
          </a:p>
          <a:p>
            <a:r>
              <a:rPr lang="en-US" sz="1800" dirty="0">
                <a:latin typeface="+mn-lt"/>
                <a:cs typeface="Lucida Console"/>
              </a:rPr>
              <a:t>                        </a:t>
            </a:r>
          </a:p>
        </p:txBody>
      </p:sp>
      <p:sp>
        <p:nvSpPr>
          <p:cNvPr id="5" name="Down Arrow 4"/>
          <p:cNvSpPr/>
          <p:nvPr/>
        </p:nvSpPr>
        <p:spPr>
          <a:xfrm>
            <a:off x="4025546" y="3933909"/>
            <a:ext cx="1020122" cy="536291"/>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6" name="Group 33"/>
          <p:cNvGrpSpPr/>
          <p:nvPr/>
        </p:nvGrpSpPr>
        <p:grpSpPr>
          <a:xfrm>
            <a:off x="1030702" y="4924274"/>
            <a:ext cx="7006396" cy="818536"/>
            <a:chOff x="1066673" y="4756967"/>
            <a:chExt cx="5050559" cy="653233"/>
          </a:xfrm>
        </p:grpSpPr>
        <p:sp>
          <p:nvSpPr>
            <p:cNvPr id="7" name="Rounded Rectangle 6"/>
            <p:cNvSpPr/>
            <p:nvPr/>
          </p:nvSpPr>
          <p:spPr>
            <a:xfrm>
              <a:off x="106667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a:t>HadoopRDD</a:t>
              </a:r>
              <a:endParaRPr lang="en-US" sz="2200" dirty="0"/>
            </a:p>
            <a:p>
              <a:pPr algn="ctr"/>
              <a:endParaRPr lang="en-US" sz="600" dirty="0"/>
            </a:p>
            <a:p>
              <a:pPr algn="ctr"/>
              <a:r>
                <a:rPr lang="en-US" sz="1600" dirty="0"/>
                <a:t>path = </a:t>
              </a:r>
              <a:r>
                <a:rPr lang="en-US" sz="1600" dirty="0" err="1"/>
                <a:t>hdfs</a:t>
              </a:r>
              <a:r>
                <a:rPr lang="en-US" sz="1600" dirty="0"/>
                <a:t>://…</a:t>
              </a:r>
            </a:p>
          </p:txBody>
        </p:sp>
        <p:sp>
          <p:nvSpPr>
            <p:cNvPr id="8" name="Rounded Rectangle 7"/>
            <p:cNvSpPr/>
            <p:nvPr/>
          </p:nvSpPr>
          <p:spPr>
            <a:xfrm>
              <a:off x="289356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a:t>FilteredRDD</a:t>
              </a:r>
              <a:endParaRPr lang="en-US" sz="2200" dirty="0"/>
            </a:p>
            <a:p>
              <a:pPr algn="ctr"/>
              <a:endParaRPr lang="en-US" sz="600" dirty="0"/>
            </a:p>
            <a:p>
              <a:pPr algn="ctr"/>
              <a:r>
                <a:rPr lang="en-US" sz="1600" dirty="0" err="1"/>
                <a:t>func</a:t>
              </a:r>
              <a:r>
                <a:rPr lang="en-US" sz="1600" dirty="0"/>
                <a:t> = _.contains(...)</a:t>
              </a:r>
            </a:p>
          </p:txBody>
        </p:sp>
        <p:sp>
          <p:nvSpPr>
            <p:cNvPr id="9" name="Rounded Rectangle 8"/>
            <p:cNvSpPr/>
            <p:nvPr/>
          </p:nvSpPr>
          <p:spPr>
            <a:xfrm>
              <a:off x="4717992"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a:t>MappedRDD</a:t>
              </a:r>
              <a:endParaRPr lang="en-US" sz="2200" dirty="0"/>
            </a:p>
            <a:p>
              <a:pPr algn="ctr"/>
              <a:endParaRPr lang="en-US" sz="600" dirty="0"/>
            </a:p>
            <a:p>
              <a:pPr algn="ctr"/>
              <a:r>
                <a:rPr lang="en-US" sz="1600" dirty="0" err="1"/>
                <a:t>func</a:t>
              </a:r>
              <a:r>
                <a:rPr lang="en-US" sz="1600" dirty="0"/>
                <a:t> = _.split(…)</a:t>
              </a:r>
            </a:p>
          </p:txBody>
        </p:sp>
        <p:cxnSp>
          <p:nvCxnSpPr>
            <p:cNvPr id="10" name="Straight Arrow Connector 9"/>
            <p:cNvCxnSpPr>
              <a:stCxn id="8" idx="1"/>
              <a:endCxn id="7" idx="3"/>
            </p:cNvCxnSpPr>
            <p:nvPr/>
          </p:nvCxnSpPr>
          <p:spPr>
            <a:xfrm flipH="1">
              <a:off x="2465913" y="5083584"/>
              <a:ext cx="427650" cy="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9" idx="1"/>
              <a:endCxn id="8" idx="3"/>
            </p:cNvCxnSpPr>
            <p:nvPr/>
          </p:nvCxnSpPr>
          <p:spPr>
            <a:xfrm flipH="1">
              <a:off x="4292803" y="5083584"/>
              <a:ext cx="425189" cy="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12" name="Group 55"/>
          <p:cNvGrpSpPr/>
          <p:nvPr/>
        </p:nvGrpSpPr>
        <p:grpSpPr>
          <a:xfrm>
            <a:off x="457200" y="4438142"/>
            <a:ext cx="8229600" cy="1738819"/>
            <a:chOff x="457200" y="4494542"/>
            <a:chExt cx="8229600" cy="2134858"/>
          </a:xfrm>
        </p:grpSpPr>
        <p:sp>
          <p:nvSpPr>
            <p:cNvPr id="13" name="Rectangle 12"/>
            <p:cNvSpPr/>
            <p:nvPr/>
          </p:nvSpPr>
          <p:spPr>
            <a:xfrm>
              <a:off x="457200" y="4648200"/>
              <a:ext cx="8229600" cy="1981200"/>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ounded Rectangle 13"/>
            <p:cNvSpPr/>
            <p:nvPr/>
          </p:nvSpPr>
          <p:spPr>
            <a:xfrm>
              <a:off x="1747302" y="4991100"/>
              <a:ext cx="571867" cy="1479456"/>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5" name="Rounded Rectangle 14"/>
            <p:cNvSpPr/>
            <p:nvPr/>
          </p:nvSpPr>
          <p:spPr>
            <a:xfrm>
              <a:off x="1837774" y="5069387"/>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6" name="Rounded Rectangle 15"/>
            <p:cNvSpPr/>
            <p:nvPr/>
          </p:nvSpPr>
          <p:spPr>
            <a:xfrm>
              <a:off x="1837774" y="542122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7" name="Rounded Rectangle 16"/>
            <p:cNvSpPr/>
            <p:nvPr/>
          </p:nvSpPr>
          <p:spPr>
            <a:xfrm>
              <a:off x="1837774" y="576934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 name="Rounded Rectangle 17"/>
            <p:cNvSpPr/>
            <p:nvPr/>
          </p:nvSpPr>
          <p:spPr>
            <a:xfrm>
              <a:off x="1837774" y="6121181"/>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 name="Rounded Rectangle 18"/>
            <p:cNvSpPr/>
            <p:nvPr/>
          </p:nvSpPr>
          <p:spPr>
            <a:xfrm>
              <a:off x="4228733" y="4991100"/>
              <a:ext cx="571867" cy="1479456"/>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0" name="Rounded Rectangle 19"/>
            <p:cNvSpPr/>
            <p:nvPr/>
          </p:nvSpPr>
          <p:spPr>
            <a:xfrm>
              <a:off x="4319205" y="5069387"/>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1" name="Rounded Rectangle 20"/>
            <p:cNvSpPr/>
            <p:nvPr/>
          </p:nvSpPr>
          <p:spPr>
            <a:xfrm>
              <a:off x="4319205" y="542122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2" name="Rounded Rectangle 21"/>
            <p:cNvSpPr/>
            <p:nvPr/>
          </p:nvSpPr>
          <p:spPr>
            <a:xfrm>
              <a:off x="4319205" y="576934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3" name="Rounded Rectangle 22"/>
            <p:cNvSpPr/>
            <p:nvPr/>
          </p:nvSpPr>
          <p:spPr>
            <a:xfrm>
              <a:off x="4319205" y="6121181"/>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4" name="Rounded Rectangle 23"/>
            <p:cNvSpPr/>
            <p:nvPr/>
          </p:nvSpPr>
          <p:spPr>
            <a:xfrm>
              <a:off x="6654800" y="4991100"/>
              <a:ext cx="571867" cy="1479456"/>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5" name="Rounded Rectangle 24"/>
            <p:cNvSpPr/>
            <p:nvPr/>
          </p:nvSpPr>
          <p:spPr>
            <a:xfrm>
              <a:off x="6745272" y="5069387"/>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6" name="Rounded Rectangle 25"/>
            <p:cNvSpPr/>
            <p:nvPr/>
          </p:nvSpPr>
          <p:spPr>
            <a:xfrm>
              <a:off x="6745272" y="542122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7" name="Rounded Rectangle 26"/>
            <p:cNvSpPr/>
            <p:nvPr/>
          </p:nvSpPr>
          <p:spPr>
            <a:xfrm>
              <a:off x="6745272" y="576934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8" name="Rounded Rectangle 27"/>
            <p:cNvSpPr/>
            <p:nvPr/>
          </p:nvSpPr>
          <p:spPr>
            <a:xfrm>
              <a:off x="6745272" y="6121181"/>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29" name="Straight Arrow Connector 28"/>
            <p:cNvCxnSpPr>
              <a:stCxn id="16" idx="3"/>
              <a:endCxn id="21" idx="1"/>
            </p:cNvCxnSpPr>
            <p:nvPr/>
          </p:nvCxnSpPr>
          <p:spPr>
            <a:xfrm>
              <a:off x="2230932" y="5549334"/>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30" name="Straight Arrow Connector 29"/>
            <p:cNvCxnSpPr>
              <a:stCxn id="17" idx="3"/>
              <a:endCxn id="22" idx="1"/>
            </p:cNvCxnSpPr>
            <p:nvPr/>
          </p:nvCxnSpPr>
          <p:spPr>
            <a:xfrm>
              <a:off x="2230932" y="5897454"/>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31" name="Straight Arrow Connector 30"/>
            <p:cNvCxnSpPr>
              <a:stCxn id="18" idx="3"/>
              <a:endCxn id="23" idx="1"/>
            </p:cNvCxnSpPr>
            <p:nvPr/>
          </p:nvCxnSpPr>
          <p:spPr>
            <a:xfrm>
              <a:off x="2230932" y="6249291"/>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32" name="Straight Arrow Connector 31"/>
            <p:cNvCxnSpPr>
              <a:stCxn id="15" idx="3"/>
              <a:endCxn id="20" idx="1"/>
            </p:cNvCxnSpPr>
            <p:nvPr/>
          </p:nvCxnSpPr>
          <p:spPr>
            <a:xfrm>
              <a:off x="2230932" y="5197497"/>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33" name="Straight Arrow Connector 32"/>
            <p:cNvCxnSpPr>
              <a:stCxn id="21" idx="3"/>
              <a:endCxn id="26" idx="1"/>
            </p:cNvCxnSpPr>
            <p:nvPr/>
          </p:nvCxnSpPr>
          <p:spPr>
            <a:xfrm>
              <a:off x="4712363" y="5549334"/>
              <a:ext cx="2032909" cy="0"/>
            </a:xfrm>
            <a:prstGeom prst="straightConnector1">
              <a:avLst/>
            </a:prstGeom>
            <a:noFill/>
            <a:ln w="19050" cap="flat" cmpd="sng" algn="ctr">
              <a:solidFill>
                <a:srgbClr val="000000"/>
              </a:solidFill>
              <a:prstDash val="solid"/>
              <a:round/>
              <a:headEnd type="none"/>
              <a:tailEnd type="triangle"/>
            </a:ln>
            <a:effectLst/>
          </p:spPr>
        </p:cxnSp>
        <p:cxnSp>
          <p:nvCxnSpPr>
            <p:cNvPr id="34" name="Straight Arrow Connector 33"/>
            <p:cNvCxnSpPr>
              <a:stCxn id="22" idx="3"/>
              <a:endCxn id="27" idx="1"/>
            </p:cNvCxnSpPr>
            <p:nvPr/>
          </p:nvCxnSpPr>
          <p:spPr>
            <a:xfrm>
              <a:off x="4712363" y="5897454"/>
              <a:ext cx="2032909" cy="0"/>
            </a:xfrm>
            <a:prstGeom prst="straightConnector1">
              <a:avLst/>
            </a:prstGeom>
            <a:noFill/>
            <a:ln w="19050" cap="flat" cmpd="sng" algn="ctr">
              <a:solidFill>
                <a:srgbClr val="000000"/>
              </a:solidFill>
              <a:prstDash val="solid"/>
              <a:round/>
              <a:headEnd type="none"/>
              <a:tailEnd type="triangle"/>
            </a:ln>
            <a:effectLst/>
          </p:spPr>
        </p:cxnSp>
        <p:cxnSp>
          <p:nvCxnSpPr>
            <p:cNvPr id="35" name="Straight Arrow Connector 34"/>
            <p:cNvCxnSpPr>
              <a:stCxn id="20" idx="3"/>
              <a:endCxn id="25" idx="1"/>
            </p:cNvCxnSpPr>
            <p:nvPr/>
          </p:nvCxnSpPr>
          <p:spPr>
            <a:xfrm>
              <a:off x="4712363" y="5197497"/>
              <a:ext cx="2032909" cy="0"/>
            </a:xfrm>
            <a:prstGeom prst="straightConnector1">
              <a:avLst/>
            </a:prstGeom>
            <a:noFill/>
            <a:ln w="19050" cap="flat" cmpd="sng" algn="ctr">
              <a:solidFill>
                <a:srgbClr val="000000"/>
              </a:solidFill>
              <a:prstDash val="solid"/>
              <a:round/>
              <a:headEnd type="none"/>
              <a:tailEnd type="triangle"/>
            </a:ln>
            <a:effectLst/>
          </p:spPr>
        </p:cxnSp>
        <p:cxnSp>
          <p:nvCxnSpPr>
            <p:cNvPr id="36" name="Straight Arrow Connector 35"/>
            <p:cNvCxnSpPr>
              <a:stCxn id="23" idx="3"/>
              <a:endCxn id="28" idx="1"/>
            </p:cNvCxnSpPr>
            <p:nvPr/>
          </p:nvCxnSpPr>
          <p:spPr>
            <a:xfrm>
              <a:off x="4712363" y="6249291"/>
              <a:ext cx="2032909" cy="0"/>
            </a:xfrm>
            <a:prstGeom prst="straightConnector1">
              <a:avLst/>
            </a:prstGeom>
            <a:noFill/>
            <a:ln w="19050" cap="flat" cmpd="sng" algn="ctr">
              <a:solidFill>
                <a:srgbClr val="000000"/>
              </a:solidFill>
              <a:prstDash val="solid"/>
              <a:round/>
              <a:headEnd type="none"/>
              <a:tailEnd type="triangle"/>
            </a:ln>
            <a:effectLst/>
          </p:spPr>
        </p:cxnSp>
        <p:sp>
          <p:nvSpPr>
            <p:cNvPr id="37" name="TextBox 36"/>
            <p:cNvSpPr txBox="1"/>
            <p:nvPr/>
          </p:nvSpPr>
          <p:spPr>
            <a:xfrm>
              <a:off x="1378799" y="4513154"/>
              <a:ext cx="1337226" cy="453452"/>
            </a:xfrm>
            <a:prstGeom prst="rect">
              <a:avLst/>
            </a:prstGeom>
            <a:noFill/>
          </p:spPr>
          <p:txBody>
            <a:bodyPr wrap="none" rtlCol="0">
              <a:spAutoFit/>
            </a:bodyPr>
            <a:lstStyle/>
            <a:p>
              <a:r>
                <a:rPr lang="en-US" dirty="0" err="1">
                  <a:latin typeface="+mn-lt"/>
                  <a:cs typeface="Corbel"/>
                </a:rPr>
                <a:t>HadoopRDD</a:t>
              </a:r>
              <a:endParaRPr lang="en-US" dirty="0">
                <a:latin typeface="+mn-lt"/>
                <a:cs typeface="Corbel"/>
              </a:endParaRPr>
            </a:p>
          </p:txBody>
        </p:sp>
        <p:sp>
          <p:nvSpPr>
            <p:cNvPr id="38" name="TextBox 37"/>
            <p:cNvSpPr txBox="1"/>
            <p:nvPr/>
          </p:nvSpPr>
          <p:spPr>
            <a:xfrm>
              <a:off x="3916564" y="4494542"/>
              <a:ext cx="1310872" cy="453452"/>
            </a:xfrm>
            <a:prstGeom prst="rect">
              <a:avLst/>
            </a:prstGeom>
            <a:noFill/>
          </p:spPr>
          <p:txBody>
            <a:bodyPr wrap="none" rtlCol="0">
              <a:spAutoFit/>
            </a:bodyPr>
            <a:lstStyle/>
            <a:p>
              <a:r>
                <a:rPr lang="en-US" dirty="0" err="1">
                  <a:latin typeface="+mn-lt"/>
                  <a:cs typeface="Corbel"/>
                </a:rPr>
                <a:t>FilteredRDD</a:t>
              </a:r>
              <a:endParaRPr lang="en-US" dirty="0">
                <a:latin typeface="+mn-lt"/>
                <a:cs typeface="Corbel"/>
              </a:endParaRPr>
            </a:p>
          </p:txBody>
        </p:sp>
        <p:sp>
          <p:nvSpPr>
            <p:cNvPr id="39" name="TextBox 38"/>
            <p:cNvSpPr txBox="1"/>
            <p:nvPr/>
          </p:nvSpPr>
          <p:spPr>
            <a:xfrm>
              <a:off x="6264722" y="4514917"/>
              <a:ext cx="1417376" cy="453452"/>
            </a:xfrm>
            <a:prstGeom prst="rect">
              <a:avLst/>
            </a:prstGeom>
            <a:noFill/>
          </p:spPr>
          <p:txBody>
            <a:bodyPr wrap="none" rtlCol="0">
              <a:spAutoFit/>
            </a:bodyPr>
            <a:lstStyle/>
            <a:p>
              <a:r>
                <a:rPr lang="en-US" dirty="0" err="1">
                  <a:latin typeface="+mn-lt"/>
                  <a:cs typeface="Corbel"/>
                </a:rPr>
                <a:t>MappedRDD</a:t>
              </a:r>
              <a:endParaRPr lang="en-US" dirty="0">
                <a:latin typeface="+mn-lt"/>
                <a:cs typeface="Corbel"/>
              </a:endParaRPr>
            </a:p>
          </p:txBody>
        </p:sp>
      </p:grpSp>
    </p:spTree>
    <p:extLst>
      <p:ext uri="{BB962C8B-B14F-4D97-AF65-F5344CB8AC3E}">
        <p14:creationId xmlns:p14="http://schemas.microsoft.com/office/powerpoint/2010/main" val="11475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a typeface="ＭＳ Ｐゴシック" charset="-128"/>
              </a:rPr>
              <a:t>Benefits of RDD Model</a:t>
            </a:r>
            <a:endParaRPr lang="en-US" dirty="0"/>
          </a:p>
        </p:txBody>
      </p:sp>
      <p:sp>
        <p:nvSpPr>
          <p:cNvPr id="3" name="Content Placeholder 2"/>
          <p:cNvSpPr>
            <a:spLocks noGrp="1"/>
          </p:cNvSpPr>
          <p:nvPr>
            <p:ph idx="1"/>
          </p:nvPr>
        </p:nvSpPr>
        <p:spPr/>
        <p:txBody>
          <a:bodyPr/>
          <a:lstStyle/>
          <a:p>
            <a:r>
              <a:rPr lang="en-US" dirty="0">
                <a:ea typeface="ＭＳ Ｐゴシック" charset="-128"/>
              </a:rPr>
              <a:t>Consistency is easy due to immutability.</a:t>
            </a:r>
          </a:p>
          <a:p>
            <a:endParaRPr lang="en-US" dirty="0">
              <a:ea typeface="ＭＳ Ｐゴシック" charset="-128"/>
            </a:endParaRPr>
          </a:p>
          <a:p>
            <a:r>
              <a:rPr lang="en-US" dirty="0">
                <a:ea typeface="ＭＳ Ｐゴシック" charset="-128"/>
              </a:rPr>
              <a:t>Inexpensive fault tolerance (log lineage rather than replicating/check-pointing data)</a:t>
            </a:r>
          </a:p>
          <a:p>
            <a:endParaRPr lang="en-US" dirty="0">
              <a:ea typeface="ＭＳ Ｐゴシック" charset="-128"/>
            </a:endParaRPr>
          </a:p>
          <a:p>
            <a:r>
              <a:rPr lang="en-US" dirty="0">
                <a:ea typeface="ＭＳ Ｐゴシック" charset="-128"/>
              </a:rPr>
              <a:t>Locality-aware scheduling of tasks on partitions</a:t>
            </a:r>
          </a:p>
          <a:p>
            <a:endParaRPr lang="en-US" dirty="0">
              <a:ea typeface="ＭＳ Ｐゴシック" charset="-128"/>
            </a:endParaRPr>
          </a:p>
          <a:p>
            <a:r>
              <a:rPr lang="en-US" dirty="0">
                <a:ea typeface="ＭＳ Ｐゴシック" charset="-128"/>
              </a:rPr>
              <a:t>Despite being restricted, model seems applicable to a broad variety of applications.</a:t>
            </a:r>
          </a:p>
          <a:p>
            <a:endParaRPr lang="en-US" dirty="0"/>
          </a:p>
        </p:txBody>
      </p:sp>
    </p:spTree>
    <p:extLst>
      <p:ext uri="{BB962C8B-B14F-4D97-AF65-F5344CB8AC3E}">
        <p14:creationId xmlns:p14="http://schemas.microsoft.com/office/powerpoint/2010/main" val="2780665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Representing RDDs</a:t>
            </a:r>
            <a:endParaRPr lang="en-US" dirty="0"/>
          </a:p>
        </p:txBody>
      </p:sp>
      <p:sp>
        <p:nvSpPr>
          <p:cNvPr id="3" name="Content Placeholder 2"/>
          <p:cNvSpPr>
            <a:spLocks noGrp="1"/>
          </p:cNvSpPr>
          <p:nvPr>
            <p:ph idx="1"/>
          </p:nvPr>
        </p:nvSpPr>
        <p:spPr/>
        <p:txBody>
          <a:bodyPr/>
          <a:lstStyle/>
          <a:p>
            <a:pPr marL="0" indent="0">
              <a:buNone/>
            </a:pPr>
            <a:r>
              <a:rPr lang="en-US" altLang="zh-CN" dirty="0"/>
              <a:t>Challenge: choosing a representation for RDDs that can track lineage across transformations</a:t>
            </a:r>
          </a:p>
          <a:p>
            <a:pPr marL="0" indent="0">
              <a:buNone/>
            </a:pPr>
            <a:endParaRPr lang="en-US" altLang="zh-CN" dirty="0"/>
          </a:p>
          <a:p>
            <a:pPr marL="0" indent="0">
              <a:buNone/>
            </a:pPr>
            <a:r>
              <a:rPr lang="en-US" altLang="zh-CN" dirty="0"/>
              <a:t>Each RDD include:</a:t>
            </a:r>
          </a:p>
          <a:p>
            <a:pPr marL="0" indent="0">
              <a:buNone/>
            </a:pPr>
            <a:r>
              <a:rPr lang="en-US" altLang="zh-CN" dirty="0"/>
              <a:t> 1) A set of partitions(atomic pieces of datasets)</a:t>
            </a:r>
          </a:p>
          <a:p>
            <a:pPr marL="0" indent="0">
              <a:buNone/>
            </a:pPr>
            <a:r>
              <a:rPr lang="en-US" altLang="zh-CN" dirty="0"/>
              <a:t> 2) A set of dependencies on parent RDDs</a:t>
            </a:r>
          </a:p>
          <a:p>
            <a:pPr marL="0" indent="0">
              <a:buNone/>
            </a:pPr>
            <a:r>
              <a:rPr lang="en-US" altLang="zh-CN" dirty="0"/>
              <a:t> 3) A function for computing the dataset based it’s parents</a:t>
            </a:r>
          </a:p>
          <a:p>
            <a:pPr marL="0" indent="0">
              <a:buNone/>
            </a:pPr>
            <a:r>
              <a:rPr lang="en-US" altLang="zh-CN" dirty="0"/>
              <a:t> 4) Metadata about its partitioning scheme</a:t>
            </a:r>
          </a:p>
          <a:p>
            <a:pPr marL="0" indent="0">
              <a:buNone/>
            </a:pPr>
            <a:r>
              <a:rPr lang="en-US" altLang="zh-CN" dirty="0"/>
              <a:t> 5) Data placement</a:t>
            </a:r>
            <a:endParaRPr lang="zh-CN" altLang="en-US" dirty="0"/>
          </a:p>
          <a:p>
            <a:endParaRPr lang="en-US" dirty="0"/>
          </a:p>
        </p:txBody>
      </p:sp>
    </p:spTree>
    <p:extLst>
      <p:ext uri="{BB962C8B-B14F-4D97-AF65-F5344CB8AC3E}">
        <p14:creationId xmlns:p14="http://schemas.microsoft.com/office/powerpoint/2010/main" val="934359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ource Sans Pro Light"/>
              </a:rPr>
              <a:t>Internals of the RDD Interface</a:t>
            </a:r>
            <a:endParaRPr lang="en-US" dirty="0"/>
          </a:p>
        </p:txBody>
      </p:sp>
      <p:sp>
        <p:nvSpPr>
          <p:cNvPr id="4" name="TextBox 3"/>
          <p:cNvSpPr txBox="1"/>
          <p:nvPr/>
        </p:nvSpPr>
        <p:spPr>
          <a:xfrm>
            <a:off x="628650" y="1443251"/>
            <a:ext cx="7729561" cy="3323987"/>
          </a:xfrm>
          <a:prstGeom prst="rect">
            <a:avLst/>
          </a:prstGeom>
          <a:noFill/>
        </p:spPr>
        <p:txBody>
          <a:bodyPr wrap="square" rtlCol="0">
            <a:spAutoFit/>
          </a:bodyPr>
          <a:lstStyle/>
          <a:p>
            <a:pPr marL="457200" indent="-457200">
              <a:lnSpc>
                <a:spcPct val="200000"/>
              </a:lnSpc>
              <a:buFont typeface="+mj-lt"/>
              <a:buAutoNum type="arabicPeriod"/>
            </a:pPr>
            <a:r>
              <a:rPr lang="en-US" sz="2100" dirty="0">
                <a:latin typeface="+mn-lt"/>
                <a:cs typeface="Source Sans Pro Light"/>
              </a:rPr>
              <a:t>List of </a:t>
            </a:r>
            <a:r>
              <a:rPr lang="en-US" sz="2100" dirty="0">
                <a:solidFill>
                  <a:srgbClr val="E96C4A"/>
                </a:solidFill>
                <a:latin typeface="+mn-lt"/>
                <a:cs typeface="Source Sans Pro Light"/>
              </a:rPr>
              <a:t>partitions</a:t>
            </a:r>
            <a:r>
              <a:rPr lang="en-US" sz="2100" dirty="0">
                <a:latin typeface="+mn-lt"/>
                <a:cs typeface="Source Sans Pro Light"/>
              </a:rPr>
              <a:t> </a:t>
            </a:r>
          </a:p>
          <a:p>
            <a:pPr marL="457200" indent="-457200">
              <a:lnSpc>
                <a:spcPct val="200000"/>
              </a:lnSpc>
              <a:buFont typeface="+mj-lt"/>
              <a:buAutoNum type="arabicPeriod"/>
            </a:pPr>
            <a:r>
              <a:rPr lang="en-US" sz="2100" dirty="0">
                <a:latin typeface="+mn-lt"/>
                <a:cs typeface="Source Sans Pro Light"/>
              </a:rPr>
              <a:t>Set of </a:t>
            </a:r>
            <a:r>
              <a:rPr lang="en-US" sz="2100" dirty="0">
                <a:solidFill>
                  <a:srgbClr val="E96C4A"/>
                </a:solidFill>
                <a:latin typeface="+mn-lt"/>
                <a:cs typeface="Source Sans Pro Light"/>
              </a:rPr>
              <a:t>dependencies</a:t>
            </a:r>
            <a:r>
              <a:rPr lang="en-US" sz="2100" dirty="0">
                <a:latin typeface="+mn-lt"/>
                <a:cs typeface="Source Sans Pro Light"/>
              </a:rPr>
              <a:t> on parent RDDs</a:t>
            </a:r>
          </a:p>
          <a:p>
            <a:pPr marL="457200" indent="-457200">
              <a:lnSpc>
                <a:spcPct val="200000"/>
              </a:lnSpc>
              <a:buFont typeface="+mj-lt"/>
              <a:buAutoNum type="arabicPeriod"/>
            </a:pPr>
            <a:r>
              <a:rPr lang="en-US" sz="2100" dirty="0">
                <a:latin typeface="+mn-lt"/>
                <a:cs typeface="Source Sans Pro Light"/>
              </a:rPr>
              <a:t>Function to </a:t>
            </a:r>
            <a:r>
              <a:rPr lang="en-US" sz="2100" dirty="0">
                <a:solidFill>
                  <a:srgbClr val="E96C4A"/>
                </a:solidFill>
                <a:latin typeface="+mn-lt"/>
                <a:cs typeface="Source Sans Pro Light"/>
              </a:rPr>
              <a:t>compute</a:t>
            </a:r>
            <a:r>
              <a:rPr lang="en-US" sz="2100" dirty="0">
                <a:latin typeface="+mn-lt"/>
                <a:cs typeface="Source Sans Pro Light"/>
              </a:rPr>
              <a:t> a partition, given parents</a:t>
            </a:r>
          </a:p>
          <a:p>
            <a:pPr marL="457200" indent="-457200">
              <a:lnSpc>
                <a:spcPct val="200000"/>
              </a:lnSpc>
              <a:buFont typeface="+mj-lt"/>
              <a:buAutoNum type="arabicPeriod"/>
            </a:pPr>
            <a:r>
              <a:rPr lang="en-US" sz="2100" dirty="0">
                <a:latin typeface="+mn-lt"/>
                <a:cs typeface="Source Sans Pro Light"/>
              </a:rPr>
              <a:t>Optional </a:t>
            </a:r>
            <a:r>
              <a:rPr lang="en-US" sz="2100" dirty="0">
                <a:solidFill>
                  <a:srgbClr val="E96C4A"/>
                </a:solidFill>
                <a:latin typeface="+mn-lt"/>
                <a:cs typeface="Source Sans Pro Light"/>
              </a:rPr>
              <a:t>partitioning info </a:t>
            </a:r>
            <a:r>
              <a:rPr lang="en-US" sz="2100" dirty="0">
                <a:latin typeface="+mn-lt"/>
                <a:cs typeface="Source Sans Pro Light"/>
              </a:rPr>
              <a:t>for k/v RDDs (</a:t>
            </a:r>
            <a:r>
              <a:rPr lang="en-US" sz="2100" dirty="0" err="1">
                <a:latin typeface="+mn-lt"/>
                <a:cs typeface="Source Sans Pro Light"/>
              </a:rPr>
              <a:t>Partitioner</a:t>
            </a:r>
            <a:r>
              <a:rPr lang="en-US" sz="2100" dirty="0">
                <a:latin typeface="+mn-lt"/>
                <a:cs typeface="Source Sans Pro Light"/>
              </a:rPr>
              <a:t>)</a:t>
            </a:r>
          </a:p>
          <a:p>
            <a:pPr>
              <a:lnSpc>
                <a:spcPct val="200000"/>
              </a:lnSpc>
            </a:pPr>
            <a:endParaRPr lang="en-US" sz="2100" dirty="0">
              <a:latin typeface="+mn-lt"/>
              <a:cs typeface="Source Sans Pro Light"/>
            </a:endParaRPr>
          </a:p>
        </p:txBody>
      </p:sp>
      <p:sp>
        <p:nvSpPr>
          <p:cNvPr id="5" name="Rectangle 4"/>
          <p:cNvSpPr/>
          <p:nvPr/>
        </p:nvSpPr>
        <p:spPr>
          <a:xfrm>
            <a:off x="755576" y="4725144"/>
            <a:ext cx="7920880" cy="1477328"/>
          </a:xfrm>
          <a:prstGeom prst="rect">
            <a:avLst/>
          </a:prstGeom>
        </p:spPr>
        <p:txBody>
          <a:bodyPr wrap="square">
            <a:spAutoFit/>
          </a:bodyPr>
          <a:lstStyle/>
          <a:p>
            <a:r>
              <a:rPr lang="en-US" dirty="0">
                <a:latin typeface="+mn-lt"/>
              </a:rPr>
              <a:t>One-to-one aka Narrow dependency and Shuffle dependency. In Narrow dependency, each partition from parent RDD is mapped to a partition of new RDD. </a:t>
            </a:r>
          </a:p>
          <a:p>
            <a:endParaRPr lang="en-US" dirty="0">
              <a:latin typeface="+mn-lt"/>
            </a:endParaRPr>
          </a:p>
          <a:p>
            <a:r>
              <a:rPr lang="en-US" dirty="0">
                <a:latin typeface="+mn-lt"/>
              </a:rPr>
              <a:t>In case of shuffle (wide) dependency, a shuffle of data is required between partitions.</a:t>
            </a:r>
          </a:p>
        </p:txBody>
      </p:sp>
      <p:sp>
        <p:nvSpPr>
          <p:cNvPr id="7" name="Rounded Rectangle 6"/>
          <p:cNvSpPr/>
          <p:nvPr/>
        </p:nvSpPr>
        <p:spPr>
          <a:xfrm>
            <a:off x="7215600" y="1201448"/>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accent1">
                    <a:lumMod val="60000"/>
                    <a:lumOff val="40000"/>
                  </a:schemeClr>
                </a:solidFill>
                <a:effectLst/>
                <a:latin typeface="Source Sans Pro"/>
                <a:cs typeface="Source Sans Pro"/>
              </a:rPr>
              <a:t>RDD</a:t>
            </a:r>
          </a:p>
        </p:txBody>
      </p:sp>
      <p:sp>
        <p:nvSpPr>
          <p:cNvPr id="8" name="Rounded Rectangle 7"/>
          <p:cNvSpPr/>
          <p:nvPr/>
        </p:nvSpPr>
        <p:spPr>
          <a:xfrm>
            <a:off x="7380926" y="1854954"/>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9" name="Rounded Rectangle 8"/>
          <p:cNvSpPr/>
          <p:nvPr/>
        </p:nvSpPr>
        <p:spPr>
          <a:xfrm>
            <a:off x="7380926" y="253789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sp>
        <p:nvSpPr>
          <p:cNvPr id="10" name="Rounded Rectangle 9"/>
          <p:cNvSpPr/>
          <p:nvPr/>
        </p:nvSpPr>
        <p:spPr>
          <a:xfrm>
            <a:off x="7380926" y="3214028"/>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3</a:t>
            </a:r>
          </a:p>
        </p:txBody>
      </p:sp>
    </p:spTree>
    <p:extLst>
      <p:ext uri="{BB962C8B-B14F-4D97-AF65-F5344CB8AC3E}">
        <p14:creationId xmlns:p14="http://schemas.microsoft.com/office/powerpoint/2010/main" val="358113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Hadoop RDD</a:t>
            </a:r>
          </a:p>
        </p:txBody>
      </p:sp>
      <p:sp>
        <p:nvSpPr>
          <p:cNvPr id="3" name="Content Placeholder 2"/>
          <p:cNvSpPr>
            <a:spLocks noGrp="1"/>
          </p:cNvSpPr>
          <p:nvPr>
            <p:ph idx="1"/>
          </p:nvPr>
        </p:nvSpPr>
        <p:spPr/>
        <p:txBody>
          <a:bodyPr/>
          <a:lstStyle/>
          <a:p>
            <a:pPr marL="0" indent="0">
              <a:lnSpc>
                <a:spcPct val="150000"/>
              </a:lnSpc>
              <a:buNone/>
            </a:pPr>
            <a:r>
              <a:rPr lang="en-US" dirty="0">
                <a:solidFill>
                  <a:srgbClr val="E96C4A"/>
                </a:solidFill>
                <a:cs typeface="Source Sans Pro Light"/>
              </a:rPr>
              <a:t>Partitions</a:t>
            </a:r>
            <a:r>
              <a:rPr lang="en-US" dirty="0">
                <a:cs typeface="Source Sans Pro Light"/>
              </a:rPr>
              <a:t>  = 1 per HDFS block</a:t>
            </a:r>
          </a:p>
          <a:p>
            <a:pPr marL="0" indent="0">
              <a:lnSpc>
                <a:spcPct val="150000"/>
              </a:lnSpc>
              <a:buNone/>
            </a:pPr>
            <a:r>
              <a:rPr lang="en-US" dirty="0">
                <a:solidFill>
                  <a:srgbClr val="E96C4A"/>
                </a:solidFill>
                <a:cs typeface="Source Sans Pro Light"/>
              </a:rPr>
              <a:t>Dependencies</a:t>
            </a:r>
            <a:r>
              <a:rPr lang="en-US" dirty="0">
                <a:cs typeface="Source Sans Pro Light"/>
              </a:rPr>
              <a:t>  = </a:t>
            </a:r>
            <a:r>
              <a:rPr lang="en-US" dirty="0">
                <a:solidFill>
                  <a:schemeClr val="bg1">
                    <a:lumMod val="65000"/>
                  </a:schemeClr>
                </a:solidFill>
                <a:cs typeface="Source Sans Pro Light"/>
              </a:rPr>
              <a:t>None</a:t>
            </a:r>
          </a:p>
          <a:p>
            <a:pPr marL="0" indent="0">
              <a:lnSpc>
                <a:spcPct val="150000"/>
              </a:lnSpc>
              <a:buNone/>
            </a:pPr>
            <a:r>
              <a:rPr lang="en-US" dirty="0">
                <a:solidFill>
                  <a:srgbClr val="E96C4A"/>
                </a:solidFill>
                <a:cs typeface="Source Sans Pro Light"/>
              </a:rPr>
              <a:t>compute(partition) </a:t>
            </a:r>
            <a:r>
              <a:rPr lang="en-US" dirty="0">
                <a:cs typeface="Source Sans Pro Light"/>
              </a:rPr>
              <a:t>= read corresponding HDFS block</a:t>
            </a:r>
          </a:p>
          <a:p>
            <a:pPr marL="0" indent="0">
              <a:lnSpc>
                <a:spcPct val="150000"/>
              </a:lnSpc>
              <a:buNone/>
            </a:pPr>
            <a:r>
              <a:rPr lang="en-US" dirty="0" err="1">
                <a:solidFill>
                  <a:srgbClr val="E96C4A"/>
                </a:solidFill>
                <a:cs typeface="Source Sans Pro Light"/>
              </a:rPr>
              <a:t>Partitioner</a:t>
            </a:r>
            <a:r>
              <a:rPr lang="en-US" dirty="0">
                <a:solidFill>
                  <a:srgbClr val="E96C4A"/>
                </a:solidFill>
                <a:cs typeface="Source Sans Pro Light"/>
              </a:rPr>
              <a:t> </a:t>
            </a:r>
            <a:r>
              <a:rPr lang="en-US" dirty="0">
                <a:solidFill>
                  <a:srgbClr val="000000"/>
                </a:solidFill>
                <a:cs typeface="Source Sans Pro Light"/>
              </a:rPr>
              <a:t>= </a:t>
            </a:r>
            <a:r>
              <a:rPr lang="en-US" dirty="0">
                <a:solidFill>
                  <a:srgbClr val="A6A6A6"/>
                </a:solidFill>
                <a:cs typeface="Source Sans Pro Light"/>
              </a:rPr>
              <a:t>None</a:t>
            </a:r>
          </a:p>
          <a:p>
            <a:endParaRPr lang="en-US" dirty="0"/>
          </a:p>
        </p:txBody>
      </p:sp>
      <p:sp>
        <p:nvSpPr>
          <p:cNvPr id="4" name="TextBox 3"/>
          <p:cNvSpPr txBox="1"/>
          <p:nvPr/>
        </p:nvSpPr>
        <p:spPr>
          <a:xfrm>
            <a:off x="1499141" y="4900893"/>
            <a:ext cx="5889045" cy="415498"/>
          </a:xfrm>
          <a:prstGeom prst="rect">
            <a:avLst/>
          </a:prstGeom>
          <a:noFill/>
        </p:spPr>
        <p:txBody>
          <a:bodyPr wrap="square" rtlCol="0">
            <a:spAutoFit/>
          </a:bodyPr>
          <a:lstStyle/>
          <a:p>
            <a:pPr algn="ctr"/>
            <a:r>
              <a:rPr lang="en-US" sz="2100" dirty="0">
                <a:solidFill>
                  <a:srgbClr val="1EA3B5"/>
                </a:solidFill>
                <a:latin typeface="+mn-lt"/>
                <a:cs typeface="Source Sans Pro Light"/>
              </a:rPr>
              <a:t>&gt; </a:t>
            </a:r>
            <a:r>
              <a:rPr lang="en-US" sz="2100" dirty="0" err="1">
                <a:solidFill>
                  <a:srgbClr val="1EA3B5"/>
                </a:solidFill>
                <a:latin typeface="+mn-lt"/>
                <a:cs typeface="Source Sans Pro Light"/>
              </a:rPr>
              <a:t>rdd</a:t>
            </a:r>
            <a:r>
              <a:rPr lang="en-US" sz="2100" dirty="0">
                <a:solidFill>
                  <a:srgbClr val="1EA3B5"/>
                </a:solidFill>
                <a:latin typeface="+mn-lt"/>
                <a:cs typeface="Source Sans Pro Light"/>
              </a:rPr>
              <a:t> = </a:t>
            </a:r>
            <a:r>
              <a:rPr lang="en-US" sz="2100" dirty="0" err="1">
                <a:solidFill>
                  <a:srgbClr val="1EA3B5"/>
                </a:solidFill>
                <a:latin typeface="+mn-lt"/>
                <a:cs typeface="Source Sans Pro Light"/>
              </a:rPr>
              <a:t>spark.hadoopFile</a:t>
            </a:r>
            <a:r>
              <a:rPr lang="en-US" sz="2100" dirty="0">
                <a:solidFill>
                  <a:srgbClr val="1EA3B5"/>
                </a:solidFill>
                <a:latin typeface="+mn-lt"/>
                <a:cs typeface="Source Sans Pro Light"/>
              </a:rPr>
              <a:t>(“</a:t>
            </a:r>
            <a:r>
              <a:rPr lang="en-US" sz="2100" dirty="0" err="1">
                <a:solidFill>
                  <a:srgbClr val="1EA3B5"/>
                </a:solidFill>
                <a:latin typeface="+mn-lt"/>
                <a:cs typeface="Source Sans Pro Light"/>
              </a:rPr>
              <a:t>hdfs</a:t>
            </a:r>
            <a:r>
              <a:rPr lang="en-US" sz="2100" dirty="0">
                <a:solidFill>
                  <a:srgbClr val="1EA3B5"/>
                </a:solidFill>
                <a:latin typeface="+mn-lt"/>
                <a:cs typeface="Source Sans Pro Light"/>
              </a:rPr>
              <a:t>://</a:t>
            </a:r>
            <a:r>
              <a:rPr lang="en-US" sz="2100" dirty="0" err="1">
                <a:solidFill>
                  <a:srgbClr val="1EA3B5"/>
                </a:solidFill>
                <a:latin typeface="+mn-lt"/>
                <a:cs typeface="Source Sans Pro Light"/>
              </a:rPr>
              <a:t>click_logs</a:t>
            </a:r>
            <a:r>
              <a:rPr lang="en-US" sz="2100" dirty="0">
                <a:solidFill>
                  <a:srgbClr val="1EA3B5"/>
                </a:solidFill>
                <a:latin typeface="+mn-lt"/>
                <a:cs typeface="Source Sans Pro Light"/>
              </a:rPr>
              <a:t>/”)</a:t>
            </a:r>
          </a:p>
        </p:txBody>
      </p:sp>
    </p:spTree>
    <p:extLst>
      <p:ext uri="{BB962C8B-B14F-4D97-AF65-F5344CB8AC3E}">
        <p14:creationId xmlns:p14="http://schemas.microsoft.com/office/powerpoint/2010/main" val="3902460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Filtered RDD</a:t>
            </a:r>
          </a:p>
        </p:txBody>
      </p:sp>
      <p:sp>
        <p:nvSpPr>
          <p:cNvPr id="3" name="Content Placeholder 2"/>
          <p:cNvSpPr>
            <a:spLocks noGrp="1"/>
          </p:cNvSpPr>
          <p:nvPr>
            <p:ph idx="1"/>
          </p:nvPr>
        </p:nvSpPr>
        <p:spPr/>
        <p:txBody>
          <a:bodyPr/>
          <a:lstStyle/>
          <a:p>
            <a:pPr marL="0" indent="0">
              <a:lnSpc>
                <a:spcPct val="150000"/>
              </a:lnSpc>
              <a:buNone/>
            </a:pPr>
            <a:r>
              <a:rPr lang="en-US" dirty="0">
                <a:solidFill>
                  <a:srgbClr val="E96C4A"/>
                </a:solidFill>
                <a:cs typeface="Source Sans Pro Light"/>
              </a:rPr>
              <a:t>Partitions</a:t>
            </a:r>
            <a:r>
              <a:rPr lang="en-US" dirty="0">
                <a:cs typeface="Source Sans Pro Light"/>
              </a:rPr>
              <a:t>  = parent partitions</a:t>
            </a:r>
          </a:p>
          <a:p>
            <a:pPr marL="0" indent="0">
              <a:lnSpc>
                <a:spcPct val="150000"/>
              </a:lnSpc>
              <a:buNone/>
            </a:pPr>
            <a:r>
              <a:rPr lang="en-US" dirty="0">
                <a:solidFill>
                  <a:srgbClr val="E96C4A"/>
                </a:solidFill>
                <a:cs typeface="Source Sans Pro Light"/>
              </a:rPr>
              <a:t>Dependencies</a:t>
            </a:r>
            <a:r>
              <a:rPr lang="en-US" dirty="0">
                <a:cs typeface="Source Sans Pro Light"/>
              </a:rPr>
              <a:t>  = a single parent</a:t>
            </a:r>
          </a:p>
          <a:p>
            <a:pPr marL="0" indent="0">
              <a:lnSpc>
                <a:spcPct val="150000"/>
              </a:lnSpc>
              <a:buNone/>
            </a:pPr>
            <a:r>
              <a:rPr lang="en-US" dirty="0">
                <a:solidFill>
                  <a:srgbClr val="E96C4A"/>
                </a:solidFill>
                <a:cs typeface="Source Sans Pro Light"/>
              </a:rPr>
              <a:t>compute(partition) </a:t>
            </a:r>
            <a:r>
              <a:rPr lang="en-US" dirty="0">
                <a:cs typeface="Source Sans Pro Light"/>
              </a:rPr>
              <a:t>= call </a:t>
            </a:r>
            <a:r>
              <a:rPr lang="en-US" dirty="0" err="1">
                <a:cs typeface="Source Sans Pro Light"/>
              </a:rPr>
              <a:t>parent.compute</a:t>
            </a:r>
            <a:r>
              <a:rPr lang="en-US" dirty="0">
                <a:cs typeface="Source Sans Pro Light"/>
              </a:rPr>
              <a:t>(partition) and filter</a:t>
            </a:r>
          </a:p>
          <a:p>
            <a:pPr marL="0" indent="0">
              <a:lnSpc>
                <a:spcPct val="150000"/>
              </a:lnSpc>
              <a:buNone/>
            </a:pPr>
            <a:r>
              <a:rPr lang="en-US" dirty="0" err="1">
                <a:solidFill>
                  <a:srgbClr val="E96C4A"/>
                </a:solidFill>
                <a:cs typeface="Source Sans Pro Light"/>
              </a:rPr>
              <a:t>Partitioner</a:t>
            </a:r>
            <a:r>
              <a:rPr lang="en-US" dirty="0">
                <a:solidFill>
                  <a:srgbClr val="E96C4A"/>
                </a:solidFill>
                <a:cs typeface="Source Sans Pro Light"/>
              </a:rPr>
              <a:t> = </a:t>
            </a:r>
            <a:r>
              <a:rPr lang="en-US" dirty="0">
                <a:solidFill>
                  <a:srgbClr val="000000"/>
                </a:solidFill>
                <a:cs typeface="Source Sans Pro Light"/>
              </a:rPr>
              <a:t>parent </a:t>
            </a:r>
            <a:r>
              <a:rPr lang="en-US" dirty="0" err="1">
                <a:solidFill>
                  <a:srgbClr val="000000"/>
                </a:solidFill>
                <a:cs typeface="Source Sans Pro Light"/>
              </a:rPr>
              <a:t>partitioner</a:t>
            </a:r>
            <a:endParaRPr lang="en-US" dirty="0">
              <a:cs typeface="Source Sans Pro Light"/>
            </a:endParaRPr>
          </a:p>
          <a:p>
            <a:endParaRPr lang="en-US" dirty="0"/>
          </a:p>
        </p:txBody>
      </p:sp>
      <p:sp>
        <p:nvSpPr>
          <p:cNvPr id="4" name="TextBox 3"/>
          <p:cNvSpPr txBox="1"/>
          <p:nvPr/>
        </p:nvSpPr>
        <p:spPr>
          <a:xfrm>
            <a:off x="1156730" y="5079314"/>
            <a:ext cx="6830540" cy="415498"/>
          </a:xfrm>
          <a:prstGeom prst="rect">
            <a:avLst/>
          </a:prstGeom>
          <a:noFill/>
        </p:spPr>
        <p:txBody>
          <a:bodyPr wrap="square" rtlCol="0">
            <a:spAutoFit/>
          </a:bodyPr>
          <a:lstStyle/>
          <a:p>
            <a:pPr algn="ctr"/>
            <a:r>
              <a:rPr lang="en-US" sz="2100" dirty="0">
                <a:solidFill>
                  <a:srgbClr val="1EA3B5"/>
                </a:solidFill>
                <a:latin typeface="+mn-lt"/>
                <a:cs typeface="Source Sans Pro Light"/>
              </a:rPr>
              <a:t>&gt; filtered = </a:t>
            </a:r>
            <a:r>
              <a:rPr lang="en-US" sz="2100" dirty="0" err="1">
                <a:solidFill>
                  <a:srgbClr val="1EA3B5"/>
                </a:solidFill>
                <a:latin typeface="+mn-lt"/>
                <a:cs typeface="Source Sans Pro Light"/>
              </a:rPr>
              <a:t>rdd.filter</a:t>
            </a:r>
            <a:r>
              <a:rPr lang="en-US" sz="2100" dirty="0">
                <a:solidFill>
                  <a:srgbClr val="1EA3B5"/>
                </a:solidFill>
                <a:latin typeface="+mn-lt"/>
                <a:cs typeface="Source Sans Pro Light"/>
              </a:rPr>
              <a:t>(lambda x: x contains “ERROR”)</a:t>
            </a:r>
          </a:p>
        </p:txBody>
      </p:sp>
    </p:spTree>
    <p:extLst>
      <p:ext uri="{BB962C8B-B14F-4D97-AF65-F5344CB8AC3E}">
        <p14:creationId xmlns:p14="http://schemas.microsoft.com/office/powerpoint/2010/main" val="44447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Joined RDD</a:t>
            </a:r>
          </a:p>
        </p:txBody>
      </p:sp>
      <p:sp>
        <p:nvSpPr>
          <p:cNvPr id="3" name="Content Placeholder 2"/>
          <p:cNvSpPr>
            <a:spLocks noGrp="1"/>
          </p:cNvSpPr>
          <p:nvPr>
            <p:ph idx="1"/>
          </p:nvPr>
        </p:nvSpPr>
        <p:spPr/>
        <p:txBody>
          <a:bodyPr/>
          <a:lstStyle/>
          <a:p>
            <a:pPr marL="0" indent="0">
              <a:lnSpc>
                <a:spcPct val="150000"/>
              </a:lnSpc>
              <a:buNone/>
            </a:pPr>
            <a:r>
              <a:rPr lang="en-US" dirty="0">
                <a:solidFill>
                  <a:srgbClr val="E96C4A"/>
                </a:solidFill>
                <a:cs typeface="Source Sans Pro Light"/>
              </a:rPr>
              <a:t>Partitions</a:t>
            </a:r>
            <a:r>
              <a:rPr lang="en-US" dirty="0">
                <a:cs typeface="Source Sans Pro Light"/>
              </a:rPr>
              <a:t>  = number chosen by user or heuristics</a:t>
            </a:r>
          </a:p>
          <a:p>
            <a:pPr marL="0" indent="0">
              <a:lnSpc>
                <a:spcPct val="150000"/>
              </a:lnSpc>
              <a:buNone/>
            </a:pPr>
            <a:r>
              <a:rPr lang="en-US" dirty="0">
                <a:solidFill>
                  <a:srgbClr val="E96C4A"/>
                </a:solidFill>
                <a:cs typeface="Source Sans Pro Light"/>
              </a:rPr>
              <a:t>Dependencies</a:t>
            </a:r>
            <a:r>
              <a:rPr lang="en-US" dirty="0">
                <a:cs typeface="Source Sans Pro Light"/>
              </a:rPr>
              <a:t>  =  </a:t>
            </a:r>
            <a:r>
              <a:rPr lang="en-US" dirty="0" err="1">
                <a:cs typeface="Source Sans Pro Light"/>
              </a:rPr>
              <a:t>ShuffleDependency</a:t>
            </a:r>
            <a:r>
              <a:rPr lang="en-US" dirty="0">
                <a:cs typeface="Source Sans Pro Light"/>
              </a:rPr>
              <a:t> on two or more parents</a:t>
            </a:r>
          </a:p>
          <a:p>
            <a:pPr marL="0" indent="0">
              <a:lnSpc>
                <a:spcPct val="150000"/>
              </a:lnSpc>
              <a:buNone/>
            </a:pPr>
            <a:r>
              <a:rPr lang="en-US" dirty="0">
                <a:solidFill>
                  <a:srgbClr val="E96C4A"/>
                </a:solidFill>
                <a:cs typeface="Source Sans Pro Light"/>
              </a:rPr>
              <a:t>compute(partition) </a:t>
            </a:r>
            <a:r>
              <a:rPr lang="en-US" dirty="0">
                <a:cs typeface="Source Sans Pro Light"/>
              </a:rPr>
              <a:t>= read and join data from all parents</a:t>
            </a:r>
          </a:p>
          <a:p>
            <a:pPr marL="0" indent="0">
              <a:lnSpc>
                <a:spcPct val="150000"/>
              </a:lnSpc>
              <a:buNone/>
            </a:pPr>
            <a:r>
              <a:rPr lang="en-US" dirty="0" err="1">
                <a:solidFill>
                  <a:srgbClr val="E96C4A"/>
                </a:solidFill>
                <a:cs typeface="Source Sans Pro Light"/>
              </a:rPr>
              <a:t>Partitioner</a:t>
            </a:r>
            <a:r>
              <a:rPr lang="en-US" dirty="0">
                <a:solidFill>
                  <a:srgbClr val="E96C4A"/>
                </a:solidFill>
                <a:cs typeface="Source Sans Pro Light"/>
              </a:rPr>
              <a:t> </a:t>
            </a:r>
            <a:r>
              <a:rPr lang="en-US" dirty="0">
                <a:cs typeface="Source Sans Pro Light"/>
              </a:rPr>
              <a:t>= </a:t>
            </a:r>
            <a:r>
              <a:rPr lang="en-US" dirty="0" err="1">
                <a:solidFill>
                  <a:srgbClr val="000000"/>
                </a:solidFill>
                <a:cs typeface="Source Sans Pro Light"/>
              </a:rPr>
              <a:t>HashPartitioner</a:t>
            </a:r>
            <a:r>
              <a:rPr lang="en-US" dirty="0">
                <a:solidFill>
                  <a:srgbClr val="000000"/>
                </a:solidFill>
                <a:cs typeface="Source Sans Pro Light"/>
              </a:rPr>
              <a:t>(# partitions)</a:t>
            </a:r>
            <a:endParaRPr lang="en-US" dirty="0">
              <a:cs typeface="Source Sans Pro Light"/>
            </a:endParaRPr>
          </a:p>
          <a:p>
            <a:endParaRPr lang="en-US" dirty="0"/>
          </a:p>
        </p:txBody>
      </p:sp>
    </p:spTree>
    <p:extLst>
      <p:ext uri="{BB962C8B-B14F-4D97-AF65-F5344CB8AC3E}">
        <p14:creationId xmlns:p14="http://schemas.microsoft.com/office/powerpoint/2010/main" val="46740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err="1"/>
              <a:t>MapReduce</a:t>
            </a:r>
            <a:r>
              <a:rPr lang="en-US" dirty="0"/>
              <a:t> greatly simplified “big data” analysis on large, unreliable clusters</a:t>
            </a:r>
          </a:p>
          <a:p>
            <a:r>
              <a:rPr lang="en-US" dirty="0"/>
              <a:t>But as soon as it got popular, users wanted more:</a:t>
            </a:r>
          </a:p>
          <a:p>
            <a:pPr lvl="1">
              <a:spcBef>
                <a:spcPts val="400"/>
              </a:spcBef>
            </a:pPr>
            <a:r>
              <a:rPr lang="en-US" dirty="0"/>
              <a:t>More </a:t>
            </a:r>
            <a:r>
              <a:rPr lang="en-US" b="1" dirty="0"/>
              <a:t>complex</a:t>
            </a:r>
            <a:r>
              <a:rPr lang="en-US" dirty="0"/>
              <a:t>, multi-stage applications</a:t>
            </a:r>
            <a:br>
              <a:rPr lang="en-US" dirty="0"/>
            </a:br>
            <a:r>
              <a:rPr lang="en-US" dirty="0"/>
              <a:t>(e.g., iterative machine learning &amp; graph processing)</a:t>
            </a:r>
          </a:p>
          <a:p>
            <a:pPr lvl="1">
              <a:spcBef>
                <a:spcPts val="400"/>
              </a:spcBef>
            </a:pPr>
            <a:r>
              <a:rPr lang="en-US" dirty="0"/>
              <a:t>More </a:t>
            </a:r>
            <a:r>
              <a:rPr lang="en-US" b="1" dirty="0"/>
              <a:t>interactive</a:t>
            </a:r>
            <a:r>
              <a:rPr lang="en-US" dirty="0"/>
              <a:t> ad-hoc queries</a:t>
            </a:r>
          </a:p>
          <a:p>
            <a:endParaRPr lang="en-US" dirty="0"/>
          </a:p>
          <a:p>
            <a:r>
              <a:rPr lang="en-US" dirty="0"/>
              <a:t>Complex apps and interactive queries both need one thing that </a:t>
            </a:r>
            <a:r>
              <a:rPr lang="en-US" dirty="0" err="1"/>
              <a:t>MapReduce</a:t>
            </a:r>
            <a:r>
              <a:rPr lang="en-US" dirty="0"/>
              <a:t> lacks:</a:t>
            </a:r>
          </a:p>
          <a:p>
            <a:pPr lvl="1"/>
            <a:r>
              <a:rPr lang="en-US" dirty="0"/>
              <a:t>Efficient primitives for </a:t>
            </a:r>
            <a:r>
              <a:rPr lang="en-US" b="1" dirty="0"/>
              <a:t>data sharing</a:t>
            </a:r>
            <a:endParaRPr lang="en-US" dirty="0"/>
          </a:p>
          <a:p>
            <a:pPr>
              <a:spcBef>
                <a:spcPts val="400"/>
              </a:spcBef>
            </a:pPr>
            <a:endParaRPr lang="en-US" sz="2700" dirty="0"/>
          </a:p>
          <a:p>
            <a:r>
              <a:rPr lang="en-US" dirty="0"/>
              <a:t>In </a:t>
            </a:r>
            <a:r>
              <a:rPr lang="en-US" dirty="0" err="1"/>
              <a:t>MapReduce</a:t>
            </a:r>
            <a:r>
              <a:rPr lang="en-US" dirty="0"/>
              <a:t>, the only way to share data across jobs is stable storage </a:t>
            </a:r>
            <a:r>
              <a:rPr lang="en-US" dirty="0">
                <a:ea typeface="Wingdings"/>
                <a:cs typeface="Wingdings"/>
                <a:sym typeface="Wingdings"/>
              </a:rPr>
              <a:t></a:t>
            </a:r>
            <a:r>
              <a:rPr lang="en-US" dirty="0"/>
              <a:t> slow!</a:t>
            </a:r>
          </a:p>
          <a:p>
            <a:endParaRPr lang="en-US" dirty="0"/>
          </a:p>
          <a:p>
            <a:endParaRPr lang="en-US" dirty="0"/>
          </a:p>
          <a:p>
            <a:endParaRPr lang="en-US" dirty="0"/>
          </a:p>
        </p:txBody>
      </p:sp>
    </p:spTree>
    <p:extLst>
      <p:ext uri="{BB962C8B-B14F-4D97-AF65-F5344CB8AC3E}">
        <p14:creationId xmlns:p14="http://schemas.microsoft.com/office/powerpoint/2010/main" val="1556918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Complex DAG</a:t>
            </a:r>
          </a:p>
        </p:txBody>
      </p:sp>
      <p:sp>
        <p:nvSpPr>
          <p:cNvPr id="4" name="Rounded Rectangle 3"/>
          <p:cNvSpPr/>
          <p:nvPr/>
        </p:nvSpPr>
        <p:spPr>
          <a:xfrm>
            <a:off x="5013873" y="2607673"/>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effectLst/>
                <a:cs typeface="Source Sans Pro"/>
              </a:rPr>
              <a:t>Joined RDD</a:t>
            </a:r>
          </a:p>
        </p:txBody>
      </p:sp>
      <p:sp>
        <p:nvSpPr>
          <p:cNvPr id="5" name="Rounded Rectangle 4"/>
          <p:cNvSpPr/>
          <p:nvPr/>
        </p:nvSpPr>
        <p:spPr>
          <a:xfrm>
            <a:off x="5179199" y="3261179"/>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1</a:t>
            </a:r>
          </a:p>
        </p:txBody>
      </p:sp>
      <p:sp>
        <p:nvSpPr>
          <p:cNvPr id="6" name="Rounded Rectangle 5"/>
          <p:cNvSpPr/>
          <p:nvPr/>
        </p:nvSpPr>
        <p:spPr>
          <a:xfrm>
            <a:off x="5179199" y="3944122"/>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2</a:t>
            </a:r>
          </a:p>
        </p:txBody>
      </p:sp>
      <p:sp>
        <p:nvSpPr>
          <p:cNvPr id="7" name="Rounded Rectangle 6"/>
          <p:cNvSpPr/>
          <p:nvPr/>
        </p:nvSpPr>
        <p:spPr>
          <a:xfrm>
            <a:off x="5179199" y="4620254"/>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3</a:t>
            </a:r>
          </a:p>
        </p:txBody>
      </p:sp>
      <p:sp>
        <p:nvSpPr>
          <p:cNvPr id="8" name="Rounded Rectangle 7"/>
          <p:cNvSpPr/>
          <p:nvPr/>
        </p:nvSpPr>
        <p:spPr>
          <a:xfrm>
            <a:off x="2764352" y="1836281"/>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effectLst/>
                <a:cs typeface="Source Sans Pro"/>
              </a:rPr>
              <a:t>Filtered RDD</a:t>
            </a:r>
          </a:p>
        </p:txBody>
      </p:sp>
      <p:sp>
        <p:nvSpPr>
          <p:cNvPr id="9" name="Rounded Rectangle 8"/>
          <p:cNvSpPr/>
          <p:nvPr/>
        </p:nvSpPr>
        <p:spPr>
          <a:xfrm>
            <a:off x="2929678" y="2489787"/>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1</a:t>
            </a:r>
          </a:p>
        </p:txBody>
      </p:sp>
      <p:sp>
        <p:nvSpPr>
          <p:cNvPr id="10" name="Rounded Rectangle 9"/>
          <p:cNvSpPr/>
          <p:nvPr/>
        </p:nvSpPr>
        <p:spPr>
          <a:xfrm>
            <a:off x="2929678" y="3172730"/>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2</a:t>
            </a:r>
          </a:p>
        </p:txBody>
      </p:sp>
      <p:cxnSp>
        <p:nvCxnSpPr>
          <p:cNvPr id="11" name="Straight Arrow Connector 10"/>
          <p:cNvCxnSpPr>
            <a:stCxn id="9" idx="3"/>
            <a:endCxn id="5" idx="1"/>
          </p:cNvCxnSpPr>
          <p:nvPr/>
        </p:nvCxnSpPr>
        <p:spPr>
          <a:xfrm>
            <a:off x="4169440" y="2750843"/>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0" idx="3"/>
            <a:endCxn id="6" idx="1"/>
          </p:cNvCxnSpPr>
          <p:nvPr/>
        </p:nvCxnSpPr>
        <p:spPr>
          <a:xfrm>
            <a:off x="4169440" y="3433786"/>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10" idx="3"/>
            <a:endCxn id="7" idx="1"/>
          </p:cNvCxnSpPr>
          <p:nvPr/>
        </p:nvCxnSpPr>
        <p:spPr>
          <a:xfrm>
            <a:off x="4169440" y="3433786"/>
            <a:ext cx="1009759" cy="14475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3"/>
            <a:endCxn id="6" idx="1"/>
          </p:cNvCxnSpPr>
          <p:nvPr/>
        </p:nvCxnSpPr>
        <p:spPr>
          <a:xfrm>
            <a:off x="4169440" y="2750844"/>
            <a:ext cx="1009759" cy="145433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3"/>
            <a:endCxn id="7" idx="1"/>
          </p:cNvCxnSpPr>
          <p:nvPr/>
        </p:nvCxnSpPr>
        <p:spPr>
          <a:xfrm>
            <a:off x="4169440" y="2750843"/>
            <a:ext cx="1009759" cy="213046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2934180" y="4773652"/>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1</a:t>
            </a:r>
          </a:p>
        </p:txBody>
      </p:sp>
      <p:sp>
        <p:nvSpPr>
          <p:cNvPr id="17" name="Rounded Rectangle 16"/>
          <p:cNvSpPr/>
          <p:nvPr/>
        </p:nvSpPr>
        <p:spPr>
          <a:xfrm>
            <a:off x="2934180" y="545659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2</a:t>
            </a:r>
          </a:p>
        </p:txBody>
      </p:sp>
      <p:cxnSp>
        <p:nvCxnSpPr>
          <p:cNvPr id="18" name="Straight Arrow Connector 17"/>
          <p:cNvCxnSpPr>
            <a:stCxn id="16" idx="3"/>
            <a:endCxn id="5" idx="1"/>
          </p:cNvCxnSpPr>
          <p:nvPr/>
        </p:nvCxnSpPr>
        <p:spPr>
          <a:xfrm flipV="1">
            <a:off x="4173943" y="3522236"/>
            <a:ext cx="1005257"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7" idx="3"/>
            <a:endCxn id="5" idx="1"/>
          </p:cNvCxnSpPr>
          <p:nvPr/>
        </p:nvCxnSpPr>
        <p:spPr>
          <a:xfrm flipV="1">
            <a:off x="4173943" y="3522235"/>
            <a:ext cx="1005257" cy="21954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3"/>
            <a:endCxn id="6" idx="1"/>
          </p:cNvCxnSpPr>
          <p:nvPr/>
        </p:nvCxnSpPr>
        <p:spPr>
          <a:xfrm flipV="1">
            <a:off x="4173943" y="4205178"/>
            <a:ext cx="1005257" cy="8295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7" idx="3"/>
            <a:endCxn id="7" idx="1"/>
          </p:cNvCxnSpPr>
          <p:nvPr/>
        </p:nvCxnSpPr>
        <p:spPr>
          <a:xfrm flipV="1">
            <a:off x="4173943" y="4881310"/>
            <a:ext cx="1005257" cy="83634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7" idx="3"/>
            <a:endCxn id="6" idx="1"/>
          </p:cNvCxnSpPr>
          <p:nvPr/>
        </p:nvCxnSpPr>
        <p:spPr>
          <a:xfrm flipV="1">
            <a:off x="4173943" y="4205179"/>
            <a:ext cx="1005257"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6" idx="3"/>
            <a:endCxn id="7" idx="1"/>
          </p:cNvCxnSpPr>
          <p:nvPr/>
        </p:nvCxnSpPr>
        <p:spPr>
          <a:xfrm flipV="1">
            <a:off x="4173943" y="4881310"/>
            <a:ext cx="1005257" cy="1533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891442" y="1836281"/>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err="1">
                <a:solidFill>
                  <a:schemeClr val="tx1"/>
                </a:solidFill>
                <a:effectLst/>
                <a:cs typeface="Source Sans Pro"/>
              </a:rPr>
              <a:t>Hadoop</a:t>
            </a:r>
            <a:r>
              <a:rPr lang="en-US" b="1" dirty="0">
                <a:solidFill>
                  <a:schemeClr val="tx1"/>
                </a:solidFill>
                <a:effectLst/>
                <a:cs typeface="Source Sans Pro"/>
              </a:rPr>
              <a:t>  RDD</a:t>
            </a:r>
          </a:p>
        </p:txBody>
      </p:sp>
      <p:sp>
        <p:nvSpPr>
          <p:cNvPr id="25" name="Rounded Rectangle 24"/>
          <p:cNvSpPr/>
          <p:nvPr/>
        </p:nvSpPr>
        <p:spPr>
          <a:xfrm>
            <a:off x="1056768" y="2489787"/>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1</a:t>
            </a:r>
          </a:p>
        </p:txBody>
      </p:sp>
      <p:sp>
        <p:nvSpPr>
          <p:cNvPr id="26" name="Rounded Rectangle 25"/>
          <p:cNvSpPr/>
          <p:nvPr/>
        </p:nvSpPr>
        <p:spPr>
          <a:xfrm>
            <a:off x="1056768" y="3172730"/>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2</a:t>
            </a:r>
          </a:p>
        </p:txBody>
      </p:sp>
      <p:sp>
        <p:nvSpPr>
          <p:cNvPr id="27" name="Rounded Rectangle 26"/>
          <p:cNvSpPr/>
          <p:nvPr/>
        </p:nvSpPr>
        <p:spPr>
          <a:xfrm>
            <a:off x="895076" y="4121596"/>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effectLst/>
                <a:cs typeface="Source Sans Pro"/>
              </a:rPr>
              <a:t>JDBC RDD</a:t>
            </a:r>
          </a:p>
        </p:txBody>
      </p:sp>
      <p:sp>
        <p:nvSpPr>
          <p:cNvPr id="28" name="Rounded Rectangle 27"/>
          <p:cNvSpPr/>
          <p:nvPr/>
        </p:nvSpPr>
        <p:spPr>
          <a:xfrm>
            <a:off x="1060402" y="4775102"/>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1</a:t>
            </a:r>
          </a:p>
        </p:txBody>
      </p:sp>
      <p:sp>
        <p:nvSpPr>
          <p:cNvPr id="29" name="Rounded Rectangle 28"/>
          <p:cNvSpPr/>
          <p:nvPr/>
        </p:nvSpPr>
        <p:spPr>
          <a:xfrm>
            <a:off x="1060402" y="5458044"/>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2</a:t>
            </a:r>
          </a:p>
        </p:txBody>
      </p:sp>
      <p:cxnSp>
        <p:nvCxnSpPr>
          <p:cNvPr id="30" name="Straight Arrow Connector 29"/>
          <p:cNvCxnSpPr>
            <a:stCxn id="25" idx="3"/>
            <a:endCxn id="9" idx="1"/>
          </p:cNvCxnSpPr>
          <p:nvPr/>
        </p:nvCxnSpPr>
        <p:spPr>
          <a:xfrm>
            <a:off x="2296530" y="2750843"/>
            <a:ext cx="63314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3"/>
            <a:endCxn id="10" idx="1"/>
          </p:cNvCxnSpPr>
          <p:nvPr/>
        </p:nvCxnSpPr>
        <p:spPr>
          <a:xfrm>
            <a:off x="2296530" y="3433786"/>
            <a:ext cx="63314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8" idx="3"/>
            <a:endCxn id="16" idx="1"/>
          </p:cNvCxnSpPr>
          <p:nvPr/>
        </p:nvCxnSpPr>
        <p:spPr>
          <a:xfrm flipV="1">
            <a:off x="2300164" y="5034709"/>
            <a:ext cx="634016" cy="14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2295662" y="5717652"/>
            <a:ext cx="634016" cy="14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6830311" y="2610445"/>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effectLst/>
                <a:cs typeface="Source Sans Pro"/>
              </a:rPr>
              <a:t>Filtered RDD</a:t>
            </a:r>
          </a:p>
        </p:txBody>
      </p:sp>
      <p:sp>
        <p:nvSpPr>
          <p:cNvPr id="35" name="Rounded Rectangle 34"/>
          <p:cNvSpPr/>
          <p:nvPr/>
        </p:nvSpPr>
        <p:spPr>
          <a:xfrm>
            <a:off x="6995637" y="3263951"/>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1</a:t>
            </a:r>
          </a:p>
        </p:txBody>
      </p:sp>
      <p:sp>
        <p:nvSpPr>
          <p:cNvPr id="36" name="Rounded Rectangle 35"/>
          <p:cNvSpPr/>
          <p:nvPr/>
        </p:nvSpPr>
        <p:spPr>
          <a:xfrm>
            <a:off x="6995637" y="3946894"/>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2</a:t>
            </a:r>
          </a:p>
        </p:txBody>
      </p:sp>
      <p:sp>
        <p:nvSpPr>
          <p:cNvPr id="37" name="Rounded Rectangle 36"/>
          <p:cNvSpPr/>
          <p:nvPr/>
        </p:nvSpPr>
        <p:spPr>
          <a:xfrm>
            <a:off x="6995637" y="462302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Partition 3</a:t>
            </a:r>
          </a:p>
        </p:txBody>
      </p:sp>
      <p:cxnSp>
        <p:nvCxnSpPr>
          <p:cNvPr id="38" name="Straight Arrow Connector 37"/>
          <p:cNvCxnSpPr>
            <a:stCxn id="5" idx="3"/>
            <a:endCxn id="35" idx="1"/>
          </p:cNvCxnSpPr>
          <p:nvPr/>
        </p:nvCxnSpPr>
        <p:spPr>
          <a:xfrm>
            <a:off x="6418961" y="3522236"/>
            <a:ext cx="576676" cy="27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6418961" y="4230680"/>
            <a:ext cx="576676" cy="27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6418961" y="4892212"/>
            <a:ext cx="576676" cy="27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7191203" y="1777886"/>
            <a:ext cx="919611" cy="369332"/>
          </a:xfrm>
          <a:prstGeom prst="rect">
            <a:avLst/>
          </a:prstGeom>
        </p:spPr>
        <p:txBody>
          <a:bodyPr wrap="none">
            <a:spAutoFit/>
          </a:bodyPr>
          <a:lstStyle/>
          <a:p>
            <a:r>
              <a:rPr lang="en-US" dirty="0">
                <a:solidFill>
                  <a:srgbClr val="EC541B"/>
                </a:solidFill>
                <a:latin typeface="+mn-lt"/>
                <a:cs typeface="Source Sans Pro "/>
              </a:rPr>
              <a:t>.count()</a:t>
            </a:r>
            <a:endParaRPr lang="en-US" dirty="0">
              <a:latin typeface="+mn-lt"/>
            </a:endParaRPr>
          </a:p>
        </p:txBody>
      </p:sp>
      <p:cxnSp>
        <p:nvCxnSpPr>
          <p:cNvPr id="42" name="Straight Arrow Connector 41"/>
          <p:cNvCxnSpPr>
            <a:stCxn id="34" idx="0"/>
          </p:cNvCxnSpPr>
          <p:nvPr/>
        </p:nvCxnSpPr>
        <p:spPr>
          <a:xfrm flipV="1">
            <a:off x="7606645" y="2270329"/>
            <a:ext cx="5924" cy="340116"/>
          </a:xfrm>
          <a:prstGeom prst="straightConnector1">
            <a:avLst/>
          </a:prstGeom>
          <a:ln w="38100"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2800974" y="4116729"/>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effectLst/>
                <a:cs typeface="Source Sans Pro"/>
              </a:rPr>
              <a:t>Mapped RDD</a:t>
            </a:r>
          </a:p>
        </p:txBody>
      </p:sp>
    </p:spTree>
    <p:extLst>
      <p:ext uri="{BB962C8B-B14F-4D97-AF65-F5344CB8AC3E}">
        <p14:creationId xmlns:p14="http://schemas.microsoft.com/office/powerpoint/2010/main" val="2442304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Complex DAG</a:t>
            </a:r>
          </a:p>
        </p:txBody>
      </p:sp>
      <p:sp>
        <p:nvSpPr>
          <p:cNvPr id="4" name="Rounded Rectangle 3"/>
          <p:cNvSpPr/>
          <p:nvPr/>
        </p:nvSpPr>
        <p:spPr>
          <a:xfrm>
            <a:off x="4922304" y="2821734"/>
            <a:ext cx="1552669" cy="2705924"/>
          </a:xfrm>
          <a:prstGeom prst="roundRect">
            <a:avLst/>
          </a:prstGeom>
          <a:noFill/>
          <a:ln w="19050" cmpd="sng">
            <a:solidFill>
              <a:srgbClr val="1EA3B5"/>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effectLst/>
                <a:cs typeface="Source Sans Pro"/>
              </a:rPr>
              <a:t>Stage 3</a:t>
            </a:r>
          </a:p>
        </p:txBody>
      </p:sp>
      <p:sp>
        <p:nvSpPr>
          <p:cNvPr id="5" name="Rounded Rectangle 4"/>
          <p:cNvSpPr/>
          <p:nvPr/>
        </p:nvSpPr>
        <p:spPr>
          <a:xfrm>
            <a:off x="5087630" y="3475240"/>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Task 1</a:t>
            </a:r>
          </a:p>
        </p:txBody>
      </p:sp>
      <p:sp>
        <p:nvSpPr>
          <p:cNvPr id="6" name="Rounded Rectangle 5"/>
          <p:cNvSpPr/>
          <p:nvPr/>
        </p:nvSpPr>
        <p:spPr>
          <a:xfrm>
            <a:off x="5087630" y="415818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Task 2</a:t>
            </a:r>
          </a:p>
        </p:txBody>
      </p:sp>
      <p:sp>
        <p:nvSpPr>
          <p:cNvPr id="7" name="Rounded Rectangle 6"/>
          <p:cNvSpPr/>
          <p:nvPr/>
        </p:nvSpPr>
        <p:spPr>
          <a:xfrm>
            <a:off x="5087630" y="483431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Task 3</a:t>
            </a:r>
          </a:p>
        </p:txBody>
      </p:sp>
      <p:cxnSp>
        <p:nvCxnSpPr>
          <p:cNvPr id="8" name="Straight Arrow Connector 7"/>
          <p:cNvCxnSpPr>
            <a:endCxn id="5" idx="1"/>
          </p:cNvCxnSpPr>
          <p:nvPr/>
        </p:nvCxnSpPr>
        <p:spPr>
          <a:xfrm>
            <a:off x="4077872" y="2964904"/>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6" idx="1"/>
          </p:cNvCxnSpPr>
          <p:nvPr/>
        </p:nvCxnSpPr>
        <p:spPr>
          <a:xfrm>
            <a:off x="4077872" y="3647847"/>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7" idx="1"/>
          </p:cNvCxnSpPr>
          <p:nvPr/>
        </p:nvCxnSpPr>
        <p:spPr>
          <a:xfrm>
            <a:off x="4077872" y="3647847"/>
            <a:ext cx="1009759" cy="14475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6" idx="1"/>
          </p:cNvCxnSpPr>
          <p:nvPr/>
        </p:nvCxnSpPr>
        <p:spPr>
          <a:xfrm>
            <a:off x="4077872" y="2964905"/>
            <a:ext cx="1009759" cy="145433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7" idx="1"/>
          </p:cNvCxnSpPr>
          <p:nvPr/>
        </p:nvCxnSpPr>
        <p:spPr>
          <a:xfrm>
            <a:off x="4077872" y="2964904"/>
            <a:ext cx="1009759" cy="213046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2497615" y="4394052"/>
            <a:ext cx="1552669" cy="2024529"/>
          </a:xfrm>
          <a:prstGeom prst="roundRect">
            <a:avLst/>
          </a:prstGeom>
          <a:noFill/>
          <a:ln w="19050" cmpd="sng">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tx1"/>
                </a:solidFill>
                <a:effectLst/>
                <a:latin typeface="Source Sans Pro"/>
                <a:cs typeface="Source Sans Pro"/>
              </a:rPr>
              <a:t>Stage 2</a:t>
            </a:r>
          </a:p>
        </p:txBody>
      </p:sp>
      <p:sp>
        <p:nvSpPr>
          <p:cNvPr id="14" name="Rounded Rectangle 13"/>
          <p:cNvSpPr/>
          <p:nvPr/>
        </p:nvSpPr>
        <p:spPr>
          <a:xfrm>
            <a:off x="2667443" y="498771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Task 1</a:t>
            </a:r>
          </a:p>
        </p:txBody>
      </p:sp>
      <p:sp>
        <p:nvSpPr>
          <p:cNvPr id="15" name="Rounded Rectangle 14"/>
          <p:cNvSpPr/>
          <p:nvPr/>
        </p:nvSpPr>
        <p:spPr>
          <a:xfrm>
            <a:off x="2667443" y="56706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Task 2</a:t>
            </a:r>
          </a:p>
        </p:txBody>
      </p:sp>
      <p:cxnSp>
        <p:nvCxnSpPr>
          <p:cNvPr id="16" name="Straight Arrow Connector 15"/>
          <p:cNvCxnSpPr>
            <a:stCxn id="14" idx="3"/>
            <a:endCxn id="5" idx="1"/>
          </p:cNvCxnSpPr>
          <p:nvPr/>
        </p:nvCxnSpPr>
        <p:spPr>
          <a:xfrm flipV="1">
            <a:off x="3907206" y="3736297"/>
            <a:ext cx="1180425"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5" idx="3"/>
            <a:endCxn id="5" idx="1"/>
          </p:cNvCxnSpPr>
          <p:nvPr/>
        </p:nvCxnSpPr>
        <p:spPr>
          <a:xfrm flipV="1">
            <a:off x="3907206" y="3736296"/>
            <a:ext cx="1180425" cy="21954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4" idx="3"/>
            <a:endCxn id="6" idx="1"/>
          </p:cNvCxnSpPr>
          <p:nvPr/>
        </p:nvCxnSpPr>
        <p:spPr>
          <a:xfrm flipV="1">
            <a:off x="3907206" y="4419239"/>
            <a:ext cx="1180425" cy="8295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5" idx="3"/>
            <a:endCxn id="7" idx="1"/>
          </p:cNvCxnSpPr>
          <p:nvPr/>
        </p:nvCxnSpPr>
        <p:spPr>
          <a:xfrm flipV="1">
            <a:off x="3907206" y="5095371"/>
            <a:ext cx="1180425" cy="83634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5" idx="3"/>
            <a:endCxn id="6" idx="1"/>
          </p:cNvCxnSpPr>
          <p:nvPr/>
        </p:nvCxnSpPr>
        <p:spPr>
          <a:xfrm flipV="1">
            <a:off x="3907206" y="4419240"/>
            <a:ext cx="1180425"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4" idx="3"/>
            <a:endCxn id="7" idx="1"/>
          </p:cNvCxnSpPr>
          <p:nvPr/>
        </p:nvCxnSpPr>
        <p:spPr>
          <a:xfrm flipV="1">
            <a:off x="3907206" y="5095371"/>
            <a:ext cx="1180425" cy="1533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2463199" y="2050342"/>
            <a:ext cx="1614672" cy="2024529"/>
          </a:xfrm>
          <a:prstGeom prst="roundRect">
            <a:avLst/>
          </a:prstGeom>
          <a:noFill/>
          <a:ln w="19050" cmpd="sng">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effectLst/>
                <a:cs typeface="Source Sans Pro"/>
              </a:rPr>
              <a:t>Stage 1</a:t>
            </a:r>
          </a:p>
        </p:txBody>
      </p:sp>
      <p:sp>
        <p:nvSpPr>
          <p:cNvPr id="23" name="Rounded Rectangle 22"/>
          <p:cNvSpPr/>
          <p:nvPr/>
        </p:nvSpPr>
        <p:spPr>
          <a:xfrm>
            <a:off x="2672782" y="269223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Task 1</a:t>
            </a:r>
          </a:p>
        </p:txBody>
      </p:sp>
      <p:sp>
        <p:nvSpPr>
          <p:cNvPr id="24" name="Rounded Rectangle 23"/>
          <p:cNvSpPr/>
          <p:nvPr/>
        </p:nvSpPr>
        <p:spPr>
          <a:xfrm>
            <a:off x="2672782" y="33573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cs typeface="Source Sans Pro Light"/>
              </a:rPr>
              <a:t>Task 2</a:t>
            </a:r>
          </a:p>
        </p:txBody>
      </p:sp>
      <p:sp>
        <p:nvSpPr>
          <p:cNvPr id="25" name="TextBox 24"/>
          <p:cNvSpPr txBox="1"/>
          <p:nvPr/>
        </p:nvSpPr>
        <p:spPr>
          <a:xfrm>
            <a:off x="5087631" y="1606562"/>
            <a:ext cx="952443" cy="646331"/>
          </a:xfrm>
          <a:prstGeom prst="rect">
            <a:avLst/>
          </a:prstGeom>
          <a:noFill/>
        </p:spPr>
        <p:txBody>
          <a:bodyPr wrap="square" rtlCol="0">
            <a:spAutoFit/>
          </a:bodyPr>
          <a:lstStyle/>
          <a:p>
            <a:r>
              <a:rPr lang="en-US" dirty="0">
                <a:latin typeface="+mn-lt"/>
                <a:cs typeface="Source Sans Pro Light"/>
              </a:rPr>
              <a:t>Shuffle Read</a:t>
            </a:r>
          </a:p>
        </p:txBody>
      </p:sp>
      <p:sp>
        <p:nvSpPr>
          <p:cNvPr id="26" name="TextBox 25"/>
          <p:cNvSpPr txBox="1"/>
          <p:nvPr/>
        </p:nvSpPr>
        <p:spPr>
          <a:xfrm>
            <a:off x="4050284" y="1417639"/>
            <a:ext cx="1270257" cy="646331"/>
          </a:xfrm>
          <a:prstGeom prst="rect">
            <a:avLst/>
          </a:prstGeom>
          <a:noFill/>
        </p:spPr>
        <p:txBody>
          <a:bodyPr wrap="square" rtlCol="0">
            <a:spAutoFit/>
          </a:bodyPr>
          <a:lstStyle/>
          <a:p>
            <a:r>
              <a:rPr lang="en-US" dirty="0">
                <a:latin typeface="+mn-lt"/>
                <a:cs typeface="Source Sans Pro Light"/>
              </a:rPr>
              <a:t>Shuffle Write</a:t>
            </a:r>
          </a:p>
        </p:txBody>
      </p:sp>
      <p:cxnSp>
        <p:nvCxnSpPr>
          <p:cNvPr id="27" name="Straight Arrow Connector 26"/>
          <p:cNvCxnSpPr/>
          <p:nvPr/>
        </p:nvCxnSpPr>
        <p:spPr>
          <a:xfrm flipH="1">
            <a:off x="4236729" y="2279413"/>
            <a:ext cx="153268" cy="685491"/>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4833856" y="2279414"/>
            <a:ext cx="253775" cy="934933"/>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9431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RDD Dependencies</a:t>
            </a:r>
            <a:endParaRPr lang="en-US" dirty="0"/>
          </a:p>
        </p:txBody>
      </p:sp>
      <p:grpSp>
        <p:nvGrpSpPr>
          <p:cNvPr id="4" name="组合 4"/>
          <p:cNvGrpSpPr/>
          <p:nvPr/>
        </p:nvGrpSpPr>
        <p:grpSpPr>
          <a:xfrm>
            <a:off x="611559" y="1447351"/>
            <a:ext cx="7803345" cy="4683959"/>
            <a:chOff x="638041" y="1988840"/>
            <a:chExt cx="7560840" cy="4328743"/>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026" y="1988840"/>
              <a:ext cx="706278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38041" y="5976260"/>
              <a:ext cx="7560840" cy="341323"/>
            </a:xfrm>
            <a:prstGeom prst="rect">
              <a:avLst/>
            </a:prstGeom>
            <a:noFill/>
          </p:spPr>
          <p:txBody>
            <a:bodyPr wrap="square" rtlCol="0">
              <a:spAutoFit/>
            </a:bodyPr>
            <a:lstStyle/>
            <a:p>
              <a:pPr algn="ctr"/>
              <a:r>
                <a:rPr lang="en-US" altLang="zh-CN" dirty="0">
                  <a:latin typeface="+mn-lt"/>
                </a:rPr>
                <a:t>Each box is an RDD, with partitions shown as shaded rectangles</a:t>
              </a:r>
              <a:endParaRPr lang="zh-CN" altLang="en-US" dirty="0">
                <a:latin typeface="+mn-lt"/>
              </a:endParaRPr>
            </a:p>
          </p:txBody>
        </p:sp>
      </p:grpSp>
    </p:spTree>
    <p:extLst>
      <p:ext uri="{BB962C8B-B14F-4D97-AF65-F5344CB8AC3E}">
        <p14:creationId xmlns:p14="http://schemas.microsoft.com/office/powerpoint/2010/main" val="3136919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Spark works</a:t>
            </a:r>
            <a:endParaRPr lang="en-US" dirty="0"/>
          </a:p>
        </p:txBody>
      </p:sp>
      <p:sp>
        <p:nvSpPr>
          <p:cNvPr id="3" name="Content Placeholder 2"/>
          <p:cNvSpPr>
            <a:spLocks noGrp="1"/>
          </p:cNvSpPr>
          <p:nvPr>
            <p:ph idx="1"/>
          </p:nvPr>
        </p:nvSpPr>
        <p:spPr/>
        <p:txBody>
          <a:bodyPr/>
          <a:lstStyle/>
          <a:p>
            <a:r>
              <a:rPr lang="en-US" altLang="en-US" dirty="0"/>
              <a:t>RDD: Parallel collection with partitions</a:t>
            </a:r>
          </a:p>
          <a:p>
            <a:endParaRPr lang="en-US" altLang="en-US" dirty="0"/>
          </a:p>
          <a:p>
            <a:r>
              <a:rPr lang="en-US" altLang="en-US" dirty="0"/>
              <a:t>User application creates RDDs, transform them, and run actions.</a:t>
            </a:r>
          </a:p>
          <a:p>
            <a:endParaRPr lang="en-US" altLang="en-US" dirty="0"/>
          </a:p>
          <a:p>
            <a:r>
              <a:rPr lang="en-US" altLang="en-US" dirty="0"/>
              <a:t>This results in a DAG (Directed Acyclic Graph) of operators.</a:t>
            </a:r>
          </a:p>
          <a:p>
            <a:endParaRPr lang="en-US" altLang="en-US" dirty="0"/>
          </a:p>
          <a:p>
            <a:r>
              <a:rPr lang="en-US" altLang="en-US" dirty="0"/>
              <a:t>DAG is compiled into stages</a:t>
            </a:r>
          </a:p>
          <a:p>
            <a:endParaRPr lang="en-US" altLang="en-US" dirty="0"/>
          </a:p>
          <a:p>
            <a:r>
              <a:rPr lang="en-US" altLang="en-US" dirty="0"/>
              <a:t>Each stage is executed as a series of Task (one Task for each Partition)</a:t>
            </a:r>
          </a:p>
          <a:p>
            <a:endParaRPr lang="en-US" dirty="0"/>
          </a:p>
        </p:txBody>
      </p:sp>
    </p:spTree>
    <p:extLst>
      <p:ext uri="{BB962C8B-B14F-4D97-AF65-F5344CB8AC3E}">
        <p14:creationId xmlns:p14="http://schemas.microsoft.com/office/powerpoint/2010/main" val="2702283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a:t>
            </a:r>
            <a:endParaRPr lang="en-US" dirty="0"/>
          </a:p>
        </p:txBody>
      </p:sp>
      <p:sp>
        <p:nvSpPr>
          <p:cNvPr id="4" name="TextBox 2"/>
          <p:cNvSpPr txBox="1">
            <a:spLocks noChangeArrowheads="1"/>
          </p:cNvSpPr>
          <p:nvPr/>
        </p:nvSpPr>
        <p:spPr bwMode="auto">
          <a:xfrm>
            <a:off x="833438" y="1946275"/>
            <a:ext cx="518953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100" dirty="0" err="1">
                <a:latin typeface="+mn-lt"/>
              </a:rPr>
              <a:t>sc.textFile</a:t>
            </a:r>
            <a:r>
              <a:rPr lang="en-US" altLang="en-US" sz="2100" dirty="0">
                <a:latin typeface="+mn-lt"/>
              </a:rPr>
              <a:t>(</a:t>
            </a:r>
            <a:r>
              <a:rPr lang="en-US" altLang="en-US" sz="2100" dirty="0">
                <a:solidFill>
                  <a:srgbClr val="FF0000"/>
                </a:solidFill>
                <a:latin typeface="+mn-lt"/>
              </a:rPr>
              <a:t>“/wiki/</a:t>
            </a:r>
            <a:r>
              <a:rPr lang="en-US" altLang="en-US" sz="2100" dirty="0" err="1">
                <a:solidFill>
                  <a:srgbClr val="FF0000"/>
                </a:solidFill>
                <a:latin typeface="+mn-lt"/>
              </a:rPr>
              <a:t>pagecounts</a:t>
            </a:r>
            <a:r>
              <a:rPr lang="en-US" altLang="en-US" sz="2100" dirty="0">
                <a:solidFill>
                  <a:srgbClr val="FF0000"/>
                </a:solidFill>
                <a:latin typeface="+mn-lt"/>
              </a:rPr>
              <a:t>”</a:t>
            </a:r>
            <a:r>
              <a:rPr lang="en-US" altLang="ja-JP" sz="2100" dirty="0">
                <a:latin typeface="+mn-lt"/>
              </a:rPr>
              <a:t>)</a:t>
            </a:r>
            <a:endParaRPr lang="en-US" altLang="en-US" sz="2100" dirty="0">
              <a:latin typeface="+mn-lt"/>
            </a:endParaRPr>
          </a:p>
        </p:txBody>
      </p:sp>
      <p:sp>
        <p:nvSpPr>
          <p:cNvPr id="5" name="TextBox 3"/>
          <p:cNvSpPr txBox="1"/>
          <p:nvPr/>
        </p:nvSpPr>
        <p:spPr>
          <a:xfrm>
            <a:off x="6415088" y="1992441"/>
            <a:ext cx="1624012" cy="369332"/>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RDD[String]</a:t>
            </a:r>
          </a:p>
        </p:txBody>
      </p:sp>
      <p:grpSp>
        <p:nvGrpSpPr>
          <p:cNvPr id="6" name="Group 8"/>
          <p:cNvGrpSpPr>
            <a:grpSpLocks/>
          </p:cNvGrpSpPr>
          <p:nvPr/>
        </p:nvGrpSpPr>
        <p:grpSpPr bwMode="auto">
          <a:xfrm>
            <a:off x="1176338" y="4002088"/>
            <a:ext cx="811212" cy="1584325"/>
            <a:chOff x="1642340" y="5129482"/>
            <a:chExt cx="648072" cy="1584176"/>
          </a:xfrm>
        </p:grpSpPr>
        <p:sp>
          <p:nvSpPr>
            <p:cNvPr id="7"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8" name="Rounded Rectangle 7"/>
            <p:cNvSpPr/>
            <p:nvPr/>
          </p:nvSpPr>
          <p:spPr>
            <a:xfrm>
              <a:off x="1714629" y="5229485"/>
              <a:ext cx="503493"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 name="Rounded Rectangle 16"/>
            <p:cNvSpPr/>
            <p:nvPr/>
          </p:nvSpPr>
          <p:spPr>
            <a:xfrm>
              <a:off x="1714629" y="5594575"/>
              <a:ext cx="503493"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ounded Rectangle 17"/>
            <p:cNvSpPr/>
            <p:nvPr/>
          </p:nvSpPr>
          <p:spPr>
            <a:xfrm>
              <a:off x="1714629" y="5966015"/>
              <a:ext cx="503493"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8"/>
            <p:cNvSpPr/>
            <p:nvPr/>
          </p:nvSpPr>
          <p:spPr>
            <a:xfrm>
              <a:off x="1714629" y="6331106"/>
              <a:ext cx="503493"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2" name="TextBox 11"/>
          <p:cNvSpPr txBox="1"/>
          <p:nvPr/>
        </p:nvSpPr>
        <p:spPr>
          <a:xfrm>
            <a:off x="1176338" y="5771356"/>
            <a:ext cx="947236" cy="369887"/>
          </a:xfrm>
          <a:prstGeom prst="rect">
            <a:avLst/>
          </a:prstGeom>
          <a:noFill/>
        </p:spPr>
        <p:txBody>
          <a:bodyPr wrap="square">
            <a:spAutoFit/>
          </a:bodyPr>
          <a:lstStyle/>
          <a:p>
            <a:pPr>
              <a:defRPr/>
            </a:pPr>
            <a:r>
              <a:rPr lang="en-US" dirty="0">
                <a:solidFill>
                  <a:schemeClr val="accent1">
                    <a:lumMod val="75000"/>
                  </a:schemeClr>
                </a:solidFill>
                <a:latin typeface="+mn-lt"/>
                <a:ea typeface="ＭＳ Ｐゴシック" charset="0"/>
                <a:cs typeface="ＭＳ Ｐゴシック" charset="0"/>
              </a:rPr>
              <a:t>textFile</a:t>
            </a:r>
          </a:p>
        </p:txBody>
      </p:sp>
    </p:spTree>
    <p:extLst>
      <p:ext uri="{BB962C8B-B14F-4D97-AF65-F5344CB8AC3E}">
        <p14:creationId xmlns:p14="http://schemas.microsoft.com/office/powerpoint/2010/main" val="779289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a:t>
            </a:r>
            <a:endParaRPr lang="en-US" dirty="0"/>
          </a:p>
        </p:txBody>
      </p:sp>
      <p:sp>
        <p:nvSpPr>
          <p:cNvPr id="5" name="TextBox 3"/>
          <p:cNvSpPr txBox="1"/>
          <p:nvPr/>
        </p:nvSpPr>
        <p:spPr>
          <a:xfrm>
            <a:off x="6264275" y="2170658"/>
            <a:ext cx="1624012" cy="369332"/>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RDD[String]</a:t>
            </a:r>
          </a:p>
        </p:txBody>
      </p:sp>
      <p:sp>
        <p:nvSpPr>
          <p:cNvPr id="12" name="TextBox 11"/>
          <p:cNvSpPr txBox="1"/>
          <p:nvPr/>
        </p:nvSpPr>
        <p:spPr>
          <a:xfrm>
            <a:off x="876551" y="5901072"/>
            <a:ext cx="947236" cy="369887"/>
          </a:xfrm>
          <a:prstGeom prst="rect">
            <a:avLst/>
          </a:prstGeom>
          <a:noFill/>
        </p:spPr>
        <p:txBody>
          <a:bodyPr wrap="square">
            <a:spAutoFit/>
          </a:bodyPr>
          <a:lstStyle/>
          <a:p>
            <a:pPr>
              <a:defRPr/>
            </a:pPr>
            <a:r>
              <a:rPr lang="en-US" dirty="0">
                <a:solidFill>
                  <a:schemeClr val="accent1">
                    <a:lumMod val="75000"/>
                  </a:schemeClr>
                </a:solidFill>
                <a:latin typeface="+mn-lt"/>
                <a:ea typeface="ＭＳ Ｐゴシック" charset="0"/>
                <a:cs typeface="ＭＳ Ｐゴシック" charset="0"/>
              </a:rPr>
              <a:t>textFile</a:t>
            </a:r>
          </a:p>
        </p:txBody>
      </p:sp>
      <p:sp>
        <p:nvSpPr>
          <p:cNvPr id="13" name="TextBox 2"/>
          <p:cNvSpPr txBox="1">
            <a:spLocks noChangeArrowheads="1"/>
          </p:cNvSpPr>
          <p:nvPr/>
        </p:nvSpPr>
        <p:spPr bwMode="auto">
          <a:xfrm>
            <a:off x="682625" y="2209800"/>
            <a:ext cx="5581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100" dirty="0" err="1">
                <a:latin typeface="+mn-lt"/>
              </a:rPr>
              <a:t>sc.textFile</a:t>
            </a:r>
            <a:r>
              <a:rPr lang="en-US" altLang="en-US" sz="2100" dirty="0">
                <a:latin typeface="+mn-lt"/>
              </a:rPr>
              <a:t>(</a:t>
            </a:r>
            <a:r>
              <a:rPr lang="en-US" altLang="en-US" sz="2100" dirty="0">
                <a:solidFill>
                  <a:srgbClr val="FF0000"/>
                </a:solidFill>
                <a:latin typeface="+mn-lt"/>
              </a:rPr>
              <a:t>“/wiki/</a:t>
            </a:r>
            <a:r>
              <a:rPr lang="en-US" altLang="en-US" sz="2100" dirty="0" err="1">
                <a:solidFill>
                  <a:srgbClr val="FF0000"/>
                </a:solidFill>
                <a:latin typeface="+mn-lt"/>
              </a:rPr>
              <a:t>pagecounts</a:t>
            </a:r>
            <a:r>
              <a:rPr lang="en-US" altLang="en-US" sz="2100" dirty="0">
                <a:solidFill>
                  <a:srgbClr val="FF0000"/>
                </a:solidFill>
                <a:latin typeface="+mn-lt"/>
              </a:rPr>
              <a:t>”</a:t>
            </a:r>
            <a:r>
              <a:rPr lang="en-US" altLang="ja-JP" sz="2100" dirty="0">
                <a:latin typeface="+mn-lt"/>
              </a:rPr>
              <a:t>)</a:t>
            </a:r>
          </a:p>
          <a:p>
            <a:pPr eaLnBrk="1" hangingPunct="1"/>
            <a:r>
              <a:rPr lang="en-US" altLang="en-US" sz="2100" dirty="0">
                <a:latin typeface="+mn-lt"/>
              </a:rPr>
              <a:t>	.map(line =&gt; </a:t>
            </a:r>
            <a:r>
              <a:rPr lang="en-US" altLang="en-US" sz="2100" dirty="0" err="1">
                <a:latin typeface="+mn-lt"/>
              </a:rPr>
              <a:t>line.split</a:t>
            </a:r>
            <a:r>
              <a:rPr lang="en-US" altLang="en-US" sz="2100" dirty="0">
                <a:latin typeface="+mn-lt"/>
              </a:rPr>
              <a:t>(</a:t>
            </a:r>
            <a:r>
              <a:rPr lang="en-US" altLang="en-US" sz="2100" dirty="0">
                <a:solidFill>
                  <a:srgbClr val="FF0000"/>
                </a:solidFill>
                <a:latin typeface="+mn-lt"/>
              </a:rPr>
              <a:t>“\t”</a:t>
            </a:r>
            <a:r>
              <a:rPr lang="en-US" altLang="ja-JP" sz="2100" dirty="0">
                <a:latin typeface="+mn-lt"/>
              </a:rPr>
              <a:t>))</a:t>
            </a:r>
            <a:endParaRPr lang="en-US" altLang="en-US" sz="2100" dirty="0">
              <a:latin typeface="+mn-lt"/>
            </a:endParaRPr>
          </a:p>
        </p:txBody>
      </p:sp>
      <p:sp>
        <p:nvSpPr>
          <p:cNvPr id="14" name="TextBox 37"/>
          <p:cNvSpPr txBox="1"/>
          <p:nvPr/>
        </p:nvSpPr>
        <p:spPr>
          <a:xfrm>
            <a:off x="6264275" y="2540203"/>
            <a:ext cx="2114550" cy="369887"/>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RDD[List[String]]</a:t>
            </a:r>
          </a:p>
        </p:txBody>
      </p:sp>
      <p:grpSp>
        <p:nvGrpSpPr>
          <p:cNvPr id="15" name="Group 8"/>
          <p:cNvGrpSpPr>
            <a:grpSpLocks/>
          </p:cNvGrpSpPr>
          <p:nvPr/>
        </p:nvGrpSpPr>
        <p:grpSpPr bwMode="auto">
          <a:xfrm>
            <a:off x="1025525" y="4267200"/>
            <a:ext cx="649288" cy="1584325"/>
            <a:chOff x="1642340" y="5129482"/>
            <a:chExt cx="648072" cy="1584176"/>
          </a:xfrm>
        </p:grpSpPr>
        <p:sp>
          <p:nvSpPr>
            <p:cNvPr id="16"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7" name="Rounded Rectangle 7"/>
            <p:cNvSpPr/>
            <p:nvPr/>
          </p:nvSpPr>
          <p:spPr>
            <a:xfrm>
              <a:off x="1713644" y="5229486"/>
              <a:ext cx="505464"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ounded Rectangle 16"/>
            <p:cNvSpPr/>
            <p:nvPr/>
          </p:nvSpPr>
          <p:spPr>
            <a:xfrm>
              <a:off x="1713644" y="5594576"/>
              <a:ext cx="505464"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Rounded Rectangle 17"/>
            <p:cNvSpPr/>
            <p:nvPr/>
          </p:nvSpPr>
          <p:spPr>
            <a:xfrm>
              <a:off x="1713644" y="5966016"/>
              <a:ext cx="505464"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ounded Rectangle 18"/>
            <p:cNvSpPr/>
            <p:nvPr/>
          </p:nvSpPr>
          <p:spPr>
            <a:xfrm>
              <a:off x="1713644" y="6331107"/>
              <a:ext cx="505464"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grpSp>
        <p:nvGrpSpPr>
          <p:cNvPr id="21" name="Group 20"/>
          <p:cNvGrpSpPr>
            <a:grpSpLocks/>
          </p:cNvGrpSpPr>
          <p:nvPr/>
        </p:nvGrpSpPr>
        <p:grpSpPr bwMode="auto">
          <a:xfrm>
            <a:off x="2493963" y="4267200"/>
            <a:ext cx="649287" cy="1584325"/>
            <a:chOff x="1642340" y="5129482"/>
            <a:chExt cx="648072" cy="1584176"/>
          </a:xfrm>
        </p:grpSpPr>
        <p:sp>
          <p:nvSpPr>
            <p:cNvPr id="22"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23" name="Rounded Rectangle 22"/>
            <p:cNvSpPr/>
            <p:nvPr/>
          </p:nvSpPr>
          <p:spPr>
            <a:xfrm>
              <a:off x="1713643" y="5229486"/>
              <a:ext cx="50546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ounded Rectangle 23"/>
            <p:cNvSpPr/>
            <p:nvPr/>
          </p:nvSpPr>
          <p:spPr>
            <a:xfrm>
              <a:off x="1713643" y="5594576"/>
              <a:ext cx="50546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ounded Rectangle 24"/>
            <p:cNvSpPr/>
            <p:nvPr/>
          </p:nvSpPr>
          <p:spPr>
            <a:xfrm>
              <a:off x="1713643" y="5966016"/>
              <a:ext cx="50546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ounded Rectangle 25"/>
            <p:cNvSpPr/>
            <p:nvPr/>
          </p:nvSpPr>
          <p:spPr>
            <a:xfrm>
              <a:off x="1713643" y="6331107"/>
              <a:ext cx="50546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7" name="Straight Arrow Connector 28"/>
          <p:cNvCxnSpPr>
            <a:endCxn id="23" idx="1"/>
          </p:cNvCxnSpPr>
          <p:nvPr/>
        </p:nvCxnSpPr>
        <p:spPr>
          <a:xfrm>
            <a:off x="1601788" y="4510088"/>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30"/>
          <p:cNvCxnSpPr>
            <a:endCxn id="24" idx="1"/>
          </p:cNvCxnSpPr>
          <p:nvPr/>
        </p:nvCxnSpPr>
        <p:spPr>
          <a:xfrm>
            <a:off x="1601788" y="4876800"/>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32"/>
          <p:cNvCxnSpPr>
            <a:stCxn id="19" idx="3"/>
            <a:endCxn id="25" idx="1"/>
          </p:cNvCxnSpPr>
          <p:nvPr/>
        </p:nvCxnSpPr>
        <p:spPr>
          <a:xfrm>
            <a:off x="1601788" y="5246688"/>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34"/>
          <p:cNvCxnSpPr>
            <a:stCxn id="20" idx="3"/>
            <a:endCxn id="26" idx="1"/>
          </p:cNvCxnSpPr>
          <p:nvPr/>
        </p:nvCxnSpPr>
        <p:spPr>
          <a:xfrm>
            <a:off x="1601788" y="5613400"/>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40919" y="5914691"/>
            <a:ext cx="947236" cy="369887"/>
          </a:xfrm>
          <a:prstGeom prst="rect">
            <a:avLst/>
          </a:prstGeom>
          <a:noFill/>
        </p:spPr>
        <p:txBody>
          <a:bodyPr wrap="square">
            <a:spAutoFit/>
          </a:bodyPr>
          <a:lstStyle/>
          <a:p>
            <a:pPr>
              <a:defRPr/>
            </a:pPr>
            <a:r>
              <a:rPr lang="en-US" dirty="0">
                <a:solidFill>
                  <a:schemeClr val="accent1">
                    <a:lumMod val="75000"/>
                  </a:schemeClr>
                </a:solidFill>
                <a:latin typeface="+mn-lt"/>
                <a:ea typeface="ＭＳ Ｐゴシック" charset="0"/>
                <a:cs typeface="ＭＳ Ｐゴシック" charset="0"/>
              </a:rPr>
              <a:t>map</a:t>
            </a:r>
          </a:p>
        </p:txBody>
      </p:sp>
    </p:spTree>
    <p:extLst>
      <p:ext uri="{BB962C8B-B14F-4D97-AF65-F5344CB8AC3E}">
        <p14:creationId xmlns:p14="http://schemas.microsoft.com/office/powerpoint/2010/main" val="380970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a:t>
            </a:r>
            <a:endParaRPr lang="en-US" dirty="0"/>
          </a:p>
        </p:txBody>
      </p:sp>
      <p:sp>
        <p:nvSpPr>
          <p:cNvPr id="4" name="TextBox 2"/>
          <p:cNvSpPr txBox="1">
            <a:spLocks noChangeArrowheads="1"/>
          </p:cNvSpPr>
          <p:nvPr/>
        </p:nvSpPr>
        <p:spPr bwMode="auto">
          <a:xfrm>
            <a:off x="627063" y="2074863"/>
            <a:ext cx="640715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100" dirty="0" err="1">
                <a:latin typeface="+mn-lt"/>
              </a:rPr>
              <a:t>sc.textFile</a:t>
            </a:r>
            <a:r>
              <a:rPr lang="en-US" altLang="en-US" sz="2100" dirty="0">
                <a:latin typeface="+mn-lt"/>
              </a:rPr>
              <a:t>(</a:t>
            </a:r>
            <a:r>
              <a:rPr lang="en-US" altLang="en-US" sz="2100" dirty="0">
                <a:solidFill>
                  <a:srgbClr val="FF0000"/>
                </a:solidFill>
                <a:latin typeface="+mn-lt"/>
              </a:rPr>
              <a:t>“/wiki/</a:t>
            </a:r>
            <a:r>
              <a:rPr lang="en-US" altLang="en-US" sz="2100" dirty="0" err="1">
                <a:solidFill>
                  <a:srgbClr val="FF0000"/>
                </a:solidFill>
                <a:latin typeface="+mn-lt"/>
              </a:rPr>
              <a:t>pagecounts</a:t>
            </a:r>
            <a:r>
              <a:rPr lang="en-US" altLang="en-US" sz="2100" dirty="0">
                <a:solidFill>
                  <a:srgbClr val="FF0000"/>
                </a:solidFill>
                <a:latin typeface="+mn-lt"/>
              </a:rPr>
              <a:t>”</a:t>
            </a:r>
            <a:r>
              <a:rPr lang="en-US" altLang="ja-JP" sz="2100" dirty="0">
                <a:latin typeface="+mn-lt"/>
              </a:rPr>
              <a:t>)</a:t>
            </a:r>
          </a:p>
          <a:p>
            <a:pPr eaLnBrk="1" hangingPunct="1"/>
            <a:r>
              <a:rPr lang="en-US" altLang="en-US" sz="2100" dirty="0">
                <a:latin typeface="+mn-lt"/>
              </a:rPr>
              <a:t>	.map(line =&gt; </a:t>
            </a:r>
            <a:r>
              <a:rPr lang="en-US" altLang="en-US" sz="2100" dirty="0" err="1">
                <a:latin typeface="+mn-lt"/>
              </a:rPr>
              <a:t>line.split</a:t>
            </a:r>
            <a:r>
              <a:rPr lang="en-US" altLang="en-US" sz="2100" dirty="0">
                <a:latin typeface="+mn-lt"/>
              </a:rPr>
              <a:t>(</a:t>
            </a:r>
            <a:r>
              <a:rPr lang="en-US" altLang="en-US" sz="2100" dirty="0">
                <a:solidFill>
                  <a:srgbClr val="FF0000"/>
                </a:solidFill>
                <a:latin typeface="+mn-lt"/>
              </a:rPr>
              <a:t>“\t”</a:t>
            </a:r>
            <a:r>
              <a:rPr lang="en-US" altLang="ja-JP" sz="2100" dirty="0">
                <a:latin typeface="+mn-lt"/>
              </a:rPr>
              <a:t>))</a:t>
            </a:r>
          </a:p>
          <a:p>
            <a:pPr eaLnBrk="1" hangingPunct="1"/>
            <a:r>
              <a:rPr lang="en-US" altLang="en-US" sz="2100" dirty="0">
                <a:latin typeface="+mn-lt"/>
              </a:rPr>
              <a:t>	.map(R =&gt; (R[0], </a:t>
            </a:r>
            <a:r>
              <a:rPr lang="en-US" altLang="en-US" sz="2100" dirty="0" err="1">
                <a:latin typeface="+mn-lt"/>
              </a:rPr>
              <a:t>int</a:t>
            </a:r>
            <a:r>
              <a:rPr lang="en-US" altLang="en-US" sz="2100" dirty="0">
                <a:latin typeface="+mn-lt"/>
              </a:rPr>
              <a:t>(R[1])))</a:t>
            </a:r>
          </a:p>
        </p:txBody>
      </p:sp>
      <p:sp>
        <p:nvSpPr>
          <p:cNvPr id="5" name="TextBox 3"/>
          <p:cNvSpPr txBox="1"/>
          <p:nvPr/>
        </p:nvSpPr>
        <p:spPr>
          <a:xfrm>
            <a:off x="6208713" y="2112963"/>
            <a:ext cx="1487487" cy="369888"/>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RDD[String]</a:t>
            </a:r>
          </a:p>
        </p:txBody>
      </p:sp>
      <p:grpSp>
        <p:nvGrpSpPr>
          <p:cNvPr id="6" name="Group 8"/>
          <p:cNvGrpSpPr>
            <a:grpSpLocks/>
          </p:cNvGrpSpPr>
          <p:nvPr/>
        </p:nvGrpSpPr>
        <p:grpSpPr bwMode="auto">
          <a:xfrm>
            <a:off x="969963" y="4132263"/>
            <a:ext cx="742950" cy="1584325"/>
            <a:chOff x="1642340" y="5129482"/>
            <a:chExt cx="648072" cy="1584176"/>
          </a:xfrm>
        </p:grpSpPr>
        <p:sp>
          <p:nvSpPr>
            <p:cNvPr id="7"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8" name="Rounded Rectangle 7"/>
            <p:cNvSpPr/>
            <p:nvPr/>
          </p:nvSpPr>
          <p:spPr>
            <a:xfrm>
              <a:off x="1714348" y="522948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 name="Rounded Rectangle 16"/>
            <p:cNvSpPr/>
            <p:nvPr/>
          </p:nvSpPr>
          <p:spPr>
            <a:xfrm>
              <a:off x="1714348" y="5594575"/>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ounded Rectangle 17"/>
            <p:cNvSpPr/>
            <p:nvPr/>
          </p:nvSpPr>
          <p:spPr>
            <a:xfrm>
              <a:off x="1714348" y="596601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8"/>
            <p:cNvSpPr/>
            <p:nvPr/>
          </p:nvSpPr>
          <p:spPr>
            <a:xfrm>
              <a:off x="1714348" y="6331106"/>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2" name="TextBox 11"/>
          <p:cNvSpPr txBox="1"/>
          <p:nvPr/>
        </p:nvSpPr>
        <p:spPr>
          <a:xfrm>
            <a:off x="901700" y="5816600"/>
            <a:ext cx="1054100" cy="368300"/>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textFile</a:t>
            </a:r>
          </a:p>
        </p:txBody>
      </p:sp>
      <p:grpSp>
        <p:nvGrpSpPr>
          <p:cNvPr id="13" name="Group 20"/>
          <p:cNvGrpSpPr>
            <a:grpSpLocks/>
          </p:cNvGrpSpPr>
          <p:nvPr/>
        </p:nvGrpSpPr>
        <p:grpSpPr bwMode="auto">
          <a:xfrm>
            <a:off x="2438400" y="4132263"/>
            <a:ext cx="742950" cy="1584325"/>
            <a:chOff x="1642340" y="5129482"/>
            <a:chExt cx="648072" cy="1584176"/>
          </a:xfrm>
        </p:grpSpPr>
        <p:sp>
          <p:nvSpPr>
            <p:cNvPr id="14"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5" name="Rounded Rectangle 22"/>
            <p:cNvSpPr/>
            <p:nvPr/>
          </p:nvSpPr>
          <p:spPr>
            <a:xfrm>
              <a:off x="1714348" y="522948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6" name="Rounded Rectangle 23"/>
            <p:cNvSpPr/>
            <p:nvPr/>
          </p:nvSpPr>
          <p:spPr>
            <a:xfrm>
              <a:off x="1714348" y="5594575"/>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ounded Rectangle 24"/>
            <p:cNvSpPr/>
            <p:nvPr/>
          </p:nvSpPr>
          <p:spPr>
            <a:xfrm>
              <a:off x="1714348" y="596601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ounded Rectangle 25"/>
            <p:cNvSpPr/>
            <p:nvPr/>
          </p:nvSpPr>
          <p:spPr>
            <a:xfrm>
              <a:off x="1714348" y="6331106"/>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19" name="Straight Arrow Connector 28"/>
          <p:cNvCxnSpPr>
            <a:endCxn id="15" idx="1"/>
          </p:cNvCxnSpPr>
          <p:nvPr/>
        </p:nvCxnSpPr>
        <p:spPr>
          <a:xfrm>
            <a:off x="1546225" y="4375150"/>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30"/>
          <p:cNvCxnSpPr>
            <a:endCxn id="16" idx="1"/>
          </p:cNvCxnSpPr>
          <p:nvPr/>
        </p:nvCxnSpPr>
        <p:spPr>
          <a:xfrm>
            <a:off x="1546225" y="4741863"/>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2"/>
          <p:cNvCxnSpPr>
            <a:stCxn id="10" idx="3"/>
            <a:endCxn id="17" idx="1"/>
          </p:cNvCxnSpPr>
          <p:nvPr/>
        </p:nvCxnSpPr>
        <p:spPr>
          <a:xfrm>
            <a:off x="1630363" y="5111750"/>
            <a:ext cx="890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4"/>
          <p:cNvCxnSpPr>
            <a:stCxn id="11" idx="3"/>
            <a:endCxn id="18" idx="1"/>
          </p:cNvCxnSpPr>
          <p:nvPr/>
        </p:nvCxnSpPr>
        <p:spPr>
          <a:xfrm>
            <a:off x="1630363" y="5478463"/>
            <a:ext cx="890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36"/>
          <p:cNvSpPr txBox="1"/>
          <p:nvPr/>
        </p:nvSpPr>
        <p:spPr>
          <a:xfrm>
            <a:off x="2436478" y="5774531"/>
            <a:ext cx="1054100" cy="369888"/>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map</a:t>
            </a:r>
          </a:p>
        </p:txBody>
      </p:sp>
      <p:sp>
        <p:nvSpPr>
          <p:cNvPr id="24" name="TextBox 37"/>
          <p:cNvSpPr txBox="1"/>
          <p:nvPr/>
        </p:nvSpPr>
        <p:spPr>
          <a:xfrm>
            <a:off x="6208713" y="2491206"/>
            <a:ext cx="2425700" cy="369888"/>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RDD[List[String]]</a:t>
            </a:r>
          </a:p>
        </p:txBody>
      </p:sp>
      <p:sp>
        <p:nvSpPr>
          <p:cNvPr id="25" name="TextBox 33"/>
          <p:cNvSpPr txBox="1"/>
          <p:nvPr/>
        </p:nvSpPr>
        <p:spPr>
          <a:xfrm>
            <a:off x="6208713" y="2820342"/>
            <a:ext cx="2425700" cy="368300"/>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RDD[(String, </a:t>
            </a:r>
            <a:r>
              <a:rPr lang="en-US" dirty="0" err="1">
                <a:solidFill>
                  <a:schemeClr val="tx2">
                    <a:lumMod val="60000"/>
                    <a:lumOff val="40000"/>
                  </a:schemeClr>
                </a:solidFill>
                <a:latin typeface="+mn-lt"/>
                <a:ea typeface="ＭＳ Ｐゴシック" charset="0"/>
                <a:cs typeface="ＭＳ Ｐゴシック" charset="0"/>
              </a:rPr>
              <a:t>Int</a:t>
            </a:r>
            <a:r>
              <a:rPr lang="en-US" dirty="0">
                <a:solidFill>
                  <a:schemeClr val="tx2">
                    <a:lumMod val="60000"/>
                    <a:lumOff val="40000"/>
                  </a:schemeClr>
                </a:solidFill>
                <a:latin typeface="+mn-lt"/>
                <a:ea typeface="ＭＳ Ｐゴシック" charset="0"/>
                <a:cs typeface="ＭＳ Ｐゴシック" charset="0"/>
              </a:rPr>
              <a:t>)]</a:t>
            </a:r>
          </a:p>
        </p:txBody>
      </p:sp>
      <p:grpSp>
        <p:nvGrpSpPr>
          <p:cNvPr id="26" name="Group 35"/>
          <p:cNvGrpSpPr>
            <a:grpSpLocks/>
          </p:cNvGrpSpPr>
          <p:nvPr/>
        </p:nvGrpSpPr>
        <p:grpSpPr bwMode="auto">
          <a:xfrm>
            <a:off x="3924300" y="4116388"/>
            <a:ext cx="742950" cy="1582737"/>
            <a:chOff x="1642340" y="5129482"/>
            <a:chExt cx="648072" cy="1584176"/>
          </a:xfrm>
        </p:grpSpPr>
        <p:sp>
          <p:nvSpPr>
            <p:cNvPr id="27" name="Rounded Rectangle 38"/>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28" name="Rounded Rectangle 39"/>
            <p:cNvSpPr/>
            <p:nvPr/>
          </p:nvSpPr>
          <p:spPr>
            <a:xfrm>
              <a:off x="1714348" y="5229585"/>
              <a:ext cx="504056" cy="28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ounded Rectangle 40"/>
            <p:cNvSpPr/>
            <p:nvPr/>
          </p:nvSpPr>
          <p:spPr>
            <a:xfrm>
              <a:off x="1714348" y="5595042"/>
              <a:ext cx="504056" cy="28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ounded Rectangle 41"/>
            <p:cNvSpPr/>
            <p:nvPr/>
          </p:nvSpPr>
          <p:spPr>
            <a:xfrm>
              <a:off x="1714348" y="5965266"/>
              <a:ext cx="504056" cy="2891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1" name="Rounded Rectangle 42"/>
            <p:cNvSpPr/>
            <p:nvPr/>
          </p:nvSpPr>
          <p:spPr>
            <a:xfrm>
              <a:off x="1714348" y="6332312"/>
              <a:ext cx="504056" cy="28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2" name="Straight Arrow Connector 43"/>
          <p:cNvCxnSpPr>
            <a:endCxn id="28" idx="1"/>
          </p:cNvCxnSpPr>
          <p:nvPr/>
        </p:nvCxnSpPr>
        <p:spPr>
          <a:xfrm>
            <a:off x="3032125" y="4359275"/>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44"/>
          <p:cNvCxnSpPr>
            <a:endCxn id="29" idx="1"/>
          </p:cNvCxnSpPr>
          <p:nvPr/>
        </p:nvCxnSpPr>
        <p:spPr>
          <a:xfrm>
            <a:off x="3032125" y="4725988"/>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5"/>
          <p:cNvCxnSpPr>
            <a:endCxn id="30" idx="1"/>
          </p:cNvCxnSpPr>
          <p:nvPr/>
        </p:nvCxnSpPr>
        <p:spPr>
          <a:xfrm>
            <a:off x="3032125" y="5095875"/>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6"/>
          <p:cNvCxnSpPr>
            <a:endCxn id="31" idx="1"/>
          </p:cNvCxnSpPr>
          <p:nvPr/>
        </p:nvCxnSpPr>
        <p:spPr>
          <a:xfrm>
            <a:off x="3032125" y="5461000"/>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47"/>
          <p:cNvSpPr txBox="1"/>
          <p:nvPr/>
        </p:nvSpPr>
        <p:spPr>
          <a:xfrm>
            <a:off x="4006850" y="5781675"/>
            <a:ext cx="1054100" cy="369888"/>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map</a:t>
            </a:r>
          </a:p>
        </p:txBody>
      </p:sp>
    </p:spTree>
    <p:extLst>
      <p:ext uri="{BB962C8B-B14F-4D97-AF65-F5344CB8AC3E}">
        <p14:creationId xmlns:p14="http://schemas.microsoft.com/office/powerpoint/2010/main" val="3295956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a:t>
            </a:r>
            <a:endParaRPr lang="en-US" dirty="0"/>
          </a:p>
        </p:txBody>
      </p:sp>
      <p:sp>
        <p:nvSpPr>
          <p:cNvPr id="4" name="TextBox 2"/>
          <p:cNvSpPr txBox="1">
            <a:spLocks noChangeArrowheads="1"/>
          </p:cNvSpPr>
          <p:nvPr/>
        </p:nvSpPr>
        <p:spPr bwMode="auto">
          <a:xfrm>
            <a:off x="706438" y="1854200"/>
            <a:ext cx="62833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100" dirty="0" err="1">
                <a:latin typeface="+mn-lt"/>
              </a:rPr>
              <a:t>sc.textFile</a:t>
            </a:r>
            <a:r>
              <a:rPr lang="en-US" altLang="en-US" sz="2100" dirty="0">
                <a:latin typeface="+mn-lt"/>
              </a:rPr>
              <a:t>(</a:t>
            </a:r>
            <a:r>
              <a:rPr lang="en-US" altLang="en-US" sz="2100" dirty="0">
                <a:solidFill>
                  <a:srgbClr val="FF0000"/>
                </a:solidFill>
                <a:latin typeface="+mn-lt"/>
              </a:rPr>
              <a:t>“/wiki/</a:t>
            </a:r>
            <a:r>
              <a:rPr lang="en-US" altLang="en-US" sz="2100" dirty="0" err="1">
                <a:solidFill>
                  <a:srgbClr val="FF0000"/>
                </a:solidFill>
                <a:latin typeface="+mn-lt"/>
              </a:rPr>
              <a:t>pagecounts</a:t>
            </a:r>
            <a:r>
              <a:rPr lang="en-US" altLang="en-US" sz="2100" dirty="0">
                <a:solidFill>
                  <a:srgbClr val="FF0000"/>
                </a:solidFill>
                <a:latin typeface="+mn-lt"/>
              </a:rPr>
              <a:t>”</a:t>
            </a:r>
            <a:r>
              <a:rPr lang="en-US" altLang="ja-JP" sz="2100" dirty="0">
                <a:latin typeface="+mn-lt"/>
              </a:rPr>
              <a:t>)</a:t>
            </a:r>
          </a:p>
          <a:p>
            <a:pPr eaLnBrk="1" hangingPunct="1"/>
            <a:r>
              <a:rPr lang="en-US" altLang="en-US" sz="2100" dirty="0">
                <a:latin typeface="+mn-lt"/>
              </a:rPr>
              <a:t>	.map(line =&gt; </a:t>
            </a:r>
            <a:r>
              <a:rPr lang="en-US" altLang="en-US" sz="2100" dirty="0" err="1">
                <a:latin typeface="+mn-lt"/>
              </a:rPr>
              <a:t>line.split</a:t>
            </a:r>
            <a:r>
              <a:rPr lang="en-US" altLang="en-US" sz="2100" dirty="0">
                <a:latin typeface="+mn-lt"/>
              </a:rPr>
              <a:t>(</a:t>
            </a:r>
            <a:r>
              <a:rPr lang="en-US" altLang="en-US" sz="2100" dirty="0">
                <a:solidFill>
                  <a:srgbClr val="FF0000"/>
                </a:solidFill>
                <a:latin typeface="+mn-lt"/>
              </a:rPr>
              <a:t>“\t”</a:t>
            </a:r>
            <a:r>
              <a:rPr lang="en-US" altLang="ja-JP" sz="2100" dirty="0">
                <a:latin typeface="+mn-lt"/>
              </a:rPr>
              <a:t>))</a:t>
            </a:r>
          </a:p>
          <a:p>
            <a:pPr eaLnBrk="1" hangingPunct="1"/>
            <a:r>
              <a:rPr lang="en-US" altLang="en-US" sz="2100" dirty="0">
                <a:latin typeface="+mn-lt"/>
              </a:rPr>
              <a:t>	.map(R =&gt; (R[0], </a:t>
            </a:r>
            <a:r>
              <a:rPr lang="en-US" altLang="en-US" sz="2100" dirty="0" err="1">
                <a:latin typeface="+mn-lt"/>
              </a:rPr>
              <a:t>int</a:t>
            </a:r>
            <a:r>
              <a:rPr lang="en-US" altLang="en-US" sz="2100" dirty="0">
                <a:latin typeface="+mn-lt"/>
              </a:rPr>
              <a:t>(R[1])))</a:t>
            </a:r>
          </a:p>
          <a:p>
            <a:pPr eaLnBrk="1" hangingPunct="1"/>
            <a:r>
              <a:rPr lang="en-US" altLang="en-US" sz="2100" dirty="0">
                <a:latin typeface="+mn-lt"/>
              </a:rPr>
              <a:t>	.</a:t>
            </a:r>
            <a:r>
              <a:rPr lang="en-US" altLang="en-US" sz="2100" dirty="0" err="1">
                <a:latin typeface="+mn-lt"/>
              </a:rPr>
              <a:t>reduceByKey</a:t>
            </a:r>
            <a:r>
              <a:rPr lang="en-US" altLang="en-US" sz="2100" dirty="0">
                <a:latin typeface="+mn-lt"/>
              </a:rPr>
              <a:t>(_+_)</a:t>
            </a:r>
          </a:p>
        </p:txBody>
      </p:sp>
      <p:sp>
        <p:nvSpPr>
          <p:cNvPr id="5" name="TextBox 3"/>
          <p:cNvSpPr txBox="1"/>
          <p:nvPr/>
        </p:nvSpPr>
        <p:spPr>
          <a:xfrm>
            <a:off x="6302459" y="1878708"/>
            <a:ext cx="1458912" cy="369887"/>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RDD[String]</a:t>
            </a:r>
          </a:p>
        </p:txBody>
      </p:sp>
      <p:grpSp>
        <p:nvGrpSpPr>
          <p:cNvPr id="6" name="Group 8"/>
          <p:cNvGrpSpPr>
            <a:grpSpLocks/>
          </p:cNvGrpSpPr>
          <p:nvPr/>
        </p:nvGrpSpPr>
        <p:grpSpPr bwMode="auto">
          <a:xfrm>
            <a:off x="1049338" y="3911600"/>
            <a:ext cx="728662" cy="1582738"/>
            <a:chOff x="1642340" y="5129482"/>
            <a:chExt cx="648072" cy="1584176"/>
          </a:xfrm>
        </p:grpSpPr>
        <p:sp>
          <p:nvSpPr>
            <p:cNvPr id="7"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8" name="Rounded Rectangle 7"/>
            <p:cNvSpPr/>
            <p:nvPr/>
          </p:nvSpPr>
          <p:spPr>
            <a:xfrm>
              <a:off x="1714348" y="5229586"/>
              <a:ext cx="504057"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 name="Rounded Rectangle 16"/>
            <p:cNvSpPr/>
            <p:nvPr/>
          </p:nvSpPr>
          <p:spPr>
            <a:xfrm>
              <a:off x="1714348" y="5595043"/>
              <a:ext cx="504057"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ounded Rectangle 17"/>
            <p:cNvSpPr/>
            <p:nvPr/>
          </p:nvSpPr>
          <p:spPr>
            <a:xfrm>
              <a:off x="1714348" y="5965266"/>
              <a:ext cx="504057" cy="2891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8"/>
            <p:cNvSpPr/>
            <p:nvPr/>
          </p:nvSpPr>
          <p:spPr>
            <a:xfrm>
              <a:off x="1714348" y="6332312"/>
              <a:ext cx="504057"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2" name="TextBox 11"/>
          <p:cNvSpPr txBox="1"/>
          <p:nvPr/>
        </p:nvSpPr>
        <p:spPr>
          <a:xfrm>
            <a:off x="993776" y="5602623"/>
            <a:ext cx="1033462" cy="369887"/>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textFile</a:t>
            </a:r>
          </a:p>
        </p:txBody>
      </p:sp>
      <p:grpSp>
        <p:nvGrpSpPr>
          <p:cNvPr id="13" name="Group 20"/>
          <p:cNvGrpSpPr>
            <a:grpSpLocks/>
          </p:cNvGrpSpPr>
          <p:nvPr/>
        </p:nvGrpSpPr>
        <p:grpSpPr bwMode="auto">
          <a:xfrm>
            <a:off x="2517775" y="3911600"/>
            <a:ext cx="728663" cy="1582738"/>
            <a:chOff x="1642340" y="5129482"/>
            <a:chExt cx="648072" cy="1584176"/>
          </a:xfrm>
        </p:grpSpPr>
        <p:sp>
          <p:nvSpPr>
            <p:cNvPr id="14"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5" name="Rounded Rectangle 22"/>
            <p:cNvSpPr/>
            <p:nvPr/>
          </p:nvSpPr>
          <p:spPr>
            <a:xfrm>
              <a:off x="1714348" y="5229586"/>
              <a:ext cx="504055"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6" name="Rounded Rectangle 23"/>
            <p:cNvSpPr/>
            <p:nvPr/>
          </p:nvSpPr>
          <p:spPr>
            <a:xfrm>
              <a:off x="1714348" y="5595043"/>
              <a:ext cx="504055"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ounded Rectangle 24"/>
            <p:cNvSpPr/>
            <p:nvPr/>
          </p:nvSpPr>
          <p:spPr>
            <a:xfrm>
              <a:off x="1714348" y="5965266"/>
              <a:ext cx="504055" cy="2891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ounded Rectangle 25"/>
            <p:cNvSpPr/>
            <p:nvPr/>
          </p:nvSpPr>
          <p:spPr>
            <a:xfrm>
              <a:off x="1714348" y="6332312"/>
              <a:ext cx="504055"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19" name="Straight Arrow Connector 28"/>
          <p:cNvCxnSpPr>
            <a:endCxn id="15" idx="1"/>
          </p:cNvCxnSpPr>
          <p:nvPr/>
        </p:nvCxnSpPr>
        <p:spPr>
          <a:xfrm>
            <a:off x="1625600" y="4154488"/>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30"/>
          <p:cNvCxnSpPr>
            <a:endCxn id="16" idx="1"/>
          </p:cNvCxnSpPr>
          <p:nvPr/>
        </p:nvCxnSpPr>
        <p:spPr>
          <a:xfrm>
            <a:off x="1625600" y="4521200"/>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2"/>
          <p:cNvCxnSpPr>
            <a:stCxn id="10" idx="3"/>
            <a:endCxn id="17" idx="1"/>
          </p:cNvCxnSpPr>
          <p:nvPr/>
        </p:nvCxnSpPr>
        <p:spPr>
          <a:xfrm>
            <a:off x="1697038" y="4891088"/>
            <a:ext cx="901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4"/>
          <p:cNvCxnSpPr>
            <a:stCxn id="11" idx="3"/>
            <a:endCxn id="18" idx="1"/>
          </p:cNvCxnSpPr>
          <p:nvPr/>
        </p:nvCxnSpPr>
        <p:spPr>
          <a:xfrm>
            <a:off x="1697038" y="5257800"/>
            <a:ext cx="901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36"/>
          <p:cNvSpPr txBox="1"/>
          <p:nvPr/>
        </p:nvSpPr>
        <p:spPr>
          <a:xfrm>
            <a:off x="2517024" y="5572126"/>
            <a:ext cx="1033463" cy="369887"/>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map</a:t>
            </a:r>
          </a:p>
        </p:txBody>
      </p:sp>
      <p:sp>
        <p:nvSpPr>
          <p:cNvPr id="24" name="TextBox 37"/>
          <p:cNvSpPr txBox="1"/>
          <p:nvPr/>
        </p:nvSpPr>
        <p:spPr>
          <a:xfrm>
            <a:off x="6302459" y="2206179"/>
            <a:ext cx="2379662" cy="369887"/>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RDD[List[String]]</a:t>
            </a:r>
          </a:p>
        </p:txBody>
      </p:sp>
      <p:sp>
        <p:nvSpPr>
          <p:cNvPr id="25" name="TextBox 33"/>
          <p:cNvSpPr txBox="1"/>
          <p:nvPr/>
        </p:nvSpPr>
        <p:spPr>
          <a:xfrm>
            <a:off x="6302459" y="2566931"/>
            <a:ext cx="2379662" cy="368300"/>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RDD[(String, </a:t>
            </a:r>
            <a:r>
              <a:rPr lang="en-US" dirty="0" err="1">
                <a:solidFill>
                  <a:schemeClr val="tx2">
                    <a:lumMod val="60000"/>
                    <a:lumOff val="40000"/>
                  </a:schemeClr>
                </a:solidFill>
                <a:latin typeface="+mn-lt"/>
                <a:ea typeface="ＭＳ Ｐゴシック" charset="0"/>
                <a:cs typeface="ＭＳ Ｐゴシック" charset="0"/>
              </a:rPr>
              <a:t>Int</a:t>
            </a:r>
            <a:r>
              <a:rPr lang="en-US" dirty="0">
                <a:solidFill>
                  <a:schemeClr val="tx2">
                    <a:lumMod val="60000"/>
                    <a:lumOff val="40000"/>
                  </a:schemeClr>
                </a:solidFill>
                <a:latin typeface="+mn-lt"/>
                <a:ea typeface="ＭＳ Ｐゴシック" charset="0"/>
                <a:cs typeface="ＭＳ Ｐゴシック" charset="0"/>
              </a:rPr>
              <a:t>)]</a:t>
            </a:r>
          </a:p>
        </p:txBody>
      </p:sp>
      <p:grpSp>
        <p:nvGrpSpPr>
          <p:cNvPr id="26" name="Group 35"/>
          <p:cNvGrpSpPr>
            <a:grpSpLocks/>
          </p:cNvGrpSpPr>
          <p:nvPr/>
        </p:nvGrpSpPr>
        <p:grpSpPr bwMode="auto">
          <a:xfrm>
            <a:off x="4003675" y="3894138"/>
            <a:ext cx="730250" cy="1584325"/>
            <a:chOff x="1642340" y="5129482"/>
            <a:chExt cx="648072" cy="1584176"/>
          </a:xfrm>
        </p:grpSpPr>
        <p:sp>
          <p:nvSpPr>
            <p:cNvPr id="27" name="Rounded Rectangle 38"/>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28" name="Rounded Rectangle 39"/>
            <p:cNvSpPr/>
            <p:nvPr/>
          </p:nvSpPr>
          <p:spPr>
            <a:xfrm>
              <a:off x="1714192" y="5229485"/>
              <a:ext cx="50436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ounded Rectangle 40"/>
            <p:cNvSpPr/>
            <p:nvPr/>
          </p:nvSpPr>
          <p:spPr>
            <a:xfrm>
              <a:off x="1714192" y="5594575"/>
              <a:ext cx="50436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ounded Rectangle 41"/>
            <p:cNvSpPr/>
            <p:nvPr/>
          </p:nvSpPr>
          <p:spPr>
            <a:xfrm>
              <a:off x="1714192" y="5966015"/>
              <a:ext cx="50436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1" name="Rounded Rectangle 42"/>
            <p:cNvSpPr/>
            <p:nvPr/>
          </p:nvSpPr>
          <p:spPr>
            <a:xfrm>
              <a:off x="1714192" y="6331106"/>
              <a:ext cx="50436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2" name="Straight Arrow Connector 43"/>
          <p:cNvCxnSpPr>
            <a:endCxn id="28" idx="1"/>
          </p:cNvCxnSpPr>
          <p:nvPr/>
        </p:nvCxnSpPr>
        <p:spPr>
          <a:xfrm>
            <a:off x="3111500" y="4138613"/>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44"/>
          <p:cNvCxnSpPr>
            <a:endCxn id="29" idx="1"/>
          </p:cNvCxnSpPr>
          <p:nvPr/>
        </p:nvCxnSpPr>
        <p:spPr>
          <a:xfrm>
            <a:off x="3111500" y="4503738"/>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5"/>
          <p:cNvCxnSpPr>
            <a:endCxn id="30" idx="1"/>
          </p:cNvCxnSpPr>
          <p:nvPr/>
        </p:nvCxnSpPr>
        <p:spPr>
          <a:xfrm>
            <a:off x="3111500" y="4875213"/>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6"/>
          <p:cNvCxnSpPr>
            <a:endCxn id="31" idx="1"/>
          </p:cNvCxnSpPr>
          <p:nvPr/>
        </p:nvCxnSpPr>
        <p:spPr>
          <a:xfrm>
            <a:off x="3111500" y="5240338"/>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47"/>
          <p:cNvSpPr txBox="1"/>
          <p:nvPr/>
        </p:nvSpPr>
        <p:spPr>
          <a:xfrm>
            <a:off x="4055268" y="5589588"/>
            <a:ext cx="1033463" cy="369887"/>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map</a:t>
            </a:r>
          </a:p>
        </p:txBody>
      </p:sp>
      <p:sp>
        <p:nvSpPr>
          <p:cNvPr id="37" name="TextBox 48"/>
          <p:cNvSpPr txBox="1"/>
          <p:nvPr/>
        </p:nvSpPr>
        <p:spPr>
          <a:xfrm>
            <a:off x="6302459" y="2970392"/>
            <a:ext cx="2379663" cy="369888"/>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RDD[(String, </a:t>
            </a:r>
            <a:r>
              <a:rPr lang="en-US" dirty="0" err="1">
                <a:solidFill>
                  <a:schemeClr val="tx2">
                    <a:lumMod val="60000"/>
                    <a:lumOff val="40000"/>
                  </a:schemeClr>
                </a:solidFill>
                <a:latin typeface="+mn-lt"/>
                <a:ea typeface="ＭＳ Ｐゴシック" charset="0"/>
                <a:cs typeface="ＭＳ Ｐゴシック" charset="0"/>
              </a:rPr>
              <a:t>Int</a:t>
            </a:r>
            <a:r>
              <a:rPr lang="en-US" dirty="0">
                <a:solidFill>
                  <a:schemeClr val="tx2">
                    <a:lumMod val="60000"/>
                    <a:lumOff val="40000"/>
                  </a:schemeClr>
                </a:solidFill>
                <a:latin typeface="+mn-lt"/>
                <a:ea typeface="ＭＳ Ｐゴシック" charset="0"/>
                <a:cs typeface="ＭＳ Ｐゴシック" charset="0"/>
              </a:rPr>
              <a:t>)]</a:t>
            </a:r>
          </a:p>
        </p:txBody>
      </p:sp>
      <p:grpSp>
        <p:nvGrpSpPr>
          <p:cNvPr id="38" name="Group 49"/>
          <p:cNvGrpSpPr>
            <a:grpSpLocks/>
          </p:cNvGrpSpPr>
          <p:nvPr/>
        </p:nvGrpSpPr>
        <p:grpSpPr bwMode="auto">
          <a:xfrm>
            <a:off x="5734050" y="4054475"/>
            <a:ext cx="730250" cy="1231900"/>
            <a:chOff x="1642340" y="5481950"/>
            <a:chExt cx="648072" cy="1231707"/>
          </a:xfrm>
        </p:grpSpPr>
        <p:sp>
          <p:nvSpPr>
            <p:cNvPr id="39" name="Rounded Rectangle 50"/>
            <p:cNvSpPr/>
            <p:nvPr/>
          </p:nvSpPr>
          <p:spPr>
            <a:xfrm>
              <a:off x="1642340" y="5481950"/>
              <a:ext cx="648072" cy="123170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40" name="Rounded Rectangle 52"/>
            <p:cNvSpPr/>
            <p:nvPr/>
          </p:nvSpPr>
          <p:spPr>
            <a:xfrm>
              <a:off x="1714192" y="5594645"/>
              <a:ext cx="50436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1" name="Rounded Rectangle 53"/>
            <p:cNvSpPr/>
            <p:nvPr/>
          </p:nvSpPr>
          <p:spPr>
            <a:xfrm>
              <a:off x="1714192" y="5966062"/>
              <a:ext cx="504369" cy="2872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2" name="Rounded Rectangle 54"/>
            <p:cNvSpPr/>
            <p:nvPr/>
          </p:nvSpPr>
          <p:spPr>
            <a:xfrm>
              <a:off x="1714192" y="6331130"/>
              <a:ext cx="50436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43" name="Straight Arrow Connector 26"/>
          <p:cNvCxnSpPr>
            <a:stCxn id="28" idx="3"/>
            <a:endCxn id="40" idx="1"/>
          </p:cNvCxnSpPr>
          <p:nvPr/>
        </p:nvCxnSpPr>
        <p:spPr>
          <a:xfrm>
            <a:off x="4651375" y="4138613"/>
            <a:ext cx="1163638" cy="173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29"/>
          <p:cNvCxnSpPr>
            <a:endCxn id="39" idx="1"/>
          </p:cNvCxnSpPr>
          <p:nvPr/>
        </p:nvCxnSpPr>
        <p:spPr>
          <a:xfrm>
            <a:off x="4579938" y="4168775"/>
            <a:ext cx="1154112" cy="50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55"/>
          <p:cNvCxnSpPr>
            <a:endCxn id="42" idx="1"/>
          </p:cNvCxnSpPr>
          <p:nvPr/>
        </p:nvCxnSpPr>
        <p:spPr>
          <a:xfrm>
            <a:off x="4651375" y="4168775"/>
            <a:ext cx="1163638" cy="879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57"/>
          <p:cNvCxnSpPr>
            <a:stCxn id="29" idx="3"/>
          </p:cNvCxnSpPr>
          <p:nvPr/>
        </p:nvCxnSpPr>
        <p:spPr>
          <a:xfrm flipV="1">
            <a:off x="4651375" y="4311650"/>
            <a:ext cx="1154113" cy="1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59"/>
          <p:cNvCxnSpPr>
            <a:stCxn id="29" idx="3"/>
            <a:endCxn id="39" idx="1"/>
          </p:cNvCxnSpPr>
          <p:nvPr/>
        </p:nvCxnSpPr>
        <p:spPr>
          <a:xfrm>
            <a:off x="4651375" y="4503738"/>
            <a:ext cx="1082675" cy="166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61"/>
          <p:cNvCxnSpPr>
            <a:endCxn id="42" idx="1"/>
          </p:cNvCxnSpPr>
          <p:nvPr/>
        </p:nvCxnSpPr>
        <p:spPr>
          <a:xfrm>
            <a:off x="4579938" y="4533900"/>
            <a:ext cx="1235075"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023"/>
          <p:cNvCxnSpPr>
            <a:stCxn id="30" idx="3"/>
          </p:cNvCxnSpPr>
          <p:nvPr/>
        </p:nvCxnSpPr>
        <p:spPr>
          <a:xfrm flipV="1">
            <a:off x="4651375" y="4311650"/>
            <a:ext cx="1082675" cy="56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026"/>
          <p:cNvCxnSpPr>
            <a:stCxn id="30" idx="3"/>
            <a:endCxn id="39" idx="1"/>
          </p:cNvCxnSpPr>
          <p:nvPr/>
        </p:nvCxnSpPr>
        <p:spPr>
          <a:xfrm flipV="1">
            <a:off x="4651375" y="4670425"/>
            <a:ext cx="1082675" cy="20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028"/>
          <p:cNvCxnSpPr/>
          <p:nvPr/>
        </p:nvCxnSpPr>
        <p:spPr>
          <a:xfrm>
            <a:off x="4579938" y="4891088"/>
            <a:ext cx="1225550" cy="157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030"/>
          <p:cNvCxnSpPr>
            <a:stCxn id="31" idx="3"/>
            <a:endCxn id="40" idx="1"/>
          </p:cNvCxnSpPr>
          <p:nvPr/>
        </p:nvCxnSpPr>
        <p:spPr>
          <a:xfrm flipV="1">
            <a:off x="4651375" y="4311650"/>
            <a:ext cx="1163638" cy="92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1032"/>
          <p:cNvCxnSpPr>
            <a:endCxn id="39" idx="1"/>
          </p:cNvCxnSpPr>
          <p:nvPr/>
        </p:nvCxnSpPr>
        <p:spPr>
          <a:xfrm flipV="1">
            <a:off x="4579938" y="4670425"/>
            <a:ext cx="1154112"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034"/>
          <p:cNvCxnSpPr>
            <a:stCxn id="31" idx="3"/>
          </p:cNvCxnSpPr>
          <p:nvPr/>
        </p:nvCxnSpPr>
        <p:spPr>
          <a:xfrm flipV="1">
            <a:off x="4651375" y="5026025"/>
            <a:ext cx="1154113"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75"/>
          <p:cNvSpPr txBox="1"/>
          <p:nvPr/>
        </p:nvSpPr>
        <p:spPr>
          <a:xfrm>
            <a:off x="5515059" y="5570789"/>
            <a:ext cx="1574800" cy="369887"/>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reduceByKey</a:t>
            </a:r>
          </a:p>
        </p:txBody>
      </p:sp>
    </p:spTree>
    <p:extLst>
      <p:ext uri="{BB962C8B-B14F-4D97-AF65-F5344CB8AC3E}">
        <p14:creationId xmlns:p14="http://schemas.microsoft.com/office/powerpoint/2010/main" val="2766724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a:t>
            </a:r>
            <a:endParaRPr lang="en-US" dirty="0"/>
          </a:p>
        </p:txBody>
      </p:sp>
      <p:sp>
        <p:nvSpPr>
          <p:cNvPr id="4" name="TextBox 2"/>
          <p:cNvSpPr txBox="1">
            <a:spLocks noChangeArrowheads="1"/>
          </p:cNvSpPr>
          <p:nvPr/>
        </p:nvSpPr>
        <p:spPr bwMode="auto">
          <a:xfrm>
            <a:off x="642938" y="2182813"/>
            <a:ext cx="5420978"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2100" dirty="0" err="1">
                <a:latin typeface="+mn-lt"/>
              </a:rPr>
              <a:t>sc.textFile</a:t>
            </a:r>
            <a:r>
              <a:rPr lang="en-US" altLang="en-US" sz="2100" dirty="0">
                <a:latin typeface="+mn-lt"/>
              </a:rPr>
              <a:t>(</a:t>
            </a:r>
            <a:r>
              <a:rPr lang="en-US" altLang="en-US" sz="2100" dirty="0">
                <a:solidFill>
                  <a:srgbClr val="FF0000"/>
                </a:solidFill>
                <a:latin typeface="+mn-lt"/>
              </a:rPr>
              <a:t>“/wiki/</a:t>
            </a:r>
            <a:r>
              <a:rPr lang="en-US" altLang="en-US" sz="2100" dirty="0" err="1">
                <a:solidFill>
                  <a:srgbClr val="FF0000"/>
                </a:solidFill>
                <a:latin typeface="+mn-lt"/>
              </a:rPr>
              <a:t>pagecounts</a:t>
            </a:r>
            <a:r>
              <a:rPr lang="en-US" altLang="en-US" sz="2100" dirty="0">
                <a:solidFill>
                  <a:srgbClr val="FF0000"/>
                </a:solidFill>
                <a:latin typeface="+mn-lt"/>
              </a:rPr>
              <a:t>”</a:t>
            </a:r>
            <a:r>
              <a:rPr lang="en-US" altLang="ja-JP" sz="2100" dirty="0">
                <a:latin typeface="+mn-lt"/>
              </a:rPr>
              <a:t>)</a:t>
            </a:r>
          </a:p>
          <a:p>
            <a:pPr eaLnBrk="1" hangingPunct="1"/>
            <a:r>
              <a:rPr lang="en-US" altLang="en-US" sz="2100" dirty="0">
                <a:latin typeface="+mn-lt"/>
              </a:rPr>
              <a:t>	.map(line =&gt; </a:t>
            </a:r>
            <a:r>
              <a:rPr lang="en-US" altLang="en-US" sz="2100" dirty="0" err="1">
                <a:latin typeface="+mn-lt"/>
              </a:rPr>
              <a:t>line.split</a:t>
            </a:r>
            <a:r>
              <a:rPr lang="en-US" altLang="en-US" sz="2100" dirty="0">
                <a:latin typeface="+mn-lt"/>
              </a:rPr>
              <a:t>(</a:t>
            </a:r>
            <a:r>
              <a:rPr lang="en-US" altLang="en-US" sz="2100" dirty="0">
                <a:solidFill>
                  <a:srgbClr val="FF0000"/>
                </a:solidFill>
                <a:latin typeface="+mn-lt"/>
              </a:rPr>
              <a:t>“\t”</a:t>
            </a:r>
            <a:r>
              <a:rPr lang="en-US" altLang="ja-JP" sz="2100" dirty="0">
                <a:latin typeface="+mn-lt"/>
              </a:rPr>
              <a:t>))</a:t>
            </a:r>
          </a:p>
          <a:p>
            <a:pPr eaLnBrk="1" hangingPunct="1"/>
            <a:r>
              <a:rPr lang="en-US" altLang="en-US" sz="2100" dirty="0">
                <a:latin typeface="+mn-lt"/>
              </a:rPr>
              <a:t>	.map(R =&gt; (R[0], </a:t>
            </a:r>
            <a:r>
              <a:rPr lang="en-US" altLang="en-US" sz="2100" dirty="0" err="1">
                <a:latin typeface="+mn-lt"/>
              </a:rPr>
              <a:t>int</a:t>
            </a:r>
            <a:r>
              <a:rPr lang="en-US" altLang="en-US" sz="2100" dirty="0">
                <a:latin typeface="+mn-lt"/>
              </a:rPr>
              <a:t>(R[1])))</a:t>
            </a:r>
          </a:p>
          <a:p>
            <a:pPr eaLnBrk="1" hangingPunct="1"/>
            <a:r>
              <a:rPr lang="en-US" altLang="en-US" sz="2100" dirty="0">
                <a:latin typeface="+mn-lt"/>
              </a:rPr>
              <a:t>	.</a:t>
            </a:r>
            <a:r>
              <a:rPr lang="en-US" altLang="en-US" sz="2100" dirty="0" err="1">
                <a:latin typeface="+mn-lt"/>
              </a:rPr>
              <a:t>reduceByKey</a:t>
            </a:r>
            <a:r>
              <a:rPr lang="en-US" altLang="en-US" sz="2100" dirty="0">
                <a:latin typeface="+mn-lt"/>
              </a:rPr>
              <a:t>(_+_, 3)</a:t>
            </a:r>
          </a:p>
          <a:p>
            <a:pPr eaLnBrk="1" hangingPunct="1"/>
            <a:r>
              <a:rPr lang="en-US" altLang="en-US" sz="2100" dirty="0">
                <a:latin typeface="+mn-lt"/>
              </a:rPr>
              <a:t>	.collect()</a:t>
            </a:r>
          </a:p>
        </p:txBody>
      </p:sp>
      <p:sp>
        <p:nvSpPr>
          <p:cNvPr id="5" name="TextBox 3"/>
          <p:cNvSpPr txBox="1"/>
          <p:nvPr/>
        </p:nvSpPr>
        <p:spPr>
          <a:xfrm>
            <a:off x="6224588" y="2173288"/>
            <a:ext cx="1541462" cy="368300"/>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RDD[String]</a:t>
            </a:r>
          </a:p>
        </p:txBody>
      </p:sp>
      <p:grpSp>
        <p:nvGrpSpPr>
          <p:cNvPr id="6" name="Group 8"/>
          <p:cNvGrpSpPr>
            <a:grpSpLocks/>
          </p:cNvGrpSpPr>
          <p:nvPr/>
        </p:nvGrpSpPr>
        <p:grpSpPr bwMode="auto">
          <a:xfrm>
            <a:off x="984250" y="4238625"/>
            <a:ext cx="771525" cy="1584325"/>
            <a:chOff x="1642340" y="5129482"/>
            <a:chExt cx="648072" cy="1584176"/>
          </a:xfrm>
        </p:grpSpPr>
        <p:sp>
          <p:nvSpPr>
            <p:cNvPr id="7"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8" name="Rounded Rectangle 7"/>
            <p:cNvSpPr/>
            <p:nvPr/>
          </p:nvSpPr>
          <p:spPr>
            <a:xfrm>
              <a:off x="1714348" y="5229486"/>
              <a:ext cx="504056"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 name="Rounded Rectangle 16"/>
            <p:cNvSpPr/>
            <p:nvPr/>
          </p:nvSpPr>
          <p:spPr>
            <a:xfrm>
              <a:off x="1714348" y="5594576"/>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ounded Rectangle 17"/>
            <p:cNvSpPr/>
            <p:nvPr/>
          </p:nvSpPr>
          <p:spPr>
            <a:xfrm>
              <a:off x="1714348" y="5966016"/>
              <a:ext cx="504056"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8"/>
            <p:cNvSpPr/>
            <p:nvPr/>
          </p:nvSpPr>
          <p:spPr>
            <a:xfrm>
              <a:off x="1714348" y="6331107"/>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grpSp>
        <p:nvGrpSpPr>
          <p:cNvPr id="12" name="Group 20"/>
          <p:cNvGrpSpPr>
            <a:grpSpLocks/>
          </p:cNvGrpSpPr>
          <p:nvPr/>
        </p:nvGrpSpPr>
        <p:grpSpPr bwMode="auto">
          <a:xfrm>
            <a:off x="2454275" y="4238625"/>
            <a:ext cx="769938" cy="1584325"/>
            <a:chOff x="1642340" y="5129482"/>
            <a:chExt cx="648072" cy="1584176"/>
          </a:xfrm>
        </p:grpSpPr>
        <p:sp>
          <p:nvSpPr>
            <p:cNvPr id="13"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4" name="Rounded Rectangle 22"/>
            <p:cNvSpPr/>
            <p:nvPr/>
          </p:nvSpPr>
          <p:spPr>
            <a:xfrm>
              <a:off x="1714496" y="522948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ounded Rectangle 23"/>
            <p:cNvSpPr/>
            <p:nvPr/>
          </p:nvSpPr>
          <p:spPr>
            <a:xfrm>
              <a:off x="1714496" y="5594576"/>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6" name="Rounded Rectangle 24"/>
            <p:cNvSpPr/>
            <p:nvPr/>
          </p:nvSpPr>
          <p:spPr>
            <a:xfrm>
              <a:off x="1714496" y="596601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ounded Rectangle 25"/>
            <p:cNvSpPr/>
            <p:nvPr/>
          </p:nvSpPr>
          <p:spPr>
            <a:xfrm>
              <a:off x="1714496" y="6331107"/>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18" name="Straight Arrow Connector 28"/>
          <p:cNvCxnSpPr>
            <a:endCxn id="14" idx="1"/>
          </p:cNvCxnSpPr>
          <p:nvPr/>
        </p:nvCxnSpPr>
        <p:spPr>
          <a:xfrm>
            <a:off x="1560513" y="4483100"/>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30"/>
          <p:cNvCxnSpPr>
            <a:endCxn id="15" idx="1"/>
          </p:cNvCxnSpPr>
          <p:nvPr/>
        </p:nvCxnSpPr>
        <p:spPr>
          <a:xfrm>
            <a:off x="1560513" y="4848225"/>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32"/>
          <p:cNvCxnSpPr>
            <a:stCxn id="10" idx="3"/>
            <a:endCxn id="16" idx="1"/>
          </p:cNvCxnSpPr>
          <p:nvPr/>
        </p:nvCxnSpPr>
        <p:spPr>
          <a:xfrm>
            <a:off x="1670050" y="5219700"/>
            <a:ext cx="869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4"/>
          <p:cNvCxnSpPr>
            <a:stCxn id="11" idx="3"/>
            <a:endCxn id="17" idx="1"/>
          </p:cNvCxnSpPr>
          <p:nvPr/>
        </p:nvCxnSpPr>
        <p:spPr>
          <a:xfrm>
            <a:off x="1670050" y="5584825"/>
            <a:ext cx="869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37"/>
          <p:cNvSpPr txBox="1"/>
          <p:nvPr/>
        </p:nvSpPr>
        <p:spPr>
          <a:xfrm>
            <a:off x="6250071" y="2565484"/>
            <a:ext cx="2514600" cy="369888"/>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RDD[List[String]]</a:t>
            </a:r>
          </a:p>
        </p:txBody>
      </p:sp>
      <p:sp>
        <p:nvSpPr>
          <p:cNvPr id="23" name="TextBox 33"/>
          <p:cNvSpPr txBox="1"/>
          <p:nvPr/>
        </p:nvSpPr>
        <p:spPr>
          <a:xfrm>
            <a:off x="6250071" y="2959268"/>
            <a:ext cx="2514600" cy="369887"/>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RDD[(String, </a:t>
            </a:r>
            <a:r>
              <a:rPr lang="en-US" dirty="0" err="1">
                <a:solidFill>
                  <a:schemeClr val="tx2">
                    <a:lumMod val="60000"/>
                    <a:lumOff val="40000"/>
                  </a:schemeClr>
                </a:solidFill>
                <a:latin typeface="+mn-lt"/>
                <a:ea typeface="ＭＳ Ｐゴシック" charset="0"/>
                <a:cs typeface="ＭＳ Ｐゴシック" charset="0"/>
              </a:rPr>
              <a:t>Int</a:t>
            </a:r>
            <a:r>
              <a:rPr lang="en-US" dirty="0">
                <a:solidFill>
                  <a:schemeClr val="tx2">
                    <a:lumMod val="60000"/>
                    <a:lumOff val="40000"/>
                  </a:schemeClr>
                </a:solidFill>
                <a:latin typeface="+mn-lt"/>
                <a:ea typeface="ＭＳ Ｐゴシック" charset="0"/>
                <a:cs typeface="ＭＳ Ｐゴシック" charset="0"/>
              </a:rPr>
              <a:t>)]</a:t>
            </a:r>
          </a:p>
        </p:txBody>
      </p:sp>
      <p:grpSp>
        <p:nvGrpSpPr>
          <p:cNvPr id="24" name="Group 35"/>
          <p:cNvGrpSpPr>
            <a:grpSpLocks/>
          </p:cNvGrpSpPr>
          <p:nvPr/>
        </p:nvGrpSpPr>
        <p:grpSpPr bwMode="auto">
          <a:xfrm>
            <a:off x="3940175" y="4222750"/>
            <a:ext cx="769938" cy="1584325"/>
            <a:chOff x="1642340" y="5129482"/>
            <a:chExt cx="648072" cy="1584176"/>
          </a:xfrm>
        </p:grpSpPr>
        <p:sp>
          <p:nvSpPr>
            <p:cNvPr id="25" name="Rounded Rectangle 38"/>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26" name="Rounded Rectangle 39"/>
            <p:cNvSpPr/>
            <p:nvPr/>
          </p:nvSpPr>
          <p:spPr>
            <a:xfrm>
              <a:off x="1714496" y="522948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ounded Rectangle 40"/>
            <p:cNvSpPr/>
            <p:nvPr/>
          </p:nvSpPr>
          <p:spPr>
            <a:xfrm>
              <a:off x="1714496" y="5594576"/>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ounded Rectangle 41"/>
            <p:cNvSpPr/>
            <p:nvPr/>
          </p:nvSpPr>
          <p:spPr>
            <a:xfrm>
              <a:off x="1714496" y="596601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ounded Rectangle 42"/>
            <p:cNvSpPr/>
            <p:nvPr/>
          </p:nvSpPr>
          <p:spPr>
            <a:xfrm>
              <a:off x="1714496" y="6331107"/>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0" name="Straight Arrow Connector 43"/>
          <p:cNvCxnSpPr>
            <a:endCxn id="26" idx="1"/>
          </p:cNvCxnSpPr>
          <p:nvPr/>
        </p:nvCxnSpPr>
        <p:spPr>
          <a:xfrm>
            <a:off x="3046413" y="4467225"/>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44"/>
          <p:cNvCxnSpPr>
            <a:endCxn id="27" idx="1"/>
          </p:cNvCxnSpPr>
          <p:nvPr/>
        </p:nvCxnSpPr>
        <p:spPr>
          <a:xfrm>
            <a:off x="3046413" y="4832350"/>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45"/>
          <p:cNvCxnSpPr>
            <a:endCxn id="28" idx="1"/>
          </p:cNvCxnSpPr>
          <p:nvPr/>
        </p:nvCxnSpPr>
        <p:spPr>
          <a:xfrm>
            <a:off x="3046413" y="5203825"/>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46"/>
          <p:cNvCxnSpPr>
            <a:endCxn id="29" idx="1"/>
          </p:cNvCxnSpPr>
          <p:nvPr/>
        </p:nvCxnSpPr>
        <p:spPr>
          <a:xfrm>
            <a:off x="3046413" y="5568950"/>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48"/>
          <p:cNvSpPr txBox="1"/>
          <p:nvPr/>
        </p:nvSpPr>
        <p:spPr>
          <a:xfrm>
            <a:off x="6250071" y="3329155"/>
            <a:ext cx="2514600" cy="369887"/>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RDD[(String, </a:t>
            </a:r>
            <a:r>
              <a:rPr lang="en-US" dirty="0" err="1">
                <a:solidFill>
                  <a:schemeClr val="tx2">
                    <a:lumMod val="60000"/>
                    <a:lumOff val="40000"/>
                  </a:schemeClr>
                </a:solidFill>
                <a:latin typeface="+mn-lt"/>
                <a:ea typeface="ＭＳ Ｐゴシック" charset="0"/>
                <a:cs typeface="ＭＳ Ｐゴシック" charset="0"/>
              </a:rPr>
              <a:t>Int</a:t>
            </a:r>
            <a:r>
              <a:rPr lang="en-US" dirty="0">
                <a:solidFill>
                  <a:schemeClr val="tx2">
                    <a:lumMod val="60000"/>
                    <a:lumOff val="40000"/>
                  </a:schemeClr>
                </a:solidFill>
                <a:latin typeface="+mn-lt"/>
                <a:ea typeface="ＭＳ Ｐゴシック" charset="0"/>
                <a:cs typeface="ＭＳ Ｐゴシック" charset="0"/>
              </a:rPr>
              <a:t>)]</a:t>
            </a:r>
          </a:p>
        </p:txBody>
      </p:sp>
      <p:grpSp>
        <p:nvGrpSpPr>
          <p:cNvPr id="35" name="Group 49"/>
          <p:cNvGrpSpPr>
            <a:grpSpLocks/>
          </p:cNvGrpSpPr>
          <p:nvPr/>
        </p:nvGrpSpPr>
        <p:grpSpPr bwMode="auto">
          <a:xfrm>
            <a:off x="5670550" y="4383088"/>
            <a:ext cx="769938" cy="1231900"/>
            <a:chOff x="1642340" y="5481950"/>
            <a:chExt cx="648072" cy="1231707"/>
          </a:xfrm>
        </p:grpSpPr>
        <p:sp>
          <p:nvSpPr>
            <p:cNvPr id="36" name="Rounded Rectangle 50"/>
            <p:cNvSpPr/>
            <p:nvPr/>
          </p:nvSpPr>
          <p:spPr>
            <a:xfrm>
              <a:off x="1642340" y="5481950"/>
              <a:ext cx="648072" cy="123170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37" name="Rounded Rectangle 52"/>
            <p:cNvSpPr/>
            <p:nvPr/>
          </p:nvSpPr>
          <p:spPr>
            <a:xfrm>
              <a:off x="1714496" y="5594644"/>
              <a:ext cx="50375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8" name="Rounded Rectangle 53"/>
            <p:cNvSpPr/>
            <p:nvPr/>
          </p:nvSpPr>
          <p:spPr>
            <a:xfrm>
              <a:off x="1714496" y="5966061"/>
              <a:ext cx="503759" cy="2872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9" name="Rounded Rectangle 54"/>
            <p:cNvSpPr/>
            <p:nvPr/>
          </p:nvSpPr>
          <p:spPr>
            <a:xfrm>
              <a:off x="1714496" y="6331129"/>
              <a:ext cx="50375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40" name="Straight Arrow Connector 26"/>
          <p:cNvCxnSpPr>
            <a:stCxn id="26" idx="3"/>
            <a:endCxn id="37" idx="1"/>
          </p:cNvCxnSpPr>
          <p:nvPr/>
        </p:nvCxnSpPr>
        <p:spPr>
          <a:xfrm>
            <a:off x="4624388" y="4467225"/>
            <a:ext cx="1131887" cy="17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29"/>
          <p:cNvCxnSpPr>
            <a:endCxn id="36" idx="1"/>
          </p:cNvCxnSpPr>
          <p:nvPr/>
        </p:nvCxnSpPr>
        <p:spPr>
          <a:xfrm>
            <a:off x="4516438" y="4495800"/>
            <a:ext cx="1154112" cy="5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55"/>
          <p:cNvCxnSpPr>
            <a:endCxn id="39" idx="1"/>
          </p:cNvCxnSpPr>
          <p:nvPr/>
        </p:nvCxnSpPr>
        <p:spPr>
          <a:xfrm>
            <a:off x="4587875" y="4495800"/>
            <a:ext cx="1168400" cy="88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57"/>
          <p:cNvCxnSpPr>
            <a:stCxn id="27" idx="3"/>
          </p:cNvCxnSpPr>
          <p:nvPr/>
        </p:nvCxnSpPr>
        <p:spPr>
          <a:xfrm flipV="1">
            <a:off x="4624388" y="4640263"/>
            <a:ext cx="1117600" cy="192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59"/>
          <p:cNvCxnSpPr>
            <a:stCxn id="27" idx="3"/>
            <a:endCxn id="36" idx="1"/>
          </p:cNvCxnSpPr>
          <p:nvPr/>
        </p:nvCxnSpPr>
        <p:spPr>
          <a:xfrm>
            <a:off x="4624388" y="4832350"/>
            <a:ext cx="1046162" cy="16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61"/>
          <p:cNvCxnSpPr>
            <a:endCxn id="39" idx="1"/>
          </p:cNvCxnSpPr>
          <p:nvPr/>
        </p:nvCxnSpPr>
        <p:spPr>
          <a:xfrm>
            <a:off x="4516438" y="4862513"/>
            <a:ext cx="1239837"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023"/>
          <p:cNvCxnSpPr>
            <a:stCxn id="28" idx="3"/>
          </p:cNvCxnSpPr>
          <p:nvPr/>
        </p:nvCxnSpPr>
        <p:spPr>
          <a:xfrm flipV="1">
            <a:off x="4624388" y="4640263"/>
            <a:ext cx="1046162" cy="56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1026"/>
          <p:cNvCxnSpPr>
            <a:stCxn id="28" idx="3"/>
            <a:endCxn id="36" idx="1"/>
          </p:cNvCxnSpPr>
          <p:nvPr/>
        </p:nvCxnSpPr>
        <p:spPr>
          <a:xfrm flipV="1">
            <a:off x="4624388" y="4999038"/>
            <a:ext cx="1046162" cy="2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1028"/>
          <p:cNvCxnSpPr/>
          <p:nvPr/>
        </p:nvCxnSpPr>
        <p:spPr>
          <a:xfrm>
            <a:off x="4516438" y="5219700"/>
            <a:ext cx="1225550" cy="15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030"/>
          <p:cNvCxnSpPr>
            <a:stCxn id="29" idx="3"/>
            <a:endCxn id="37" idx="1"/>
          </p:cNvCxnSpPr>
          <p:nvPr/>
        </p:nvCxnSpPr>
        <p:spPr>
          <a:xfrm flipV="1">
            <a:off x="4624388" y="4640263"/>
            <a:ext cx="1131887" cy="92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032"/>
          <p:cNvCxnSpPr>
            <a:endCxn id="36" idx="1"/>
          </p:cNvCxnSpPr>
          <p:nvPr/>
        </p:nvCxnSpPr>
        <p:spPr>
          <a:xfrm flipV="1">
            <a:off x="4516438" y="4999038"/>
            <a:ext cx="1154112"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034"/>
          <p:cNvCxnSpPr>
            <a:stCxn id="29" idx="3"/>
          </p:cNvCxnSpPr>
          <p:nvPr/>
        </p:nvCxnSpPr>
        <p:spPr>
          <a:xfrm flipV="1">
            <a:off x="4624388" y="5354638"/>
            <a:ext cx="1117600" cy="21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75"/>
          <p:cNvSpPr txBox="1"/>
          <p:nvPr/>
        </p:nvSpPr>
        <p:spPr>
          <a:xfrm>
            <a:off x="5250656" y="5827712"/>
            <a:ext cx="1665287" cy="369888"/>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reduceByKey</a:t>
            </a:r>
          </a:p>
        </p:txBody>
      </p:sp>
      <p:sp>
        <p:nvSpPr>
          <p:cNvPr id="53" name="TextBox 63"/>
          <p:cNvSpPr txBox="1"/>
          <p:nvPr/>
        </p:nvSpPr>
        <p:spPr>
          <a:xfrm>
            <a:off x="6224588" y="3671972"/>
            <a:ext cx="2516188" cy="368300"/>
          </a:xfrm>
          <a:prstGeom prst="rect">
            <a:avLst/>
          </a:prstGeom>
          <a:noFill/>
        </p:spPr>
        <p:txBody>
          <a:bodyPr>
            <a:spAutoFit/>
          </a:bodyPr>
          <a:lstStyle/>
          <a:p>
            <a:pPr>
              <a:defRPr/>
            </a:pPr>
            <a:r>
              <a:rPr lang="en-US" dirty="0">
                <a:solidFill>
                  <a:schemeClr val="tx2">
                    <a:lumMod val="60000"/>
                    <a:lumOff val="40000"/>
                  </a:schemeClr>
                </a:solidFill>
                <a:latin typeface="+mn-lt"/>
                <a:ea typeface="ＭＳ Ｐゴシック" charset="0"/>
                <a:cs typeface="ＭＳ Ｐゴシック" charset="0"/>
              </a:rPr>
              <a:t>Array[(String, </a:t>
            </a:r>
            <a:r>
              <a:rPr lang="en-US" dirty="0" err="1">
                <a:solidFill>
                  <a:schemeClr val="tx2">
                    <a:lumMod val="60000"/>
                    <a:lumOff val="40000"/>
                  </a:schemeClr>
                </a:solidFill>
                <a:latin typeface="+mn-lt"/>
                <a:ea typeface="ＭＳ Ｐゴシック" charset="0"/>
                <a:cs typeface="ＭＳ Ｐゴシック" charset="0"/>
              </a:rPr>
              <a:t>Int</a:t>
            </a:r>
            <a:r>
              <a:rPr lang="en-US" dirty="0">
                <a:solidFill>
                  <a:schemeClr val="tx2">
                    <a:lumMod val="60000"/>
                    <a:lumOff val="40000"/>
                  </a:schemeClr>
                </a:solidFill>
                <a:latin typeface="+mn-lt"/>
                <a:ea typeface="ＭＳ Ｐゴシック" charset="0"/>
                <a:cs typeface="ＭＳ Ｐゴシック" charset="0"/>
              </a:rPr>
              <a:t>)]</a:t>
            </a:r>
          </a:p>
        </p:txBody>
      </p:sp>
      <p:sp>
        <p:nvSpPr>
          <p:cNvPr id="54" name="Rounded Rectangle 64"/>
          <p:cNvSpPr/>
          <p:nvPr/>
        </p:nvSpPr>
        <p:spPr>
          <a:xfrm>
            <a:off x="7262813" y="4873625"/>
            <a:ext cx="598487"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55" name="Straight Arrow Connector 27"/>
          <p:cNvCxnSpPr>
            <a:stCxn id="38" idx="3"/>
            <a:endCxn id="54" idx="1"/>
          </p:cNvCxnSpPr>
          <p:nvPr/>
        </p:nvCxnSpPr>
        <p:spPr>
          <a:xfrm>
            <a:off x="6354763" y="5011738"/>
            <a:ext cx="908050"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67"/>
          <p:cNvSpPr txBox="1"/>
          <p:nvPr/>
        </p:nvSpPr>
        <p:spPr>
          <a:xfrm>
            <a:off x="7262813" y="5521325"/>
            <a:ext cx="1665288" cy="369888"/>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collect</a:t>
            </a:r>
          </a:p>
        </p:txBody>
      </p:sp>
      <p:sp>
        <p:nvSpPr>
          <p:cNvPr id="57" name="TextBox 56"/>
          <p:cNvSpPr txBox="1"/>
          <p:nvPr/>
        </p:nvSpPr>
        <p:spPr>
          <a:xfrm>
            <a:off x="973889" y="5859797"/>
            <a:ext cx="1033462" cy="369887"/>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textFile</a:t>
            </a:r>
          </a:p>
        </p:txBody>
      </p:sp>
      <p:sp>
        <p:nvSpPr>
          <p:cNvPr id="58" name="TextBox 36"/>
          <p:cNvSpPr txBox="1"/>
          <p:nvPr/>
        </p:nvSpPr>
        <p:spPr>
          <a:xfrm>
            <a:off x="2497137" y="5829300"/>
            <a:ext cx="1033463" cy="369887"/>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map</a:t>
            </a:r>
          </a:p>
        </p:txBody>
      </p:sp>
      <p:sp>
        <p:nvSpPr>
          <p:cNvPr id="59" name="TextBox 47"/>
          <p:cNvSpPr txBox="1"/>
          <p:nvPr/>
        </p:nvSpPr>
        <p:spPr>
          <a:xfrm>
            <a:off x="4035381" y="5846762"/>
            <a:ext cx="1033463" cy="369887"/>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map</a:t>
            </a:r>
          </a:p>
        </p:txBody>
      </p:sp>
    </p:spTree>
    <p:extLst>
      <p:ext uri="{BB962C8B-B14F-4D97-AF65-F5344CB8AC3E}">
        <p14:creationId xmlns:p14="http://schemas.microsoft.com/office/powerpoint/2010/main" val="2168825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Execution Plan</a:t>
            </a:r>
            <a:endParaRPr lang="en-US" dirty="0"/>
          </a:p>
        </p:txBody>
      </p:sp>
      <p:sp>
        <p:nvSpPr>
          <p:cNvPr id="4" name="Segnaposto contenuto 2"/>
          <p:cNvSpPr>
            <a:spLocks noGrp="1"/>
          </p:cNvSpPr>
          <p:nvPr>
            <p:ph idx="1"/>
          </p:nvPr>
        </p:nvSpPr>
        <p:spPr>
          <a:xfrm>
            <a:off x="457200" y="4660900"/>
            <a:ext cx="8229600" cy="534987"/>
          </a:xfrm>
        </p:spPr>
        <p:txBody>
          <a:bodyPr/>
          <a:lstStyle/>
          <a:p>
            <a:pPr marL="0" indent="0">
              <a:buFont typeface="Arial" panose="020B0604020202020204" pitchFamily="34" charset="0"/>
              <a:buNone/>
            </a:pPr>
            <a:r>
              <a:rPr lang="en-US" altLang="en-US" dirty="0"/>
              <a:t>Stages are sequences of RDDs, that don’t have a Shuffle in between</a:t>
            </a:r>
          </a:p>
          <a:p>
            <a:pPr marL="0" indent="0">
              <a:buFont typeface="Arial" panose="020B0604020202020204" pitchFamily="34" charset="0"/>
              <a:buNone/>
            </a:pPr>
            <a:endParaRPr lang="en-US" altLang="en-US" dirty="0"/>
          </a:p>
        </p:txBody>
      </p:sp>
      <p:sp>
        <p:nvSpPr>
          <p:cNvPr id="5" name="Rounded Rectangle 1"/>
          <p:cNvSpPr/>
          <p:nvPr/>
        </p:nvSpPr>
        <p:spPr>
          <a:xfrm>
            <a:off x="503238" y="1628775"/>
            <a:ext cx="5060950" cy="2449513"/>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sp>
        <p:nvSpPr>
          <p:cNvPr id="6" name="Rounded Rectangle 75"/>
          <p:cNvSpPr/>
          <p:nvPr/>
        </p:nvSpPr>
        <p:spPr>
          <a:xfrm>
            <a:off x="5105400" y="1624013"/>
            <a:ext cx="3392488" cy="2447925"/>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grpSp>
        <p:nvGrpSpPr>
          <p:cNvPr id="7" name="Group 63"/>
          <p:cNvGrpSpPr>
            <a:grpSpLocks/>
          </p:cNvGrpSpPr>
          <p:nvPr/>
        </p:nvGrpSpPr>
        <p:grpSpPr bwMode="auto">
          <a:xfrm>
            <a:off x="1019175" y="1985963"/>
            <a:ext cx="723900" cy="1584325"/>
            <a:chOff x="1642340" y="5129482"/>
            <a:chExt cx="648072" cy="1584176"/>
          </a:xfrm>
        </p:grpSpPr>
        <p:sp>
          <p:nvSpPr>
            <p:cNvPr id="8" name="Rounded Rectangle 64"/>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9" name="Rounded Rectangle 65"/>
            <p:cNvSpPr/>
            <p:nvPr/>
          </p:nvSpPr>
          <p:spPr>
            <a:xfrm>
              <a:off x="1714822"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ounded Rectangle 66"/>
            <p:cNvSpPr/>
            <p:nvPr/>
          </p:nvSpPr>
          <p:spPr>
            <a:xfrm>
              <a:off x="1714822"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67"/>
            <p:cNvSpPr/>
            <p:nvPr/>
          </p:nvSpPr>
          <p:spPr>
            <a:xfrm>
              <a:off x="1714822"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ounded Rectangle 68"/>
            <p:cNvSpPr/>
            <p:nvPr/>
          </p:nvSpPr>
          <p:spPr>
            <a:xfrm>
              <a:off x="1714822"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3" name="TextBox 69"/>
          <p:cNvSpPr txBox="1"/>
          <p:nvPr/>
        </p:nvSpPr>
        <p:spPr>
          <a:xfrm>
            <a:off x="889793" y="3621088"/>
            <a:ext cx="1027113" cy="368300"/>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textFile</a:t>
            </a:r>
          </a:p>
        </p:txBody>
      </p:sp>
      <p:grpSp>
        <p:nvGrpSpPr>
          <p:cNvPr id="14" name="Group 70"/>
          <p:cNvGrpSpPr>
            <a:grpSpLocks/>
          </p:cNvGrpSpPr>
          <p:nvPr/>
        </p:nvGrpSpPr>
        <p:grpSpPr bwMode="auto">
          <a:xfrm>
            <a:off x="2487613" y="1985963"/>
            <a:ext cx="723900" cy="1584325"/>
            <a:chOff x="1642340" y="5129482"/>
            <a:chExt cx="648072" cy="1584176"/>
          </a:xfrm>
        </p:grpSpPr>
        <p:sp>
          <p:nvSpPr>
            <p:cNvPr id="15" name="Rounded Rectangle 7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6" name="Rounded Rectangle 72"/>
            <p:cNvSpPr/>
            <p:nvPr/>
          </p:nvSpPr>
          <p:spPr>
            <a:xfrm>
              <a:off x="1714821"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ounded Rectangle 73"/>
            <p:cNvSpPr/>
            <p:nvPr/>
          </p:nvSpPr>
          <p:spPr>
            <a:xfrm>
              <a:off x="1714821"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ounded Rectangle 74"/>
            <p:cNvSpPr/>
            <p:nvPr/>
          </p:nvSpPr>
          <p:spPr>
            <a:xfrm>
              <a:off x="1714821"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Rounded Rectangle 76"/>
            <p:cNvSpPr/>
            <p:nvPr/>
          </p:nvSpPr>
          <p:spPr>
            <a:xfrm>
              <a:off x="1714821"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0" name="Straight Arrow Connector 77"/>
          <p:cNvCxnSpPr>
            <a:endCxn id="16" idx="1"/>
          </p:cNvCxnSpPr>
          <p:nvPr/>
        </p:nvCxnSpPr>
        <p:spPr>
          <a:xfrm>
            <a:off x="1595438" y="2228850"/>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78"/>
          <p:cNvCxnSpPr>
            <a:endCxn id="17" idx="1"/>
          </p:cNvCxnSpPr>
          <p:nvPr/>
        </p:nvCxnSpPr>
        <p:spPr>
          <a:xfrm>
            <a:off x="1595438" y="2595563"/>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79"/>
          <p:cNvCxnSpPr>
            <a:stCxn id="11" idx="3"/>
            <a:endCxn id="18" idx="1"/>
          </p:cNvCxnSpPr>
          <p:nvPr/>
        </p:nvCxnSpPr>
        <p:spPr>
          <a:xfrm>
            <a:off x="1663700" y="2965450"/>
            <a:ext cx="904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80"/>
          <p:cNvCxnSpPr>
            <a:stCxn id="12" idx="3"/>
            <a:endCxn id="19" idx="1"/>
          </p:cNvCxnSpPr>
          <p:nvPr/>
        </p:nvCxnSpPr>
        <p:spPr>
          <a:xfrm>
            <a:off x="1663700" y="3332163"/>
            <a:ext cx="904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81"/>
          <p:cNvSpPr txBox="1"/>
          <p:nvPr/>
        </p:nvSpPr>
        <p:spPr>
          <a:xfrm>
            <a:off x="2540794" y="3617788"/>
            <a:ext cx="1027112" cy="368300"/>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map</a:t>
            </a:r>
          </a:p>
        </p:txBody>
      </p:sp>
      <p:grpSp>
        <p:nvGrpSpPr>
          <p:cNvPr id="25" name="Group 82"/>
          <p:cNvGrpSpPr>
            <a:grpSpLocks/>
          </p:cNvGrpSpPr>
          <p:nvPr/>
        </p:nvGrpSpPr>
        <p:grpSpPr bwMode="auto">
          <a:xfrm>
            <a:off x="3973513" y="1970088"/>
            <a:ext cx="723900" cy="1584325"/>
            <a:chOff x="1642340" y="5129482"/>
            <a:chExt cx="648072" cy="1584176"/>
          </a:xfrm>
        </p:grpSpPr>
        <p:sp>
          <p:nvSpPr>
            <p:cNvPr id="26" name="Rounded Rectangle 83"/>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27" name="Rounded Rectangle 84"/>
            <p:cNvSpPr/>
            <p:nvPr/>
          </p:nvSpPr>
          <p:spPr>
            <a:xfrm>
              <a:off x="1714821"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ounded Rectangle 85"/>
            <p:cNvSpPr/>
            <p:nvPr/>
          </p:nvSpPr>
          <p:spPr>
            <a:xfrm>
              <a:off x="1714821"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ounded Rectangle 86"/>
            <p:cNvSpPr/>
            <p:nvPr/>
          </p:nvSpPr>
          <p:spPr>
            <a:xfrm>
              <a:off x="1714821"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ounded Rectangle 87"/>
            <p:cNvSpPr/>
            <p:nvPr/>
          </p:nvSpPr>
          <p:spPr>
            <a:xfrm>
              <a:off x="1714821"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1" name="Straight Arrow Connector 88"/>
          <p:cNvCxnSpPr>
            <a:endCxn id="27" idx="1"/>
          </p:cNvCxnSpPr>
          <p:nvPr/>
        </p:nvCxnSpPr>
        <p:spPr>
          <a:xfrm>
            <a:off x="3081338" y="2212975"/>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89"/>
          <p:cNvCxnSpPr>
            <a:endCxn id="28" idx="1"/>
          </p:cNvCxnSpPr>
          <p:nvPr/>
        </p:nvCxnSpPr>
        <p:spPr>
          <a:xfrm>
            <a:off x="3081338" y="2579688"/>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90"/>
          <p:cNvCxnSpPr>
            <a:endCxn id="29" idx="1"/>
          </p:cNvCxnSpPr>
          <p:nvPr/>
        </p:nvCxnSpPr>
        <p:spPr>
          <a:xfrm>
            <a:off x="3081338" y="2949575"/>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91"/>
          <p:cNvCxnSpPr>
            <a:endCxn id="30" idx="1"/>
          </p:cNvCxnSpPr>
          <p:nvPr/>
        </p:nvCxnSpPr>
        <p:spPr>
          <a:xfrm>
            <a:off x="3081338" y="3316288"/>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92"/>
          <p:cNvSpPr txBox="1"/>
          <p:nvPr/>
        </p:nvSpPr>
        <p:spPr>
          <a:xfrm>
            <a:off x="4004469" y="3617788"/>
            <a:ext cx="1027112" cy="369888"/>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map</a:t>
            </a:r>
          </a:p>
        </p:txBody>
      </p:sp>
      <p:grpSp>
        <p:nvGrpSpPr>
          <p:cNvPr id="36" name="Group 93"/>
          <p:cNvGrpSpPr>
            <a:grpSpLocks/>
          </p:cNvGrpSpPr>
          <p:nvPr/>
        </p:nvGrpSpPr>
        <p:grpSpPr bwMode="auto">
          <a:xfrm>
            <a:off x="5703888" y="2130425"/>
            <a:ext cx="723900" cy="1230313"/>
            <a:chOff x="1642340" y="5481950"/>
            <a:chExt cx="648072" cy="1231707"/>
          </a:xfrm>
        </p:grpSpPr>
        <p:sp>
          <p:nvSpPr>
            <p:cNvPr id="37" name="Rounded Rectangle 94"/>
            <p:cNvSpPr/>
            <p:nvPr/>
          </p:nvSpPr>
          <p:spPr>
            <a:xfrm>
              <a:off x="1642340" y="5481950"/>
              <a:ext cx="648072" cy="123170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38" name="Rounded Rectangle 95"/>
            <p:cNvSpPr/>
            <p:nvPr/>
          </p:nvSpPr>
          <p:spPr>
            <a:xfrm>
              <a:off x="1714821" y="5594791"/>
              <a:ext cx="503109" cy="2876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9" name="Rounded Rectangle 96"/>
            <p:cNvSpPr/>
            <p:nvPr/>
          </p:nvSpPr>
          <p:spPr>
            <a:xfrm>
              <a:off x="1714821" y="5965097"/>
              <a:ext cx="503109" cy="2892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0" name="Rounded Rectangle 97"/>
            <p:cNvSpPr/>
            <p:nvPr/>
          </p:nvSpPr>
          <p:spPr>
            <a:xfrm>
              <a:off x="1714821" y="6332225"/>
              <a:ext cx="503109" cy="2876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41" name="Straight Arrow Connector 98"/>
          <p:cNvCxnSpPr>
            <a:stCxn id="27" idx="3"/>
            <a:endCxn id="38" idx="1"/>
          </p:cNvCxnSpPr>
          <p:nvPr/>
        </p:nvCxnSpPr>
        <p:spPr>
          <a:xfrm>
            <a:off x="4618038" y="2212975"/>
            <a:ext cx="1166812" cy="17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99"/>
          <p:cNvCxnSpPr>
            <a:endCxn id="37" idx="1"/>
          </p:cNvCxnSpPr>
          <p:nvPr/>
        </p:nvCxnSpPr>
        <p:spPr>
          <a:xfrm>
            <a:off x="4549775" y="2243138"/>
            <a:ext cx="1154113" cy="50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00"/>
          <p:cNvCxnSpPr>
            <a:endCxn id="40" idx="1"/>
          </p:cNvCxnSpPr>
          <p:nvPr/>
        </p:nvCxnSpPr>
        <p:spPr>
          <a:xfrm>
            <a:off x="4622800" y="2243138"/>
            <a:ext cx="1162050" cy="879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01"/>
          <p:cNvCxnSpPr>
            <a:stCxn id="28" idx="3"/>
          </p:cNvCxnSpPr>
          <p:nvPr/>
        </p:nvCxnSpPr>
        <p:spPr>
          <a:xfrm flipV="1">
            <a:off x="4618038" y="2387600"/>
            <a:ext cx="1158875" cy="1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102"/>
          <p:cNvCxnSpPr>
            <a:stCxn id="28" idx="3"/>
            <a:endCxn id="37" idx="1"/>
          </p:cNvCxnSpPr>
          <p:nvPr/>
        </p:nvCxnSpPr>
        <p:spPr>
          <a:xfrm>
            <a:off x="4618038" y="2579688"/>
            <a:ext cx="1085850" cy="16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03"/>
          <p:cNvCxnSpPr>
            <a:endCxn id="40" idx="1"/>
          </p:cNvCxnSpPr>
          <p:nvPr/>
        </p:nvCxnSpPr>
        <p:spPr>
          <a:xfrm>
            <a:off x="4549775" y="2608263"/>
            <a:ext cx="1235075"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104"/>
          <p:cNvCxnSpPr>
            <a:stCxn id="29" idx="3"/>
          </p:cNvCxnSpPr>
          <p:nvPr/>
        </p:nvCxnSpPr>
        <p:spPr>
          <a:xfrm flipV="1">
            <a:off x="4618038" y="2387600"/>
            <a:ext cx="1085850" cy="56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105"/>
          <p:cNvCxnSpPr>
            <a:stCxn id="29" idx="3"/>
            <a:endCxn id="37" idx="1"/>
          </p:cNvCxnSpPr>
          <p:nvPr/>
        </p:nvCxnSpPr>
        <p:spPr>
          <a:xfrm flipV="1">
            <a:off x="4618038" y="2744788"/>
            <a:ext cx="1085850" cy="2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06"/>
          <p:cNvCxnSpPr/>
          <p:nvPr/>
        </p:nvCxnSpPr>
        <p:spPr>
          <a:xfrm>
            <a:off x="4549775" y="2965450"/>
            <a:ext cx="1227138" cy="15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07"/>
          <p:cNvCxnSpPr>
            <a:stCxn id="30" idx="3"/>
            <a:endCxn id="38" idx="1"/>
          </p:cNvCxnSpPr>
          <p:nvPr/>
        </p:nvCxnSpPr>
        <p:spPr>
          <a:xfrm flipV="1">
            <a:off x="4618038" y="2387600"/>
            <a:ext cx="1166812" cy="92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08"/>
          <p:cNvCxnSpPr>
            <a:endCxn id="37" idx="1"/>
          </p:cNvCxnSpPr>
          <p:nvPr/>
        </p:nvCxnSpPr>
        <p:spPr>
          <a:xfrm flipV="1">
            <a:off x="4549775" y="2744788"/>
            <a:ext cx="1154113"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09"/>
          <p:cNvCxnSpPr>
            <a:stCxn id="30" idx="3"/>
          </p:cNvCxnSpPr>
          <p:nvPr/>
        </p:nvCxnSpPr>
        <p:spPr>
          <a:xfrm flipV="1">
            <a:off x="4618038" y="3101975"/>
            <a:ext cx="1158875"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110"/>
          <p:cNvSpPr txBox="1"/>
          <p:nvPr/>
        </p:nvSpPr>
        <p:spPr>
          <a:xfrm>
            <a:off x="5388769" y="3449638"/>
            <a:ext cx="1563687" cy="368300"/>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reduceByKey</a:t>
            </a:r>
          </a:p>
        </p:txBody>
      </p:sp>
      <p:sp>
        <p:nvSpPr>
          <p:cNvPr id="54" name="Rounded Rectangle 111"/>
          <p:cNvSpPr/>
          <p:nvPr/>
        </p:nvSpPr>
        <p:spPr>
          <a:xfrm>
            <a:off x="7296150" y="2620963"/>
            <a:ext cx="563563" cy="2873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55" name="Straight Arrow Connector 112"/>
          <p:cNvCxnSpPr>
            <a:stCxn id="39" idx="3"/>
            <a:endCxn id="54" idx="1"/>
          </p:cNvCxnSpPr>
          <p:nvPr/>
        </p:nvCxnSpPr>
        <p:spPr>
          <a:xfrm>
            <a:off x="6348413" y="2757488"/>
            <a:ext cx="947737"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113"/>
          <p:cNvSpPr txBox="1"/>
          <p:nvPr/>
        </p:nvSpPr>
        <p:spPr>
          <a:xfrm>
            <a:off x="7235825" y="3134477"/>
            <a:ext cx="1011238" cy="369332"/>
          </a:xfrm>
          <a:prstGeom prst="rect">
            <a:avLst/>
          </a:prstGeom>
          <a:noFill/>
        </p:spPr>
        <p:txBody>
          <a:bodyPr wrap="square">
            <a:spAutoFit/>
          </a:bodyPr>
          <a:lstStyle/>
          <a:p>
            <a:pPr>
              <a:defRPr/>
            </a:pPr>
            <a:r>
              <a:rPr lang="en-US" dirty="0">
                <a:solidFill>
                  <a:schemeClr val="accent1">
                    <a:lumMod val="75000"/>
                  </a:schemeClr>
                </a:solidFill>
                <a:latin typeface="+mn-lt"/>
                <a:ea typeface="ＭＳ Ｐゴシック" charset="0"/>
                <a:cs typeface="ＭＳ Ｐゴシック" charset="0"/>
              </a:rPr>
              <a:t>collect</a:t>
            </a:r>
          </a:p>
        </p:txBody>
      </p:sp>
      <p:sp>
        <p:nvSpPr>
          <p:cNvPr id="57" name="TextBox 2"/>
          <p:cNvSpPr txBox="1">
            <a:spLocks noChangeArrowheads="1"/>
          </p:cNvSpPr>
          <p:nvPr/>
        </p:nvSpPr>
        <p:spPr bwMode="auto">
          <a:xfrm>
            <a:off x="2390775" y="1639888"/>
            <a:ext cx="106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dirty="0">
                <a:latin typeface="+mn-lt"/>
              </a:rPr>
              <a:t>Stage 1</a:t>
            </a:r>
          </a:p>
        </p:txBody>
      </p:sp>
      <p:sp>
        <p:nvSpPr>
          <p:cNvPr id="58" name="TextBox 114"/>
          <p:cNvSpPr txBox="1">
            <a:spLocks noChangeArrowheads="1"/>
          </p:cNvSpPr>
          <p:nvPr/>
        </p:nvSpPr>
        <p:spPr bwMode="auto">
          <a:xfrm>
            <a:off x="6353175" y="1624013"/>
            <a:ext cx="1198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dirty="0">
                <a:latin typeface="+mn-lt"/>
              </a:rPr>
              <a:t>Stage 2</a:t>
            </a:r>
          </a:p>
        </p:txBody>
      </p:sp>
    </p:spTree>
    <p:extLst>
      <p:ext uri="{BB962C8B-B14F-4D97-AF65-F5344CB8AC3E}">
        <p14:creationId xmlns:p14="http://schemas.microsoft.com/office/powerpoint/2010/main" val="24978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Examples</a:t>
            </a:r>
            <a:endParaRPr lang="en-US" dirty="0"/>
          </a:p>
        </p:txBody>
      </p:sp>
      <p:sp>
        <p:nvSpPr>
          <p:cNvPr id="4" name="Can 3"/>
          <p:cNvSpPr/>
          <p:nvPr/>
        </p:nvSpPr>
        <p:spPr>
          <a:xfrm>
            <a:off x="1076125" y="1796087"/>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5" name="Straight Arrow Connector 4"/>
          <p:cNvCxnSpPr>
            <a:stCxn id="4" idx="4"/>
            <a:endCxn id="6" idx="1"/>
          </p:cNvCxnSpPr>
          <p:nvPr/>
        </p:nvCxnSpPr>
        <p:spPr>
          <a:xfrm>
            <a:off x="1858509" y="2208126"/>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2396304" y="1984276"/>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t>iter</a:t>
            </a:r>
            <a:r>
              <a:rPr lang="en-US" dirty="0"/>
              <a:t>. 1</a:t>
            </a:r>
          </a:p>
        </p:txBody>
      </p:sp>
      <p:cxnSp>
        <p:nvCxnSpPr>
          <p:cNvPr id="7" name="Straight Arrow Connector 6"/>
          <p:cNvCxnSpPr>
            <a:stCxn id="6" idx="3"/>
            <a:endCxn id="13" idx="2"/>
          </p:cNvCxnSpPr>
          <p:nvPr/>
        </p:nvCxnSpPr>
        <p:spPr>
          <a:xfrm>
            <a:off x="3306309" y="2208126"/>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endCxn id="9" idx="1"/>
          </p:cNvCxnSpPr>
          <p:nvPr/>
        </p:nvCxnSpPr>
        <p:spPr>
          <a:xfrm flipV="1">
            <a:off x="4588616" y="2208126"/>
            <a:ext cx="537795" cy="518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126411" y="1984276"/>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t>iter</a:t>
            </a:r>
            <a:r>
              <a:rPr lang="en-US" dirty="0"/>
              <a:t>. 2</a:t>
            </a:r>
          </a:p>
        </p:txBody>
      </p:sp>
      <p:cxnSp>
        <p:nvCxnSpPr>
          <p:cNvPr id="10" name="Straight Arrow Connector 9"/>
          <p:cNvCxnSpPr>
            <a:stCxn id="9" idx="3"/>
            <a:endCxn id="14" idx="2"/>
          </p:cNvCxnSpPr>
          <p:nvPr/>
        </p:nvCxnSpPr>
        <p:spPr>
          <a:xfrm>
            <a:off x="6036416" y="2208126"/>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7302225" y="2213313"/>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837432" y="1989463"/>
            <a:ext cx="726677" cy="430887"/>
          </a:xfrm>
          <a:prstGeom prst="rect">
            <a:avLst/>
          </a:prstGeom>
          <a:noFill/>
        </p:spPr>
        <p:txBody>
          <a:bodyPr wrap="square" rtlCol="0">
            <a:spAutoFit/>
          </a:bodyPr>
          <a:lstStyle/>
          <a:p>
            <a:pPr algn="ctr"/>
            <a:r>
              <a:rPr lang="en-US" sz="2200" b="1" dirty="0">
                <a:latin typeface="Corbel"/>
                <a:cs typeface="Corbel"/>
              </a:rPr>
              <a:t>.  .  .</a:t>
            </a:r>
          </a:p>
        </p:txBody>
      </p:sp>
      <p:sp>
        <p:nvSpPr>
          <p:cNvPr id="13" name="Can 12"/>
          <p:cNvSpPr/>
          <p:nvPr/>
        </p:nvSpPr>
        <p:spPr>
          <a:xfrm>
            <a:off x="3802827" y="1796087"/>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14" name="Can 13"/>
          <p:cNvSpPr/>
          <p:nvPr/>
        </p:nvSpPr>
        <p:spPr>
          <a:xfrm>
            <a:off x="6532934" y="1796087"/>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15" name="TextBox 14"/>
          <p:cNvSpPr txBox="1"/>
          <p:nvPr/>
        </p:nvSpPr>
        <p:spPr>
          <a:xfrm>
            <a:off x="1076125" y="2629224"/>
            <a:ext cx="684803" cy="369332"/>
          </a:xfrm>
          <a:prstGeom prst="rect">
            <a:avLst/>
          </a:prstGeom>
          <a:noFill/>
        </p:spPr>
        <p:txBody>
          <a:bodyPr wrap="none" rtlCol="0">
            <a:spAutoFit/>
          </a:bodyPr>
          <a:lstStyle/>
          <a:p>
            <a:r>
              <a:rPr lang="en-US" dirty="0">
                <a:latin typeface="+mn-lt"/>
                <a:cs typeface="Corbel"/>
              </a:rPr>
              <a:t>Input</a:t>
            </a:r>
          </a:p>
        </p:txBody>
      </p:sp>
      <p:sp>
        <p:nvSpPr>
          <p:cNvPr id="16" name="TextBox 15"/>
          <p:cNvSpPr txBox="1"/>
          <p:nvPr/>
        </p:nvSpPr>
        <p:spPr>
          <a:xfrm>
            <a:off x="1800668" y="1371600"/>
            <a:ext cx="679930" cy="646331"/>
          </a:xfrm>
          <a:prstGeom prst="rect">
            <a:avLst/>
          </a:prstGeom>
          <a:noFill/>
        </p:spPr>
        <p:txBody>
          <a:bodyPr wrap="none" rtlCol="0">
            <a:spAutoFit/>
          </a:bodyPr>
          <a:lstStyle/>
          <a:p>
            <a:pPr algn="ctr"/>
            <a:r>
              <a:rPr lang="en-US" dirty="0">
                <a:latin typeface="+mn-lt"/>
                <a:cs typeface="Calibri" panose="020F0502020204030204" pitchFamily="34" charset="0"/>
              </a:rPr>
              <a:t>HDFS</a:t>
            </a:r>
            <a:br>
              <a:rPr lang="en-US" dirty="0">
                <a:latin typeface="+mn-lt"/>
                <a:cs typeface="Calibri" panose="020F0502020204030204" pitchFamily="34" charset="0"/>
              </a:rPr>
            </a:br>
            <a:r>
              <a:rPr lang="en-US" dirty="0">
                <a:latin typeface="+mn-lt"/>
                <a:cs typeface="Calibri" panose="020F0502020204030204" pitchFamily="34" charset="0"/>
              </a:rPr>
              <a:t>read</a:t>
            </a:r>
          </a:p>
        </p:txBody>
      </p:sp>
      <p:sp>
        <p:nvSpPr>
          <p:cNvPr id="17" name="TextBox 16"/>
          <p:cNvSpPr txBox="1"/>
          <p:nvPr/>
        </p:nvSpPr>
        <p:spPr>
          <a:xfrm>
            <a:off x="3179148" y="1371600"/>
            <a:ext cx="679930" cy="646331"/>
          </a:xfrm>
          <a:prstGeom prst="rect">
            <a:avLst/>
          </a:prstGeom>
          <a:noFill/>
        </p:spPr>
        <p:txBody>
          <a:bodyPr wrap="none" rtlCol="0">
            <a:spAutoFit/>
          </a:bodyPr>
          <a:lstStyle/>
          <a:p>
            <a:pPr algn="ctr"/>
            <a:r>
              <a:rPr lang="en-US" dirty="0">
                <a:latin typeface="+mn-lt"/>
                <a:cs typeface="Corbel"/>
              </a:rPr>
              <a:t>HDFS</a:t>
            </a:r>
            <a:br>
              <a:rPr lang="en-US" dirty="0">
                <a:latin typeface="+mn-lt"/>
                <a:cs typeface="Corbel"/>
              </a:rPr>
            </a:br>
            <a:r>
              <a:rPr lang="en-US" dirty="0">
                <a:latin typeface="+mn-lt"/>
                <a:cs typeface="Corbel"/>
              </a:rPr>
              <a:t>write</a:t>
            </a:r>
          </a:p>
        </p:txBody>
      </p:sp>
      <p:sp>
        <p:nvSpPr>
          <p:cNvPr id="18" name="TextBox 17"/>
          <p:cNvSpPr txBox="1"/>
          <p:nvPr/>
        </p:nvSpPr>
        <p:spPr>
          <a:xfrm>
            <a:off x="4530615" y="1371600"/>
            <a:ext cx="679930" cy="646331"/>
          </a:xfrm>
          <a:prstGeom prst="rect">
            <a:avLst/>
          </a:prstGeom>
          <a:noFill/>
        </p:spPr>
        <p:txBody>
          <a:bodyPr wrap="none" rtlCol="0">
            <a:spAutoFit/>
          </a:bodyPr>
          <a:lstStyle/>
          <a:p>
            <a:pPr algn="ctr"/>
            <a:r>
              <a:rPr lang="en-US" dirty="0">
                <a:latin typeface="+mn-lt"/>
                <a:cs typeface="Corbel"/>
              </a:rPr>
              <a:t>HDFS</a:t>
            </a:r>
            <a:br>
              <a:rPr lang="en-US" dirty="0">
                <a:latin typeface="+mn-lt"/>
                <a:cs typeface="Corbel"/>
              </a:rPr>
            </a:br>
            <a:r>
              <a:rPr lang="en-US" dirty="0">
                <a:latin typeface="+mn-lt"/>
                <a:cs typeface="Corbel"/>
              </a:rPr>
              <a:t>read</a:t>
            </a:r>
          </a:p>
        </p:txBody>
      </p:sp>
      <p:sp>
        <p:nvSpPr>
          <p:cNvPr id="19" name="TextBox 18"/>
          <p:cNvSpPr txBox="1"/>
          <p:nvPr/>
        </p:nvSpPr>
        <p:spPr>
          <a:xfrm>
            <a:off x="5909481" y="1371600"/>
            <a:ext cx="679930" cy="646331"/>
          </a:xfrm>
          <a:prstGeom prst="rect">
            <a:avLst/>
          </a:prstGeom>
          <a:noFill/>
        </p:spPr>
        <p:txBody>
          <a:bodyPr wrap="none" rtlCol="0">
            <a:spAutoFit/>
          </a:bodyPr>
          <a:lstStyle/>
          <a:p>
            <a:pPr algn="ctr"/>
            <a:r>
              <a:rPr lang="en-US" dirty="0">
                <a:latin typeface="+mn-lt"/>
                <a:cs typeface="Corbel"/>
              </a:rPr>
              <a:t>HDFS</a:t>
            </a:r>
            <a:br>
              <a:rPr lang="en-US" dirty="0">
                <a:latin typeface="+mn-lt"/>
                <a:cs typeface="Corbel"/>
              </a:rPr>
            </a:br>
            <a:r>
              <a:rPr lang="en-US" dirty="0">
                <a:latin typeface="+mn-lt"/>
                <a:cs typeface="Corbel"/>
              </a:rPr>
              <a:t>write</a:t>
            </a:r>
          </a:p>
        </p:txBody>
      </p:sp>
      <p:sp>
        <p:nvSpPr>
          <p:cNvPr id="20" name="TextBox 19"/>
          <p:cNvSpPr txBox="1"/>
          <p:nvPr/>
        </p:nvSpPr>
        <p:spPr>
          <a:xfrm>
            <a:off x="1076125" y="5138968"/>
            <a:ext cx="684803" cy="369332"/>
          </a:xfrm>
          <a:prstGeom prst="rect">
            <a:avLst/>
          </a:prstGeom>
          <a:noFill/>
        </p:spPr>
        <p:txBody>
          <a:bodyPr wrap="none" rtlCol="0">
            <a:spAutoFit/>
          </a:bodyPr>
          <a:lstStyle/>
          <a:p>
            <a:r>
              <a:rPr lang="en-US" dirty="0">
                <a:latin typeface="+mn-lt"/>
                <a:cs typeface="Corbel"/>
              </a:rPr>
              <a:t>Input</a:t>
            </a:r>
          </a:p>
        </p:txBody>
      </p:sp>
      <p:cxnSp>
        <p:nvCxnSpPr>
          <p:cNvPr id="21" name="Straight Arrow Connector 20"/>
          <p:cNvCxnSpPr>
            <a:stCxn id="36" idx="3"/>
            <a:endCxn id="30" idx="1"/>
          </p:cNvCxnSpPr>
          <p:nvPr/>
        </p:nvCxnSpPr>
        <p:spPr>
          <a:xfrm flipV="1">
            <a:off x="1637482" y="3489854"/>
            <a:ext cx="1838610"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36" idx="3"/>
            <a:endCxn id="31" idx="1"/>
          </p:cNvCxnSpPr>
          <p:nvPr/>
        </p:nvCxnSpPr>
        <p:spPr>
          <a:xfrm flipV="1">
            <a:off x="1637482" y="4315716"/>
            <a:ext cx="1838610"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36" idx="3"/>
            <a:endCxn id="32" idx="1"/>
          </p:cNvCxnSpPr>
          <p:nvPr/>
        </p:nvCxnSpPr>
        <p:spPr>
          <a:xfrm>
            <a:off x="1637482" y="4704060"/>
            <a:ext cx="1838610"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27" idx="1"/>
          </p:cNvCxnSpPr>
          <p:nvPr/>
        </p:nvCxnSpPr>
        <p:spPr>
          <a:xfrm>
            <a:off x="4965074" y="34898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28" idx="1"/>
          </p:cNvCxnSpPr>
          <p:nvPr/>
        </p:nvCxnSpPr>
        <p:spPr>
          <a:xfrm>
            <a:off x="4965074" y="4315716"/>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29" idx="1"/>
          </p:cNvCxnSpPr>
          <p:nvPr/>
        </p:nvCxnSpPr>
        <p:spPr>
          <a:xfrm>
            <a:off x="4965074" y="512950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7" name="Folded Corner 26"/>
          <p:cNvSpPr/>
          <p:nvPr/>
        </p:nvSpPr>
        <p:spPr>
          <a:xfrm>
            <a:off x="5533272" y="3200400"/>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28" name="Folded Corner 27"/>
          <p:cNvSpPr/>
          <p:nvPr/>
        </p:nvSpPr>
        <p:spPr>
          <a:xfrm>
            <a:off x="5533272" y="4026262"/>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29" name="Folded Corner 28"/>
          <p:cNvSpPr/>
          <p:nvPr/>
        </p:nvSpPr>
        <p:spPr>
          <a:xfrm>
            <a:off x="5533272" y="4840048"/>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30" name="Rectangle 29"/>
          <p:cNvSpPr/>
          <p:nvPr/>
        </p:nvSpPr>
        <p:spPr>
          <a:xfrm>
            <a:off x="3476092" y="3266004"/>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t>query 1</a:t>
            </a:r>
          </a:p>
        </p:txBody>
      </p:sp>
      <p:sp>
        <p:nvSpPr>
          <p:cNvPr id="31" name="Rectangle 30"/>
          <p:cNvSpPr/>
          <p:nvPr/>
        </p:nvSpPr>
        <p:spPr>
          <a:xfrm>
            <a:off x="3476092" y="409186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t>query 2</a:t>
            </a:r>
          </a:p>
        </p:txBody>
      </p:sp>
      <p:sp>
        <p:nvSpPr>
          <p:cNvPr id="32" name="Rectangle 31"/>
          <p:cNvSpPr/>
          <p:nvPr/>
        </p:nvSpPr>
        <p:spPr>
          <a:xfrm>
            <a:off x="3476092" y="4903685"/>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t>query 3</a:t>
            </a:r>
          </a:p>
        </p:txBody>
      </p:sp>
      <p:sp>
        <p:nvSpPr>
          <p:cNvPr id="33" name="TextBox 32"/>
          <p:cNvSpPr txBox="1"/>
          <p:nvPr/>
        </p:nvSpPr>
        <p:spPr>
          <a:xfrm>
            <a:off x="6058314" y="3254909"/>
            <a:ext cx="888577" cy="369332"/>
          </a:xfrm>
          <a:prstGeom prst="rect">
            <a:avLst/>
          </a:prstGeom>
          <a:noFill/>
        </p:spPr>
        <p:txBody>
          <a:bodyPr wrap="none" rtlCol="0">
            <a:spAutoFit/>
          </a:bodyPr>
          <a:lstStyle/>
          <a:p>
            <a:r>
              <a:rPr lang="en-US" dirty="0">
                <a:latin typeface="+mn-lt"/>
                <a:cs typeface="Corbel"/>
              </a:rPr>
              <a:t>result 1</a:t>
            </a:r>
          </a:p>
        </p:txBody>
      </p:sp>
      <p:sp>
        <p:nvSpPr>
          <p:cNvPr id="34" name="TextBox 33"/>
          <p:cNvSpPr txBox="1"/>
          <p:nvPr/>
        </p:nvSpPr>
        <p:spPr>
          <a:xfrm>
            <a:off x="6058314" y="4073878"/>
            <a:ext cx="888577" cy="369332"/>
          </a:xfrm>
          <a:prstGeom prst="rect">
            <a:avLst/>
          </a:prstGeom>
          <a:noFill/>
        </p:spPr>
        <p:txBody>
          <a:bodyPr wrap="none" rtlCol="0">
            <a:spAutoFit/>
          </a:bodyPr>
          <a:lstStyle/>
          <a:p>
            <a:r>
              <a:rPr lang="en-US" dirty="0">
                <a:latin typeface="+mn-lt"/>
                <a:cs typeface="Corbel"/>
              </a:rPr>
              <a:t>result 2</a:t>
            </a:r>
          </a:p>
        </p:txBody>
      </p:sp>
      <p:sp>
        <p:nvSpPr>
          <p:cNvPr id="35" name="TextBox 34"/>
          <p:cNvSpPr txBox="1"/>
          <p:nvPr/>
        </p:nvSpPr>
        <p:spPr>
          <a:xfrm>
            <a:off x="6058314" y="4905652"/>
            <a:ext cx="888577" cy="369332"/>
          </a:xfrm>
          <a:prstGeom prst="rect">
            <a:avLst/>
          </a:prstGeom>
          <a:noFill/>
        </p:spPr>
        <p:txBody>
          <a:bodyPr wrap="none" rtlCol="0">
            <a:spAutoFit/>
          </a:bodyPr>
          <a:lstStyle/>
          <a:p>
            <a:r>
              <a:rPr lang="en-US" dirty="0">
                <a:latin typeface="+mn-lt"/>
                <a:cs typeface="Corbel"/>
              </a:rPr>
              <a:t>result 3</a:t>
            </a:r>
          </a:p>
        </p:txBody>
      </p:sp>
      <p:sp>
        <p:nvSpPr>
          <p:cNvPr id="36" name="Diamond 35"/>
          <p:cNvSpPr/>
          <p:nvPr/>
        </p:nvSpPr>
        <p:spPr>
          <a:xfrm>
            <a:off x="1347836" y="4618739"/>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37" name="Can 36"/>
          <p:cNvSpPr/>
          <p:nvPr/>
        </p:nvSpPr>
        <p:spPr>
          <a:xfrm>
            <a:off x="1076125" y="4294144"/>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38" name="TextBox 37"/>
          <p:cNvSpPr txBox="1"/>
          <p:nvPr/>
        </p:nvSpPr>
        <p:spPr>
          <a:xfrm>
            <a:off x="1958281" y="3390250"/>
            <a:ext cx="679930" cy="646331"/>
          </a:xfrm>
          <a:prstGeom prst="rect">
            <a:avLst/>
          </a:prstGeom>
          <a:noFill/>
        </p:spPr>
        <p:txBody>
          <a:bodyPr wrap="none" rtlCol="0">
            <a:spAutoFit/>
          </a:bodyPr>
          <a:lstStyle/>
          <a:p>
            <a:pPr algn="ctr"/>
            <a:r>
              <a:rPr lang="en-US" dirty="0">
                <a:latin typeface="+mn-lt"/>
                <a:cs typeface="Corbel"/>
              </a:rPr>
              <a:t>HDFS</a:t>
            </a:r>
            <a:br>
              <a:rPr lang="en-US" dirty="0">
                <a:latin typeface="+mn-lt"/>
                <a:cs typeface="Corbel"/>
              </a:rPr>
            </a:br>
            <a:r>
              <a:rPr lang="en-US" dirty="0">
                <a:latin typeface="+mn-lt"/>
                <a:cs typeface="Corbel"/>
              </a:rPr>
              <a:t>read</a:t>
            </a:r>
          </a:p>
        </p:txBody>
      </p:sp>
      <p:sp>
        <p:nvSpPr>
          <p:cNvPr id="74" name="Rounded Rectangle 73"/>
          <p:cNvSpPr/>
          <p:nvPr/>
        </p:nvSpPr>
        <p:spPr>
          <a:xfrm>
            <a:off x="892916" y="5651867"/>
            <a:ext cx="7391400" cy="700388"/>
          </a:xfrm>
          <a:prstGeom prst="roundRect">
            <a:avLst>
              <a:gd name="adj" fmla="val 16408"/>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2100" dirty="0"/>
              <a:t>Slow due to replication and disk I/O,</a:t>
            </a:r>
            <a:br>
              <a:rPr lang="en-US" sz="2100" dirty="0"/>
            </a:br>
            <a:r>
              <a:rPr lang="en-US" sz="2100" dirty="0"/>
              <a:t>but necessary for fault tolerance</a:t>
            </a:r>
          </a:p>
        </p:txBody>
      </p:sp>
    </p:spTree>
    <p:extLst>
      <p:ext uri="{BB962C8B-B14F-4D97-AF65-F5344CB8AC3E}">
        <p14:creationId xmlns:p14="http://schemas.microsoft.com/office/powerpoint/2010/main" val="319344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Execution Plan</a:t>
            </a:r>
            <a:endParaRPr lang="en-US" dirty="0"/>
          </a:p>
        </p:txBody>
      </p:sp>
      <p:sp>
        <p:nvSpPr>
          <p:cNvPr id="4" name="Rounded Rectangle 1"/>
          <p:cNvSpPr/>
          <p:nvPr/>
        </p:nvSpPr>
        <p:spPr>
          <a:xfrm>
            <a:off x="503238" y="1628775"/>
            <a:ext cx="5060950" cy="2449513"/>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sp>
        <p:nvSpPr>
          <p:cNvPr id="5" name="Rounded Rectangle 75"/>
          <p:cNvSpPr/>
          <p:nvPr/>
        </p:nvSpPr>
        <p:spPr>
          <a:xfrm>
            <a:off x="5105400" y="1624013"/>
            <a:ext cx="3392488" cy="2447925"/>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grpSp>
        <p:nvGrpSpPr>
          <p:cNvPr id="6" name="Group 63"/>
          <p:cNvGrpSpPr>
            <a:grpSpLocks/>
          </p:cNvGrpSpPr>
          <p:nvPr/>
        </p:nvGrpSpPr>
        <p:grpSpPr bwMode="auto">
          <a:xfrm>
            <a:off x="1019175" y="1985963"/>
            <a:ext cx="723900" cy="1584325"/>
            <a:chOff x="1642340" y="5129482"/>
            <a:chExt cx="648072" cy="1584176"/>
          </a:xfrm>
        </p:grpSpPr>
        <p:sp>
          <p:nvSpPr>
            <p:cNvPr id="7" name="Rounded Rectangle 64"/>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8" name="Rounded Rectangle 65"/>
            <p:cNvSpPr/>
            <p:nvPr/>
          </p:nvSpPr>
          <p:spPr>
            <a:xfrm>
              <a:off x="1714822"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 name="Rounded Rectangle 66"/>
            <p:cNvSpPr/>
            <p:nvPr/>
          </p:nvSpPr>
          <p:spPr>
            <a:xfrm>
              <a:off x="1714822"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ounded Rectangle 67"/>
            <p:cNvSpPr/>
            <p:nvPr/>
          </p:nvSpPr>
          <p:spPr>
            <a:xfrm>
              <a:off x="1714822"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68"/>
            <p:cNvSpPr/>
            <p:nvPr/>
          </p:nvSpPr>
          <p:spPr>
            <a:xfrm>
              <a:off x="1714822"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2" name="TextBox 69"/>
          <p:cNvSpPr txBox="1"/>
          <p:nvPr/>
        </p:nvSpPr>
        <p:spPr>
          <a:xfrm>
            <a:off x="889793" y="3621088"/>
            <a:ext cx="1027113" cy="368300"/>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textFile</a:t>
            </a:r>
          </a:p>
        </p:txBody>
      </p:sp>
      <p:grpSp>
        <p:nvGrpSpPr>
          <p:cNvPr id="13" name="Group 70"/>
          <p:cNvGrpSpPr>
            <a:grpSpLocks/>
          </p:cNvGrpSpPr>
          <p:nvPr/>
        </p:nvGrpSpPr>
        <p:grpSpPr bwMode="auto">
          <a:xfrm>
            <a:off x="2487613" y="1985963"/>
            <a:ext cx="723900" cy="1584325"/>
            <a:chOff x="1642340" y="5129482"/>
            <a:chExt cx="648072" cy="1584176"/>
          </a:xfrm>
        </p:grpSpPr>
        <p:sp>
          <p:nvSpPr>
            <p:cNvPr id="14" name="Rounded Rectangle 7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5" name="Rounded Rectangle 72"/>
            <p:cNvSpPr/>
            <p:nvPr/>
          </p:nvSpPr>
          <p:spPr>
            <a:xfrm>
              <a:off x="1714821"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6" name="Rounded Rectangle 73"/>
            <p:cNvSpPr/>
            <p:nvPr/>
          </p:nvSpPr>
          <p:spPr>
            <a:xfrm>
              <a:off x="1714821"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ounded Rectangle 74"/>
            <p:cNvSpPr/>
            <p:nvPr/>
          </p:nvSpPr>
          <p:spPr>
            <a:xfrm>
              <a:off x="1714821"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ounded Rectangle 76"/>
            <p:cNvSpPr/>
            <p:nvPr/>
          </p:nvSpPr>
          <p:spPr>
            <a:xfrm>
              <a:off x="1714821"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19" name="Straight Arrow Connector 77"/>
          <p:cNvCxnSpPr>
            <a:endCxn id="15" idx="1"/>
          </p:cNvCxnSpPr>
          <p:nvPr/>
        </p:nvCxnSpPr>
        <p:spPr>
          <a:xfrm>
            <a:off x="1595438" y="2228850"/>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78"/>
          <p:cNvCxnSpPr>
            <a:endCxn id="16" idx="1"/>
          </p:cNvCxnSpPr>
          <p:nvPr/>
        </p:nvCxnSpPr>
        <p:spPr>
          <a:xfrm>
            <a:off x="1595438" y="2595563"/>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79"/>
          <p:cNvCxnSpPr>
            <a:stCxn id="10" idx="3"/>
            <a:endCxn id="17" idx="1"/>
          </p:cNvCxnSpPr>
          <p:nvPr/>
        </p:nvCxnSpPr>
        <p:spPr>
          <a:xfrm>
            <a:off x="1663700" y="2965450"/>
            <a:ext cx="904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80"/>
          <p:cNvCxnSpPr>
            <a:stCxn id="11" idx="3"/>
            <a:endCxn id="18" idx="1"/>
          </p:cNvCxnSpPr>
          <p:nvPr/>
        </p:nvCxnSpPr>
        <p:spPr>
          <a:xfrm>
            <a:off x="1663700" y="3332163"/>
            <a:ext cx="904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81"/>
          <p:cNvSpPr txBox="1"/>
          <p:nvPr/>
        </p:nvSpPr>
        <p:spPr>
          <a:xfrm>
            <a:off x="2540794" y="3617788"/>
            <a:ext cx="1027112" cy="368300"/>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map</a:t>
            </a:r>
          </a:p>
        </p:txBody>
      </p:sp>
      <p:grpSp>
        <p:nvGrpSpPr>
          <p:cNvPr id="24" name="Group 82"/>
          <p:cNvGrpSpPr>
            <a:grpSpLocks/>
          </p:cNvGrpSpPr>
          <p:nvPr/>
        </p:nvGrpSpPr>
        <p:grpSpPr bwMode="auto">
          <a:xfrm>
            <a:off x="3973513" y="1970088"/>
            <a:ext cx="723900" cy="1584325"/>
            <a:chOff x="1642340" y="5129482"/>
            <a:chExt cx="648072" cy="1584176"/>
          </a:xfrm>
        </p:grpSpPr>
        <p:sp>
          <p:nvSpPr>
            <p:cNvPr id="25" name="Rounded Rectangle 83"/>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26" name="Rounded Rectangle 84"/>
            <p:cNvSpPr/>
            <p:nvPr/>
          </p:nvSpPr>
          <p:spPr>
            <a:xfrm>
              <a:off x="1714821"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ounded Rectangle 85"/>
            <p:cNvSpPr/>
            <p:nvPr/>
          </p:nvSpPr>
          <p:spPr>
            <a:xfrm>
              <a:off x="1714821"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ounded Rectangle 86"/>
            <p:cNvSpPr/>
            <p:nvPr/>
          </p:nvSpPr>
          <p:spPr>
            <a:xfrm>
              <a:off x="1714821"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ounded Rectangle 87"/>
            <p:cNvSpPr/>
            <p:nvPr/>
          </p:nvSpPr>
          <p:spPr>
            <a:xfrm>
              <a:off x="1714821"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0" name="Straight Arrow Connector 88"/>
          <p:cNvCxnSpPr>
            <a:endCxn id="26" idx="1"/>
          </p:cNvCxnSpPr>
          <p:nvPr/>
        </p:nvCxnSpPr>
        <p:spPr>
          <a:xfrm>
            <a:off x="3081338" y="2212975"/>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89"/>
          <p:cNvCxnSpPr>
            <a:endCxn id="27" idx="1"/>
          </p:cNvCxnSpPr>
          <p:nvPr/>
        </p:nvCxnSpPr>
        <p:spPr>
          <a:xfrm>
            <a:off x="3081338" y="2579688"/>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90"/>
          <p:cNvCxnSpPr>
            <a:endCxn id="28" idx="1"/>
          </p:cNvCxnSpPr>
          <p:nvPr/>
        </p:nvCxnSpPr>
        <p:spPr>
          <a:xfrm>
            <a:off x="3081338" y="2949575"/>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91"/>
          <p:cNvCxnSpPr>
            <a:endCxn id="29" idx="1"/>
          </p:cNvCxnSpPr>
          <p:nvPr/>
        </p:nvCxnSpPr>
        <p:spPr>
          <a:xfrm>
            <a:off x="3081338" y="3316288"/>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92"/>
          <p:cNvSpPr txBox="1"/>
          <p:nvPr/>
        </p:nvSpPr>
        <p:spPr>
          <a:xfrm>
            <a:off x="4004469" y="3617788"/>
            <a:ext cx="1027112" cy="369888"/>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map</a:t>
            </a:r>
          </a:p>
        </p:txBody>
      </p:sp>
      <p:grpSp>
        <p:nvGrpSpPr>
          <p:cNvPr id="35" name="Group 93"/>
          <p:cNvGrpSpPr>
            <a:grpSpLocks/>
          </p:cNvGrpSpPr>
          <p:nvPr/>
        </p:nvGrpSpPr>
        <p:grpSpPr bwMode="auto">
          <a:xfrm>
            <a:off x="5703888" y="2130425"/>
            <a:ext cx="723900" cy="1230313"/>
            <a:chOff x="1642340" y="5481950"/>
            <a:chExt cx="648072" cy="1231707"/>
          </a:xfrm>
        </p:grpSpPr>
        <p:sp>
          <p:nvSpPr>
            <p:cNvPr id="36" name="Rounded Rectangle 94"/>
            <p:cNvSpPr/>
            <p:nvPr/>
          </p:nvSpPr>
          <p:spPr>
            <a:xfrm>
              <a:off x="1642340" y="5481950"/>
              <a:ext cx="648072" cy="123170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37" name="Rounded Rectangle 95"/>
            <p:cNvSpPr/>
            <p:nvPr/>
          </p:nvSpPr>
          <p:spPr>
            <a:xfrm>
              <a:off x="1714821" y="5594791"/>
              <a:ext cx="503109" cy="2876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8" name="Rounded Rectangle 96"/>
            <p:cNvSpPr/>
            <p:nvPr/>
          </p:nvSpPr>
          <p:spPr>
            <a:xfrm>
              <a:off x="1714821" y="5965097"/>
              <a:ext cx="503109" cy="2892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9" name="Rounded Rectangle 97"/>
            <p:cNvSpPr/>
            <p:nvPr/>
          </p:nvSpPr>
          <p:spPr>
            <a:xfrm>
              <a:off x="1714821" y="6332225"/>
              <a:ext cx="503109" cy="2876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40" name="Straight Arrow Connector 98"/>
          <p:cNvCxnSpPr>
            <a:stCxn id="26" idx="3"/>
            <a:endCxn id="37" idx="1"/>
          </p:cNvCxnSpPr>
          <p:nvPr/>
        </p:nvCxnSpPr>
        <p:spPr>
          <a:xfrm>
            <a:off x="4618038" y="2212975"/>
            <a:ext cx="1166812" cy="17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99"/>
          <p:cNvCxnSpPr>
            <a:endCxn id="36" idx="1"/>
          </p:cNvCxnSpPr>
          <p:nvPr/>
        </p:nvCxnSpPr>
        <p:spPr>
          <a:xfrm>
            <a:off x="4549775" y="2243138"/>
            <a:ext cx="1154113" cy="50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100"/>
          <p:cNvCxnSpPr>
            <a:endCxn id="39" idx="1"/>
          </p:cNvCxnSpPr>
          <p:nvPr/>
        </p:nvCxnSpPr>
        <p:spPr>
          <a:xfrm>
            <a:off x="4622800" y="2243138"/>
            <a:ext cx="1162050" cy="879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01"/>
          <p:cNvCxnSpPr>
            <a:stCxn id="27" idx="3"/>
          </p:cNvCxnSpPr>
          <p:nvPr/>
        </p:nvCxnSpPr>
        <p:spPr>
          <a:xfrm flipV="1">
            <a:off x="4618038" y="2387600"/>
            <a:ext cx="1158875" cy="1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02"/>
          <p:cNvCxnSpPr>
            <a:stCxn id="27" idx="3"/>
            <a:endCxn id="36" idx="1"/>
          </p:cNvCxnSpPr>
          <p:nvPr/>
        </p:nvCxnSpPr>
        <p:spPr>
          <a:xfrm>
            <a:off x="4618038" y="2579688"/>
            <a:ext cx="1085850" cy="16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103"/>
          <p:cNvCxnSpPr>
            <a:endCxn id="39" idx="1"/>
          </p:cNvCxnSpPr>
          <p:nvPr/>
        </p:nvCxnSpPr>
        <p:spPr>
          <a:xfrm>
            <a:off x="4549775" y="2608263"/>
            <a:ext cx="1235075"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04"/>
          <p:cNvCxnSpPr>
            <a:stCxn id="28" idx="3"/>
          </p:cNvCxnSpPr>
          <p:nvPr/>
        </p:nvCxnSpPr>
        <p:spPr>
          <a:xfrm flipV="1">
            <a:off x="4618038" y="2387600"/>
            <a:ext cx="1085850" cy="56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105"/>
          <p:cNvCxnSpPr>
            <a:stCxn id="28" idx="3"/>
            <a:endCxn id="36" idx="1"/>
          </p:cNvCxnSpPr>
          <p:nvPr/>
        </p:nvCxnSpPr>
        <p:spPr>
          <a:xfrm flipV="1">
            <a:off x="4618038" y="2744788"/>
            <a:ext cx="1085850" cy="2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106"/>
          <p:cNvCxnSpPr/>
          <p:nvPr/>
        </p:nvCxnSpPr>
        <p:spPr>
          <a:xfrm>
            <a:off x="4549775" y="2965450"/>
            <a:ext cx="1227138" cy="15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07"/>
          <p:cNvCxnSpPr>
            <a:stCxn id="29" idx="3"/>
            <a:endCxn id="37" idx="1"/>
          </p:cNvCxnSpPr>
          <p:nvPr/>
        </p:nvCxnSpPr>
        <p:spPr>
          <a:xfrm flipV="1">
            <a:off x="4618038" y="2387600"/>
            <a:ext cx="1166812" cy="92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08"/>
          <p:cNvCxnSpPr>
            <a:endCxn id="36" idx="1"/>
          </p:cNvCxnSpPr>
          <p:nvPr/>
        </p:nvCxnSpPr>
        <p:spPr>
          <a:xfrm flipV="1">
            <a:off x="4549775" y="2744788"/>
            <a:ext cx="1154113"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09"/>
          <p:cNvCxnSpPr>
            <a:stCxn id="29" idx="3"/>
          </p:cNvCxnSpPr>
          <p:nvPr/>
        </p:nvCxnSpPr>
        <p:spPr>
          <a:xfrm flipV="1">
            <a:off x="4618038" y="3101975"/>
            <a:ext cx="1158875"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110"/>
          <p:cNvSpPr txBox="1"/>
          <p:nvPr/>
        </p:nvSpPr>
        <p:spPr>
          <a:xfrm>
            <a:off x="5388769" y="3449638"/>
            <a:ext cx="1563687" cy="368300"/>
          </a:xfrm>
          <a:prstGeom prst="rect">
            <a:avLst/>
          </a:prstGeom>
          <a:noFill/>
        </p:spPr>
        <p:txBody>
          <a:bodyPr>
            <a:spAutoFit/>
          </a:bodyPr>
          <a:lstStyle/>
          <a:p>
            <a:pPr>
              <a:defRPr/>
            </a:pPr>
            <a:r>
              <a:rPr lang="en-US" dirty="0">
                <a:solidFill>
                  <a:schemeClr val="accent1">
                    <a:lumMod val="75000"/>
                  </a:schemeClr>
                </a:solidFill>
                <a:latin typeface="+mn-lt"/>
                <a:ea typeface="ＭＳ Ｐゴシック" charset="0"/>
                <a:cs typeface="ＭＳ Ｐゴシック" charset="0"/>
              </a:rPr>
              <a:t>reduceByKey</a:t>
            </a:r>
          </a:p>
        </p:txBody>
      </p:sp>
      <p:sp>
        <p:nvSpPr>
          <p:cNvPr id="53" name="Rounded Rectangle 111"/>
          <p:cNvSpPr/>
          <p:nvPr/>
        </p:nvSpPr>
        <p:spPr>
          <a:xfrm>
            <a:off x="7296150" y="2620963"/>
            <a:ext cx="563563" cy="2873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54" name="Straight Arrow Connector 112"/>
          <p:cNvCxnSpPr>
            <a:stCxn id="38" idx="3"/>
            <a:endCxn id="53" idx="1"/>
          </p:cNvCxnSpPr>
          <p:nvPr/>
        </p:nvCxnSpPr>
        <p:spPr>
          <a:xfrm>
            <a:off x="6348413" y="2757488"/>
            <a:ext cx="947737"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113"/>
          <p:cNvSpPr txBox="1"/>
          <p:nvPr/>
        </p:nvSpPr>
        <p:spPr>
          <a:xfrm>
            <a:off x="7235825" y="3134477"/>
            <a:ext cx="1011238" cy="369332"/>
          </a:xfrm>
          <a:prstGeom prst="rect">
            <a:avLst/>
          </a:prstGeom>
          <a:noFill/>
        </p:spPr>
        <p:txBody>
          <a:bodyPr wrap="square">
            <a:spAutoFit/>
          </a:bodyPr>
          <a:lstStyle/>
          <a:p>
            <a:pPr>
              <a:defRPr/>
            </a:pPr>
            <a:r>
              <a:rPr lang="en-US" dirty="0">
                <a:solidFill>
                  <a:schemeClr val="accent1">
                    <a:lumMod val="75000"/>
                  </a:schemeClr>
                </a:solidFill>
                <a:latin typeface="+mn-lt"/>
                <a:ea typeface="ＭＳ Ｐゴシック" charset="0"/>
                <a:cs typeface="ＭＳ Ｐゴシック" charset="0"/>
              </a:rPr>
              <a:t>collect</a:t>
            </a:r>
          </a:p>
        </p:txBody>
      </p:sp>
      <p:sp>
        <p:nvSpPr>
          <p:cNvPr id="56" name="TextBox 2"/>
          <p:cNvSpPr txBox="1">
            <a:spLocks noChangeArrowheads="1"/>
          </p:cNvSpPr>
          <p:nvPr/>
        </p:nvSpPr>
        <p:spPr bwMode="auto">
          <a:xfrm>
            <a:off x="2390775" y="1639888"/>
            <a:ext cx="106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dirty="0">
                <a:latin typeface="+mn-lt"/>
              </a:rPr>
              <a:t>Stage 1</a:t>
            </a:r>
          </a:p>
        </p:txBody>
      </p:sp>
      <p:sp>
        <p:nvSpPr>
          <p:cNvPr id="57" name="TextBox 114"/>
          <p:cNvSpPr txBox="1">
            <a:spLocks noChangeArrowheads="1"/>
          </p:cNvSpPr>
          <p:nvPr/>
        </p:nvSpPr>
        <p:spPr bwMode="auto">
          <a:xfrm>
            <a:off x="6353175" y="1624013"/>
            <a:ext cx="1198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dirty="0">
                <a:latin typeface="+mn-lt"/>
              </a:rPr>
              <a:t>Stage 2</a:t>
            </a:r>
          </a:p>
        </p:txBody>
      </p:sp>
      <p:sp>
        <p:nvSpPr>
          <p:cNvPr id="58" name="Down Arrow 7"/>
          <p:cNvSpPr/>
          <p:nvPr/>
        </p:nvSpPr>
        <p:spPr>
          <a:xfrm>
            <a:off x="4171950" y="4125913"/>
            <a:ext cx="520700" cy="649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Rounded Rectangle 126"/>
          <p:cNvSpPr/>
          <p:nvPr/>
        </p:nvSpPr>
        <p:spPr>
          <a:xfrm>
            <a:off x="3225800" y="4508500"/>
            <a:ext cx="647700" cy="1584325"/>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60" name="Rounded Rectangle 127"/>
          <p:cNvSpPr/>
          <p:nvPr/>
        </p:nvSpPr>
        <p:spPr>
          <a:xfrm>
            <a:off x="3297238" y="4608513"/>
            <a:ext cx="504825"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1" name="Rounded Rectangle 128"/>
          <p:cNvSpPr/>
          <p:nvPr/>
        </p:nvSpPr>
        <p:spPr>
          <a:xfrm>
            <a:off x="3297238" y="4975225"/>
            <a:ext cx="504825" cy="2873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2" name="Rounded Rectangle 129"/>
          <p:cNvSpPr/>
          <p:nvPr/>
        </p:nvSpPr>
        <p:spPr>
          <a:xfrm>
            <a:off x="3297238" y="5345113"/>
            <a:ext cx="504825"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3" name="Rounded Rectangle 130"/>
          <p:cNvSpPr/>
          <p:nvPr/>
        </p:nvSpPr>
        <p:spPr>
          <a:xfrm>
            <a:off x="3297238" y="5711825"/>
            <a:ext cx="504825" cy="2873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4" name="Rounded Rectangle 131"/>
          <p:cNvSpPr/>
          <p:nvPr/>
        </p:nvSpPr>
        <p:spPr>
          <a:xfrm>
            <a:off x="4956175" y="4668838"/>
            <a:ext cx="647700" cy="12319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65" name="Rounded Rectangle 132"/>
          <p:cNvSpPr/>
          <p:nvPr/>
        </p:nvSpPr>
        <p:spPr>
          <a:xfrm>
            <a:off x="5027613" y="4783138"/>
            <a:ext cx="504825" cy="2873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6" name="Rounded Rectangle 133"/>
          <p:cNvSpPr/>
          <p:nvPr/>
        </p:nvSpPr>
        <p:spPr>
          <a:xfrm>
            <a:off x="5027613" y="5153025"/>
            <a:ext cx="504825"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7" name="Rounded Rectangle 134"/>
          <p:cNvSpPr/>
          <p:nvPr/>
        </p:nvSpPr>
        <p:spPr>
          <a:xfrm>
            <a:off x="5027613" y="5519738"/>
            <a:ext cx="504825" cy="2873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68" name="Straight Arrow Connector 135"/>
          <p:cNvCxnSpPr>
            <a:stCxn id="60" idx="3"/>
            <a:endCxn id="65" idx="1"/>
          </p:cNvCxnSpPr>
          <p:nvPr/>
        </p:nvCxnSpPr>
        <p:spPr>
          <a:xfrm>
            <a:off x="3802063" y="4752975"/>
            <a:ext cx="1225550" cy="17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36"/>
          <p:cNvCxnSpPr>
            <a:stCxn id="61" idx="3"/>
          </p:cNvCxnSpPr>
          <p:nvPr/>
        </p:nvCxnSpPr>
        <p:spPr>
          <a:xfrm flipV="1">
            <a:off x="3802063" y="4926013"/>
            <a:ext cx="1225550" cy="19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37"/>
          <p:cNvCxnSpPr>
            <a:stCxn id="62" idx="3"/>
          </p:cNvCxnSpPr>
          <p:nvPr/>
        </p:nvCxnSpPr>
        <p:spPr>
          <a:xfrm flipV="1">
            <a:off x="3802063" y="4926013"/>
            <a:ext cx="1154112" cy="56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38"/>
          <p:cNvCxnSpPr>
            <a:endCxn id="64" idx="1"/>
          </p:cNvCxnSpPr>
          <p:nvPr/>
        </p:nvCxnSpPr>
        <p:spPr>
          <a:xfrm flipV="1">
            <a:off x="3802063" y="5284788"/>
            <a:ext cx="1154112"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7"/>
          <p:cNvCxnSpPr>
            <a:endCxn id="67" idx="1"/>
          </p:cNvCxnSpPr>
          <p:nvPr/>
        </p:nvCxnSpPr>
        <p:spPr>
          <a:xfrm flipV="1">
            <a:off x="3873500" y="5662613"/>
            <a:ext cx="1154113"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9"/>
          <p:cNvCxnSpPr/>
          <p:nvPr/>
        </p:nvCxnSpPr>
        <p:spPr>
          <a:xfrm flipV="1">
            <a:off x="3821113" y="4883150"/>
            <a:ext cx="1082675" cy="101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21"/>
          <p:cNvCxnSpPr>
            <a:endCxn id="67" idx="1"/>
          </p:cNvCxnSpPr>
          <p:nvPr/>
        </p:nvCxnSpPr>
        <p:spPr>
          <a:xfrm>
            <a:off x="3802063" y="5519738"/>
            <a:ext cx="1225550" cy="14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23"/>
          <p:cNvCxnSpPr>
            <a:stCxn id="60" idx="3"/>
            <a:endCxn id="64" idx="1"/>
          </p:cNvCxnSpPr>
          <p:nvPr/>
        </p:nvCxnSpPr>
        <p:spPr>
          <a:xfrm>
            <a:off x="3802063" y="4752975"/>
            <a:ext cx="1154112" cy="53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25"/>
          <p:cNvCxnSpPr>
            <a:stCxn id="60" idx="3"/>
            <a:endCxn id="67" idx="1"/>
          </p:cNvCxnSpPr>
          <p:nvPr/>
        </p:nvCxnSpPr>
        <p:spPr>
          <a:xfrm>
            <a:off x="3802063" y="4752975"/>
            <a:ext cx="1225550" cy="90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27"/>
          <p:cNvCxnSpPr>
            <a:endCxn id="66" idx="1"/>
          </p:cNvCxnSpPr>
          <p:nvPr/>
        </p:nvCxnSpPr>
        <p:spPr>
          <a:xfrm>
            <a:off x="3821113" y="5153025"/>
            <a:ext cx="1206500" cy="144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29"/>
          <p:cNvCxnSpPr/>
          <p:nvPr/>
        </p:nvCxnSpPr>
        <p:spPr>
          <a:xfrm>
            <a:off x="3821113" y="5141913"/>
            <a:ext cx="1187450" cy="52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31"/>
          <p:cNvCxnSpPr>
            <a:endCxn id="64" idx="1"/>
          </p:cNvCxnSpPr>
          <p:nvPr/>
        </p:nvCxnSpPr>
        <p:spPr>
          <a:xfrm flipV="1">
            <a:off x="3821113" y="5284788"/>
            <a:ext cx="1135062" cy="17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139"/>
          <p:cNvSpPr txBox="1">
            <a:spLocks noChangeArrowheads="1"/>
          </p:cNvSpPr>
          <p:nvPr/>
        </p:nvSpPr>
        <p:spPr bwMode="auto">
          <a:xfrm>
            <a:off x="3154029" y="6092825"/>
            <a:ext cx="954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dirty="0">
                <a:latin typeface="+mn-lt"/>
              </a:rPr>
              <a:t>Stage 1</a:t>
            </a:r>
          </a:p>
        </p:txBody>
      </p:sp>
      <p:sp>
        <p:nvSpPr>
          <p:cNvPr id="81" name="TextBox 140"/>
          <p:cNvSpPr txBox="1">
            <a:spLocks noChangeArrowheads="1"/>
          </p:cNvSpPr>
          <p:nvPr/>
        </p:nvSpPr>
        <p:spPr bwMode="auto">
          <a:xfrm>
            <a:off x="4837113" y="5984875"/>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dirty="0">
                <a:latin typeface="+mn-lt"/>
              </a:rPr>
              <a:t>Stage 2</a:t>
            </a:r>
          </a:p>
        </p:txBody>
      </p:sp>
      <p:sp>
        <p:nvSpPr>
          <p:cNvPr id="82" name="TextBox 32"/>
          <p:cNvSpPr txBox="1">
            <a:spLocks noChangeArrowheads="1"/>
          </p:cNvSpPr>
          <p:nvPr/>
        </p:nvSpPr>
        <p:spPr bwMode="auto">
          <a:xfrm>
            <a:off x="889000" y="4841875"/>
            <a:ext cx="22272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Calibri" panose="020F0502020204030204" pitchFamily="34" charset="0"/>
              <a:buAutoNum type="arabicPeriod"/>
            </a:pPr>
            <a:r>
              <a:rPr lang="en-US" altLang="en-US" sz="1500">
                <a:latin typeface="+mn-lt"/>
              </a:rPr>
              <a:t>Read HDFS split</a:t>
            </a:r>
          </a:p>
          <a:p>
            <a:pPr eaLnBrk="1" hangingPunct="1">
              <a:buFont typeface="Calibri" panose="020F0502020204030204" pitchFamily="34" charset="0"/>
              <a:buAutoNum type="arabicPeriod"/>
            </a:pPr>
            <a:r>
              <a:rPr lang="en-US" altLang="en-US" sz="1500">
                <a:latin typeface="+mn-lt"/>
              </a:rPr>
              <a:t>Apply both the maps</a:t>
            </a:r>
          </a:p>
          <a:p>
            <a:pPr eaLnBrk="1" hangingPunct="1">
              <a:buFont typeface="Calibri" panose="020F0502020204030204" pitchFamily="34" charset="0"/>
              <a:buAutoNum type="arabicPeriod"/>
            </a:pPr>
            <a:r>
              <a:rPr lang="en-US" altLang="en-US" sz="1500">
                <a:latin typeface="+mn-lt"/>
              </a:rPr>
              <a:t>Start Partial reduce</a:t>
            </a:r>
          </a:p>
          <a:p>
            <a:pPr eaLnBrk="1" hangingPunct="1">
              <a:buFont typeface="Calibri" panose="020F0502020204030204" pitchFamily="34" charset="0"/>
              <a:buAutoNum type="arabicPeriod"/>
            </a:pPr>
            <a:r>
              <a:rPr lang="en-US" altLang="en-US" sz="1500">
                <a:latin typeface="+mn-lt"/>
              </a:rPr>
              <a:t>Write shuffle data</a:t>
            </a:r>
          </a:p>
        </p:txBody>
      </p:sp>
      <p:sp>
        <p:nvSpPr>
          <p:cNvPr id="83" name="TextBox 141"/>
          <p:cNvSpPr txBox="1">
            <a:spLocks noChangeArrowheads="1"/>
          </p:cNvSpPr>
          <p:nvPr/>
        </p:nvSpPr>
        <p:spPr bwMode="auto">
          <a:xfrm>
            <a:off x="6056313" y="4800600"/>
            <a:ext cx="2227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Calibri" panose="020F0502020204030204" pitchFamily="34" charset="0"/>
              <a:buAutoNum type="arabicPeriod"/>
            </a:pPr>
            <a:r>
              <a:rPr lang="en-US" altLang="en-US" sz="1500" dirty="0">
                <a:latin typeface="+mn-lt"/>
              </a:rPr>
              <a:t>Read shuffle data</a:t>
            </a:r>
          </a:p>
          <a:p>
            <a:pPr eaLnBrk="1" hangingPunct="1">
              <a:buFont typeface="Calibri" panose="020F0502020204030204" pitchFamily="34" charset="0"/>
              <a:buAutoNum type="arabicPeriod"/>
            </a:pPr>
            <a:r>
              <a:rPr lang="en-US" altLang="en-US" sz="1500" dirty="0">
                <a:latin typeface="+mn-lt"/>
              </a:rPr>
              <a:t>Final reduce</a:t>
            </a:r>
          </a:p>
          <a:p>
            <a:pPr eaLnBrk="1" hangingPunct="1">
              <a:buFont typeface="Calibri" panose="020F0502020204030204" pitchFamily="34" charset="0"/>
              <a:buAutoNum type="arabicPeriod"/>
            </a:pPr>
            <a:r>
              <a:rPr lang="en-US" altLang="en-US" sz="1500" dirty="0">
                <a:latin typeface="+mn-lt"/>
              </a:rPr>
              <a:t>Send result to driver program</a:t>
            </a:r>
          </a:p>
        </p:txBody>
      </p:sp>
    </p:spTree>
    <p:extLst>
      <p:ext uri="{BB962C8B-B14F-4D97-AF65-F5344CB8AC3E}">
        <p14:creationId xmlns:p14="http://schemas.microsoft.com/office/powerpoint/2010/main" val="30482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Stage Execution</a:t>
            </a:r>
            <a:endParaRPr lang="en-US" dirty="0"/>
          </a:p>
        </p:txBody>
      </p:sp>
      <p:sp>
        <p:nvSpPr>
          <p:cNvPr id="4" name="Segnaposto contenuto 2"/>
          <p:cNvSpPr>
            <a:spLocks noGrp="1"/>
          </p:cNvSpPr>
          <p:nvPr>
            <p:ph idx="1"/>
          </p:nvPr>
        </p:nvSpPr>
        <p:spPr>
          <a:xfrm>
            <a:off x="457200" y="3962400"/>
            <a:ext cx="8229600" cy="2163763"/>
          </a:xfrm>
        </p:spPr>
        <p:txBody>
          <a:bodyPr>
            <a:normAutofit/>
          </a:bodyPr>
          <a:lstStyle/>
          <a:p>
            <a:pPr>
              <a:buFont typeface="Arial" charset="0"/>
              <a:buChar char="•"/>
              <a:defRPr/>
            </a:pPr>
            <a:r>
              <a:rPr lang="en-US" dirty="0">
                <a:ea typeface="ＭＳ Ｐゴシック" charset="0"/>
              </a:rPr>
              <a:t>Create a task for each Partition in the new RDD</a:t>
            </a:r>
          </a:p>
          <a:p>
            <a:pPr>
              <a:buFont typeface="Arial" charset="0"/>
              <a:buChar char="•"/>
              <a:defRPr/>
            </a:pPr>
            <a:r>
              <a:rPr lang="en-US" dirty="0">
                <a:ea typeface="ＭＳ Ｐゴシック" charset="0"/>
              </a:rPr>
              <a:t>Serialize the Task</a:t>
            </a:r>
          </a:p>
          <a:p>
            <a:pPr>
              <a:buFont typeface="Arial" charset="0"/>
              <a:buChar char="•"/>
              <a:defRPr/>
            </a:pPr>
            <a:r>
              <a:rPr lang="en-US" dirty="0">
                <a:ea typeface="ＭＳ Ｐゴシック" charset="0"/>
              </a:rPr>
              <a:t>Schedule and ship Tasks to Slaves</a:t>
            </a:r>
          </a:p>
          <a:p>
            <a:pPr>
              <a:buFont typeface="Arial" charset="0"/>
              <a:buChar char="•"/>
              <a:defRPr/>
            </a:pPr>
            <a:endParaRPr lang="en-US" dirty="0">
              <a:ea typeface="ＭＳ Ｐゴシック" charset="0"/>
            </a:endParaRPr>
          </a:p>
          <a:p>
            <a:pPr marL="0" indent="0">
              <a:buFont typeface="Arial" charset="0"/>
              <a:buNone/>
              <a:defRPr/>
            </a:pPr>
            <a:r>
              <a:rPr lang="en-US" dirty="0">
                <a:ea typeface="ＭＳ Ｐゴシック" charset="0"/>
              </a:rPr>
              <a:t>And all this happens internally (you don’t need to do anything)</a:t>
            </a:r>
          </a:p>
          <a:p>
            <a:pPr>
              <a:buFont typeface="Arial" charset="0"/>
              <a:buChar char="•"/>
              <a:defRPr/>
            </a:pPr>
            <a:endParaRPr lang="en-US" sz="2400" dirty="0">
              <a:ea typeface="ＭＳ Ｐゴシック" charset="0"/>
            </a:endParaRPr>
          </a:p>
        </p:txBody>
      </p:sp>
      <p:grpSp>
        <p:nvGrpSpPr>
          <p:cNvPr id="5" name="Group 115"/>
          <p:cNvGrpSpPr>
            <a:grpSpLocks/>
          </p:cNvGrpSpPr>
          <p:nvPr/>
        </p:nvGrpSpPr>
        <p:grpSpPr bwMode="auto">
          <a:xfrm>
            <a:off x="3579813" y="1768475"/>
            <a:ext cx="647700" cy="1584325"/>
            <a:chOff x="1642340" y="5129482"/>
            <a:chExt cx="648072" cy="1584176"/>
          </a:xfrm>
        </p:grpSpPr>
        <p:sp>
          <p:nvSpPr>
            <p:cNvPr id="6" name="Rounded Rectangle 116"/>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7" name="Rounded Rectangle 117"/>
            <p:cNvSpPr/>
            <p:nvPr/>
          </p:nvSpPr>
          <p:spPr>
            <a:xfrm>
              <a:off x="1713818" y="5229486"/>
              <a:ext cx="50511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8" name="Rounded Rectangle 118"/>
            <p:cNvSpPr/>
            <p:nvPr/>
          </p:nvSpPr>
          <p:spPr>
            <a:xfrm>
              <a:off x="1713818" y="5594576"/>
              <a:ext cx="50511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 name="Rounded Rectangle 119"/>
            <p:cNvSpPr/>
            <p:nvPr/>
          </p:nvSpPr>
          <p:spPr>
            <a:xfrm>
              <a:off x="1713818" y="5966016"/>
              <a:ext cx="50511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ounded Rectangle 120"/>
            <p:cNvSpPr/>
            <p:nvPr/>
          </p:nvSpPr>
          <p:spPr>
            <a:xfrm>
              <a:off x="1713818" y="6331107"/>
              <a:ext cx="50511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1" name="TextBox 121"/>
          <p:cNvSpPr txBox="1">
            <a:spLocks noChangeArrowheads="1"/>
          </p:cNvSpPr>
          <p:nvPr/>
        </p:nvSpPr>
        <p:spPr bwMode="auto">
          <a:xfrm>
            <a:off x="4176713" y="1828800"/>
            <a:ext cx="7191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500">
                <a:latin typeface="+mn-lt"/>
              </a:rPr>
              <a:t>Task 1</a:t>
            </a:r>
          </a:p>
        </p:txBody>
      </p:sp>
      <p:sp>
        <p:nvSpPr>
          <p:cNvPr id="12" name="TextBox 122"/>
          <p:cNvSpPr txBox="1">
            <a:spLocks noChangeArrowheads="1"/>
          </p:cNvSpPr>
          <p:nvPr/>
        </p:nvSpPr>
        <p:spPr bwMode="auto">
          <a:xfrm>
            <a:off x="4176713" y="2260600"/>
            <a:ext cx="7191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500">
                <a:latin typeface="+mn-lt"/>
              </a:rPr>
              <a:t>Task 2</a:t>
            </a:r>
          </a:p>
        </p:txBody>
      </p:sp>
      <p:sp>
        <p:nvSpPr>
          <p:cNvPr id="13" name="TextBox 123"/>
          <p:cNvSpPr txBox="1">
            <a:spLocks noChangeArrowheads="1"/>
          </p:cNvSpPr>
          <p:nvPr/>
        </p:nvSpPr>
        <p:spPr bwMode="auto">
          <a:xfrm>
            <a:off x="4176713" y="2620963"/>
            <a:ext cx="7191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500">
                <a:latin typeface="+mn-lt"/>
              </a:rPr>
              <a:t>Task 2</a:t>
            </a:r>
          </a:p>
        </p:txBody>
      </p:sp>
      <p:sp>
        <p:nvSpPr>
          <p:cNvPr id="14" name="TextBox 124"/>
          <p:cNvSpPr txBox="1">
            <a:spLocks noChangeArrowheads="1"/>
          </p:cNvSpPr>
          <p:nvPr/>
        </p:nvSpPr>
        <p:spPr bwMode="auto">
          <a:xfrm>
            <a:off x="4176713" y="2979738"/>
            <a:ext cx="7191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500">
                <a:latin typeface="+mn-lt"/>
              </a:rPr>
              <a:t>Task 2</a:t>
            </a:r>
          </a:p>
        </p:txBody>
      </p:sp>
    </p:spTree>
    <p:extLst>
      <p:ext uri="{BB962C8B-B14F-4D97-AF65-F5344CB8AC3E}">
        <p14:creationId xmlns:p14="http://schemas.microsoft.com/office/powerpoint/2010/main" val="2677140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Spark Executor (Slaves)</a:t>
            </a:r>
            <a:endParaRPr lang="en-US" dirty="0"/>
          </a:p>
        </p:txBody>
      </p:sp>
      <p:grpSp>
        <p:nvGrpSpPr>
          <p:cNvPr id="4" name="Group 1"/>
          <p:cNvGrpSpPr>
            <a:grpSpLocks/>
          </p:cNvGrpSpPr>
          <p:nvPr/>
        </p:nvGrpSpPr>
        <p:grpSpPr bwMode="auto">
          <a:xfrm>
            <a:off x="1377950" y="1944688"/>
            <a:ext cx="1925638" cy="1074737"/>
            <a:chOff x="2339752" y="3861048"/>
            <a:chExt cx="4392488" cy="2060848"/>
          </a:xfrm>
        </p:grpSpPr>
        <p:cxnSp>
          <p:nvCxnSpPr>
            <p:cNvPr id="5" name="Straight Connector 2"/>
            <p:cNvCxnSpPr/>
            <p:nvPr/>
          </p:nvCxnSpPr>
          <p:spPr>
            <a:xfrm>
              <a:off x="2339752" y="3861048"/>
              <a:ext cx="0" cy="1945173"/>
            </a:xfrm>
            <a:prstGeom prst="line">
              <a:avLst/>
            </a:prstGeom>
            <a:ln/>
          </p:spPr>
          <p:style>
            <a:lnRef idx="2">
              <a:schemeClr val="accent2"/>
            </a:lnRef>
            <a:fillRef idx="1">
              <a:schemeClr val="lt1"/>
            </a:fillRef>
            <a:effectRef idx="0">
              <a:schemeClr val="accent2"/>
            </a:effectRef>
            <a:fontRef idx="minor">
              <a:schemeClr val="dk1"/>
            </a:fontRef>
          </p:style>
        </p:cxnSp>
        <p:cxnSp>
          <p:nvCxnSpPr>
            <p:cNvPr id="6" name="Straight Connector 25"/>
            <p:cNvCxnSpPr/>
            <p:nvPr/>
          </p:nvCxnSpPr>
          <p:spPr>
            <a:xfrm>
              <a:off x="6732240" y="3861048"/>
              <a:ext cx="0" cy="1945173"/>
            </a:xfrm>
            <a:prstGeom prst="line">
              <a:avLst/>
            </a:prstGeom>
            <a:ln/>
          </p:spPr>
          <p:style>
            <a:lnRef idx="2">
              <a:schemeClr val="accent2"/>
            </a:lnRef>
            <a:fillRef idx="1">
              <a:schemeClr val="lt1"/>
            </a:fillRef>
            <a:effectRef idx="0">
              <a:schemeClr val="accent2"/>
            </a:effectRef>
            <a:fontRef idx="minor">
              <a:schemeClr val="dk1"/>
            </a:fontRef>
          </p:style>
        </p:cxnSp>
        <p:sp>
          <p:nvSpPr>
            <p:cNvPr id="7" name="Right Arrow 5"/>
            <p:cNvSpPr/>
            <p:nvPr/>
          </p:nvSpPr>
          <p:spPr>
            <a:xfrm>
              <a:off x="2629446" y="3861048"/>
              <a:ext cx="2520339"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Fetch Input</a:t>
              </a:r>
            </a:p>
          </p:txBody>
        </p:sp>
        <p:sp>
          <p:nvSpPr>
            <p:cNvPr id="8" name="Right Arrow 27"/>
            <p:cNvSpPr/>
            <p:nvPr/>
          </p:nvSpPr>
          <p:spPr>
            <a:xfrm>
              <a:off x="3324712" y="4530748"/>
              <a:ext cx="2520339"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Execute Task</a:t>
              </a:r>
            </a:p>
          </p:txBody>
        </p:sp>
        <p:sp>
          <p:nvSpPr>
            <p:cNvPr id="9" name="Right Arrow 28"/>
            <p:cNvSpPr/>
            <p:nvPr/>
          </p:nvSpPr>
          <p:spPr>
            <a:xfrm>
              <a:off x="3980146" y="5200448"/>
              <a:ext cx="2520339"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Write Output</a:t>
              </a:r>
            </a:p>
          </p:txBody>
        </p:sp>
      </p:grpSp>
      <p:grpSp>
        <p:nvGrpSpPr>
          <p:cNvPr id="10" name="Group 22"/>
          <p:cNvGrpSpPr>
            <a:grpSpLocks/>
          </p:cNvGrpSpPr>
          <p:nvPr/>
        </p:nvGrpSpPr>
        <p:grpSpPr bwMode="auto">
          <a:xfrm>
            <a:off x="3425825" y="1944688"/>
            <a:ext cx="1925638" cy="1074737"/>
            <a:chOff x="2339752" y="3861048"/>
            <a:chExt cx="4392488" cy="2060848"/>
          </a:xfrm>
        </p:grpSpPr>
        <p:cxnSp>
          <p:nvCxnSpPr>
            <p:cNvPr id="11" name="Straight Connector 23"/>
            <p:cNvCxnSpPr/>
            <p:nvPr/>
          </p:nvCxnSpPr>
          <p:spPr>
            <a:xfrm>
              <a:off x="2339752" y="3861048"/>
              <a:ext cx="0" cy="1945173"/>
            </a:xfrm>
            <a:prstGeom prst="line">
              <a:avLst/>
            </a:prstGeom>
            <a:ln/>
          </p:spPr>
          <p:style>
            <a:lnRef idx="2">
              <a:schemeClr val="accent3"/>
            </a:lnRef>
            <a:fillRef idx="1">
              <a:schemeClr val="lt1"/>
            </a:fillRef>
            <a:effectRef idx="0">
              <a:schemeClr val="accent3"/>
            </a:effectRef>
            <a:fontRef idx="minor">
              <a:schemeClr val="dk1"/>
            </a:fontRef>
          </p:style>
        </p:cxnSp>
        <p:cxnSp>
          <p:nvCxnSpPr>
            <p:cNvPr id="12" name="Straight Connector 24"/>
            <p:cNvCxnSpPr/>
            <p:nvPr/>
          </p:nvCxnSpPr>
          <p:spPr>
            <a:xfrm>
              <a:off x="6732240" y="3861048"/>
              <a:ext cx="0" cy="1945173"/>
            </a:xfrm>
            <a:prstGeom prst="line">
              <a:avLst/>
            </a:prstGeom>
            <a:ln/>
          </p:spPr>
          <p:style>
            <a:lnRef idx="2">
              <a:schemeClr val="accent3"/>
            </a:lnRef>
            <a:fillRef idx="1">
              <a:schemeClr val="lt1"/>
            </a:fillRef>
            <a:effectRef idx="0">
              <a:schemeClr val="accent3"/>
            </a:effectRef>
            <a:fontRef idx="minor">
              <a:schemeClr val="dk1"/>
            </a:fontRef>
          </p:style>
        </p:cxnSp>
        <p:sp>
          <p:nvSpPr>
            <p:cNvPr id="13" name="Right Arrow 26"/>
            <p:cNvSpPr/>
            <p:nvPr/>
          </p:nvSpPr>
          <p:spPr>
            <a:xfrm>
              <a:off x="2629446" y="3861048"/>
              <a:ext cx="2520339"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Fetch Input</a:t>
              </a:r>
            </a:p>
          </p:txBody>
        </p:sp>
        <p:sp>
          <p:nvSpPr>
            <p:cNvPr id="14" name="Right Arrow 29"/>
            <p:cNvSpPr/>
            <p:nvPr/>
          </p:nvSpPr>
          <p:spPr>
            <a:xfrm>
              <a:off x="3324712" y="4530748"/>
              <a:ext cx="2520339"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Execute Task</a:t>
              </a:r>
            </a:p>
          </p:txBody>
        </p:sp>
        <p:sp>
          <p:nvSpPr>
            <p:cNvPr id="15" name="Right Arrow 30"/>
            <p:cNvSpPr/>
            <p:nvPr/>
          </p:nvSpPr>
          <p:spPr>
            <a:xfrm>
              <a:off x="3980146" y="5200448"/>
              <a:ext cx="2520339"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Write Output</a:t>
              </a:r>
            </a:p>
          </p:txBody>
        </p:sp>
      </p:grpSp>
      <p:grpSp>
        <p:nvGrpSpPr>
          <p:cNvPr id="16" name="Group 31"/>
          <p:cNvGrpSpPr>
            <a:grpSpLocks/>
          </p:cNvGrpSpPr>
          <p:nvPr/>
        </p:nvGrpSpPr>
        <p:grpSpPr bwMode="auto">
          <a:xfrm>
            <a:off x="5497513" y="1944688"/>
            <a:ext cx="1925637" cy="1074737"/>
            <a:chOff x="2339752" y="3861048"/>
            <a:chExt cx="4392488" cy="2060848"/>
          </a:xfrm>
        </p:grpSpPr>
        <p:cxnSp>
          <p:nvCxnSpPr>
            <p:cNvPr id="17" name="Straight Connector 32"/>
            <p:cNvCxnSpPr/>
            <p:nvPr/>
          </p:nvCxnSpPr>
          <p:spPr>
            <a:xfrm>
              <a:off x="2339752" y="3861048"/>
              <a:ext cx="0" cy="1945173"/>
            </a:xfrm>
            <a:prstGeom prst="line">
              <a:avLst/>
            </a:prstGeom>
            <a:ln/>
          </p:spPr>
          <p:style>
            <a:lnRef idx="2">
              <a:schemeClr val="accent4"/>
            </a:lnRef>
            <a:fillRef idx="1">
              <a:schemeClr val="lt1"/>
            </a:fillRef>
            <a:effectRef idx="0">
              <a:schemeClr val="accent4"/>
            </a:effectRef>
            <a:fontRef idx="minor">
              <a:schemeClr val="dk1"/>
            </a:fontRef>
          </p:style>
        </p:cxnSp>
        <p:cxnSp>
          <p:nvCxnSpPr>
            <p:cNvPr id="18" name="Straight Connector 34"/>
            <p:cNvCxnSpPr/>
            <p:nvPr/>
          </p:nvCxnSpPr>
          <p:spPr>
            <a:xfrm>
              <a:off x="6732240" y="3861048"/>
              <a:ext cx="0" cy="1945173"/>
            </a:xfrm>
            <a:prstGeom prst="line">
              <a:avLst/>
            </a:prstGeom>
            <a:ln/>
          </p:spPr>
          <p:style>
            <a:lnRef idx="2">
              <a:schemeClr val="accent4"/>
            </a:lnRef>
            <a:fillRef idx="1">
              <a:schemeClr val="lt1"/>
            </a:fillRef>
            <a:effectRef idx="0">
              <a:schemeClr val="accent4"/>
            </a:effectRef>
            <a:fontRef idx="minor">
              <a:schemeClr val="dk1"/>
            </a:fontRef>
          </p:style>
        </p:cxnSp>
        <p:sp>
          <p:nvSpPr>
            <p:cNvPr id="19" name="Right Arrow 35"/>
            <p:cNvSpPr/>
            <p:nvPr/>
          </p:nvSpPr>
          <p:spPr>
            <a:xfrm>
              <a:off x="2629446" y="3861048"/>
              <a:ext cx="2520340"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Fetch Input</a:t>
              </a:r>
            </a:p>
          </p:txBody>
        </p:sp>
        <p:sp>
          <p:nvSpPr>
            <p:cNvPr id="20" name="Right Arrow 36"/>
            <p:cNvSpPr/>
            <p:nvPr/>
          </p:nvSpPr>
          <p:spPr>
            <a:xfrm>
              <a:off x="3324712" y="4530748"/>
              <a:ext cx="2520340"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Execute Task</a:t>
              </a:r>
            </a:p>
          </p:txBody>
        </p:sp>
        <p:sp>
          <p:nvSpPr>
            <p:cNvPr id="21" name="Right Arrow 37"/>
            <p:cNvSpPr/>
            <p:nvPr/>
          </p:nvSpPr>
          <p:spPr>
            <a:xfrm>
              <a:off x="3980145" y="5200448"/>
              <a:ext cx="2520340"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Write Output</a:t>
              </a:r>
            </a:p>
          </p:txBody>
        </p:sp>
      </p:grpSp>
      <p:grpSp>
        <p:nvGrpSpPr>
          <p:cNvPr id="22" name="Group 38"/>
          <p:cNvGrpSpPr>
            <a:grpSpLocks/>
          </p:cNvGrpSpPr>
          <p:nvPr/>
        </p:nvGrpSpPr>
        <p:grpSpPr bwMode="auto">
          <a:xfrm>
            <a:off x="1377950" y="3094038"/>
            <a:ext cx="3871913" cy="1074737"/>
            <a:chOff x="2339752" y="3861048"/>
            <a:chExt cx="4392488" cy="2060848"/>
          </a:xfrm>
        </p:grpSpPr>
        <p:cxnSp>
          <p:nvCxnSpPr>
            <p:cNvPr id="23" name="Straight Connector 39"/>
            <p:cNvCxnSpPr/>
            <p:nvPr/>
          </p:nvCxnSpPr>
          <p:spPr>
            <a:xfrm>
              <a:off x="2339752" y="3861048"/>
              <a:ext cx="0" cy="1945173"/>
            </a:xfrm>
            <a:prstGeom prst="line">
              <a:avLst/>
            </a:prstGeom>
            <a:ln/>
          </p:spPr>
          <p:style>
            <a:lnRef idx="2">
              <a:schemeClr val="accent4"/>
            </a:lnRef>
            <a:fillRef idx="1">
              <a:schemeClr val="lt1"/>
            </a:fillRef>
            <a:effectRef idx="0">
              <a:schemeClr val="accent4"/>
            </a:effectRef>
            <a:fontRef idx="minor">
              <a:schemeClr val="dk1"/>
            </a:fontRef>
          </p:style>
        </p:cxnSp>
        <p:cxnSp>
          <p:nvCxnSpPr>
            <p:cNvPr id="24" name="Straight Connector 40"/>
            <p:cNvCxnSpPr/>
            <p:nvPr/>
          </p:nvCxnSpPr>
          <p:spPr>
            <a:xfrm>
              <a:off x="6732240" y="3861048"/>
              <a:ext cx="0" cy="1945173"/>
            </a:xfrm>
            <a:prstGeom prst="line">
              <a:avLst/>
            </a:prstGeom>
            <a:ln/>
          </p:spPr>
          <p:style>
            <a:lnRef idx="2">
              <a:schemeClr val="accent4"/>
            </a:lnRef>
            <a:fillRef idx="1">
              <a:schemeClr val="lt1"/>
            </a:fillRef>
            <a:effectRef idx="0">
              <a:schemeClr val="accent4"/>
            </a:effectRef>
            <a:fontRef idx="minor">
              <a:schemeClr val="dk1"/>
            </a:fontRef>
          </p:style>
        </p:cxnSp>
        <p:sp>
          <p:nvSpPr>
            <p:cNvPr id="25" name="Right Arrow 41"/>
            <p:cNvSpPr/>
            <p:nvPr/>
          </p:nvSpPr>
          <p:spPr>
            <a:xfrm>
              <a:off x="2627902" y="3861048"/>
              <a:ext cx="2519513"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Fetch Input</a:t>
              </a:r>
            </a:p>
          </p:txBody>
        </p:sp>
        <p:sp>
          <p:nvSpPr>
            <p:cNvPr id="26" name="Right Arrow 42"/>
            <p:cNvSpPr/>
            <p:nvPr/>
          </p:nvSpPr>
          <p:spPr>
            <a:xfrm>
              <a:off x="3324866" y="4530748"/>
              <a:ext cx="2519511"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Execute Task</a:t>
              </a:r>
            </a:p>
          </p:txBody>
        </p:sp>
        <p:sp>
          <p:nvSpPr>
            <p:cNvPr id="27" name="Right Arrow 43"/>
            <p:cNvSpPr/>
            <p:nvPr/>
          </p:nvSpPr>
          <p:spPr>
            <a:xfrm>
              <a:off x="3980407" y="5200448"/>
              <a:ext cx="2521313"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Write Output</a:t>
              </a:r>
            </a:p>
          </p:txBody>
        </p:sp>
      </p:grpSp>
      <p:grpSp>
        <p:nvGrpSpPr>
          <p:cNvPr id="28" name="Group 44"/>
          <p:cNvGrpSpPr>
            <a:grpSpLocks/>
          </p:cNvGrpSpPr>
          <p:nvPr/>
        </p:nvGrpSpPr>
        <p:grpSpPr bwMode="auto">
          <a:xfrm>
            <a:off x="5384800" y="3100388"/>
            <a:ext cx="1925638" cy="1074737"/>
            <a:chOff x="2339752" y="3861048"/>
            <a:chExt cx="4392488" cy="2060848"/>
          </a:xfrm>
        </p:grpSpPr>
        <p:cxnSp>
          <p:nvCxnSpPr>
            <p:cNvPr id="29" name="Straight Connector 45"/>
            <p:cNvCxnSpPr/>
            <p:nvPr/>
          </p:nvCxnSpPr>
          <p:spPr>
            <a:xfrm>
              <a:off x="2339752" y="3861048"/>
              <a:ext cx="0" cy="1945173"/>
            </a:xfrm>
            <a:prstGeom prst="line">
              <a:avLst/>
            </a:prstGeom>
            <a:ln/>
          </p:spPr>
          <p:style>
            <a:lnRef idx="2">
              <a:schemeClr val="accent4"/>
            </a:lnRef>
            <a:fillRef idx="1">
              <a:schemeClr val="lt1"/>
            </a:fillRef>
            <a:effectRef idx="0">
              <a:schemeClr val="accent4"/>
            </a:effectRef>
            <a:fontRef idx="minor">
              <a:schemeClr val="dk1"/>
            </a:fontRef>
          </p:style>
        </p:cxnSp>
        <p:cxnSp>
          <p:nvCxnSpPr>
            <p:cNvPr id="30" name="Straight Connector 46"/>
            <p:cNvCxnSpPr/>
            <p:nvPr/>
          </p:nvCxnSpPr>
          <p:spPr>
            <a:xfrm>
              <a:off x="6732240" y="3861048"/>
              <a:ext cx="0" cy="1945173"/>
            </a:xfrm>
            <a:prstGeom prst="line">
              <a:avLst/>
            </a:prstGeom>
            <a:ln/>
          </p:spPr>
          <p:style>
            <a:lnRef idx="2">
              <a:schemeClr val="accent4"/>
            </a:lnRef>
            <a:fillRef idx="1">
              <a:schemeClr val="lt1"/>
            </a:fillRef>
            <a:effectRef idx="0">
              <a:schemeClr val="accent4"/>
            </a:effectRef>
            <a:fontRef idx="minor">
              <a:schemeClr val="dk1"/>
            </a:fontRef>
          </p:style>
        </p:cxnSp>
        <p:sp>
          <p:nvSpPr>
            <p:cNvPr id="31" name="Right Arrow 47"/>
            <p:cNvSpPr/>
            <p:nvPr/>
          </p:nvSpPr>
          <p:spPr>
            <a:xfrm>
              <a:off x="2629446" y="3861048"/>
              <a:ext cx="2520339"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Fetch Input</a:t>
              </a:r>
            </a:p>
          </p:txBody>
        </p:sp>
        <p:sp>
          <p:nvSpPr>
            <p:cNvPr id="32" name="Right Arrow 48"/>
            <p:cNvSpPr/>
            <p:nvPr/>
          </p:nvSpPr>
          <p:spPr>
            <a:xfrm>
              <a:off x="3324712" y="4530748"/>
              <a:ext cx="2520339"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Execute Task</a:t>
              </a:r>
            </a:p>
          </p:txBody>
        </p:sp>
        <p:sp>
          <p:nvSpPr>
            <p:cNvPr id="33" name="Right Arrow 49"/>
            <p:cNvSpPr/>
            <p:nvPr/>
          </p:nvSpPr>
          <p:spPr>
            <a:xfrm>
              <a:off x="3980146" y="5200448"/>
              <a:ext cx="2520339"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Write Output</a:t>
              </a:r>
            </a:p>
          </p:txBody>
        </p:sp>
      </p:grpSp>
      <p:grpSp>
        <p:nvGrpSpPr>
          <p:cNvPr id="34" name="Group 50"/>
          <p:cNvGrpSpPr>
            <a:grpSpLocks/>
          </p:cNvGrpSpPr>
          <p:nvPr/>
        </p:nvGrpSpPr>
        <p:grpSpPr bwMode="auto">
          <a:xfrm>
            <a:off x="1346200" y="4202113"/>
            <a:ext cx="2678113" cy="1074737"/>
            <a:chOff x="2339752" y="3861048"/>
            <a:chExt cx="4392488" cy="2060848"/>
          </a:xfrm>
        </p:grpSpPr>
        <p:cxnSp>
          <p:nvCxnSpPr>
            <p:cNvPr id="35" name="Straight Connector 51"/>
            <p:cNvCxnSpPr/>
            <p:nvPr/>
          </p:nvCxnSpPr>
          <p:spPr>
            <a:xfrm>
              <a:off x="2339752" y="3861048"/>
              <a:ext cx="0" cy="1945173"/>
            </a:xfrm>
            <a:prstGeom prst="line">
              <a:avLst/>
            </a:prstGeom>
            <a:ln/>
          </p:spPr>
          <p:style>
            <a:lnRef idx="2">
              <a:schemeClr val="accent3"/>
            </a:lnRef>
            <a:fillRef idx="1">
              <a:schemeClr val="lt1"/>
            </a:fillRef>
            <a:effectRef idx="0">
              <a:schemeClr val="accent3"/>
            </a:effectRef>
            <a:fontRef idx="minor">
              <a:schemeClr val="dk1"/>
            </a:fontRef>
          </p:style>
        </p:cxnSp>
        <p:cxnSp>
          <p:nvCxnSpPr>
            <p:cNvPr id="36" name="Straight Connector 52"/>
            <p:cNvCxnSpPr/>
            <p:nvPr/>
          </p:nvCxnSpPr>
          <p:spPr>
            <a:xfrm>
              <a:off x="6732240" y="3861048"/>
              <a:ext cx="0" cy="1945173"/>
            </a:xfrm>
            <a:prstGeom prst="line">
              <a:avLst/>
            </a:prstGeom>
            <a:ln/>
          </p:spPr>
          <p:style>
            <a:lnRef idx="2">
              <a:schemeClr val="accent3"/>
            </a:lnRef>
            <a:fillRef idx="1">
              <a:schemeClr val="lt1"/>
            </a:fillRef>
            <a:effectRef idx="0">
              <a:schemeClr val="accent3"/>
            </a:effectRef>
            <a:fontRef idx="minor">
              <a:schemeClr val="dk1"/>
            </a:fontRef>
          </p:style>
        </p:cxnSp>
        <p:sp>
          <p:nvSpPr>
            <p:cNvPr id="37" name="Right Arrow 53"/>
            <p:cNvSpPr/>
            <p:nvPr/>
          </p:nvSpPr>
          <p:spPr>
            <a:xfrm>
              <a:off x="2628766" y="3861048"/>
              <a:ext cx="2520408"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Fetch Input</a:t>
              </a:r>
            </a:p>
          </p:txBody>
        </p:sp>
        <p:sp>
          <p:nvSpPr>
            <p:cNvPr id="38" name="Right Arrow 54"/>
            <p:cNvSpPr/>
            <p:nvPr/>
          </p:nvSpPr>
          <p:spPr>
            <a:xfrm>
              <a:off x="3323961" y="4530748"/>
              <a:ext cx="2520408"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Execute Task</a:t>
              </a:r>
            </a:p>
          </p:txBody>
        </p:sp>
        <p:sp>
          <p:nvSpPr>
            <p:cNvPr id="39" name="Right Arrow 55"/>
            <p:cNvSpPr/>
            <p:nvPr/>
          </p:nvSpPr>
          <p:spPr>
            <a:xfrm>
              <a:off x="3980100" y="5200448"/>
              <a:ext cx="2520408"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Write Output</a:t>
              </a:r>
            </a:p>
          </p:txBody>
        </p:sp>
      </p:grpSp>
      <p:grpSp>
        <p:nvGrpSpPr>
          <p:cNvPr id="40" name="Group 56"/>
          <p:cNvGrpSpPr>
            <a:grpSpLocks/>
          </p:cNvGrpSpPr>
          <p:nvPr/>
        </p:nvGrpSpPr>
        <p:grpSpPr bwMode="auto">
          <a:xfrm>
            <a:off x="4117975" y="4202113"/>
            <a:ext cx="2678113" cy="1074737"/>
            <a:chOff x="2339752" y="3861048"/>
            <a:chExt cx="4392488" cy="2060848"/>
          </a:xfrm>
        </p:grpSpPr>
        <p:cxnSp>
          <p:nvCxnSpPr>
            <p:cNvPr id="41" name="Straight Connector 57"/>
            <p:cNvCxnSpPr/>
            <p:nvPr/>
          </p:nvCxnSpPr>
          <p:spPr>
            <a:xfrm>
              <a:off x="2339752" y="3861048"/>
              <a:ext cx="0" cy="1945173"/>
            </a:xfrm>
            <a:prstGeom prst="line">
              <a:avLst/>
            </a:prstGeom>
            <a:ln/>
          </p:spPr>
          <p:style>
            <a:lnRef idx="2">
              <a:schemeClr val="accent2"/>
            </a:lnRef>
            <a:fillRef idx="1">
              <a:schemeClr val="lt1"/>
            </a:fillRef>
            <a:effectRef idx="0">
              <a:schemeClr val="accent2"/>
            </a:effectRef>
            <a:fontRef idx="minor">
              <a:schemeClr val="dk1"/>
            </a:fontRef>
          </p:style>
        </p:cxnSp>
        <p:cxnSp>
          <p:nvCxnSpPr>
            <p:cNvPr id="42" name="Straight Connector 58"/>
            <p:cNvCxnSpPr/>
            <p:nvPr/>
          </p:nvCxnSpPr>
          <p:spPr>
            <a:xfrm>
              <a:off x="6732240" y="3861048"/>
              <a:ext cx="0" cy="1945173"/>
            </a:xfrm>
            <a:prstGeom prst="line">
              <a:avLst/>
            </a:prstGeom>
            <a:ln/>
          </p:spPr>
          <p:style>
            <a:lnRef idx="2">
              <a:schemeClr val="accent2"/>
            </a:lnRef>
            <a:fillRef idx="1">
              <a:schemeClr val="lt1"/>
            </a:fillRef>
            <a:effectRef idx="0">
              <a:schemeClr val="accent2"/>
            </a:effectRef>
            <a:fontRef idx="minor">
              <a:schemeClr val="dk1"/>
            </a:fontRef>
          </p:style>
        </p:cxnSp>
        <p:sp>
          <p:nvSpPr>
            <p:cNvPr id="43" name="Right Arrow 59"/>
            <p:cNvSpPr/>
            <p:nvPr/>
          </p:nvSpPr>
          <p:spPr>
            <a:xfrm>
              <a:off x="2628766" y="3861048"/>
              <a:ext cx="2520408"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Fetch Input</a:t>
              </a:r>
            </a:p>
          </p:txBody>
        </p:sp>
        <p:sp>
          <p:nvSpPr>
            <p:cNvPr id="44" name="Right Arrow 60"/>
            <p:cNvSpPr/>
            <p:nvPr/>
          </p:nvSpPr>
          <p:spPr>
            <a:xfrm>
              <a:off x="3323961" y="4530748"/>
              <a:ext cx="2520408"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Execute Task</a:t>
              </a:r>
            </a:p>
          </p:txBody>
        </p:sp>
        <p:sp>
          <p:nvSpPr>
            <p:cNvPr id="45" name="Right Arrow 61"/>
            <p:cNvSpPr/>
            <p:nvPr/>
          </p:nvSpPr>
          <p:spPr>
            <a:xfrm>
              <a:off x="3980100" y="5200448"/>
              <a:ext cx="2520408"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Write Output</a:t>
              </a:r>
            </a:p>
          </p:txBody>
        </p:sp>
      </p:grpSp>
      <p:sp>
        <p:nvSpPr>
          <p:cNvPr id="46" name="TextBox 7"/>
          <p:cNvSpPr txBox="1">
            <a:spLocks noChangeArrowheads="1"/>
          </p:cNvSpPr>
          <p:nvPr/>
        </p:nvSpPr>
        <p:spPr bwMode="auto">
          <a:xfrm>
            <a:off x="546100" y="2298700"/>
            <a:ext cx="903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latin typeface="+mn-lt"/>
              </a:rPr>
              <a:t>Core 1</a:t>
            </a:r>
          </a:p>
        </p:txBody>
      </p:sp>
      <p:sp>
        <p:nvSpPr>
          <p:cNvPr id="47" name="TextBox 62"/>
          <p:cNvSpPr txBox="1">
            <a:spLocks noChangeArrowheads="1"/>
          </p:cNvSpPr>
          <p:nvPr/>
        </p:nvSpPr>
        <p:spPr bwMode="auto">
          <a:xfrm>
            <a:off x="533400" y="3406775"/>
            <a:ext cx="901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latin typeface="+mn-lt"/>
              </a:rPr>
              <a:t>Core 2</a:t>
            </a:r>
          </a:p>
        </p:txBody>
      </p:sp>
      <p:sp>
        <p:nvSpPr>
          <p:cNvPr id="48" name="TextBox 63"/>
          <p:cNvSpPr txBox="1">
            <a:spLocks noChangeArrowheads="1"/>
          </p:cNvSpPr>
          <p:nvPr/>
        </p:nvSpPr>
        <p:spPr bwMode="auto">
          <a:xfrm>
            <a:off x="571500" y="4554538"/>
            <a:ext cx="903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dirty="0">
                <a:latin typeface="+mn-lt"/>
              </a:rPr>
              <a:t>Core 3</a:t>
            </a:r>
          </a:p>
        </p:txBody>
      </p:sp>
      <p:cxnSp>
        <p:nvCxnSpPr>
          <p:cNvPr id="49" name="Straight Arrow Connector 19"/>
          <p:cNvCxnSpPr>
            <a:cxnSpLocks noChangeShapeType="1"/>
          </p:cNvCxnSpPr>
          <p:nvPr/>
        </p:nvCxnSpPr>
        <p:spPr bwMode="auto">
          <a:xfrm>
            <a:off x="1346200" y="1944688"/>
            <a:ext cx="6715125"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 name="Straight Arrow Connector 64"/>
          <p:cNvCxnSpPr>
            <a:cxnSpLocks noChangeShapeType="1"/>
          </p:cNvCxnSpPr>
          <p:nvPr/>
        </p:nvCxnSpPr>
        <p:spPr bwMode="auto">
          <a:xfrm>
            <a:off x="1377950" y="3019425"/>
            <a:ext cx="6713538"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Straight Arrow Connector 65"/>
          <p:cNvCxnSpPr>
            <a:cxnSpLocks noChangeShapeType="1"/>
          </p:cNvCxnSpPr>
          <p:nvPr/>
        </p:nvCxnSpPr>
        <p:spPr bwMode="auto">
          <a:xfrm>
            <a:off x="1377950" y="4167188"/>
            <a:ext cx="6713538"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Straight Arrow Connector 66"/>
          <p:cNvCxnSpPr>
            <a:cxnSpLocks noChangeShapeType="1"/>
          </p:cNvCxnSpPr>
          <p:nvPr/>
        </p:nvCxnSpPr>
        <p:spPr bwMode="auto">
          <a:xfrm>
            <a:off x="1298575" y="5276850"/>
            <a:ext cx="6715125"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70816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of Spark Components</a:t>
            </a:r>
            <a:endParaRPr lang="en-US" dirty="0"/>
          </a:p>
        </p:txBody>
      </p:sp>
      <p:sp>
        <p:nvSpPr>
          <p:cNvPr id="4" name="Segnaposto contenuto 2"/>
          <p:cNvSpPr>
            <a:spLocks noGrp="1"/>
          </p:cNvSpPr>
          <p:nvPr>
            <p:ph idx="1"/>
          </p:nvPr>
        </p:nvSpPr>
        <p:spPr>
          <a:xfrm>
            <a:off x="1181100" y="1930400"/>
            <a:ext cx="7683500" cy="4195763"/>
          </a:xfrm>
        </p:spPr>
        <p:txBody>
          <a:bodyPr/>
          <a:lstStyle/>
          <a:p>
            <a:r>
              <a:rPr lang="en-US" altLang="en-US" dirty="0"/>
              <a:t>Task	:  	The fundamental unit of execution in Spark</a:t>
            </a:r>
          </a:p>
          <a:p>
            <a:endParaRPr lang="en-US" altLang="en-US" dirty="0"/>
          </a:p>
          <a:p>
            <a:r>
              <a:rPr lang="en-US" altLang="en-US" dirty="0"/>
              <a:t>Stage:  	Set of Tasks that run parallel</a:t>
            </a:r>
          </a:p>
          <a:p>
            <a:endParaRPr lang="en-US" altLang="en-US" dirty="0"/>
          </a:p>
          <a:p>
            <a:r>
              <a:rPr lang="en-US" altLang="en-US" dirty="0"/>
              <a:t>DAG	:   	Logical Graph of RDD operations</a:t>
            </a:r>
          </a:p>
          <a:p>
            <a:endParaRPr lang="en-US" altLang="en-US" dirty="0"/>
          </a:p>
          <a:p>
            <a:r>
              <a:rPr lang="en-US" altLang="en-US" dirty="0"/>
              <a:t>RDD	:   	Parallel dataset with partitions </a:t>
            </a:r>
          </a:p>
          <a:p>
            <a:endParaRPr lang="en-US" altLang="en-US" sz="2400" dirty="0"/>
          </a:p>
        </p:txBody>
      </p:sp>
      <p:sp>
        <p:nvSpPr>
          <p:cNvPr id="5" name="Down Arrow 1"/>
          <p:cNvSpPr/>
          <p:nvPr/>
        </p:nvSpPr>
        <p:spPr>
          <a:xfrm flipV="1">
            <a:off x="727075" y="1562099"/>
            <a:ext cx="358775" cy="3202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19948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Shared Variables</a:t>
            </a:r>
            <a:endParaRPr lang="en-US" dirty="0"/>
          </a:p>
        </p:txBody>
      </p:sp>
      <p:sp>
        <p:nvSpPr>
          <p:cNvPr id="3" name="Content Placeholder 2"/>
          <p:cNvSpPr>
            <a:spLocks noGrp="1"/>
          </p:cNvSpPr>
          <p:nvPr>
            <p:ph idx="1"/>
          </p:nvPr>
        </p:nvSpPr>
        <p:spPr/>
        <p:txBody>
          <a:bodyPr/>
          <a:lstStyle/>
          <a:p>
            <a:r>
              <a:rPr lang="en-US" altLang="en-US" dirty="0"/>
              <a:t>Normally when functions are executed on a remote node it works on immutable copies</a:t>
            </a:r>
          </a:p>
          <a:p>
            <a:endParaRPr lang="en-US" altLang="en-US" dirty="0"/>
          </a:p>
          <a:p>
            <a:r>
              <a:rPr lang="en-US" altLang="en-US" dirty="0"/>
              <a:t>However, Sparks does provide two types of shared variables for two usages:</a:t>
            </a:r>
          </a:p>
          <a:p>
            <a:pPr lvl="1"/>
            <a:r>
              <a:rPr lang="en-US" altLang="en-US" dirty="0"/>
              <a:t>Broadcast variables</a:t>
            </a:r>
          </a:p>
          <a:p>
            <a:pPr lvl="1"/>
            <a:r>
              <a:rPr lang="en-US" altLang="en-US" dirty="0"/>
              <a:t>Accumulators</a:t>
            </a:r>
          </a:p>
          <a:p>
            <a:endParaRPr lang="en-US" dirty="0"/>
          </a:p>
        </p:txBody>
      </p:sp>
    </p:spTree>
    <p:extLst>
      <p:ext uri="{BB962C8B-B14F-4D97-AF65-F5344CB8AC3E}">
        <p14:creationId xmlns:p14="http://schemas.microsoft.com/office/powerpoint/2010/main" val="1506288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Broadcast Variables</a:t>
            </a:r>
            <a:endParaRPr lang="en-US" dirty="0"/>
          </a:p>
        </p:txBody>
      </p:sp>
      <p:sp>
        <p:nvSpPr>
          <p:cNvPr id="3" name="Content Placeholder 2"/>
          <p:cNvSpPr>
            <a:spLocks noGrp="1"/>
          </p:cNvSpPr>
          <p:nvPr>
            <p:ph idx="1"/>
          </p:nvPr>
        </p:nvSpPr>
        <p:spPr/>
        <p:txBody>
          <a:bodyPr/>
          <a:lstStyle/>
          <a:p>
            <a:r>
              <a:rPr lang="en-US" dirty="0">
                <a:ea typeface="ＭＳ Ｐゴシック" charset="0"/>
              </a:rPr>
              <a:t>Broadcast variables allow the programmer to keep a read-only variable cached on each machine rather than shipping a copy of it with tasks</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80" y="3162219"/>
            <a:ext cx="6147520" cy="1554159"/>
          </a:xfrm>
          <a:prstGeom prst="rect">
            <a:avLst/>
          </a:prstGeom>
        </p:spPr>
      </p:pic>
    </p:spTree>
    <p:extLst>
      <p:ext uri="{BB962C8B-B14F-4D97-AF65-F5344CB8AC3E}">
        <p14:creationId xmlns:p14="http://schemas.microsoft.com/office/powerpoint/2010/main" val="2509436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Collaborative Filtering</a:t>
            </a:r>
          </a:p>
        </p:txBody>
      </p:sp>
      <p:sp>
        <p:nvSpPr>
          <p:cNvPr id="3" name="Content Placeholder 2"/>
          <p:cNvSpPr>
            <a:spLocks noGrp="1"/>
          </p:cNvSpPr>
          <p:nvPr>
            <p:ph idx="1"/>
          </p:nvPr>
        </p:nvSpPr>
        <p:spPr/>
        <p:txBody>
          <a:bodyPr/>
          <a:lstStyle/>
          <a:p>
            <a:r>
              <a:rPr lang="en-US" dirty="0"/>
              <a:t>Goal: predict users’ movie ratings based on past ratings of other movies</a:t>
            </a:r>
          </a:p>
          <a:p>
            <a:endParaRPr lang="en-US" dirty="0"/>
          </a:p>
        </p:txBody>
      </p:sp>
      <p:sp>
        <p:nvSpPr>
          <p:cNvPr id="4" name="TextBox 3"/>
          <p:cNvSpPr txBox="1"/>
          <p:nvPr/>
        </p:nvSpPr>
        <p:spPr>
          <a:xfrm>
            <a:off x="755576" y="4077072"/>
            <a:ext cx="785667" cy="723275"/>
          </a:xfrm>
          <a:prstGeom prst="rect">
            <a:avLst/>
          </a:prstGeom>
          <a:noFill/>
        </p:spPr>
        <p:txBody>
          <a:bodyPr wrap="none" rtlCol="0">
            <a:spAutoFit/>
          </a:bodyPr>
          <a:lstStyle/>
          <a:p>
            <a:r>
              <a:rPr lang="en-US" sz="3500" dirty="0">
                <a:latin typeface="Corbel"/>
                <a:cs typeface="Corbel"/>
              </a:rPr>
              <a:t>R =</a:t>
            </a:r>
          </a:p>
        </p:txBody>
      </p:sp>
      <p:sp>
        <p:nvSpPr>
          <p:cNvPr id="5" name="TextBox 4"/>
          <p:cNvSpPr txBox="1"/>
          <p:nvPr/>
        </p:nvSpPr>
        <p:spPr>
          <a:xfrm>
            <a:off x="3024220" y="3276600"/>
            <a:ext cx="3429000" cy="2246769"/>
          </a:xfrm>
          <a:prstGeom prst="rect">
            <a:avLst/>
          </a:prstGeom>
          <a:noFill/>
        </p:spPr>
        <p:txBody>
          <a:bodyPr wrap="square" rtlCol="0">
            <a:spAutoFit/>
          </a:bodyPr>
          <a:lstStyle/>
          <a:p>
            <a:r>
              <a:rPr lang="en-US" sz="3500" dirty="0">
                <a:latin typeface="Calibri"/>
                <a:cs typeface="Calibri"/>
              </a:rPr>
              <a:t>1</a:t>
            </a:r>
            <a:r>
              <a:rPr lang="en-US" sz="3500" dirty="0">
                <a:solidFill>
                  <a:srgbClr val="FF0080"/>
                </a:solidFill>
                <a:latin typeface="Calibri"/>
                <a:cs typeface="Calibri"/>
              </a:rPr>
              <a:t>	?	?</a:t>
            </a:r>
            <a:r>
              <a:rPr lang="en-US" sz="3500" dirty="0">
                <a:latin typeface="Calibri"/>
                <a:cs typeface="Calibri"/>
              </a:rPr>
              <a:t>	4	5	</a:t>
            </a:r>
            <a:r>
              <a:rPr lang="en-US" sz="3500" dirty="0">
                <a:solidFill>
                  <a:srgbClr val="FF0080"/>
                </a:solidFill>
                <a:latin typeface="Calibri"/>
                <a:cs typeface="Calibri"/>
              </a:rPr>
              <a:t>?</a:t>
            </a:r>
            <a:r>
              <a:rPr lang="en-US" sz="3500" dirty="0">
                <a:latin typeface="Calibri"/>
                <a:cs typeface="Calibri"/>
              </a:rPr>
              <a:t>	3</a:t>
            </a:r>
          </a:p>
          <a:p>
            <a:r>
              <a:rPr lang="en-US" sz="3500" dirty="0">
                <a:solidFill>
                  <a:srgbClr val="FF0080"/>
                </a:solidFill>
                <a:latin typeface="Calibri"/>
                <a:cs typeface="Calibri"/>
              </a:rPr>
              <a:t>?	?</a:t>
            </a:r>
            <a:r>
              <a:rPr lang="en-US" sz="3500" dirty="0">
                <a:latin typeface="Calibri"/>
                <a:cs typeface="Calibri"/>
              </a:rPr>
              <a:t>	3	5	</a:t>
            </a:r>
            <a:r>
              <a:rPr lang="en-US" sz="3500" dirty="0">
                <a:solidFill>
                  <a:srgbClr val="FF0080"/>
                </a:solidFill>
                <a:latin typeface="Calibri"/>
                <a:cs typeface="Calibri"/>
              </a:rPr>
              <a:t>?	?</a:t>
            </a:r>
            <a:r>
              <a:rPr lang="en-US" sz="3500" dirty="0">
                <a:latin typeface="Calibri"/>
                <a:cs typeface="Calibri"/>
              </a:rPr>
              <a:t>	3</a:t>
            </a:r>
          </a:p>
          <a:p>
            <a:pPr indent="-514350"/>
            <a:r>
              <a:rPr lang="en-US" sz="3500" dirty="0">
                <a:latin typeface="Calibri"/>
                <a:cs typeface="Calibri"/>
              </a:rPr>
              <a:t>5	</a:t>
            </a:r>
            <a:r>
              <a:rPr lang="en-US" sz="3500" dirty="0">
                <a:solidFill>
                  <a:srgbClr val="FF0080"/>
                </a:solidFill>
                <a:latin typeface="Calibri"/>
                <a:cs typeface="Calibri"/>
              </a:rPr>
              <a:t>?</a:t>
            </a:r>
            <a:r>
              <a:rPr lang="en-US" sz="3500" dirty="0">
                <a:latin typeface="Calibri"/>
                <a:cs typeface="Calibri"/>
              </a:rPr>
              <a:t>	5	</a:t>
            </a:r>
            <a:r>
              <a:rPr lang="en-US" sz="3500" dirty="0">
                <a:solidFill>
                  <a:srgbClr val="FF0080"/>
                </a:solidFill>
                <a:latin typeface="Calibri"/>
                <a:cs typeface="Calibri"/>
              </a:rPr>
              <a:t>?	?	?</a:t>
            </a:r>
            <a:r>
              <a:rPr lang="en-US" sz="3500" dirty="0">
                <a:latin typeface="Calibri"/>
                <a:cs typeface="Calibri"/>
              </a:rPr>
              <a:t>	1</a:t>
            </a:r>
          </a:p>
          <a:p>
            <a:pPr indent="-514350"/>
            <a:r>
              <a:rPr lang="en-US" sz="3500" dirty="0">
                <a:latin typeface="Calibri"/>
                <a:cs typeface="Calibri"/>
              </a:rPr>
              <a:t>4	</a:t>
            </a:r>
            <a:r>
              <a:rPr lang="en-US" sz="3500" dirty="0">
                <a:solidFill>
                  <a:srgbClr val="FF0080"/>
                </a:solidFill>
                <a:latin typeface="Calibri"/>
                <a:cs typeface="Calibri"/>
              </a:rPr>
              <a:t>?	?	?	?</a:t>
            </a:r>
            <a:r>
              <a:rPr lang="en-US" sz="3500" dirty="0">
                <a:latin typeface="Calibri"/>
                <a:cs typeface="Calibri"/>
              </a:rPr>
              <a:t>	2	</a:t>
            </a:r>
            <a:r>
              <a:rPr lang="en-US" sz="3500" dirty="0">
                <a:solidFill>
                  <a:srgbClr val="FF0080"/>
                </a:solidFill>
                <a:latin typeface="Calibri"/>
                <a:cs typeface="Calibri"/>
              </a:rPr>
              <a:t>?</a:t>
            </a:r>
          </a:p>
        </p:txBody>
      </p:sp>
      <p:sp>
        <p:nvSpPr>
          <p:cNvPr id="6" name="Double Bracket 5"/>
          <p:cNvSpPr/>
          <p:nvPr/>
        </p:nvSpPr>
        <p:spPr>
          <a:xfrm>
            <a:off x="2195736" y="3339972"/>
            <a:ext cx="4608512" cy="2338933"/>
          </a:xfrm>
          <a:prstGeom prst="bracketPair">
            <a:avLst>
              <a:gd name="adj" fmla="val 8674"/>
            </a:avLst>
          </a:prstGeom>
          <a:ln w="317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7092280" y="4221088"/>
            <a:ext cx="703269" cy="323165"/>
          </a:xfrm>
          <a:prstGeom prst="rect">
            <a:avLst/>
          </a:prstGeom>
          <a:noFill/>
        </p:spPr>
        <p:txBody>
          <a:bodyPr wrap="none" tIns="0" rtlCol="0">
            <a:spAutoFit/>
          </a:bodyPr>
          <a:lstStyle/>
          <a:p>
            <a:r>
              <a:rPr lang="en-US" dirty="0">
                <a:solidFill>
                  <a:srgbClr val="3366FF"/>
                </a:solidFill>
                <a:latin typeface="+mn-lt"/>
                <a:cs typeface="Corbel"/>
              </a:rPr>
              <a:t>Users</a:t>
            </a:r>
          </a:p>
        </p:txBody>
      </p:sp>
      <p:cxnSp>
        <p:nvCxnSpPr>
          <p:cNvPr id="8" name="Straight Arrow Connector 7"/>
          <p:cNvCxnSpPr/>
          <p:nvPr/>
        </p:nvCxnSpPr>
        <p:spPr>
          <a:xfrm flipV="1">
            <a:off x="7438952" y="3356992"/>
            <a:ext cx="4962" cy="795536"/>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7" idx="2"/>
          </p:cNvCxnSpPr>
          <p:nvPr/>
        </p:nvCxnSpPr>
        <p:spPr>
          <a:xfrm>
            <a:off x="7443915" y="4544253"/>
            <a:ext cx="14826" cy="908071"/>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508104" y="3068960"/>
            <a:ext cx="1004033" cy="2150"/>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2195736" y="3043944"/>
            <a:ext cx="1050519" cy="2150"/>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923928" y="2852936"/>
            <a:ext cx="864917" cy="369332"/>
          </a:xfrm>
          <a:prstGeom prst="rect">
            <a:avLst/>
          </a:prstGeom>
          <a:noFill/>
        </p:spPr>
        <p:txBody>
          <a:bodyPr wrap="none" rtlCol="0">
            <a:spAutoFit/>
          </a:bodyPr>
          <a:lstStyle/>
          <a:p>
            <a:r>
              <a:rPr lang="en-US" dirty="0">
                <a:solidFill>
                  <a:srgbClr val="3366FF"/>
                </a:solidFill>
                <a:latin typeface="+mn-lt"/>
                <a:cs typeface="Corbel"/>
              </a:rPr>
              <a:t>Movies</a:t>
            </a:r>
          </a:p>
        </p:txBody>
      </p:sp>
    </p:spTree>
    <p:extLst>
      <p:ext uri="{BB962C8B-B14F-4D97-AF65-F5344CB8AC3E}">
        <p14:creationId xmlns:p14="http://schemas.microsoft.com/office/powerpoint/2010/main" val="2519444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and Algorithm</a:t>
            </a:r>
          </a:p>
        </p:txBody>
      </p:sp>
      <p:sp>
        <p:nvSpPr>
          <p:cNvPr id="4" name="Content Placeholder 2"/>
          <p:cNvSpPr>
            <a:spLocks noGrp="1"/>
          </p:cNvSpPr>
          <p:nvPr>
            <p:ph idx="1"/>
          </p:nvPr>
        </p:nvSpPr>
        <p:spPr>
          <a:xfrm>
            <a:off x="457200" y="1524000"/>
            <a:ext cx="8229600" cy="1173162"/>
          </a:xfrm>
        </p:spPr>
        <p:txBody>
          <a:bodyPr/>
          <a:lstStyle/>
          <a:p>
            <a:pPr marL="0">
              <a:buNone/>
            </a:pPr>
            <a:r>
              <a:rPr lang="en-US" dirty="0"/>
              <a:t>Model R as product of user and movie feature matrices A and B of size U×K and M×K</a:t>
            </a:r>
          </a:p>
        </p:txBody>
      </p:sp>
      <p:sp>
        <p:nvSpPr>
          <p:cNvPr id="5" name="Content Placeholder 2"/>
          <p:cNvSpPr txBox="1">
            <a:spLocks/>
          </p:cNvSpPr>
          <p:nvPr/>
        </p:nvSpPr>
        <p:spPr bwMode="auto">
          <a:xfrm>
            <a:off x="795648" y="4354160"/>
            <a:ext cx="8229600" cy="17899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spcBef>
                <a:spcPts val="2000"/>
              </a:spcBef>
            </a:pPr>
            <a:r>
              <a:rPr kumimoji="0" lang="en-US" sz="2100" b="0" u="none" strike="noStrike" kern="1200" cap="none" spc="0" normalizeH="0" baseline="0" noProof="0" dirty="0">
                <a:ln>
                  <a:noFill/>
                </a:ln>
                <a:solidFill>
                  <a:schemeClr val="tx1"/>
                </a:solidFill>
                <a:effectLst/>
                <a:uLnTx/>
                <a:uFillTx/>
                <a:latin typeface="+mn-lt"/>
                <a:ea typeface="ＭＳ Ｐゴシック" pitchFamily="-65" charset="-128"/>
                <a:cs typeface="ＭＳ Ｐゴシック" pitchFamily="-65" charset="-128"/>
              </a:rPr>
              <a:t>Alternating Least Squares (ALS)</a:t>
            </a:r>
            <a:endParaRPr lang="en-US" sz="2100" dirty="0">
              <a:solidFill>
                <a:prstClr val="black"/>
              </a:solidFill>
              <a:latin typeface="+mn-lt"/>
            </a:endParaRPr>
          </a:p>
          <a:p>
            <a:pPr lvl="1" indent="-228600" eaLnBrk="0" hangingPunct="0">
              <a:buSzPct val="100000"/>
              <a:buFont typeface="Lucida Grande" charset="0"/>
              <a:buChar char="»"/>
            </a:pPr>
            <a:r>
              <a:rPr lang="en-US" sz="2100" dirty="0">
                <a:solidFill>
                  <a:prstClr val="black"/>
                </a:solidFill>
                <a:latin typeface="+mn-lt"/>
                <a:ea typeface="ＭＳ Ｐゴシック" pitchFamily="-65" charset="-128"/>
                <a:cs typeface="+mn-cs"/>
              </a:rPr>
              <a:t>Start with random A &amp; B</a:t>
            </a:r>
          </a:p>
          <a:p>
            <a:pPr lvl="1" indent="-228600" eaLnBrk="0" hangingPunct="0">
              <a:buSzPct val="100000"/>
              <a:buFont typeface="Lucida Grande" charset="0"/>
              <a:buChar char="»"/>
            </a:pPr>
            <a:r>
              <a:rPr lang="en-US" sz="2100" dirty="0">
                <a:solidFill>
                  <a:prstClr val="black"/>
                </a:solidFill>
                <a:latin typeface="+mn-lt"/>
                <a:ea typeface="ＭＳ Ｐゴシック" pitchFamily="-65" charset="-128"/>
                <a:cs typeface="+mn-cs"/>
              </a:rPr>
              <a:t>Optimize user vectors (A) based on movies</a:t>
            </a:r>
          </a:p>
          <a:p>
            <a:pPr lvl="1" indent="-228600" eaLnBrk="0" hangingPunct="0">
              <a:buSzPct val="100000"/>
              <a:buFont typeface="Lucida Grande" charset="0"/>
              <a:buChar char="»"/>
            </a:pPr>
            <a:r>
              <a:rPr lang="en-US" sz="2100" dirty="0">
                <a:solidFill>
                  <a:prstClr val="black"/>
                </a:solidFill>
                <a:latin typeface="+mn-lt"/>
                <a:ea typeface="ＭＳ Ｐゴシック" pitchFamily="-65" charset="-128"/>
              </a:rPr>
              <a:t>Optimize </a:t>
            </a:r>
            <a:r>
              <a:rPr kumimoji="0" lang="en-US" sz="2100" b="0" i="0" u="none" strike="noStrike" kern="1200" cap="none" spc="0" normalizeH="0" noProof="0" dirty="0">
                <a:ln>
                  <a:noFill/>
                </a:ln>
                <a:solidFill>
                  <a:prstClr val="black"/>
                </a:solidFill>
                <a:effectLst/>
                <a:uLnTx/>
                <a:uFillTx/>
                <a:latin typeface="+mn-lt"/>
                <a:ea typeface="ＭＳ Ｐゴシック" pitchFamily="-65" charset="-128"/>
                <a:cs typeface="+mn-cs"/>
              </a:rPr>
              <a:t>movie </a:t>
            </a:r>
            <a:r>
              <a:rPr lang="en-US" sz="2100" dirty="0">
                <a:solidFill>
                  <a:prstClr val="black"/>
                </a:solidFill>
                <a:latin typeface="+mn-lt"/>
                <a:ea typeface="ＭＳ Ｐゴシック" pitchFamily="-65" charset="-128"/>
              </a:rPr>
              <a:t>vectors </a:t>
            </a:r>
            <a:r>
              <a:rPr kumimoji="0" lang="en-US" sz="2100" b="0" i="0" u="none" strike="noStrike" kern="1200" cap="none" spc="0" normalizeH="0" noProof="0" dirty="0">
                <a:ln>
                  <a:noFill/>
                </a:ln>
                <a:solidFill>
                  <a:prstClr val="black"/>
                </a:solidFill>
                <a:effectLst/>
                <a:uLnTx/>
                <a:uFillTx/>
                <a:latin typeface="+mn-lt"/>
                <a:ea typeface="ＭＳ Ｐゴシック" pitchFamily="-65" charset="-128"/>
                <a:cs typeface="+mn-cs"/>
              </a:rPr>
              <a:t>(B) based on users</a:t>
            </a:r>
          </a:p>
          <a:p>
            <a:pPr lvl="1" indent="-228600" eaLnBrk="0" hangingPunct="0">
              <a:buSzPct val="100000"/>
              <a:buFont typeface="Lucida Grande" charset="0"/>
              <a:buChar char="»"/>
            </a:pPr>
            <a:r>
              <a:rPr lang="en-US" sz="2100" baseline="0" dirty="0">
                <a:solidFill>
                  <a:prstClr val="black"/>
                </a:solidFill>
                <a:latin typeface="+mn-lt"/>
                <a:ea typeface="ＭＳ Ｐゴシック" pitchFamily="-65" charset="-128"/>
                <a:cs typeface="+mn-cs"/>
              </a:rPr>
              <a:t>Repeat until converged</a:t>
            </a:r>
            <a:endParaRPr kumimoji="0" lang="en-US" sz="2100" b="0" i="0" u="none" strike="noStrike" kern="1200" cap="none" spc="0" normalizeH="0" baseline="0" noProof="0" dirty="0">
              <a:ln>
                <a:noFill/>
              </a:ln>
              <a:solidFill>
                <a:schemeClr val="tx1"/>
              </a:solidFill>
              <a:effectLst/>
              <a:uLnTx/>
              <a:uFillTx/>
              <a:latin typeface="+mn-lt"/>
              <a:ea typeface="ＭＳ Ｐゴシック" pitchFamily="-65" charset="-128"/>
              <a:cs typeface="ＭＳ Ｐゴシック" pitchFamily="-65" charset="-128"/>
            </a:endParaRPr>
          </a:p>
        </p:txBody>
      </p:sp>
      <p:grpSp>
        <p:nvGrpSpPr>
          <p:cNvPr id="6" name="Group 8"/>
          <p:cNvGrpSpPr/>
          <p:nvPr/>
        </p:nvGrpSpPr>
        <p:grpSpPr>
          <a:xfrm>
            <a:off x="1840345" y="2759392"/>
            <a:ext cx="5551055" cy="1295400"/>
            <a:chOff x="1383145" y="3505200"/>
            <a:chExt cx="6287655" cy="1524000"/>
          </a:xfrm>
        </p:grpSpPr>
        <p:sp>
          <p:nvSpPr>
            <p:cNvPr id="7" name="Rectangle 6"/>
            <p:cNvSpPr/>
            <p:nvPr/>
          </p:nvSpPr>
          <p:spPr>
            <a:xfrm>
              <a:off x="1383145" y="3505200"/>
              <a:ext cx="2242126" cy="1524000"/>
            </a:xfrm>
            <a:prstGeom prst="rect">
              <a:avLst/>
            </a:prstGeom>
            <a:ln>
              <a:headEnd type="none" w="med" len="med"/>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t>R</a:t>
              </a:r>
            </a:p>
          </p:txBody>
        </p:sp>
        <p:sp>
          <p:nvSpPr>
            <p:cNvPr id="8" name="Rectangle 7"/>
            <p:cNvSpPr/>
            <p:nvPr/>
          </p:nvSpPr>
          <p:spPr>
            <a:xfrm>
              <a:off x="4514273" y="3505200"/>
              <a:ext cx="692727" cy="1524000"/>
            </a:xfrm>
            <a:prstGeom prst="rect">
              <a:avLst/>
            </a:prstGeom>
            <a:ln>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A</a:t>
              </a:r>
            </a:p>
          </p:txBody>
        </p:sp>
        <p:sp>
          <p:nvSpPr>
            <p:cNvPr id="9" name="TextBox 8"/>
            <p:cNvSpPr txBox="1"/>
            <p:nvPr/>
          </p:nvSpPr>
          <p:spPr>
            <a:xfrm>
              <a:off x="3793857" y="3755092"/>
              <a:ext cx="707338" cy="923329"/>
            </a:xfrm>
            <a:prstGeom prst="rect">
              <a:avLst/>
            </a:prstGeom>
            <a:noFill/>
          </p:spPr>
          <p:txBody>
            <a:bodyPr wrap="square" rtlCol="0">
              <a:spAutoFit/>
            </a:bodyPr>
            <a:lstStyle/>
            <a:p>
              <a:r>
                <a:rPr lang="en-US" sz="4500" dirty="0">
                  <a:latin typeface="Corbel"/>
                  <a:cs typeface="Corbel"/>
                </a:rPr>
                <a:t>=</a:t>
              </a:r>
            </a:p>
          </p:txBody>
        </p:sp>
        <p:sp>
          <p:nvSpPr>
            <p:cNvPr id="10" name="Rectangle 9"/>
            <p:cNvSpPr/>
            <p:nvPr/>
          </p:nvSpPr>
          <p:spPr>
            <a:xfrm>
              <a:off x="5428674" y="3505200"/>
              <a:ext cx="2242126" cy="630936"/>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t>
              </a:r>
              <a:r>
                <a:rPr lang="en-US" sz="3200" baseline="30000" dirty="0"/>
                <a:t>T</a:t>
              </a:r>
              <a:endParaRPr lang="en-US" sz="3200" dirty="0"/>
            </a:p>
          </p:txBody>
        </p:sp>
      </p:grpSp>
    </p:spTree>
    <p:extLst>
      <p:ext uri="{BB962C8B-B14F-4D97-AF65-F5344CB8AC3E}">
        <p14:creationId xmlns:p14="http://schemas.microsoft.com/office/powerpoint/2010/main" val="2766445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Spark ALS</a:t>
            </a:r>
          </a:p>
        </p:txBody>
      </p:sp>
      <p:sp>
        <p:nvSpPr>
          <p:cNvPr id="4" name="Content Placeholder 2"/>
          <p:cNvSpPr>
            <a:spLocks noGrp="1"/>
          </p:cNvSpPr>
          <p:nvPr>
            <p:ph idx="1"/>
          </p:nvPr>
        </p:nvSpPr>
        <p:spPr/>
        <p:txBody>
          <a:bodyPr/>
          <a:lstStyle/>
          <a:p>
            <a:pPr>
              <a:spcBef>
                <a:spcPct val="0"/>
              </a:spcBef>
              <a:buFontTx/>
              <a:buNone/>
            </a:pPr>
            <a:r>
              <a:rPr lang="en-US" dirty="0" err="1">
                <a:ea typeface="Lucida Console"/>
                <a:cs typeface="Lucida Console"/>
              </a:rPr>
              <a:t>var</a:t>
            </a:r>
            <a:r>
              <a:rPr lang="en-US" dirty="0">
                <a:ea typeface="Lucida Console"/>
                <a:cs typeface="Lucida Console"/>
              </a:rPr>
              <a:t> R = </a:t>
            </a:r>
            <a:r>
              <a:rPr lang="en-US" dirty="0" err="1">
                <a:ea typeface="Lucida Console"/>
                <a:cs typeface="Lucida Console"/>
              </a:rPr>
              <a:t>readRatingsMatrix</a:t>
            </a:r>
            <a:r>
              <a:rPr lang="en-US" dirty="0">
                <a:ea typeface="Lucida Console"/>
                <a:cs typeface="Lucida Console"/>
              </a:rPr>
              <a:t>(...)</a:t>
            </a:r>
          </a:p>
          <a:p>
            <a:pPr>
              <a:spcBef>
                <a:spcPct val="0"/>
              </a:spcBef>
              <a:buFontTx/>
              <a:buNone/>
            </a:pPr>
            <a:endParaRPr lang="en-US" dirty="0">
              <a:ea typeface="Lucida Console"/>
              <a:cs typeface="Lucida Console"/>
            </a:endParaRPr>
          </a:p>
          <a:p>
            <a:pPr>
              <a:spcBef>
                <a:spcPct val="0"/>
              </a:spcBef>
              <a:buFontTx/>
              <a:buNone/>
            </a:pPr>
            <a:r>
              <a:rPr lang="en-US" dirty="0" err="1">
                <a:ea typeface="Lucida Console"/>
                <a:cs typeface="Lucida Console"/>
              </a:rPr>
              <a:t>var</a:t>
            </a:r>
            <a:r>
              <a:rPr lang="en-US" dirty="0">
                <a:ea typeface="Lucida Console"/>
                <a:cs typeface="Lucida Console"/>
              </a:rPr>
              <a:t> A = // array of U random vectors</a:t>
            </a:r>
          </a:p>
          <a:p>
            <a:pPr>
              <a:spcBef>
                <a:spcPct val="0"/>
              </a:spcBef>
              <a:buFontTx/>
              <a:buNone/>
            </a:pPr>
            <a:r>
              <a:rPr lang="en-US" dirty="0" err="1">
                <a:solidFill>
                  <a:srgbClr val="000000"/>
                </a:solidFill>
                <a:ea typeface="Lucida Console"/>
                <a:cs typeface="Lucida Console"/>
              </a:rPr>
              <a:t>var</a:t>
            </a:r>
            <a:r>
              <a:rPr lang="en-US" dirty="0">
                <a:solidFill>
                  <a:srgbClr val="000000"/>
                </a:solidFill>
                <a:ea typeface="Lucida Console"/>
                <a:cs typeface="Lucida Console"/>
              </a:rPr>
              <a:t> B = // array of M random vectors</a:t>
            </a:r>
          </a:p>
          <a:p>
            <a:pPr>
              <a:spcBef>
                <a:spcPct val="0"/>
              </a:spcBef>
              <a:buFontTx/>
              <a:buNone/>
            </a:pPr>
            <a:endParaRPr lang="en-US" dirty="0">
              <a:ea typeface="Lucida Console"/>
              <a:cs typeface="Lucida Console"/>
            </a:endParaRPr>
          </a:p>
          <a:p>
            <a:pPr>
              <a:spcBef>
                <a:spcPct val="0"/>
              </a:spcBef>
              <a:buFontTx/>
              <a:buNone/>
            </a:pPr>
            <a:r>
              <a:rPr lang="en-US" dirty="0">
                <a:ea typeface="Lucida Console"/>
                <a:cs typeface="Lucida Console"/>
              </a:rPr>
              <a:t>for (</a:t>
            </a:r>
            <a:r>
              <a:rPr lang="en-US" dirty="0" err="1">
                <a:ea typeface="Lucida Console"/>
                <a:cs typeface="Lucida Console"/>
              </a:rPr>
              <a:t>i</a:t>
            </a:r>
            <a:r>
              <a:rPr lang="en-US" dirty="0">
                <a:ea typeface="Lucida Console"/>
                <a:cs typeface="Lucida Console"/>
              </a:rPr>
              <a:t> &lt;- 1 to ITERATIONS) {</a:t>
            </a:r>
          </a:p>
          <a:p>
            <a:pPr>
              <a:spcBef>
                <a:spcPct val="0"/>
              </a:spcBef>
              <a:buFontTx/>
              <a:buNone/>
            </a:pPr>
            <a:r>
              <a:rPr lang="en-US" dirty="0">
                <a:ea typeface="Lucida Console"/>
                <a:cs typeface="Lucida Console"/>
              </a:rPr>
              <a:t>  A = </a:t>
            </a:r>
            <a:r>
              <a:rPr lang="en-US" dirty="0">
                <a:solidFill>
                  <a:srgbClr val="008000"/>
                </a:solidFill>
                <a:ea typeface="Lucida Console"/>
                <a:cs typeface="Lucida Console"/>
              </a:rPr>
              <a:t>spark.parallelize(0 until U, </a:t>
            </a:r>
            <a:r>
              <a:rPr lang="en-US" dirty="0" err="1">
                <a:solidFill>
                  <a:srgbClr val="008000"/>
                </a:solidFill>
                <a:ea typeface="Lucida Console"/>
                <a:cs typeface="Lucida Console"/>
              </a:rPr>
              <a:t>numSlices</a:t>
            </a:r>
            <a:r>
              <a:rPr lang="en-US" dirty="0">
                <a:solidFill>
                  <a:srgbClr val="008000"/>
                </a:solidFill>
                <a:ea typeface="Lucida Console"/>
                <a:cs typeface="Lucida Console"/>
              </a:rPr>
              <a:t>)</a:t>
            </a:r>
          </a:p>
          <a:p>
            <a:pPr>
              <a:spcBef>
                <a:spcPct val="0"/>
              </a:spcBef>
              <a:buFontTx/>
              <a:buNone/>
            </a:pPr>
            <a:r>
              <a:rPr lang="en-US" dirty="0">
                <a:ea typeface="Lucida Console"/>
                <a:cs typeface="Lucida Console"/>
              </a:rPr>
              <a:t>           .</a:t>
            </a:r>
            <a:r>
              <a:rPr lang="en-US" dirty="0" err="1">
                <a:solidFill>
                  <a:srgbClr val="3366FF"/>
                </a:solidFill>
                <a:ea typeface="Lucida Console"/>
                <a:cs typeface="Lucida Console"/>
              </a:rPr>
              <a:t>map</a:t>
            </a:r>
            <a:r>
              <a:rPr lang="en-US" dirty="0" err="1">
                <a:ea typeface="Lucida Console"/>
                <a:cs typeface="Lucida Console"/>
              </a:rPr>
              <a:t>(</a:t>
            </a:r>
            <a:r>
              <a:rPr lang="en-US" dirty="0" err="1">
                <a:solidFill>
                  <a:srgbClr val="FF0080"/>
                </a:solidFill>
                <a:ea typeface="Lucida Console"/>
                <a:cs typeface="Lucida Console"/>
              </a:rPr>
              <a:t>i</a:t>
            </a:r>
            <a:r>
              <a:rPr lang="en-US" dirty="0">
                <a:solidFill>
                  <a:srgbClr val="FF0080"/>
                </a:solidFill>
                <a:ea typeface="Lucida Console"/>
                <a:cs typeface="Lucida Console"/>
              </a:rPr>
              <a:t> =&gt; </a:t>
            </a:r>
            <a:r>
              <a:rPr lang="en-US" dirty="0" err="1">
                <a:solidFill>
                  <a:srgbClr val="FF0080"/>
                </a:solidFill>
                <a:ea typeface="Lucida Console"/>
                <a:cs typeface="Lucida Console"/>
              </a:rPr>
              <a:t>updateUser(i</a:t>
            </a:r>
            <a:r>
              <a:rPr lang="en-US" dirty="0">
                <a:solidFill>
                  <a:srgbClr val="FF0080"/>
                </a:solidFill>
                <a:ea typeface="Lucida Console"/>
                <a:cs typeface="Lucida Console"/>
              </a:rPr>
              <a:t>, B, R)</a:t>
            </a:r>
            <a:r>
              <a:rPr lang="en-US" dirty="0">
                <a:ea typeface="Lucida Console"/>
                <a:cs typeface="Lucida Console"/>
              </a:rPr>
              <a:t>)</a:t>
            </a:r>
          </a:p>
          <a:p>
            <a:pPr>
              <a:spcBef>
                <a:spcPct val="0"/>
              </a:spcBef>
              <a:buFontTx/>
              <a:buNone/>
            </a:pPr>
            <a:r>
              <a:rPr lang="en-US" dirty="0">
                <a:ea typeface="Lucida Console"/>
                <a:cs typeface="Lucida Console"/>
              </a:rPr>
              <a:t>           .</a:t>
            </a:r>
            <a:r>
              <a:rPr lang="en-US" dirty="0">
                <a:solidFill>
                  <a:srgbClr val="3366FF"/>
                </a:solidFill>
                <a:ea typeface="Lucida Console"/>
                <a:cs typeface="Lucida Console"/>
              </a:rPr>
              <a:t>collect</a:t>
            </a:r>
            <a:r>
              <a:rPr lang="en-US" dirty="0">
                <a:ea typeface="Lucida Console"/>
                <a:cs typeface="Lucida Console"/>
              </a:rPr>
              <a:t>()</a:t>
            </a:r>
          </a:p>
          <a:p>
            <a:pPr>
              <a:spcBef>
                <a:spcPct val="0"/>
              </a:spcBef>
              <a:buFontTx/>
              <a:buNone/>
            </a:pPr>
            <a:r>
              <a:rPr lang="en-US" dirty="0">
                <a:ea typeface="Lucida Console"/>
                <a:cs typeface="Lucida Console"/>
              </a:rPr>
              <a:t>  B = </a:t>
            </a:r>
            <a:r>
              <a:rPr lang="en-US" dirty="0">
                <a:solidFill>
                  <a:srgbClr val="008000"/>
                </a:solidFill>
                <a:ea typeface="Lucida Console"/>
                <a:cs typeface="Lucida Console"/>
              </a:rPr>
              <a:t>spark.parallelize(0 until M, </a:t>
            </a:r>
            <a:r>
              <a:rPr lang="en-US" dirty="0" err="1">
                <a:solidFill>
                  <a:srgbClr val="008000"/>
                </a:solidFill>
                <a:ea typeface="Lucida Console"/>
                <a:cs typeface="Lucida Console"/>
              </a:rPr>
              <a:t>numSlices</a:t>
            </a:r>
            <a:r>
              <a:rPr lang="en-US" dirty="0">
                <a:solidFill>
                  <a:srgbClr val="008000"/>
                </a:solidFill>
                <a:ea typeface="Lucida Console"/>
                <a:cs typeface="Lucida Console"/>
              </a:rPr>
              <a:t>)</a:t>
            </a:r>
          </a:p>
          <a:p>
            <a:pPr>
              <a:spcBef>
                <a:spcPct val="0"/>
              </a:spcBef>
              <a:buFontTx/>
              <a:buNone/>
            </a:pPr>
            <a:r>
              <a:rPr lang="en-US" dirty="0">
                <a:ea typeface="Lucida Console"/>
                <a:cs typeface="Lucida Console"/>
              </a:rPr>
              <a:t>           .</a:t>
            </a:r>
            <a:r>
              <a:rPr lang="en-US" dirty="0" err="1">
                <a:solidFill>
                  <a:srgbClr val="3366FF"/>
                </a:solidFill>
                <a:ea typeface="Lucida Console"/>
                <a:cs typeface="Lucida Console"/>
              </a:rPr>
              <a:t>map</a:t>
            </a:r>
            <a:r>
              <a:rPr lang="en-US" dirty="0" err="1">
                <a:ea typeface="Lucida Console"/>
                <a:cs typeface="Lucida Console"/>
              </a:rPr>
              <a:t>(</a:t>
            </a:r>
            <a:r>
              <a:rPr lang="en-US" dirty="0" err="1">
                <a:solidFill>
                  <a:srgbClr val="FF0080"/>
                </a:solidFill>
                <a:ea typeface="Lucida Console"/>
                <a:cs typeface="Lucida Console"/>
              </a:rPr>
              <a:t>i</a:t>
            </a:r>
            <a:r>
              <a:rPr lang="en-US" dirty="0">
                <a:solidFill>
                  <a:srgbClr val="FF0080"/>
                </a:solidFill>
                <a:ea typeface="Lucida Console"/>
                <a:cs typeface="Lucida Console"/>
              </a:rPr>
              <a:t> =&gt; </a:t>
            </a:r>
            <a:r>
              <a:rPr lang="en-US" dirty="0" err="1">
                <a:solidFill>
                  <a:srgbClr val="FF0080"/>
                </a:solidFill>
                <a:ea typeface="Lucida Console"/>
                <a:cs typeface="Lucida Console"/>
              </a:rPr>
              <a:t>updateMovie(i</a:t>
            </a:r>
            <a:r>
              <a:rPr lang="en-US" dirty="0">
                <a:solidFill>
                  <a:srgbClr val="FF0080"/>
                </a:solidFill>
                <a:ea typeface="Lucida Console"/>
                <a:cs typeface="Lucida Console"/>
              </a:rPr>
              <a:t>, A, R)</a:t>
            </a:r>
            <a:r>
              <a:rPr lang="en-US" dirty="0">
                <a:ea typeface="Lucida Console"/>
                <a:cs typeface="Lucida Console"/>
              </a:rPr>
              <a:t>)</a:t>
            </a:r>
          </a:p>
          <a:p>
            <a:pPr>
              <a:spcBef>
                <a:spcPct val="0"/>
              </a:spcBef>
              <a:buFontTx/>
              <a:buNone/>
            </a:pPr>
            <a:r>
              <a:rPr lang="en-US" dirty="0">
                <a:ea typeface="Lucida Console"/>
                <a:cs typeface="Lucida Console"/>
              </a:rPr>
              <a:t>           .</a:t>
            </a:r>
            <a:r>
              <a:rPr lang="en-US" dirty="0">
                <a:solidFill>
                  <a:srgbClr val="3366FF"/>
                </a:solidFill>
                <a:ea typeface="Lucida Console"/>
                <a:cs typeface="Lucida Console"/>
              </a:rPr>
              <a:t>collect</a:t>
            </a:r>
            <a:r>
              <a:rPr lang="en-US" dirty="0">
                <a:ea typeface="Lucida Console"/>
                <a:cs typeface="Lucida Console"/>
              </a:rPr>
              <a:t>()</a:t>
            </a:r>
          </a:p>
          <a:p>
            <a:pPr>
              <a:spcBef>
                <a:spcPct val="0"/>
              </a:spcBef>
              <a:buFontTx/>
              <a:buNone/>
            </a:pPr>
            <a:r>
              <a:rPr lang="en-US" dirty="0">
                <a:ea typeface="Lucida Console"/>
                <a:cs typeface="Lucida Console"/>
              </a:rPr>
              <a:t>}</a:t>
            </a:r>
          </a:p>
          <a:p>
            <a:pPr>
              <a:spcBef>
                <a:spcPct val="0"/>
              </a:spcBef>
              <a:buFontTx/>
              <a:buNone/>
            </a:pPr>
            <a:endParaRPr lang="en-US" dirty="0">
              <a:ea typeface="Lucida Console"/>
              <a:cs typeface="Lucida Console"/>
            </a:endParaRPr>
          </a:p>
        </p:txBody>
      </p:sp>
      <p:grpSp>
        <p:nvGrpSpPr>
          <p:cNvPr id="5" name="Group 12"/>
          <p:cNvGrpSpPr/>
          <p:nvPr/>
        </p:nvGrpSpPr>
        <p:grpSpPr>
          <a:xfrm>
            <a:off x="5825836" y="3358954"/>
            <a:ext cx="2209800" cy="2096653"/>
            <a:chOff x="6781800" y="3472827"/>
            <a:chExt cx="2209800" cy="2096653"/>
          </a:xfrm>
        </p:grpSpPr>
        <p:cxnSp>
          <p:nvCxnSpPr>
            <p:cNvPr id="6" name="Straight Arrow Connector 5"/>
            <p:cNvCxnSpPr/>
            <p:nvPr/>
          </p:nvCxnSpPr>
          <p:spPr>
            <a:xfrm rot="10800000">
              <a:off x="6781800" y="4119415"/>
              <a:ext cx="609602" cy="1588"/>
            </a:xfrm>
            <a:prstGeom prst="straightConnector1">
              <a:avLst/>
            </a:prstGeom>
            <a:ln w="76200" cap="flat" cmpd="sng" algn="ctr">
              <a:solidFill>
                <a:schemeClr val="accent2"/>
              </a:solidFill>
              <a:prstDash val="solid"/>
              <a:round/>
              <a:headEnd type="none" w="med" len="med"/>
              <a:tailEnd type="stealth" w="med" len="med"/>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rot="10800000">
              <a:off x="6781800" y="4994564"/>
              <a:ext cx="609601" cy="1588"/>
            </a:xfrm>
            <a:prstGeom prst="straightConnector1">
              <a:avLst/>
            </a:prstGeom>
            <a:ln w="76200" cap="flat" cmpd="sng" algn="ctr">
              <a:solidFill>
                <a:schemeClr val="accent2"/>
              </a:solidFill>
              <a:prstDash val="solid"/>
              <a:round/>
              <a:headEnd type="none" w="med" len="med"/>
              <a:tailEnd type="stealth" w="med" len="med"/>
            </a:ln>
          </p:spPr>
          <p:style>
            <a:lnRef idx="2">
              <a:schemeClr val="accent2"/>
            </a:lnRef>
            <a:fillRef idx="0">
              <a:schemeClr val="accent2"/>
            </a:fillRef>
            <a:effectRef idx="1">
              <a:schemeClr val="accent2"/>
            </a:effectRef>
            <a:fontRef idx="minor">
              <a:schemeClr val="tx1"/>
            </a:fontRef>
          </p:style>
        </p:cxnSp>
        <p:sp>
          <p:nvSpPr>
            <p:cNvPr id="8" name="Alternate Process 5"/>
            <p:cNvSpPr/>
            <p:nvPr/>
          </p:nvSpPr>
          <p:spPr>
            <a:xfrm>
              <a:off x="7391400" y="3472827"/>
              <a:ext cx="1600200" cy="2096653"/>
            </a:xfrm>
            <a:prstGeom prst="flowChartAlternateProcess">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lIns="0" rIns="0" rtlCol="0" anchor="b"/>
            <a:lstStyle/>
            <a:p>
              <a:pPr algn="ctr"/>
              <a:r>
                <a:rPr lang="en-US" b="1" dirty="0"/>
                <a:t>Problem:</a:t>
              </a:r>
              <a:br>
                <a:rPr lang="en-US" b="1" dirty="0"/>
              </a:br>
              <a:r>
                <a:rPr lang="en-US" dirty="0"/>
                <a:t>R re-sent to all nodes in each iteration</a:t>
              </a:r>
            </a:p>
          </p:txBody>
        </p:sp>
      </p:grpSp>
    </p:spTree>
    <p:extLst>
      <p:ext uri="{BB962C8B-B14F-4D97-AF65-F5344CB8AC3E}">
        <p14:creationId xmlns:p14="http://schemas.microsoft.com/office/powerpoint/2010/main" val="232725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Spark ALS</a:t>
            </a:r>
          </a:p>
        </p:txBody>
      </p:sp>
      <p:sp>
        <p:nvSpPr>
          <p:cNvPr id="4" name="Content Placeholder 2"/>
          <p:cNvSpPr>
            <a:spLocks noGrp="1"/>
          </p:cNvSpPr>
          <p:nvPr>
            <p:ph idx="1"/>
          </p:nvPr>
        </p:nvSpPr>
        <p:spPr/>
        <p:txBody>
          <a:bodyPr/>
          <a:lstStyle/>
          <a:p>
            <a:pPr>
              <a:spcBef>
                <a:spcPct val="0"/>
              </a:spcBef>
              <a:buFontTx/>
              <a:buNone/>
            </a:pPr>
            <a:r>
              <a:rPr lang="en-US" dirty="0" err="1">
                <a:ea typeface="Lucida Console"/>
                <a:cs typeface="Lucida Console"/>
              </a:rPr>
              <a:t>var</a:t>
            </a:r>
            <a:r>
              <a:rPr lang="en-US" dirty="0">
                <a:ea typeface="Lucida Console"/>
                <a:cs typeface="Lucida Console"/>
              </a:rPr>
              <a:t> R = </a:t>
            </a:r>
            <a:r>
              <a:rPr lang="en-US" dirty="0" err="1">
                <a:solidFill>
                  <a:srgbClr val="8000FF"/>
                </a:solidFill>
                <a:ea typeface="Lucida Console"/>
                <a:cs typeface="Lucida Console"/>
              </a:rPr>
              <a:t>spark.broadcast(readRatingsMatrix</a:t>
            </a:r>
            <a:r>
              <a:rPr lang="en-US" dirty="0">
                <a:solidFill>
                  <a:srgbClr val="8000FF"/>
                </a:solidFill>
                <a:ea typeface="Lucida Console"/>
                <a:cs typeface="Lucida Console"/>
              </a:rPr>
              <a:t>(...))</a:t>
            </a:r>
          </a:p>
          <a:p>
            <a:pPr>
              <a:spcBef>
                <a:spcPct val="0"/>
              </a:spcBef>
              <a:buFontTx/>
              <a:buNone/>
            </a:pPr>
            <a:endParaRPr lang="en-US" dirty="0">
              <a:ea typeface="Lucida Console"/>
              <a:cs typeface="Lucida Console"/>
            </a:endParaRPr>
          </a:p>
          <a:p>
            <a:pPr>
              <a:spcBef>
                <a:spcPct val="0"/>
              </a:spcBef>
              <a:buFontTx/>
              <a:buNone/>
            </a:pPr>
            <a:r>
              <a:rPr lang="en-US" dirty="0" err="1">
                <a:ea typeface="Lucida Console"/>
                <a:cs typeface="Lucida Console"/>
              </a:rPr>
              <a:t>var</a:t>
            </a:r>
            <a:r>
              <a:rPr lang="en-US" dirty="0">
                <a:solidFill>
                  <a:srgbClr val="000000"/>
                </a:solidFill>
                <a:ea typeface="Lucida Console"/>
                <a:cs typeface="Lucida Console"/>
              </a:rPr>
              <a:t> A = // array of U random vectors</a:t>
            </a:r>
          </a:p>
          <a:p>
            <a:pPr>
              <a:spcBef>
                <a:spcPct val="0"/>
              </a:spcBef>
              <a:buFontTx/>
              <a:buNone/>
            </a:pPr>
            <a:r>
              <a:rPr lang="en-US" dirty="0" err="1">
                <a:solidFill>
                  <a:srgbClr val="000000"/>
                </a:solidFill>
                <a:ea typeface="Lucida Console"/>
                <a:cs typeface="Lucida Console"/>
              </a:rPr>
              <a:t>var</a:t>
            </a:r>
            <a:r>
              <a:rPr lang="en-US" dirty="0">
                <a:solidFill>
                  <a:srgbClr val="000000"/>
                </a:solidFill>
                <a:ea typeface="Lucida Console"/>
                <a:cs typeface="Lucida Console"/>
              </a:rPr>
              <a:t> B = // array of M random vectors</a:t>
            </a:r>
          </a:p>
          <a:p>
            <a:pPr>
              <a:spcBef>
                <a:spcPct val="0"/>
              </a:spcBef>
              <a:buFontTx/>
              <a:buNone/>
            </a:pPr>
            <a:endParaRPr lang="en-US" dirty="0">
              <a:ea typeface="Lucida Console"/>
              <a:cs typeface="Lucida Console"/>
            </a:endParaRPr>
          </a:p>
          <a:p>
            <a:pPr>
              <a:spcBef>
                <a:spcPct val="0"/>
              </a:spcBef>
              <a:buFontTx/>
              <a:buNone/>
            </a:pPr>
            <a:r>
              <a:rPr lang="en-US" dirty="0">
                <a:ea typeface="Lucida Console"/>
                <a:cs typeface="Lucida Console"/>
              </a:rPr>
              <a:t>for (</a:t>
            </a:r>
            <a:r>
              <a:rPr lang="en-US" dirty="0" err="1">
                <a:ea typeface="Lucida Console"/>
                <a:cs typeface="Lucida Console"/>
              </a:rPr>
              <a:t>i</a:t>
            </a:r>
            <a:r>
              <a:rPr lang="en-US" dirty="0">
                <a:ea typeface="Lucida Console"/>
                <a:cs typeface="Lucida Console"/>
              </a:rPr>
              <a:t> &lt;- 1 to ITERATIONS) {</a:t>
            </a:r>
          </a:p>
          <a:p>
            <a:pPr>
              <a:spcBef>
                <a:spcPct val="0"/>
              </a:spcBef>
              <a:buFontTx/>
              <a:buNone/>
            </a:pPr>
            <a:r>
              <a:rPr lang="en-US" dirty="0">
                <a:ea typeface="Lucida Console"/>
                <a:cs typeface="Lucida Console"/>
              </a:rPr>
              <a:t>  A = </a:t>
            </a:r>
            <a:r>
              <a:rPr lang="en-US" dirty="0">
                <a:solidFill>
                  <a:srgbClr val="008000"/>
                </a:solidFill>
                <a:ea typeface="Lucida Console"/>
                <a:cs typeface="Lucida Console"/>
              </a:rPr>
              <a:t>spark.parallelize(0 until U, </a:t>
            </a:r>
            <a:r>
              <a:rPr lang="en-US" dirty="0" err="1">
                <a:solidFill>
                  <a:srgbClr val="008000"/>
                </a:solidFill>
                <a:ea typeface="Lucida Console"/>
                <a:cs typeface="Lucida Console"/>
              </a:rPr>
              <a:t>numSlices</a:t>
            </a:r>
            <a:r>
              <a:rPr lang="en-US" dirty="0">
                <a:solidFill>
                  <a:srgbClr val="008000"/>
                </a:solidFill>
                <a:ea typeface="Lucida Console"/>
                <a:cs typeface="Lucida Console"/>
              </a:rPr>
              <a:t>)</a:t>
            </a:r>
          </a:p>
          <a:p>
            <a:pPr>
              <a:spcBef>
                <a:spcPct val="0"/>
              </a:spcBef>
              <a:buFontTx/>
              <a:buNone/>
            </a:pPr>
            <a:r>
              <a:rPr lang="en-US" dirty="0">
                <a:ea typeface="Lucida Console"/>
                <a:cs typeface="Lucida Console"/>
              </a:rPr>
              <a:t>           .</a:t>
            </a:r>
            <a:r>
              <a:rPr lang="en-US" dirty="0" err="1">
                <a:solidFill>
                  <a:srgbClr val="3366FF"/>
                </a:solidFill>
                <a:ea typeface="Lucida Console"/>
                <a:cs typeface="Lucida Console"/>
              </a:rPr>
              <a:t>map</a:t>
            </a:r>
            <a:r>
              <a:rPr lang="en-US" dirty="0" err="1">
                <a:ea typeface="Lucida Console"/>
                <a:cs typeface="Lucida Console"/>
              </a:rPr>
              <a:t>(</a:t>
            </a:r>
            <a:r>
              <a:rPr lang="en-US" dirty="0" err="1">
                <a:solidFill>
                  <a:srgbClr val="FF0080"/>
                </a:solidFill>
                <a:ea typeface="Lucida Console"/>
                <a:cs typeface="Lucida Console"/>
              </a:rPr>
              <a:t>i</a:t>
            </a:r>
            <a:r>
              <a:rPr lang="en-US" dirty="0">
                <a:solidFill>
                  <a:srgbClr val="FF0080"/>
                </a:solidFill>
                <a:ea typeface="Lucida Console"/>
                <a:cs typeface="Lucida Console"/>
              </a:rPr>
              <a:t> =&gt; </a:t>
            </a:r>
            <a:r>
              <a:rPr lang="en-US" dirty="0" err="1">
                <a:solidFill>
                  <a:srgbClr val="FF0080"/>
                </a:solidFill>
                <a:ea typeface="Lucida Console"/>
                <a:cs typeface="Lucida Console"/>
              </a:rPr>
              <a:t>updateUser(i</a:t>
            </a:r>
            <a:r>
              <a:rPr lang="en-US" dirty="0">
                <a:solidFill>
                  <a:srgbClr val="FF0080"/>
                </a:solidFill>
                <a:ea typeface="Lucida Console"/>
                <a:cs typeface="Lucida Console"/>
              </a:rPr>
              <a:t>, B, </a:t>
            </a:r>
            <a:r>
              <a:rPr lang="en-US" dirty="0" err="1">
                <a:solidFill>
                  <a:srgbClr val="8000FF"/>
                </a:solidFill>
                <a:ea typeface="Lucida Console"/>
                <a:cs typeface="Lucida Console"/>
              </a:rPr>
              <a:t>R.value</a:t>
            </a:r>
            <a:r>
              <a:rPr lang="en-US" dirty="0">
                <a:solidFill>
                  <a:srgbClr val="FF0080"/>
                </a:solidFill>
                <a:ea typeface="Lucida Console"/>
                <a:cs typeface="Lucida Console"/>
              </a:rPr>
              <a:t>)</a:t>
            </a:r>
            <a:r>
              <a:rPr lang="en-US" dirty="0">
                <a:ea typeface="Lucida Console"/>
                <a:cs typeface="Lucida Console"/>
              </a:rPr>
              <a:t>)</a:t>
            </a:r>
          </a:p>
          <a:p>
            <a:pPr>
              <a:spcBef>
                <a:spcPct val="0"/>
              </a:spcBef>
              <a:buFontTx/>
              <a:buNone/>
            </a:pPr>
            <a:r>
              <a:rPr lang="en-US" dirty="0">
                <a:ea typeface="Lucida Console"/>
                <a:cs typeface="Lucida Console"/>
              </a:rPr>
              <a:t>           .</a:t>
            </a:r>
            <a:r>
              <a:rPr lang="en-US" dirty="0">
                <a:solidFill>
                  <a:srgbClr val="3366FF"/>
                </a:solidFill>
                <a:ea typeface="Lucida Console"/>
                <a:cs typeface="Lucida Console"/>
              </a:rPr>
              <a:t>collect</a:t>
            </a:r>
            <a:r>
              <a:rPr lang="en-US" dirty="0">
                <a:ea typeface="Lucida Console"/>
                <a:cs typeface="Lucida Console"/>
              </a:rPr>
              <a:t>()</a:t>
            </a:r>
          </a:p>
          <a:p>
            <a:pPr>
              <a:spcBef>
                <a:spcPct val="0"/>
              </a:spcBef>
              <a:buFontTx/>
              <a:buNone/>
            </a:pPr>
            <a:r>
              <a:rPr lang="en-US" dirty="0">
                <a:ea typeface="Lucida Console"/>
                <a:cs typeface="Lucida Console"/>
              </a:rPr>
              <a:t>  B = </a:t>
            </a:r>
            <a:r>
              <a:rPr lang="en-US" dirty="0">
                <a:solidFill>
                  <a:srgbClr val="008000"/>
                </a:solidFill>
                <a:ea typeface="Lucida Console"/>
                <a:cs typeface="Lucida Console"/>
              </a:rPr>
              <a:t>spark.parallelize(0 until M, </a:t>
            </a:r>
            <a:r>
              <a:rPr lang="en-US" dirty="0" err="1">
                <a:solidFill>
                  <a:srgbClr val="008000"/>
                </a:solidFill>
                <a:ea typeface="Lucida Console"/>
                <a:cs typeface="Lucida Console"/>
              </a:rPr>
              <a:t>numSlices</a:t>
            </a:r>
            <a:r>
              <a:rPr lang="en-US" dirty="0">
                <a:solidFill>
                  <a:srgbClr val="008000"/>
                </a:solidFill>
                <a:ea typeface="Lucida Console"/>
                <a:cs typeface="Lucida Console"/>
              </a:rPr>
              <a:t>)</a:t>
            </a:r>
          </a:p>
          <a:p>
            <a:pPr>
              <a:spcBef>
                <a:spcPct val="0"/>
              </a:spcBef>
              <a:buFontTx/>
              <a:buNone/>
            </a:pPr>
            <a:r>
              <a:rPr lang="en-US" dirty="0">
                <a:ea typeface="Lucida Console"/>
                <a:cs typeface="Lucida Console"/>
              </a:rPr>
              <a:t>           .</a:t>
            </a:r>
            <a:r>
              <a:rPr lang="en-US" dirty="0" err="1">
                <a:solidFill>
                  <a:srgbClr val="3366FF"/>
                </a:solidFill>
                <a:ea typeface="Lucida Console"/>
                <a:cs typeface="Lucida Console"/>
              </a:rPr>
              <a:t>map</a:t>
            </a:r>
            <a:r>
              <a:rPr lang="en-US" dirty="0" err="1">
                <a:ea typeface="Lucida Console"/>
                <a:cs typeface="Lucida Console"/>
              </a:rPr>
              <a:t>(</a:t>
            </a:r>
            <a:r>
              <a:rPr lang="en-US" dirty="0" err="1">
                <a:solidFill>
                  <a:srgbClr val="FF0080"/>
                </a:solidFill>
                <a:ea typeface="Lucida Console"/>
                <a:cs typeface="Lucida Console"/>
              </a:rPr>
              <a:t>i</a:t>
            </a:r>
            <a:r>
              <a:rPr lang="en-US" dirty="0">
                <a:solidFill>
                  <a:srgbClr val="FF0080"/>
                </a:solidFill>
                <a:ea typeface="Lucida Console"/>
                <a:cs typeface="Lucida Console"/>
              </a:rPr>
              <a:t> =&gt; </a:t>
            </a:r>
            <a:r>
              <a:rPr lang="en-US" dirty="0" err="1">
                <a:solidFill>
                  <a:srgbClr val="FF0080"/>
                </a:solidFill>
                <a:ea typeface="Lucida Console"/>
                <a:cs typeface="Lucida Console"/>
              </a:rPr>
              <a:t>updateMovie(i</a:t>
            </a:r>
            <a:r>
              <a:rPr lang="en-US" dirty="0">
                <a:solidFill>
                  <a:srgbClr val="FF0080"/>
                </a:solidFill>
                <a:ea typeface="Lucida Console"/>
                <a:cs typeface="Lucida Console"/>
              </a:rPr>
              <a:t>, A, </a:t>
            </a:r>
            <a:r>
              <a:rPr lang="en-US" dirty="0" err="1">
                <a:solidFill>
                  <a:srgbClr val="8000FF"/>
                </a:solidFill>
                <a:ea typeface="Lucida Console"/>
                <a:cs typeface="Lucida Console"/>
              </a:rPr>
              <a:t>R.value</a:t>
            </a:r>
            <a:r>
              <a:rPr lang="en-US" dirty="0">
                <a:solidFill>
                  <a:srgbClr val="FF0080"/>
                </a:solidFill>
                <a:ea typeface="Lucida Console"/>
                <a:cs typeface="Lucida Console"/>
              </a:rPr>
              <a:t>)</a:t>
            </a:r>
            <a:r>
              <a:rPr lang="en-US" dirty="0">
                <a:ea typeface="Lucida Console"/>
                <a:cs typeface="Lucida Console"/>
              </a:rPr>
              <a:t>)</a:t>
            </a:r>
          </a:p>
          <a:p>
            <a:pPr>
              <a:spcBef>
                <a:spcPct val="0"/>
              </a:spcBef>
              <a:buFontTx/>
              <a:buNone/>
            </a:pPr>
            <a:r>
              <a:rPr lang="en-US" dirty="0">
                <a:ea typeface="Lucida Console"/>
                <a:cs typeface="Lucida Console"/>
              </a:rPr>
              <a:t>           .</a:t>
            </a:r>
            <a:r>
              <a:rPr lang="en-US" dirty="0">
                <a:solidFill>
                  <a:srgbClr val="3366FF"/>
                </a:solidFill>
                <a:ea typeface="Lucida Console"/>
                <a:cs typeface="Lucida Console"/>
              </a:rPr>
              <a:t>collect</a:t>
            </a:r>
            <a:r>
              <a:rPr lang="en-US" dirty="0">
                <a:ea typeface="Lucida Console"/>
                <a:cs typeface="Lucida Console"/>
              </a:rPr>
              <a:t>()</a:t>
            </a:r>
          </a:p>
          <a:p>
            <a:pPr>
              <a:spcBef>
                <a:spcPct val="0"/>
              </a:spcBef>
              <a:buFontTx/>
              <a:buNone/>
            </a:pPr>
            <a:r>
              <a:rPr lang="en-US" dirty="0">
                <a:ea typeface="Lucida Console"/>
                <a:cs typeface="Lucida Console"/>
              </a:rPr>
              <a:t>}</a:t>
            </a:r>
          </a:p>
          <a:p>
            <a:pPr>
              <a:spcBef>
                <a:spcPct val="0"/>
              </a:spcBef>
              <a:buFontTx/>
              <a:buNone/>
            </a:pPr>
            <a:endParaRPr lang="en-US" dirty="0">
              <a:ea typeface="Lucida Console"/>
              <a:cs typeface="Lucida Console"/>
            </a:endParaRPr>
          </a:p>
        </p:txBody>
      </p:sp>
      <p:grpSp>
        <p:nvGrpSpPr>
          <p:cNvPr id="5" name="Group 4"/>
          <p:cNvGrpSpPr/>
          <p:nvPr/>
        </p:nvGrpSpPr>
        <p:grpSpPr>
          <a:xfrm>
            <a:off x="6051884" y="1690689"/>
            <a:ext cx="2209800" cy="1676400"/>
            <a:chOff x="6781800" y="3429000"/>
            <a:chExt cx="2209800" cy="1676400"/>
          </a:xfrm>
        </p:grpSpPr>
        <p:cxnSp>
          <p:nvCxnSpPr>
            <p:cNvPr id="6" name="Straight Arrow Connector 5"/>
            <p:cNvCxnSpPr/>
            <p:nvPr/>
          </p:nvCxnSpPr>
          <p:spPr>
            <a:xfrm rot="10800000">
              <a:off x="6781800" y="4038600"/>
              <a:ext cx="609602" cy="153988"/>
            </a:xfrm>
            <a:prstGeom prst="straightConnector1">
              <a:avLst/>
            </a:prstGeom>
            <a:ln w="76200" cap="flat" cmpd="sng" algn="ctr">
              <a:solidFill>
                <a:schemeClr val="accent3"/>
              </a:solidFill>
              <a:prstDash val="solid"/>
              <a:round/>
              <a:headEnd type="none" w="med" len="med"/>
              <a:tailEnd type="stealth" w="med" len="med"/>
            </a:ln>
          </p:spPr>
          <p:style>
            <a:lnRef idx="2">
              <a:schemeClr val="accent2"/>
            </a:lnRef>
            <a:fillRef idx="0">
              <a:schemeClr val="accent2"/>
            </a:fillRef>
            <a:effectRef idx="1">
              <a:schemeClr val="accent2"/>
            </a:effectRef>
            <a:fontRef idx="minor">
              <a:schemeClr val="tx1"/>
            </a:fontRef>
          </p:style>
        </p:cxnSp>
        <p:sp>
          <p:nvSpPr>
            <p:cNvPr id="7" name="Alternate Process 5"/>
            <p:cNvSpPr/>
            <p:nvPr/>
          </p:nvSpPr>
          <p:spPr>
            <a:xfrm>
              <a:off x="7391400" y="3429000"/>
              <a:ext cx="1600200" cy="1676400"/>
            </a:xfrm>
            <a:prstGeom prst="flowChartAlternateProcess">
              <a:avLst/>
            </a:prstGeom>
            <a:ln>
              <a:headEnd type="none" w="med" len="med"/>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b="1" dirty="0"/>
                <a:t>Solution: </a:t>
              </a:r>
              <a:r>
                <a:rPr lang="en-US" dirty="0"/>
                <a:t>mark R as broadcast variable</a:t>
              </a:r>
            </a:p>
          </p:txBody>
        </p:sp>
      </p:grpSp>
      <p:sp>
        <p:nvSpPr>
          <p:cNvPr id="8" name="Rounded Rectangle 7"/>
          <p:cNvSpPr/>
          <p:nvPr/>
        </p:nvSpPr>
        <p:spPr>
          <a:xfrm>
            <a:off x="1906319" y="5583970"/>
            <a:ext cx="5331361" cy="59299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2100" dirty="0"/>
              <a:t>Result: 3× performance improvement</a:t>
            </a:r>
          </a:p>
        </p:txBody>
      </p:sp>
    </p:spTree>
    <p:extLst>
      <p:ext uri="{BB962C8B-B14F-4D97-AF65-F5344CB8AC3E}">
        <p14:creationId xmlns:p14="http://schemas.microsoft.com/office/powerpoint/2010/main" val="389283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Goal: In-Memory Data Sharing</a:t>
            </a:r>
            <a:endParaRPr lang="en-US" dirty="0"/>
          </a:p>
        </p:txBody>
      </p:sp>
      <p:sp>
        <p:nvSpPr>
          <p:cNvPr id="4" name="Can 3"/>
          <p:cNvSpPr/>
          <p:nvPr/>
        </p:nvSpPr>
        <p:spPr>
          <a:xfrm>
            <a:off x="1102363" y="1824111"/>
            <a:ext cx="711258" cy="681055"/>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5" name="Straight Arrow Connector 4"/>
          <p:cNvCxnSpPr>
            <a:stCxn id="4" idx="4"/>
            <a:endCxn id="6" idx="1"/>
          </p:cNvCxnSpPr>
          <p:nvPr/>
        </p:nvCxnSpPr>
        <p:spPr>
          <a:xfrm>
            <a:off x="1813621" y="2164639"/>
            <a:ext cx="614722"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2428343" y="1979639"/>
            <a:ext cx="827277" cy="3699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t>iter</a:t>
            </a:r>
            <a:r>
              <a:rPr lang="en-US" dirty="0"/>
              <a:t>. 1</a:t>
            </a:r>
          </a:p>
        </p:txBody>
      </p:sp>
      <p:cxnSp>
        <p:nvCxnSpPr>
          <p:cNvPr id="7" name="Straight Arrow Connector 6"/>
          <p:cNvCxnSpPr>
            <a:stCxn id="6" idx="3"/>
          </p:cNvCxnSpPr>
          <p:nvPr/>
        </p:nvCxnSpPr>
        <p:spPr>
          <a:xfrm>
            <a:off x="3255620" y="2164639"/>
            <a:ext cx="351546"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endCxn id="9" idx="1"/>
          </p:cNvCxnSpPr>
          <p:nvPr/>
        </p:nvCxnSpPr>
        <p:spPr>
          <a:xfrm>
            <a:off x="4520719" y="2164638"/>
            <a:ext cx="637731"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5158450" y="1979639"/>
            <a:ext cx="827277" cy="3699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t>iter</a:t>
            </a:r>
            <a:r>
              <a:rPr lang="en-US" dirty="0"/>
              <a:t>. 2</a:t>
            </a:r>
          </a:p>
        </p:txBody>
      </p:sp>
      <p:cxnSp>
        <p:nvCxnSpPr>
          <p:cNvPr id="10" name="Straight Arrow Connector 9"/>
          <p:cNvCxnSpPr>
            <a:stCxn id="9" idx="3"/>
          </p:cNvCxnSpPr>
          <p:nvPr/>
        </p:nvCxnSpPr>
        <p:spPr>
          <a:xfrm>
            <a:off x="5985727" y="2164639"/>
            <a:ext cx="367021"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7265895" y="2175014"/>
            <a:ext cx="53790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861138" y="1988555"/>
            <a:ext cx="660615" cy="356105"/>
          </a:xfrm>
          <a:prstGeom prst="rect">
            <a:avLst/>
          </a:prstGeom>
          <a:noFill/>
        </p:spPr>
        <p:txBody>
          <a:bodyPr wrap="square" rtlCol="0">
            <a:spAutoFit/>
          </a:bodyPr>
          <a:lstStyle/>
          <a:p>
            <a:pPr algn="ctr"/>
            <a:r>
              <a:rPr lang="en-US" sz="2200" b="1" dirty="0">
                <a:latin typeface="Corbel"/>
                <a:cs typeface="Corbel"/>
              </a:rPr>
              <a:t>.  .  .</a:t>
            </a:r>
          </a:p>
        </p:txBody>
      </p:sp>
      <p:sp>
        <p:nvSpPr>
          <p:cNvPr id="13" name="TextBox 12"/>
          <p:cNvSpPr txBox="1"/>
          <p:nvPr/>
        </p:nvSpPr>
        <p:spPr>
          <a:xfrm>
            <a:off x="1103174" y="2628316"/>
            <a:ext cx="684803" cy="369332"/>
          </a:xfrm>
          <a:prstGeom prst="rect">
            <a:avLst/>
          </a:prstGeom>
          <a:noFill/>
        </p:spPr>
        <p:txBody>
          <a:bodyPr wrap="none" rtlCol="0">
            <a:spAutoFit/>
          </a:bodyPr>
          <a:lstStyle/>
          <a:p>
            <a:r>
              <a:rPr lang="en-US" dirty="0">
                <a:latin typeface="+mn-lt"/>
                <a:cs typeface="Corbel"/>
              </a:rPr>
              <a:t>Input</a:t>
            </a:r>
          </a:p>
        </p:txBody>
      </p:sp>
      <p:grpSp>
        <p:nvGrpSpPr>
          <p:cNvPr id="14" name="Group 111"/>
          <p:cNvGrpSpPr/>
          <p:nvPr/>
        </p:nvGrpSpPr>
        <p:grpSpPr>
          <a:xfrm>
            <a:off x="3633433" y="1521232"/>
            <a:ext cx="1193305" cy="1425065"/>
            <a:chOff x="2784930" y="2345019"/>
            <a:chExt cx="1312636" cy="1724328"/>
          </a:xfrm>
        </p:grpSpPr>
        <p:pic>
          <p:nvPicPr>
            <p:cNvPr id="15" name="Picture 14"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6" name="Picture 15"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7" name="Picture 16"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18" name="Group 119"/>
          <p:cNvGrpSpPr/>
          <p:nvPr/>
        </p:nvGrpSpPr>
        <p:grpSpPr>
          <a:xfrm>
            <a:off x="6367030" y="1529757"/>
            <a:ext cx="1193305" cy="1425065"/>
            <a:chOff x="2784930" y="2345019"/>
            <a:chExt cx="1312636" cy="1724328"/>
          </a:xfrm>
        </p:grpSpPr>
        <p:pic>
          <p:nvPicPr>
            <p:cNvPr id="19" name="Picture 18"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20" name="Picture 19"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21" name="Picture 20"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22" name="TextBox 21"/>
          <p:cNvSpPr txBox="1"/>
          <p:nvPr/>
        </p:nvSpPr>
        <p:spPr>
          <a:xfrm>
            <a:off x="1103174" y="5143211"/>
            <a:ext cx="684803" cy="369332"/>
          </a:xfrm>
          <a:prstGeom prst="rect">
            <a:avLst/>
          </a:prstGeom>
          <a:noFill/>
        </p:spPr>
        <p:txBody>
          <a:bodyPr wrap="none" rtlCol="0">
            <a:spAutoFit/>
          </a:bodyPr>
          <a:lstStyle/>
          <a:p>
            <a:r>
              <a:rPr lang="en-US" dirty="0">
                <a:latin typeface="+mn-lt"/>
                <a:cs typeface="Corbel"/>
              </a:rPr>
              <a:t>Input</a:t>
            </a:r>
          </a:p>
        </p:txBody>
      </p:sp>
      <p:cxnSp>
        <p:nvCxnSpPr>
          <p:cNvPr id="23" name="Straight Arrow Connector 22"/>
          <p:cNvCxnSpPr>
            <a:stCxn id="37" idx="3"/>
            <a:endCxn id="32" idx="1"/>
          </p:cNvCxnSpPr>
          <p:nvPr/>
        </p:nvCxnSpPr>
        <p:spPr>
          <a:xfrm flipV="1">
            <a:off x="3701572" y="3456706"/>
            <a:ext cx="1239000"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37" idx="3"/>
            <a:endCxn id="33" idx="1"/>
          </p:cNvCxnSpPr>
          <p:nvPr/>
        </p:nvCxnSpPr>
        <p:spPr>
          <a:xfrm flipV="1">
            <a:off x="3701572" y="4282568"/>
            <a:ext cx="1239000"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37" idx="3"/>
            <a:endCxn id="34" idx="1"/>
          </p:cNvCxnSpPr>
          <p:nvPr/>
        </p:nvCxnSpPr>
        <p:spPr>
          <a:xfrm>
            <a:off x="3701572" y="4670912"/>
            <a:ext cx="1239000"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6279929" y="3472052"/>
            <a:ext cx="516544"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30" idx="1"/>
          </p:cNvCxnSpPr>
          <p:nvPr/>
        </p:nvCxnSpPr>
        <p:spPr>
          <a:xfrm>
            <a:off x="6277627" y="4282568"/>
            <a:ext cx="56707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31" idx="1"/>
          </p:cNvCxnSpPr>
          <p:nvPr/>
        </p:nvCxnSpPr>
        <p:spPr>
          <a:xfrm>
            <a:off x="6277627" y="5096354"/>
            <a:ext cx="56707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9" name="Folded Corner 28"/>
          <p:cNvSpPr/>
          <p:nvPr/>
        </p:nvSpPr>
        <p:spPr>
          <a:xfrm>
            <a:off x="6844705" y="3217488"/>
            <a:ext cx="448091" cy="478436"/>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30" name="Folded Corner 29"/>
          <p:cNvSpPr/>
          <p:nvPr/>
        </p:nvSpPr>
        <p:spPr>
          <a:xfrm>
            <a:off x="6844705" y="4043350"/>
            <a:ext cx="448091" cy="478436"/>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31" name="Folded Corner 30"/>
          <p:cNvSpPr/>
          <p:nvPr/>
        </p:nvSpPr>
        <p:spPr>
          <a:xfrm>
            <a:off x="6844705" y="4857136"/>
            <a:ext cx="448091" cy="478436"/>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32" name="Rectangle 31"/>
          <p:cNvSpPr/>
          <p:nvPr/>
        </p:nvSpPr>
        <p:spPr>
          <a:xfrm>
            <a:off x="4940572" y="3271706"/>
            <a:ext cx="1353620" cy="3699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t>query 1</a:t>
            </a:r>
          </a:p>
        </p:txBody>
      </p:sp>
      <p:sp>
        <p:nvSpPr>
          <p:cNvPr id="33" name="Rectangle 32"/>
          <p:cNvSpPr/>
          <p:nvPr/>
        </p:nvSpPr>
        <p:spPr>
          <a:xfrm>
            <a:off x="4940572" y="4097568"/>
            <a:ext cx="1353620" cy="3699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t>query 2</a:t>
            </a:r>
          </a:p>
        </p:txBody>
      </p:sp>
      <p:sp>
        <p:nvSpPr>
          <p:cNvPr id="34" name="Rectangle 33"/>
          <p:cNvSpPr/>
          <p:nvPr/>
        </p:nvSpPr>
        <p:spPr>
          <a:xfrm>
            <a:off x="4940572" y="4909387"/>
            <a:ext cx="1353620" cy="3699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t>query 3</a:t>
            </a:r>
          </a:p>
        </p:txBody>
      </p:sp>
      <p:cxnSp>
        <p:nvCxnSpPr>
          <p:cNvPr id="35" name="Straight Arrow Connector 34"/>
          <p:cNvCxnSpPr>
            <a:stCxn id="37" idx="3"/>
            <a:endCxn id="36" idx="1"/>
          </p:cNvCxnSpPr>
          <p:nvPr/>
        </p:nvCxnSpPr>
        <p:spPr>
          <a:xfrm>
            <a:off x="3701572" y="4670912"/>
            <a:ext cx="1193946" cy="10351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895518" y="5490643"/>
            <a:ext cx="1090209" cy="430887"/>
          </a:xfrm>
          <a:prstGeom prst="rect">
            <a:avLst/>
          </a:prstGeom>
          <a:noFill/>
        </p:spPr>
        <p:txBody>
          <a:bodyPr wrap="square" rtlCol="0">
            <a:spAutoFit/>
          </a:bodyPr>
          <a:lstStyle/>
          <a:p>
            <a:pPr algn="ctr"/>
            <a:r>
              <a:rPr lang="en-US" sz="2200" b="1" dirty="0">
                <a:latin typeface="Corbel"/>
                <a:cs typeface="Corbel"/>
              </a:rPr>
              <a:t>.  .  .</a:t>
            </a:r>
          </a:p>
        </p:txBody>
      </p:sp>
      <p:sp>
        <p:nvSpPr>
          <p:cNvPr id="37" name="Diamond 36"/>
          <p:cNvSpPr/>
          <p:nvPr/>
        </p:nvSpPr>
        <p:spPr>
          <a:xfrm>
            <a:off x="3438257" y="4600399"/>
            <a:ext cx="263315" cy="141025"/>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38" name="Can 37"/>
          <p:cNvSpPr/>
          <p:nvPr/>
        </p:nvSpPr>
        <p:spPr>
          <a:xfrm>
            <a:off x="1102363" y="4332507"/>
            <a:ext cx="711258" cy="681055"/>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39" name="Straight Arrow Connector 38"/>
          <p:cNvCxnSpPr>
            <a:stCxn id="38" idx="4"/>
          </p:cNvCxnSpPr>
          <p:nvPr/>
        </p:nvCxnSpPr>
        <p:spPr>
          <a:xfrm flipV="1">
            <a:off x="1813621" y="4671101"/>
            <a:ext cx="993924" cy="193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811323" y="3733493"/>
            <a:ext cx="1205779" cy="646331"/>
          </a:xfrm>
          <a:prstGeom prst="rect">
            <a:avLst/>
          </a:prstGeom>
          <a:noFill/>
        </p:spPr>
        <p:txBody>
          <a:bodyPr wrap="none" rtlCol="0">
            <a:spAutoFit/>
          </a:bodyPr>
          <a:lstStyle/>
          <a:p>
            <a:pPr algn="ctr"/>
            <a:r>
              <a:rPr lang="en-US" dirty="0">
                <a:latin typeface="+mn-lt"/>
                <a:cs typeface="Corbel"/>
              </a:rPr>
              <a:t>one-time</a:t>
            </a:r>
            <a:br>
              <a:rPr lang="en-US" dirty="0">
                <a:latin typeface="+mn-lt"/>
                <a:cs typeface="Corbel"/>
              </a:rPr>
            </a:br>
            <a:r>
              <a:rPr lang="en-US" dirty="0">
                <a:latin typeface="+mn-lt"/>
                <a:cs typeface="Corbel"/>
              </a:rPr>
              <a:t>processing</a:t>
            </a:r>
          </a:p>
        </p:txBody>
      </p:sp>
      <p:grpSp>
        <p:nvGrpSpPr>
          <p:cNvPr id="41" name="Group 96"/>
          <p:cNvGrpSpPr/>
          <p:nvPr/>
        </p:nvGrpSpPr>
        <p:grpSpPr>
          <a:xfrm>
            <a:off x="2844596" y="3909303"/>
            <a:ext cx="1193305" cy="1425065"/>
            <a:chOff x="2784930" y="2345019"/>
            <a:chExt cx="1312636" cy="1724328"/>
          </a:xfrm>
        </p:grpSpPr>
        <p:pic>
          <p:nvPicPr>
            <p:cNvPr id="42" name="Picture 41" descr="to_ddr333memory_350.gif"/>
            <p:cNvPicPr>
              <a:picLocks noChangeAspect="1"/>
            </p:cNvPicPr>
            <p:nvPr/>
          </p:nvPicPr>
          <p:blipFill>
            <a:blip r:embed="rId2"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43" name="Picture 42" descr="to_ddr333memory_350.gif"/>
            <p:cNvPicPr>
              <a:picLocks noChangeAspect="1"/>
            </p:cNvPicPr>
            <p:nvPr/>
          </p:nvPicPr>
          <p:blipFill>
            <a:blip r:embed="rId2" cstate="print">
              <a:extLst>
                <a:ext uri="{BEBA8EAE-BF5A-486C-A8C5-ECC9F3942E4B}">
                  <a14:imgProps xmlns:a14="http://schemas.microsoft.com/office/drawing/2010/main">
                    <a14:imgLayer r:embed="rId5">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44" name="Picture 43"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5" name="Rounded Rectangle 44"/>
          <p:cNvSpPr/>
          <p:nvPr/>
        </p:nvSpPr>
        <p:spPr>
          <a:xfrm>
            <a:off x="431800" y="5910462"/>
            <a:ext cx="8293100" cy="475381"/>
          </a:xfrm>
          <a:prstGeom prst="roundRect">
            <a:avLst>
              <a:gd name="adj" fmla="val 16408"/>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2100" dirty="0"/>
              <a:t>10-100× faster than network/disk, but how to get fault tolerance?</a:t>
            </a:r>
          </a:p>
        </p:txBody>
      </p:sp>
    </p:spTree>
    <p:extLst>
      <p:ext uri="{BB962C8B-B14F-4D97-AF65-F5344CB8AC3E}">
        <p14:creationId xmlns:p14="http://schemas.microsoft.com/office/powerpoint/2010/main" val="2418543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68" y="365126"/>
            <a:ext cx="7886700" cy="1325563"/>
          </a:xfrm>
        </p:spPr>
        <p:txBody>
          <a:bodyPr/>
          <a:lstStyle/>
          <a:p>
            <a:r>
              <a:rPr lang="en-US" dirty="0"/>
              <a:t>Scaling Up Broadcast</a:t>
            </a:r>
          </a:p>
        </p:txBody>
      </p:sp>
      <p:sp>
        <p:nvSpPr>
          <p:cNvPr id="4" name="Text Placeholder 2"/>
          <p:cNvSpPr txBox="1">
            <a:spLocks/>
          </p:cNvSpPr>
          <p:nvPr/>
        </p:nvSpPr>
        <p:spPr bwMode="auto">
          <a:xfrm>
            <a:off x="989012" y="1690689"/>
            <a:ext cx="3201988" cy="639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32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100" dirty="0"/>
              <a:t>Initial version (HDFS)</a:t>
            </a:r>
          </a:p>
        </p:txBody>
      </p:sp>
      <p:sp>
        <p:nvSpPr>
          <p:cNvPr id="5" name="Text Placeholder 4"/>
          <p:cNvSpPr txBox="1">
            <a:spLocks/>
          </p:cNvSpPr>
          <p:nvPr/>
        </p:nvSpPr>
        <p:spPr>
          <a:xfrm>
            <a:off x="5384292" y="1690689"/>
            <a:ext cx="3372552" cy="639762"/>
          </a:xfrm>
          <a:prstGeom prst="rect">
            <a:avLst/>
          </a:prstGeom>
        </p:spPr>
        <p:txBody>
          <a:bodyPr/>
          <a:lstStyle>
            <a:lvl1pPr marL="0" indent="0" algn="l" defTabSz="457200" rtl="0" eaLnBrk="0" fontAlgn="base" hangingPunct="0">
              <a:spcBef>
                <a:spcPts val="2000"/>
              </a:spcBef>
              <a:spcAft>
                <a:spcPct val="0"/>
              </a:spcAft>
              <a:buNone/>
              <a:defRPr sz="32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100" dirty="0"/>
              <a:t>Cornet P2P broadcast</a:t>
            </a:r>
          </a:p>
        </p:txBody>
      </p:sp>
      <p:graphicFrame>
        <p:nvGraphicFramePr>
          <p:cNvPr id="6" name="Content Placeholder 7"/>
          <p:cNvGraphicFramePr>
            <a:graphicFrameLocks noGrp="1"/>
          </p:cNvGraphicFramePr>
          <p:nvPr>
            <p:ph sz="quarter" idx="4294967295"/>
            <p:extLst>
              <p:ext uri="{D42A27DB-BD31-4B8C-83A1-F6EECF244321}">
                <p14:modId xmlns:p14="http://schemas.microsoft.com/office/powerpoint/2010/main" val="3339665513"/>
              </p:ext>
            </p:extLst>
          </p:nvPr>
        </p:nvGraphicFramePr>
        <p:xfrm>
          <a:off x="4664777" y="2215446"/>
          <a:ext cx="4041775" cy="36202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8"/>
          <p:cNvGraphicFramePr>
            <a:graphicFrameLocks noGrp="1" noChangeAspect="1"/>
          </p:cNvGraphicFramePr>
          <p:nvPr>
            <p:ph sz="half" idx="4294967295"/>
            <p:extLst>
              <p:ext uri="{D42A27DB-BD31-4B8C-83A1-F6EECF244321}">
                <p14:modId xmlns:p14="http://schemas.microsoft.com/office/powerpoint/2010/main" val="1985413635"/>
              </p:ext>
            </p:extLst>
          </p:nvPr>
        </p:nvGraphicFramePr>
        <p:xfrm>
          <a:off x="381000" y="2215446"/>
          <a:ext cx="4040188" cy="362020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5657083" y="5991076"/>
            <a:ext cx="3486917"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Chowdhury</a:t>
            </a:r>
            <a:r>
              <a:rPr lang="en-US" dirty="0">
                <a:latin typeface="Calibri" panose="020F0502020204030204" pitchFamily="34" charset="0"/>
                <a:cs typeface="Calibri" panose="020F0502020204030204" pitchFamily="34" charset="0"/>
              </a:rPr>
              <a:t> et al, SIGCOMM 2011]</a:t>
            </a:r>
          </a:p>
        </p:txBody>
      </p:sp>
    </p:spTree>
    <p:extLst>
      <p:ext uri="{BB962C8B-B14F-4D97-AF65-F5344CB8AC3E}">
        <p14:creationId xmlns:p14="http://schemas.microsoft.com/office/powerpoint/2010/main" val="118748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Accumulators</a:t>
            </a:r>
            <a:endParaRPr lang="en-US" dirty="0"/>
          </a:p>
        </p:txBody>
      </p:sp>
      <p:sp>
        <p:nvSpPr>
          <p:cNvPr id="3" name="Content Placeholder 2"/>
          <p:cNvSpPr>
            <a:spLocks noGrp="1"/>
          </p:cNvSpPr>
          <p:nvPr>
            <p:ph idx="1"/>
          </p:nvPr>
        </p:nvSpPr>
        <p:spPr/>
        <p:txBody>
          <a:bodyPr/>
          <a:lstStyle/>
          <a:p>
            <a:r>
              <a:rPr lang="en-US" altLang="en-US" dirty="0"/>
              <a:t>Accumulators are variables that are only “added” to through an associative operation and can therefore be efficiently supported in parallel</a:t>
            </a:r>
          </a:p>
          <a:p>
            <a:r>
              <a:rPr lang="en-US" altLang="en-US" dirty="0"/>
              <a:t>Spark natively supports accumulators of numeric types, and programmers can add support for new types</a:t>
            </a:r>
          </a:p>
          <a:p>
            <a:r>
              <a:rPr lang="en-US" altLang="en-US" dirty="0"/>
              <a:t>Note: not yet supported on Python</a:t>
            </a:r>
          </a:p>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968" y="4001294"/>
            <a:ext cx="7663382" cy="2000370"/>
          </a:xfrm>
          <a:prstGeom prst="rect">
            <a:avLst/>
          </a:prstGeom>
        </p:spPr>
      </p:pic>
    </p:spTree>
    <p:extLst>
      <p:ext uri="{BB962C8B-B14F-4D97-AF65-F5344CB8AC3E}">
        <p14:creationId xmlns:p14="http://schemas.microsoft.com/office/powerpoint/2010/main" val="24204620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lstStyle/>
          <a:p>
            <a:r>
              <a:rPr lang="en-US" dirty="0"/>
              <a:t>Dr. M. </a:t>
            </a:r>
            <a:r>
              <a:rPr lang="en-US" dirty="0" err="1"/>
              <a:t>Zaharia</a:t>
            </a:r>
            <a:r>
              <a:rPr lang="en-US" dirty="0"/>
              <a:t>. </a:t>
            </a:r>
            <a:r>
              <a:rPr lang="en-US" dirty="0">
                <a:hlinkClick r:id="rId3"/>
              </a:rPr>
              <a:t>An Architecture for Fast and General Data Processing on Large Clusters</a:t>
            </a:r>
            <a:r>
              <a:rPr lang="en-US" dirty="0"/>
              <a:t> (PhD Dissertation) http://www.eecs.berkeley.edu/Pubs/TechRpts/2014/EECS-2014-12.pdf</a:t>
            </a:r>
          </a:p>
          <a:p>
            <a:r>
              <a:rPr lang="en-US" dirty="0">
                <a:hlinkClick r:id="rId4"/>
              </a:rPr>
              <a:t>https://spark.apache.org/docs/2.2.0/rdd-programming-guide.html</a:t>
            </a:r>
            <a:endParaRPr lang="en-US" dirty="0"/>
          </a:p>
          <a:p>
            <a:endParaRPr lang="en-US" dirty="0"/>
          </a:p>
        </p:txBody>
      </p:sp>
    </p:spTree>
    <p:extLst>
      <p:ext uri="{BB962C8B-B14F-4D97-AF65-F5344CB8AC3E}">
        <p14:creationId xmlns:p14="http://schemas.microsoft.com/office/powerpoint/2010/main" val="415967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a:t>
            </a:r>
          </a:p>
        </p:txBody>
      </p:sp>
      <p:sp>
        <p:nvSpPr>
          <p:cNvPr id="3" name="Content Placeholder 2"/>
          <p:cNvSpPr>
            <a:spLocks noGrp="1"/>
          </p:cNvSpPr>
          <p:nvPr>
            <p:ph idx="1"/>
          </p:nvPr>
        </p:nvSpPr>
        <p:spPr/>
        <p:txBody>
          <a:bodyPr/>
          <a:lstStyle/>
          <a:p>
            <a:r>
              <a:rPr lang="en-US" dirty="0"/>
              <a:t>Existing storage abstractions have interfaces based on </a:t>
            </a:r>
            <a:r>
              <a:rPr lang="en-US" i="1" dirty="0"/>
              <a:t>fine-grained</a:t>
            </a:r>
            <a:r>
              <a:rPr lang="en-US" dirty="0"/>
              <a:t> updates to mutable state</a:t>
            </a:r>
          </a:p>
          <a:p>
            <a:pPr lvl="1"/>
            <a:r>
              <a:rPr lang="en-US" dirty="0" err="1"/>
              <a:t>RAMCloud</a:t>
            </a:r>
            <a:r>
              <a:rPr lang="en-US" dirty="0"/>
              <a:t>, databases, distributed mem, Piccolo</a:t>
            </a:r>
          </a:p>
          <a:p>
            <a:endParaRPr lang="en-US" dirty="0"/>
          </a:p>
          <a:p>
            <a:r>
              <a:rPr lang="en-US" dirty="0"/>
              <a:t>Requires replicating data or logs across nodes for fault tolerance</a:t>
            </a:r>
          </a:p>
          <a:p>
            <a:pPr lvl="1"/>
            <a:r>
              <a:rPr lang="en-US" dirty="0"/>
              <a:t>Costly for data-intensive apps</a:t>
            </a:r>
          </a:p>
          <a:p>
            <a:pPr lvl="1"/>
            <a:r>
              <a:rPr lang="en-US" dirty="0"/>
              <a:t>10-100x slower than memory write</a:t>
            </a:r>
          </a:p>
          <a:p>
            <a:pPr lvl="1"/>
            <a:endParaRPr lang="en-US" dirty="0"/>
          </a:p>
        </p:txBody>
      </p:sp>
      <p:sp>
        <p:nvSpPr>
          <p:cNvPr id="4" name="Rounded Rectangle 3"/>
          <p:cNvSpPr/>
          <p:nvPr/>
        </p:nvSpPr>
        <p:spPr>
          <a:xfrm>
            <a:off x="278893" y="4860758"/>
            <a:ext cx="8587296" cy="1071750"/>
          </a:xfrm>
          <a:prstGeom prst="roundRect">
            <a:avLst>
              <a:gd name="adj" fmla="val 13334"/>
            </a:avLst>
          </a:prstGeom>
          <a:ln>
            <a:headEnd type="none" w="med" len="med"/>
            <a:tailEnd type="none"/>
          </a:ln>
        </p:spPr>
        <p:style>
          <a:lnRef idx="2">
            <a:schemeClr val="accent1"/>
          </a:lnRef>
          <a:fillRef idx="1">
            <a:schemeClr val="lt1"/>
          </a:fillRef>
          <a:effectRef idx="0">
            <a:schemeClr val="accent1"/>
          </a:effectRef>
          <a:fontRef idx="minor">
            <a:schemeClr val="dk1"/>
          </a:fontRef>
        </p:style>
        <p:txBody>
          <a:bodyPr tIns="0" rtlCol="0" anchor="ctr"/>
          <a:lstStyle/>
          <a:p>
            <a:pPr lvl="0" algn="ctr" eaLnBrk="0" hangingPunct="0">
              <a:spcBef>
                <a:spcPts val="2000"/>
              </a:spcBef>
            </a:pPr>
            <a:r>
              <a:rPr lang="en-US" sz="2100" dirty="0">
                <a:solidFill>
                  <a:prstClr val="black"/>
                </a:solidFill>
                <a:ea typeface="ＭＳ Ｐゴシック" pitchFamily="-65" charset="-128"/>
                <a:cs typeface="ＭＳ Ｐゴシック" pitchFamily="-65" charset="-128"/>
              </a:rPr>
              <a:t>How to design a distributed memory abstraction that is both </a:t>
            </a:r>
          </a:p>
          <a:p>
            <a:pPr lvl="0" algn="ctr" eaLnBrk="0" hangingPunct="0">
              <a:spcBef>
                <a:spcPts val="2000"/>
              </a:spcBef>
            </a:pPr>
            <a:r>
              <a:rPr lang="en-US" sz="2100" b="1" dirty="0">
                <a:solidFill>
                  <a:prstClr val="black"/>
                </a:solidFill>
                <a:ea typeface="ＭＳ Ｐゴシック" pitchFamily="-65" charset="-128"/>
                <a:cs typeface="ＭＳ Ｐゴシック" pitchFamily="-65" charset="-128"/>
              </a:rPr>
              <a:t>fault-tolerant</a:t>
            </a:r>
            <a:r>
              <a:rPr lang="en-US" sz="2100" dirty="0">
                <a:solidFill>
                  <a:prstClr val="black"/>
                </a:solidFill>
                <a:ea typeface="ＭＳ Ｐゴシック" pitchFamily="-65" charset="-128"/>
                <a:cs typeface="ＭＳ Ｐゴシック" pitchFamily="-65" charset="-128"/>
              </a:rPr>
              <a:t> and </a:t>
            </a:r>
            <a:r>
              <a:rPr lang="en-US" sz="2100" b="1" dirty="0">
                <a:solidFill>
                  <a:prstClr val="black"/>
                </a:solidFill>
                <a:ea typeface="ＭＳ Ｐゴシック" pitchFamily="-65" charset="-128"/>
                <a:cs typeface="ＭＳ Ｐゴシック" pitchFamily="-65" charset="-128"/>
              </a:rPr>
              <a:t>efficient</a:t>
            </a:r>
            <a:r>
              <a:rPr lang="en-US" sz="2100" dirty="0">
                <a:solidFill>
                  <a:prstClr val="black"/>
                </a:solidFill>
                <a:ea typeface="ＭＳ Ｐゴシック" pitchFamily="-65" charset="-128"/>
                <a:cs typeface="ＭＳ Ｐゴシック" pitchFamily="-65" charset="-128"/>
              </a:rPr>
              <a:t>?</a:t>
            </a:r>
          </a:p>
        </p:txBody>
      </p:sp>
    </p:spTree>
    <p:extLst>
      <p:ext uri="{BB962C8B-B14F-4D97-AF65-F5344CB8AC3E}">
        <p14:creationId xmlns:p14="http://schemas.microsoft.com/office/powerpoint/2010/main" val="128426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Solution: Resilient Distributed Datasets (RDDs)</a:t>
            </a:r>
            <a:endParaRPr lang="en-US" dirty="0"/>
          </a:p>
        </p:txBody>
      </p:sp>
      <p:sp>
        <p:nvSpPr>
          <p:cNvPr id="3" name="Content Placeholder 2"/>
          <p:cNvSpPr>
            <a:spLocks noGrp="1"/>
          </p:cNvSpPr>
          <p:nvPr>
            <p:ph idx="1"/>
          </p:nvPr>
        </p:nvSpPr>
        <p:spPr/>
        <p:txBody>
          <a:bodyPr/>
          <a:lstStyle/>
          <a:p>
            <a:r>
              <a:rPr lang="en-US" dirty="0"/>
              <a:t>Restricted form of distributed shared memory</a:t>
            </a:r>
          </a:p>
          <a:p>
            <a:pPr lvl="1"/>
            <a:r>
              <a:rPr lang="en-US" dirty="0"/>
              <a:t>Immutable, partitioned collections of records</a:t>
            </a:r>
          </a:p>
          <a:p>
            <a:pPr lvl="1"/>
            <a:r>
              <a:rPr lang="en-US" dirty="0"/>
              <a:t>Can only be built through </a:t>
            </a:r>
            <a:r>
              <a:rPr lang="en-US" i="1" dirty="0"/>
              <a:t>coarse-grained</a:t>
            </a:r>
            <a:r>
              <a:rPr lang="en-US" dirty="0"/>
              <a:t> deterministic transformations (map, filter, join, …)</a:t>
            </a:r>
          </a:p>
          <a:p>
            <a:endParaRPr lang="en-US" dirty="0"/>
          </a:p>
          <a:p>
            <a:r>
              <a:rPr lang="en-US" dirty="0"/>
              <a:t>Efficient fault recovery using </a:t>
            </a:r>
            <a:r>
              <a:rPr lang="en-US" i="1" dirty="0"/>
              <a:t>lineage</a:t>
            </a:r>
          </a:p>
          <a:p>
            <a:pPr lvl="1"/>
            <a:r>
              <a:rPr lang="en-US" dirty="0"/>
              <a:t>Log one operation to apply to many elements</a:t>
            </a:r>
          </a:p>
          <a:p>
            <a:pPr lvl="1"/>
            <a:r>
              <a:rPr lang="en-US" dirty="0" err="1"/>
              <a:t>Recompute</a:t>
            </a:r>
            <a:r>
              <a:rPr lang="en-US" dirty="0"/>
              <a:t> lost partitions on failure</a:t>
            </a:r>
          </a:p>
          <a:p>
            <a:pPr lvl="1"/>
            <a:r>
              <a:rPr lang="en-US" dirty="0"/>
              <a:t>No cost if nothing fails</a:t>
            </a:r>
          </a:p>
          <a:p>
            <a:endParaRPr lang="en-US" dirty="0"/>
          </a:p>
        </p:txBody>
      </p:sp>
    </p:spTree>
    <p:extLst>
      <p:ext uri="{BB962C8B-B14F-4D97-AF65-F5344CB8AC3E}">
        <p14:creationId xmlns:p14="http://schemas.microsoft.com/office/powerpoint/2010/main" val="390639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a:t>
            </a:r>
          </a:p>
        </p:txBody>
      </p:sp>
      <p:sp>
        <p:nvSpPr>
          <p:cNvPr id="3" name="Content Placeholder 2"/>
          <p:cNvSpPr>
            <a:spLocks noGrp="1"/>
          </p:cNvSpPr>
          <p:nvPr>
            <p:ph idx="1"/>
          </p:nvPr>
        </p:nvSpPr>
        <p:spPr/>
        <p:txBody>
          <a:bodyPr/>
          <a:lstStyle/>
          <a:p>
            <a:r>
              <a:rPr lang="en-US" dirty="0"/>
              <a:t>What is Spark?</a:t>
            </a:r>
          </a:p>
          <a:p>
            <a:pPr lvl="1"/>
            <a:r>
              <a:rPr lang="en-US" dirty="0"/>
              <a:t>Fast and general-purpose cluster computing system</a:t>
            </a:r>
          </a:p>
          <a:p>
            <a:pPr lvl="1"/>
            <a:r>
              <a:rPr lang="en-US" dirty="0"/>
              <a:t>Consists of a </a:t>
            </a:r>
            <a:r>
              <a:rPr lang="en-US" u="sng" dirty="0"/>
              <a:t>driver program</a:t>
            </a:r>
            <a:r>
              <a:rPr lang="en-US" dirty="0"/>
              <a:t> that runs user’s </a:t>
            </a:r>
            <a:r>
              <a:rPr lang="en-US" u="sng" dirty="0"/>
              <a:t>main</a:t>
            </a:r>
            <a:r>
              <a:rPr lang="en-US" dirty="0"/>
              <a:t> function and executes many parallel operations on a </a:t>
            </a:r>
            <a:r>
              <a:rPr lang="en-US" dirty="0" smtClean="0"/>
              <a:t>cluster</a:t>
            </a:r>
          </a:p>
          <a:p>
            <a:pPr lvl="1"/>
            <a:r>
              <a:rPr lang="en-US" dirty="0"/>
              <a:t>Provides high-level APIs in Java, Scala, Python and </a:t>
            </a:r>
            <a:r>
              <a:rPr lang="en-US" dirty="0" smtClean="0"/>
              <a:t>R</a:t>
            </a:r>
            <a:endParaRPr lang="en-US" dirty="0"/>
          </a:p>
          <a:p>
            <a:pPr lvl="1"/>
            <a:endParaRPr lang="en-US" dirty="0"/>
          </a:p>
          <a:p>
            <a:r>
              <a:rPr lang="en-US" dirty="0"/>
              <a:t>Goal: </a:t>
            </a:r>
          </a:p>
          <a:p>
            <a:pPr lvl="1"/>
            <a:r>
              <a:rPr lang="en-US" dirty="0"/>
              <a:t>Work with distributed collections as you would with local ones</a:t>
            </a:r>
          </a:p>
          <a:p>
            <a:endParaRPr lang="en-US" dirty="0"/>
          </a:p>
          <a:p>
            <a:r>
              <a:rPr lang="en-US" dirty="0"/>
              <a:t>Concept: Resilient Distributed Datasets (RDDs)</a:t>
            </a:r>
          </a:p>
          <a:p>
            <a:endParaRPr lang="en-US" dirty="0"/>
          </a:p>
        </p:txBody>
      </p:sp>
    </p:spTree>
    <p:extLst>
      <p:ext uri="{BB962C8B-B14F-4D97-AF65-F5344CB8AC3E}">
        <p14:creationId xmlns:p14="http://schemas.microsoft.com/office/powerpoint/2010/main" val="100286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Spark architecture</a:t>
            </a:r>
            <a:endParaRPr lang="en-US" dirty="0"/>
          </a:p>
        </p:txBody>
      </p:sp>
      <p:sp>
        <p:nvSpPr>
          <p:cNvPr id="4" name="Rounded Rectangle 1"/>
          <p:cNvSpPr/>
          <p:nvPr/>
        </p:nvSpPr>
        <p:spPr>
          <a:xfrm>
            <a:off x="1181100" y="5060950"/>
            <a:ext cx="6208713" cy="5429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000" b="1" dirty="0">
                <a:solidFill>
                  <a:schemeClr val="bg1"/>
                </a:solidFill>
              </a:rPr>
              <a:t>HDFS</a:t>
            </a:r>
            <a:endParaRPr lang="en-US" sz="1600" b="1" dirty="0">
              <a:solidFill>
                <a:schemeClr val="bg1"/>
              </a:solidFill>
            </a:endParaRPr>
          </a:p>
        </p:txBody>
      </p:sp>
      <p:grpSp>
        <p:nvGrpSpPr>
          <p:cNvPr id="5" name="Group 7"/>
          <p:cNvGrpSpPr>
            <a:grpSpLocks/>
          </p:cNvGrpSpPr>
          <p:nvPr/>
        </p:nvGrpSpPr>
        <p:grpSpPr bwMode="auto">
          <a:xfrm>
            <a:off x="1436688" y="4168775"/>
            <a:ext cx="5575300" cy="993775"/>
            <a:chOff x="2235211" y="3074290"/>
            <a:chExt cx="5574751" cy="993169"/>
          </a:xfrm>
        </p:grpSpPr>
        <p:sp>
          <p:nvSpPr>
            <p:cNvPr id="6" name="Flowchart: Magnetic Disk 3"/>
            <p:cNvSpPr/>
            <p:nvPr/>
          </p:nvSpPr>
          <p:spPr>
            <a:xfrm>
              <a:off x="2235211" y="3134578"/>
              <a:ext cx="1093679" cy="93288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1400" dirty="0"/>
                <a:t>Datanode</a:t>
              </a:r>
            </a:p>
          </p:txBody>
        </p:sp>
        <p:sp>
          <p:nvSpPr>
            <p:cNvPr id="7" name="Flowchart: Magnetic Disk 18"/>
            <p:cNvSpPr/>
            <p:nvPr/>
          </p:nvSpPr>
          <p:spPr>
            <a:xfrm>
              <a:off x="3887635" y="3121886"/>
              <a:ext cx="1093680" cy="93288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1400" dirty="0"/>
                <a:t>Datanode</a:t>
              </a:r>
            </a:p>
          </p:txBody>
        </p:sp>
        <p:sp>
          <p:nvSpPr>
            <p:cNvPr id="8" name="Flowchart: Magnetic Disk 19"/>
            <p:cNvSpPr/>
            <p:nvPr/>
          </p:nvSpPr>
          <p:spPr>
            <a:xfrm>
              <a:off x="6716282" y="3134578"/>
              <a:ext cx="1093680" cy="93288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1400" dirty="0"/>
                <a:t>Datanode</a:t>
              </a:r>
            </a:p>
          </p:txBody>
        </p:sp>
        <p:sp>
          <p:nvSpPr>
            <p:cNvPr id="9" name="TextBox 5"/>
            <p:cNvSpPr txBox="1">
              <a:spLocks noChangeArrowheads="1"/>
            </p:cNvSpPr>
            <p:nvPr/>
          </p:nvSpPr>
          <p:spPr bwMode="auto">
            <a:xfrm>
              <a:off x="4980524" y="3074290"/>
              <a:ext cx="17359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4000" b="1"/>
                <a:t>....</a:t>
              </a:r>
            </a:p>
          </p:txBody>
        </p:sp>
      </p:grpSp>
      <p:grpSp>
        <p:nvGrpSpPr>
          <p:cNvPr id="10" name="Group 8"/>
          <p:cNvGrpSpPr>
            <a:grpSpLocks/>
          </p:cNvGrpSpPr>
          <p:nvPr/>
        </p:nvGrpSpPr>
        <p:grpSpPr bwMode="auto">
          <a:xfrm>
            <a:off x="1436688" y="3516313"/>
            <a:ext cx="5575300" cy="950912"/>
            <a:chOff x="2235211" y="2420888"/>
            <a:chExt cx="5574751" cy="951013"/>
          </a:xfrm>
        </p:grpSpPr>
        <p:sp>
          <p:nvSpPr>
            <p:cNvPr id="11" name="Flowchart: Magnetic Disk 20"/>
            <p:cNvSpPr/>
            <p:nvPr/>
          </p:nvSpPr>
          <p:spPr>
            <a:xfrm>
              <a:off x="2235211" y="2420888"/>
              <a:ext cx="1093679" cy="93354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Spark Worker</a:t>
              </a:r>
            </a:p>
          </p:txBody>
        </p:sp>
        <p:sp>
          <p:nvSpPr>
            <p:cNvPr id="12" name="Flowchart: Magnetic Disk 21"/>
            <p:cNvSpPr/>
            <p:nvPr/>
          </p:nvSpPr>
          <p:spPr>
            <a:xfrm>
              <a:off x="3887635" y="2420888"/>
              <a:ext cx="1093680" cy="93354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Spark Worker</a:t>
              </a:r>
            </a:p>
          </p:txBody>
        </p:sp>
        <p:sp>
          <p:nvSpPr>
            <p:cNvPr id="13" name="Flowchart: Magnetic Disk 22"/>
            <p:cNvSpPr/>
            <p:nvPr/>
          </p:nvSpPr>
          <p:spPr>
            <a:xfrm>
              <a:off x="6716282" y="2438352"/>
              <a:ext cx="1093680" cy="93354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Spark Worker</a:t>
              </a:r>
            </a:p>
          </p:txBody>
        </p:sp>
        <p:sp>
          <p:nvSpPr>
            <p:cNvPr id="14" name="TextBox 23"/>
            <p:cNvSpPr txBox="1">
              <a:spLocks noChangeArrowheads="1"/>
            </p:cNvSpPr>
            <p:nvPr/>
          </p:nvSpPr>
          <p:spPr bwMode="auto">
            <a:xfrm>
              <a:off x="4980524" y="2453307"/>
              <a:ext cx="17359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4000" b="1"/>
                <a:t>....</a:t>
              </a:r>
            </a:p>
          </p:txBody>
        </p:sp>
      </p:grpSp>
      <p:grpSp>
        <p:nvGrpSpPr>
          <p:cNvPr id="15" name="Group 33"/>
          <p:cNvGrpSpPr>
            <a:grpSpLocks/>
          </p:cNvGrpSpPr>
          <p:nvPr/>
        </p:nvGrpSpPr>
        <p:grpSpPr bwMode="auto">
          <a:xfrm>
            <a:off x="2379663" y="3403600"/>
            <a:ext cx="5059362" cy="306388"/>
            <a:chOff x="3013118" y="3660368"/>
            <a:chExt cx="5059749" cy="305846"/>
          </a:xfrm>
        </p:grpSpPr>
        <p:sp>
          <p:nvSpPr>
            <p:cNvPr id="16" name="Line Callout 1 (Border and Accent Bar) 27"/>
            <p:cNvSpPr>
              <a:spLocks/>
            </p:cNvSpPr>
            <p:nvPr/>
          </p:nvSpPr>
          <p:spPr bwMode="auto">
            <a:xfrm>
              <a:off x="3013118" y="3660368"/>
              <a:ext cx="576306" cy="289999"/>
            </a:xfrm>
            <a:prstGeom prst="accentBorderCallout1">
              <a:avLst>
                <a:gd name="adj1" fmla="val 18750"/>
                <a:gd name="adj2" fmla="val -8333"/>
                <a:gd name="adj3" fmla="val 83782"/>
                <a:gd name="adj4" fmla="val -6478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Cache</a:t>
              </a:r>
            </a:p>
          </p:txBody>
        </p:sp>
        <p:sp>
          <p:nvSpPr>
            <p:cNvPr id="17" name="Line Callout 1 (Border and Accent Bar) 34"/>
            <p:cNvSpPr>
              <a:spLocks/>
            </p:cNvSpPr>
            <p:nvPr/>
          </p:nvSpPr>
          <p:spPr bwMode="auto">
            <a:xfrm>
              <a:off x="4742037" y="3676215"/>
              <a:ext cx="574719" cy="289999"/>
            </a:xfrm>
            <a:prstGeom prst="accentBorderCallout1">
              <a:avLst>
                <a:gd name="adj1" fmla="val 18750"/>
                <a:gd name="adj2" fmla="val -8333"/>
                <a:gd name="adj3" fmla="val 83782"/>
                <a:gd name="adj4" fmla="val -6478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Cache</a:t>
              </a:r>
            </a:p>
          </p:txBody>
        </p:sp>
        <p:sp>
          <p:nvSpPr>
            <p:cNvPr id="18" name="Line Callout 1 (Border and Accent Bar) 35"/>
            <p:cNvSpPr>
              <a:spLocks/>
            </p:cNvSpPr>
            <p:nvPr/>
          </p:nvSpPr>
          <p:spPr bwMode="auto">
            <a:xfrm>
              <a:off x="7496561" y="3660368"/>
              <a:ext cx="576306" cy="289999"/>
            </a:xfrm>
            <a:prstGeom prst="accentBorderCallout1">
              <a:avLst>
                <a:gd name="adj1" fmla="val 18750"/>
                <a:gd name="adj2" fmla="val -8333"/>
                <a:gd name="adj3" fmla="val 83782"/>
                <a:gd name="adj4" fmla="val -6478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Cache</a:t>
              </a:r>
            </a:p>
          </p:txBody>
        </p:sp>
      </p:grpSp>
      <p:grpSp>
        <p:nvGrpSpPr>
          <p:cNvPr id="19" name="Group 56"/>
          <p:cNvGrpSpPr>
            <a:grpSpLocks/>
          </p:cNvGrpSpPr>
          <p:nvPr/>
        </p:nvGrpSpPr>
        <p:grpSpPr bwMode="auto">
          <a:xfrm>
            <a:off x="1671638" y="4695825"/>
            <a:ext cx="5106987" cy="481013"/>
            <a:chOff x="2398887" y="4608963"/>
            <a:chExt cx="5106375" cy="480807"/>
          </a:xfrm>
        </p:grpSpPr>
        <p:grpSp>
          <p:nvGrpSpPr>
            <p:cNvPr id="20" name="Group 40"/>
            <p:cNvGrpSpPr>
              <a:grpSpLocks/>
            </p:cNvGrpSpPr>
            <p:nvPr/>
          </p:nvGrpSpPr>
          <p:grpSpPr bwMode="auto">
            <a:xfrm>
              <a:off x="2398887" y="4616313"/>
              <a:ext cx="604725" cy="473457"/>
              <a:chOff x="2881875" y="5683205"/>
              <a:chExt cx="604725" cy="473457"/>
            </a:xfrm>
          </p:grpSpPr>
          <p:pic>
            <p:nvPicPr>
              <p:cNvPr id="27" name="Picture 37"/>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947510" y="5683205"/>
                <a:ext cx="473457" cy="473457"/>
              </a:xfrm>
              <a:prstGeom prst="rect">
                <a:avLst/>
              </a:prstGeom>
            </p:spPr>
          </p:pic>
          <p:sp>
            <p:nvSpPr>
              <p:cNvPr id="28" name="TextBox 39"/>
              <p:cNvSpPr txBox="1"/>
              <p:nvPr/>
            </p:nvSpPr>
            <p:spPr>
              <a:xfrm>
                <a:off x="2881875" y="5769478"/>
                <a:ext cx="604765" cy="276107"/>
              </a:xfrm>
              <a:prstGeom prst="rect">
                <a:avLst/>
              </a:prstGeom>
              <a:noFill/>
            </p:spPr>
            <p:txBody>
              <a:bodyPr>
                <a:spAutoFit/>
              </a:bodyPr>
              <a:lstStyle/>
              <a:p>
                <a:pPr algn="ctr">
                  <a:defRPr/>
                </a:pPr>
                <a:r>
                  <a:rPr lang="en-US" sz="1200" dirty="0">
                    <a:solidFill>
                      <a:schemeClr val="accent2">
                        <a:lumMod val="60000"/>
                        <a:lumOff val="40000"/>
                      </a:schemeClr>
                    </a:solidFill>
                    <a:latin typeface="Arial" charset="0"/>
                    <a:ea typeface="ＭＳ Ｐゴシック" charset="0"/>
                    <a:cs typeface="ＭＳ Ｐゴシック" charset="0"/>
                  </a:rPr>
                  <a:t>Block</a:t>
                </a:r>
              </a:p>
            </p:txBody>
          </p:sp>
        </p:grpSp>
        <p:grpSp>
          <p:nvGrpSpPr>
            <p:cNvPr id="21" name="Group 42"/>
            <p:cNvGrpSpPr>
              <a:grpSpLocks/>
            </p:cNvGrpSpPr>
            <p:nvPr/>
          </p:nvGrpSpPr>
          <p:grpSpPr bwMode="auto">
            <a:xfrm>
              <a:off x="4047752" y="4608963"/>
              <a:ext cx="604725" cy="473457"/>
              <a:chOff x="2881875" y="5683205"/>
              <a:chExt cx="604725" cy="473457"/>
            </a:xfrm>
          </p:grpSpPr>
          <p:pic>
            <p:nvPicPr>
              <p:cNvPr id="25" name="Picture 43"/>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947510" y="5683205"/>
                <a:ext cx="473457" cy="473457"/>
              </a:xfrm>
              <a:prstGeom prst="rect">
                <a:avLst/>
              </a:prstGeom>
            </p:spPr>
          </p:pic>
          <p:sp>
            <p:nvSpPr>
              <p:cNvPr id="26" name="TextBox 44"/>
              <p:cNvSpPr txBox="1"/>
              <p:nvPr/>
            </p:nvSpPr>
            <p:spPr>
              <a:xfrm>
                <a:off x="2882224" y="5768893"/>
                <a:ext cx="604766" cy="276107"/>
              </a:xfrm>
              <a:prstGeom prst="rect">
                <a:avLst/>
              </a:prstGeom>
              <a:noFill/>
            </p:spPr>
            <p:txBody>
              <a:bodyPr>
                <a:spAutoFit/>
              </a:bodyPr>
              <a:lstStyle/>
              <a:p>
                <a:pPr algn="ctr">
                  <a:defRPr/>
                </a:pPr>
                <a:r>
                  <a:rPr lang="en-US" sz="1200" dirty="0">
                    <a:solidFill>
                      <a:schemeClr val="accent2">
                        <a:lumMod val="60000"/>
                        <a:lumOff val="40000"/>
                      </a:schemeClr>
                    </a:solidFill>
                    <a:latin typeface="Arial" charset="0"/>
                    <a:ea typeface="ＭＳ Ｐゴシック" charset="0"/>
                    <a:cs typeface="ＭＳ Ｐゴシック" charset="0"/>
                  </a:rPr>
                  <a:t>Block</a:t>
                </a:r>
              </a:p>
            </p:txBody>
          </p:sp>
        </p:grpSp>
        <p:grpSp>
          <p:nvGrpSpPr>
            <p:cNvPr id="22" name="Group 45"/>
            <p:cNvGrpSpPr>
              <a:grpSpLocks/>
            </p:cNvGrpSpPr>
            <p:nvPr/>
          </p:nvGrpSpPr>
          <p:grpSpPr bwMode="auto">
            <a:xfrm>
              <a:off x="6900537" y="4608963"/>
              <a:ext cx="604725" cy="473457"/>
              <a:chOff x="2881875" y="5683205"/>
              <a:chExt cx="604725" cy="473457"/>
            </a:xfrm>
          </p:grpSpPr>
          <p:pic>
            <p:nvPicPr>
              <p:cNvPr id="23" name="Picture 4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947510" y="5683205"/>
                <a:ext cx="473457" cy="473457"/>
              </a:xfrm>
              <a:prstGeom prst="rect">
                <a:avLst/>
              </a:prstGeom>
            </p:spPr>
          </p:pic>
          <p:sp>
            <p:nvSpPr>
              <p:cNvPr id="24" name="TextBox 47"/>
              <p:cNvSpPr txBox="1"/>
              <p:nvPr/>
            </p:nvSpPr>
            <p:spPr>
              <a:xfrm>
                <a:off x="2881835" y="5768893"/>
                <a:ext cx="604765" cy="276107"/>
              </a:xfrm>
              <a:prstGeom prst="rect">
                <a:avLst/>
              </a:prstGeom>
              <a:noFill/>
            </p:spPr>
            <p:txBody>
              <a:bodyPr>
                <a:spAutoFit/>
              </a:bodyPr>
              <a:lstStyle/>
              <a:p>
                <a:pPr algn="ctr">
                  <a:defRPr/>
                </a:pPr>
                <a:r>
                  <a:rPr lang="en-US" sz="1200" dirty="0">
                    <a:solidFill>
                      <a:schemeClr val="accent2">
                        <a:lumMod val="60000"/>
                        <a:lumOff val="40000"/>
                      </a:schemeClr>
                    </a:solidFill>
                    <a:latin typeface="Arial" charset="0"/>
                    <a:ea typeface="ＭＳ Ｐゴシック" charset="0"/>
                    <a:cs typeface="ＭＳ Ｐゴシック" charset="0"/>
                  </a:rPr>
                  <a:t>Block</a:t>
                </a:r>
              </a:p>
            </p:txBody>
          </p:sp>
        </p:grpSp>
      </p:grpSp>
      <p:grpSp>
        <p:nvGrpSpPr>
          <p:cNvPr id="29" name="Group 60"/>
          <p:cNvGrpSpPr>
            <a:grpSpLocks/>
          </p:cNvGrpSpPr>
          <p:nvPr/>
        </p:nvGrpSpPr>
        <p:grpSpPr bwMode="auto">
          <a:xfrm>
            <a:off x="2044700" y="5027613"/>
            <a:ext cx="4730750" cy="682625"/>
            <a:chOff x="2771800" y="4941168"/>
            <a:chExt cx="4730032" cy="681984"/>
          </a:xfrm>
        </p:grpSpPr>
        <p:pic>
          <p:nvPicPr>
            <p:cNvPr id="30" name="Picture 4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4941168"/>
              <a:ext cx="677890" cy="67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5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714204" y="4945262"/>
              <a:ext cx="677890" cy="677890"/>
            </a:xfrm>
            <a:prstGeom prst="rect">
              <a:avLst/>
            </a:prstGeom>
          </p:spPr>
        </p:pic>
        <p:pic>
          <p:nvPicPr>
            <p:cNvPr id="32" name="Picture 58"/>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895493" y="4942212"/>
              <a:ext cx="677890" cy="677890"/>
            </a:xfrm>
            <a:prstGeom prst="rect">
              <a:avLst/>
            </a:prstGeom>
          </p:spPr>
        </p:pic>
        <p:pic>
          <p:nvPicPr>
            <p:cNvPr id="33" name="Picture 5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3942" y="4941170"/>
              <a:ext cx="677890" cy="67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50"/>
          <p:cNvGrpSpPr>
            <a:grpSpLocks/>
          </p:cNvGrpSpPr>
          <p:nvPr/>
        </p:nvGrpSpPr>
        <p:grpSpPr bwMode="auto">
          <a:xfrm>
            <a:off x="1436688" y="2613025"/>
            <a:ext cx="5575300" cy="993775"/>
            <a:chOff x="2163202" y="3068960"/>
            <a:chExt cx="5574751" cy="993672"/>
          </a:xfrm>
        </p:grpSpPr>
        <p:sp>
          <p:nvSpPr>
            <p:cNvPr id="35" name="Rounded Rectangle 61"/>
            <p:cNvSpPr/>
            <p:nvPr/>
          </p:nvSpPr>
          <p:spPr>
            <a:xfrm>
              <a:off x="2163202" y="3068960"/>
              <a:ext cx="5574751" cy="432048"/>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t>Cluster Manager</a:t>
              </a:r>
            </a:p>
          </p:txBody>
        </p:sp>
        <p:sp>
          <p:nvSpPr>
            <p:cNvPr id="36" name="Up-Down Arrow 48"/>
            <p:cNvSpPr/>
            <p:nvPr/>
          </p:nvSpPr>
          <p:spPr>
            <a:xfrm>
              <a:off x="2555275" y="3400714"/>
              <a:ext cx="307945" cy="64763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37" name="Up-Down Arrow 62"/>
            <p:cNvSpPr/>
            <p:nvPr/>
          </p:nvSpPr>
          <p:spPr>
            <a:xfrm>
              <a:off x="4191827" y="3400714"/>
              <a:ext cx="307945" cy="64763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38" name="Up-Down Arrow 63"/>
            <p:cNvSpPr/>
            <p:nvPr/>
          </p:nvSpPr>
          <p:spPr>
            <a:xfrm>
              <a:off x="7028410" y="3414999"/>
              <a:ext cx="307945" cy="64763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grpSp>
      <p:grpSp>
        <p:nvGrpSpPr>
          <p:cNvPr id="39" name="Group 52"/>
          <p:cNvGrpSpPr>
            <a:grpSpLocks/>
          </p:cNvGrpSpPr>
          <p:nvPr/>
        </p:nvGrpSpPr>
        <p:grpSpPr bwMode="auto">
          <a:xfrm>
            <a:off x="1181100" y="1677988"/>
            <a:ext cx="6208713" cy="1000125"/>
            <a:chOff x="1907704" y="2132856"/>
            <a:chExt cx="6208490" cy="1000053"/>
          </a:xfrm>
        </p:grpSpPr>
        <p:sp>
          <p:nvSpPr>
            <p:cNvPr id="40" name="Rounded Rectangle 24"/>
            <p:cNvSpPr/>
            <p:nvPr/>
          </p:nvSpPr>
          <p:spPr>
            <a:xfrm>
              <a:off x="1907704" y="2132856"/>
              <a:ext cx="6208490" cy="504056"/>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dirty="0"/>
                <a:t>Spark Driver (Master)</a:t>
              </a:r>
            </a:p>
          </p:txBody>
        </p:sp>
        <p:sp>
          <p:nvSpPr>
            <p:cNvPr id="41" name="Down Arrow 51"/>
            <p:cNvSpPr/>
            <p:nvPr/>
          </p:nvSpPr>
          <p:spPr>
            <a:xfrm>
              <a:off x="3815810" y="2615421"/>
              <a:ext cx="231767" cy="51748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42" name="Down Arrow 64"/>
            <p:cNvSpPr/>
            <p:nvPr/>
          </p:nvSpPr>
          <p:spPr>
            <a:xfrm flipV="1">
              <a:off x="5895361" y="2564625"/>
              <a:ext cx="260341" cy="53177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254265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inVertical)">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barn(inVertical)">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2707</TotalTime>
  <Words>2861</Words>
  <Application>Microsoft Office PowerPoint</Application>
  <PresentationFormat>On-screen Show (4:3)</PresentationFormat>
  <Paragraphs>648</Paragraphs>
  <Slides>52</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52</vt:i4>
      </vt:variant>
    </vt:vector>
  </HeadingPairs>
  <TitlesOfParts>
    <vt:vector size="67" baseType="lpstr">
      <vt:lpstr>MS PGothic</vt:lpstr>
      <vt:lpstr>MS PGothic</vt:lpstr>
      <vt:lpstr>宋体</vt:lpstr>
      <vt:lpstr>Arial</vt:lpstr>
      <vt:lpstr>Calibri</vt:lpstr>
      <vt:lpstr>Calibri Light</vt:lpstr>
      <vt:lpstr>Corbel</vt:lpstr>
      <vt:lpstr>Helvetica Neue</vt:lpstr>
      <vt:lpstr>Lucida Console</vt:lpstr>
      <vt:lpstr>Lucida Grande</vt:lpstr>
      <vt:lpstr>Source Sans Pro</vt:lpstr>
      <vt:lpstr>Source Sans Pro </vt:lpstr>
      <vt:lpstr>Source Sans Pro Light</vt:lpstr>
      <vt:lpstr>Wingdings</vt:lpstr>
      <vt:lpstr>PP_C5Modules_CC_License_standard</vt:lpstr>
      <vt:lpstr>  SPARK BASICS</vt:lpstr>
      <vt:lpstr>Learning Outcomes</vt:lpstr>
      <vt:lpstr>Motivation</vt:lpstr>
      <vt:lpstr>Examples</vt:lpstr>
      <vt:lpstr>Goal: In-Memory Data Sharing</vt:lpstr>
      <vt:lpstr>Challenge</vt:lpstr>
      <vt:lpstr>Solution: Resilient Distributed Datasets (RDDs)</vt:lpstr>
      <vt:lpstr>Spark</vt:lpstr>
      <vt:lpstr>Spark architecture</vt:lpstr>
      <vt:lpstr>Spark</vt:lpstr>
      <vt:lpstr>Spark Programming Model</vt:lpstr>
      <vt:lpstr>Spark Programming Model</vt:lpstr>
      <vt:lpstr>RDD</vt:lpstr>
      <vt:lpstr>RDD Types: parallelized collections</vt:lpstr>
      <vt:lpstr>RDD Types: Hadoop Datasets</vt:lpstr>
      <vt:lpstr>RDD: Programming Interface</vt:lpstr>
      <vt:lpstr>RDD Operations</vt:lpstr>
      <vt:lpstr>Transformations</vt:lpstr>
      <vt:lpstr>Actions</vt:lpstr>
      <vt:lpstr>RDD Persistence</vt:lpstr>
      <vt:lpstr>Memory Management</vt:lpstr>
      <vt:lpstr>Example: Log Mining</vt:lpstr>
      <vt:lpstr>RDD Fault Tolerance</vt:lpstr>
      <vt:lpstr>Benefits of RDD Model</vt:lpstr>
      <vt:lpstr>Representing RDDs</vt:lpstr>
      <vt:lpstr>Internals of the RDD Interface</vt:lpstr>
      <vt:lpstr>Example: Hadoop RDD</vt:lpstr>
      <vt:lpstr>Example: Filtered RDD</vt:lpstr>
      <vt:lpstr>Example: Joined RDD</vt:lpstr>
      <vt:lpstr>A More Complex DAG</vt:lpstr>
      <vt:lpstr>A More Complex DAG</vt:lpstr>
      <vt:lpstr>RDD Dependencies</vt:lpstr>
      <vt:lpstr>How Spark works</vt:lpstr>
      <vt:lpstr>Example</vt:lpstr>
      <vt:lpstr>Example</vt:lpstr>
      <vt:lpstr>Example</vt:lpstr>
      <vt:lpstr>Example</vt:lpstr>
      <vt:lpstr>Example</vt:lpstr>
      <vt:lpstr>Execution Plan</vt:lpstr>
      <vt:lpstr>Execution Plan</vt:lpstr>
      <vt:lpstr>Stage Execution</vt:lpstr>
      <vt:lpstr>Spark Executor (Slaves)</vt:lpstr>
      <vt:lpstr>Summary of Spark Components</vt:lpstr>
      <vt:lpstr>Shared Variables</vt:lpstr>
      <vt:lpstr>Broadcast Variables</vt:lpstr>
      <vt:lpstr>Example: Collaborative Filtering</vt:lpstr>
      <vt:lpstr>Model and Algorithm</vt:lpstr>
      <vt:lpstr>Naïve Spark ALS</vt:lpstr>
      <vt:lpstr>Efficient Spark ALS</vt:lpstr>
      <vt:lpstr>Scaling Up Broadcast</vt:lpstr>
      <vt:lpstr>Accumulators</vt:lpstr>
      <vt:lpstr>Sources</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Islam, Md Shihabul</cp:lastModifiedBy>
  <cp:revision>225</cp:revision>
  <cp:lastPrinted>2016-07-18T16:40:10Z</cp:lastPrinted>
  <dcterms:created xsi:type="dcterms:W3CDTF">2016-07-03T20:12:42Z</dcterms:created>
  <dcterms:modified xsi:type="dcterms:W3CDTF">2018-02-15T22:22:15Z</dcterms:modified>
</cp:coreProperties>
</file>