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9"/>
  </p:notesMasterIdLst>
  <p:handoutMasterIdLst>
    <p:handoutMasterId r:id="rId30"/>
  </p:handoutMasterIdLst>
  <p:sldIdLst>
    <p:sldId id="257" r:id="rId3"/>
    <p:sldId id="258" r:id="rId4"/>
    <p:sldId id="259"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911" autoAdjust="0"/>
  </p:normalViewPr>
  <p:slideViewPr>
    <p:cSldViewPr snapToGrid="0">
      <p:cViewPr varScale="1">
        <p:scale>
          <a:sx n="102" d="100"/>
          <a:sy n="102" d="100"/>
        </p:scale>
        <p:origin x="186" y="78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10/19/2016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10/19/2016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336944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782098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413947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558468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4016968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12223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219035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667742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2756097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84799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72479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024583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4034067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24176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994793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325754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10/19/2016</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10/19/2016</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10/19/2016</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10/19/2016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10/19/2016</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ebmail.utdallas.edu/owa/redir.aspx?REF=W2uvPaiqMD0Stbxyq-qimK5FBiddAsE444kO-RJY-HXhsoPySPjTCAFodHRwczovL3d3dy5zYWZhcmlib29rc29ubGluZS5jb20vbGlicmFyeS92aWV3L2xlYXJuaW5nLXNwYXJrLzk3ODE0NDkzNTkwMzQvY2gwNC5odG1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ebmail.utdallas.edu/owa/redir.aspx?REF=SUr4a1CVGvdyVM_FLRWyl8NIg_CDUvGmSejP-3j0InvaQ1WvSPjTCAFodHRwOi8vd3d3Lm9wZW5rYi5pbmZvLzIwMTYvMDMvdW5kZXJzdGFuZGluZy1wYWdlcmFuay1hbGdvcml0aG0taW4uaHRtbA.."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PageRan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829" y="3871913"/>
            <a:ext cx="12342829" cy="1752600"/>
          </a:xfrm>
        </p:spPr>
        <p:txBody>
          <a:bodyPr/>
          <a:lstStyle/>
          <a:p>
            <a:r>
              <a:rPr lang="en-US" dirty="0" smtClean="0"/>
              <a:t>Presented by</a:t>
            </a:r>
          </a:p>
          <a:p>
            <a:r>
              <a:rPr lang="en-US" dirty="0" smtClean="0"/>
              <a:t>Dr. Latifur </a:t>
            </a:r>
            <a:r>
              <a:rPr lang="en-US" dirty="0" smtClean="0"/>
              <a:t>Khan</a:t>
            </a:r>
          </a:p>
          <a:p>
            <a:r>
              <a:rPr lang="en-US" dirty="0">
                <a:hlinkClick r:id="rId3"/>
              </a:rPr>
              <a:t>https://www.safaribooksonline.com/library/view/learning-spark/9781449359034/ch04.html</a:t>
            </a:r>
            <a:endParaRPr lang="en-US" dirty="0"/>
          </a:p>
        </p:txBody>
      </p:sp>
      <p:sp>
        <p:nvSpPr>
          <p:cNvPr id="2" name="Title 1"/>
          <p:cNvSpPr>
            <a:spLocks noGrp="1"/>
          </p:cNvSpPr>
          <p:nvPr>
            <p:ph type="ctrTitle"/>
          </p:nvPr>
        </p:nvSpPr>
        <p:spPr/>
        <p:txBody>
          <a:bodyPr>
            <a:normAutofit fontScale="90000"/>
          </a:bodyPr>
          <a:lstStyle/>
          <a:p>
            <a:r>
              <a:rPr lang="en-US" b="1" dirty="0"/>
              <a:t>Working with Key/Value </a:t>
            </a:r>
            <a:r>
              <a:rPr lang="en-US" b="1" dirty="0" smtClean="0"/>
              <a:t>Pairs in Spark : pair RDDs</a:t>
            </a:r>
            <a:br>
              <a:rPr lang="en-US" b="1" dirty="0" smtClean="0"/>
            </a:br>
            <a:endParaRPr lang="en-US" b="1"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3" y="670832"/>
            <a:ext cx="10972800" cy="1066800"/>
          </a:xfrm>
        </p:spPr>
        <p:txBody>
          <a:bodyPr>
            <a:normAutofit/>
          </a:bodyPr>
          <a:lstStyle/>
          <a:p>
            <a:pPr fontAlgn="base"/>
            <a:r>
              <a:rPr lang="en-US" b="1" dirty="0" smtClean="0"/>
              <a:t>More on Pair RDDs</a:t>
            </a:r>
            <a:endParaRPr lang="en-US" b="1" i="1" dirty="0"/>
          </a:p>
        </p:txBody>
      </p:sp>
      <p:sp>
        <p:nvSpPr>
          <p:cNvPr id="3" name="Content Placeholder 2"/>
          <p:cNvSpPr>
            <a:spLocks noGrp="1"/>
          </p:cNvSpPr>
          <p:nvPr>
            <p:ph idx="1"/>
          </p:nvPr>
        </p:nvSpPr>
        <p:spPr>
          <a:xfrm>
            <a:off x="618309" y="1631116"/>
            <a:ext cx="10972800" cy="4325112"/>
          </a:xfrm>
        </p:spPr>
        <p:txBody>
          <a:bodyPr/>
          <a:lstStyle/>
          <a:p>
            <a:r>
              <a:rPr lang="en-US" dirty="0" smtClean="0"/>
              <a:t>Pair RDDs support all the functions supported by simple RDDs</a:t>
            </a:r>
          </a:p>
          <a:p>
            <a:r>
              <a:rPr lang="en-US" dirty="0" smtClean="0"/>
              <a:t>Example:</a:t>
            </a:r>
          </a:p>
          <a:p>
            <a:pPr marL="109728" indent="0">
              <a:buNone/>
            </a:pPr>
            <a:r>
              <a:rPr lang="en-US" dirty="0" smtClean="0"/>
              <a:t>	For the previously used RDD, filter out lines larger than 20 	characters </a:t>
            </a:r>
            <a:endParaRPr lang="en-US" dirty="0"/>
          </a:p>
        </p:txBody>
      </p:sp>
      <p:pic>
        <p:nvPicPr>
          <p:cNvPr id="4" name="Picture 3"/>
          <p:cNvPicPr>
            <a:picLocks noChangeAspect="1"/>
          </p:cNvPicPr>
          <p:nvPr/>
        </p:nvPicPr>
        <p:blipFill>
          <a:blip r:embed="rId3"/>
          <a:stretch>
            <a:fillRect/>
          </a:stretch>
        </p:blipFill>
        <p:spPr>
          <a:xfrm>
            <a:off x="1536246" y="3459194"/>
            <a:ext cx="8858250" cy="775471"/>
          </a:xfrm>
          <a:prstGeom prst="rect">
            <a:avLst/>
          </a:prstGeom>
        </p:spPr>
      </p:pic>
      <p:sp>
        <p:nvSpPr>
          <p:cNvPr id="5" name="TextBox 4"/>
          <p:cNvSpPr txBox="1"/>
          <p:nvPr/>
        </p:nvSpPr>
        <p:spPr>
          <a:xfrm>
            <a:off x="3197671" y="4234665"/>
            <a:ext cx="6282617" cy="523220"/>
          </a:xfrm>
          <a:prstGeom prst="rect">
            <a:avLst/>
          </a:prstGeom>
          <a:noFill/>
        </p:spPr>
        <p:txBody>
          <a:bodyPr wrap="none" rtlCol="0">
            <a:spAutoFit/>
          </a:bodyPr>
          <a:lstStyle/>
          <a:p>
            <a:r>
              <a:rPr lang="en-US" sz="2800" i="1" dirty="0">
                <a:solidFill>
                  <a:schemeClr val="tx2"/>
                </a:solidFill>
              </a:rPr>
              <a:t>Simple filter on second element in Python</a:t>
            </a:r>
          </a:p>
        </p:txBody>
      </p:sp>
      <p:pic>
        <p:nvPicPr>
          <p:cNvPr id="8" name="Picture 7"/>
          <p:cNvPicPr>
            <a:picLocks noChangeAspect="1"/>
          </p:cNvPicPr>
          <p:nvPr/>
        </p:nvPicPr>
        <p:blipFill>
          <a:blip r:embed="rId4"/>
          <a:stretch>
            <a:fillRect/>
          </a:stretch>
        </p:blipFill>
        <p:spPr>
          <a:xfrm>
            <a:off x="1885134" y="4918069"/>
            <a:ext cx="8439150" cy="800100"/>
          </a:xfrm>
          <a:prstGeom prst="rect">
            <a:avLst/>
          </a:prstGeom>
        </p:spPr>
      </p:pic>
      <p:sp>
        <p:nvSpPr>
          <p:cNvPr id="9" name="TextBox 8"/>
          <p:cNvSpPr txBox="1"/>
          <p:nvPr/>
        </p:nvSpPr>
        <p:spPr>
          <a:xfrm>
            <a:off x="3150118" y="5813648"/>
            <a:ext cx="5909182" cy="523220"/>
          </a:xfrm>
          <a:prstGeom prst="rect">
            <a:avLst/>
          </a:prstGeom>
          <a:noFill/>
        </p:spPr>
        <p:txBody>
          <a:bodyPr wrap="none" rtlCol="0">
            <a:spAutoFit/>
          </a:bodyPr>
          <a:lstStyle/>
          <a:p>
            <a:r>
              <a:rPr lang="en-US" sz="2800" i="1" dirty="0">
                <a:solidFill>
                  <a:schemeClr val="tx2"/>
                </a:solidFill>
              </a:rPr>
              <a:t>Simple filter on second element in </a:t>
            </a:r>
            <a:r>
              <a:rPr lang="en-US" sz="2800" i="1" dirty="0" smtClean="0">
                <a:solidFill>
                  <a:schemeClr val="tx2"/>
                </a:solidFill>
              </a:rPr>
              <a:t>Scala</a:t>
            </a:r>
            <a:endParaRPr lang="en-US" sz="2800" i="1" dirty="0">
              <a:solidFill>
                <a:schemeClr val="tx2"/>
              </a:solidFill>
            </a:endParaRPr>
          </a:p>
        </p:txBody>
      </p:sp>
    </p:spTree>
    <p:extLst>
      <p:ext uri="{BB962C8B-B14F-4D97-AF65-F5344CB8AC3E}">
        <p14:creationId xmlns:p14="http://schemas.microsoft.com/office/powerpoint/2010/main" val="347055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037" y="331198"/>
            <a:ext cx="10972800" cy="1066800"/>
          </a:xfrm>
        </p:spPr>
        <p:txBody>
          <a:bodyPr>
            <a:normAutofit/>
          </a:bodyPr>
          <a:lstStyle/>
          <a:p>
            <a:pPr fontAlgn="base"/>
            <a:r>
              <a:rPr lang="en-US" b="1" dirty="0" smtClean="0"/>
              <a:t>More on Pair RDDs</a:t>
            </a:r>
            <a:endParaRPr lang="en-US" b="1" i="1" dirty="0"/>
          </a:p>
        </p:txBody>
      </p:sp>
      <p:pic>
        <p:nvPicPr>
          <p:cNvPr id="8" name="Picture 7"/>
          <p:cNvPicPr>
            <a:picLocks noChangeAspect="1"/>
          </p:cNvPicPr>
          <p:nvPr/>
        </p:nvPicPr>
        <p:blipFill>
          <a:blip r:embed="rId3"/>
          <a:stretch>
            <a:fillRect/>
          </a:stretch>
        </p:blipFill>
        <p:spPr>
          <a:xfrm>
            <a:off x="3049164" y="1721980"/>
            <a:ext cx="6222546" cy="2168066"/>
          </a:xfrm>
          <a:prstGeom prst="rect">
            <a:avLst/>
          </a:prstGeom>
        </p:spPr>
      </p:pic>
      <p:sp>
        <p:nvSpPr>
          <p:cNvPr id="9" name="TextBox 8"/>
          <p:cNvSpPr txBox="1"/>
          <p:nvPr/>
        </p:nvSpPr>
        <p:spPr>
          <a:xfrm>
            <a:off x="4432663" y="3890046"/>
            <a:ext cx="4388574" cy="400110"/>
          </a:xfrm>
          <a:prstGeom prst="rect">
            <a:avLst/>
          </a:prstGeom>
          <a:noFill/>
        </p:spPr>
        <p:txBody>
          <a:bodyPr wrap="none" rtlCol="0">
            <a:spAutoFit/>
          </a:bodyPr>
          <a:lstStyle/>
          <a:p>
            <a:r>
              <a:rPr lang="en-US" sz="2000" dirty="0">
                <a:solidFill>
                  <a:schemeClr val="tx2"/>
                </a:solidFill>
                <a:latin typeface="+mj-lt"/>
                <a:ea typeface="+mj-ea"/>
                <a:cs typeface="+mj-cs"/>
              </a:rPr>
              <a:t>Pictorial</a:t>
            </a:r>
            <a:r>
              <a:rPr lang="en-US" dirty="0" smtClean="0"/>
              <a:t> </a:t>
            </a:r>
            <a:r>
              <a:rPr lang="en-US" sz="2000" dirty="0">
                <a:solidFill>
                  <a:schemeClr val="tx2"/>
                </a:solidFill>
                <a:latin typeface="+mj-lt"/>
                <a:ea typeface="+mj-ea"/>
                <a:cs typeface="+mj-cs"/>
              </a:rPr>
              <a:t>representation of the operation</a:t>
            </a:r>
          </a:p>
        </p:txBody>
      </p:sp>
      <p:sp>
        <p:nvSpPr>
          <p:cNvPr id="10" name="TextBox 9"/>
          <p:cNvSpPr txBox="1"/>
          <p:nvPr/>
        </p:nvSpPr>
        <p:spPr>
          <a:xfrm>
            <a:off x="870857" y="4336874"/>
            <a:ext cx="10328084" cy="461665"/>
          </a:xfrm>
          <a:prstGeom prst="rect">
            <a:avLst/>
          </a:prstGeom>
          <a:noFill/>
        </p:spPr>
        <p:txBody>
          <a:bodyPr wrap="none" rtlCol="0">
            <a:spAutoFit/>
          </a:bodyPr>
          <a:lstStyle/>
          <a:p>
            <a:r>
              <a:rPr lang="en-US" sz="2400" b="1" dirty="0">
                <a:solidFill>
                  <a:schemeClr val="tx2"/>
                </a:solidFill>
                <a:latin typeface="+mj-lt"/>
                <a:ea typeface="+mj-ea"/>
                <a:cs typeface="+mj-cs"/>
              </a:rPr>
              <a:t>What if one wants to access the value part of the &lt;Key Value&gt; pair if pair RDDs?</a:t>
            </a:r>
          </a:p>
        </p:txBody>
      </p:sp>
      <p:sp>
        <p:nvSpPr>
          <p:cNvPr id="11" name="TextBox 10"/>
          <p:cNvSpPr txBox="1"/>
          <p:nvPr/>
        </p:nvSpPr>
        <p:spPr>
          <a:xfrm>
            <a:off x="870857" y="4884379"/>
            <a:ext cx="6812121" cy="1200329"/>
          </a:xfrm>
          <a:prstGeom prst="rect">
            <a:avLst/>
          </a:prstGeom>
          <a:noFill/>
        </p:spPr>
        <p:txBody>
          <a:bodyPr wrap="none" rtlCol="0">
            <a:spAutoFit/>
          </a:bodyPr>
          <a:lstStyle/>
          <a:p>
            <a:r>
              <a:rPr lang="en-US" sz="2400" dirty="0">
                <a:solidFill>
                  <a:schemeClr val="tx2"/>
                </a:solidFill>
                <a:latin typeface="+mj-lt"/>
                <a:ea typeface="+mj-ea"/>
                <a:cs typeface="+mj-cs"/>
              </a:rPr>
              <a:t>Spark provides </a:t>
            </a:r>
            <a:r>
              <a:rPr lang="en-US" sz="2400" dirty="0" err="1">
                <a:solidFill>
                  <a:srgbClr val="FFC000"/>
                </a:solidFill>
                <a:latin typeface="+mj-lt"/>
                <a:ea typeface="+mj-ea"/>
                <a:cs typeface="+mj-cs"/>
              </a:rPr>
              <a:t>mapValues</a:t>
            </a:r>
            <a:r>
              <a:rPr lang="en-US" sz="2400" dirty="0">
                <a:solidFill>
                  <a:srgbClr val="FFC000"/>
                </a:solidFill>
                <a:latin typeface="+mj-lt"/>
                <a:ea typeface="+mj-ea"/>
                <a:cs typeface="+mj-cs"/>
              </a:rPr>
              <a:t>(</a:t>
            </a:r>
            <a:r>
              <a:rPr lang="en-US" sz="2400" dirty="0" err="1">
                <a:solidFill>
                  <a:srgbClr val="FFC000"/>
                </a:solidFill>
                <a:latin typeface="+mj-lt"/>
                <a:ea typeface="+mj-ea"/>
                <a:cs typeface="+mj-cs"/>
              </a:rPr>
              <a:t>func</a:t>
            </a:r>
            <a:r>
              <a:rPr lang="en-US" sz="2400" dirty="0">
                <a:solidFill>
                  <a:srgbClr val="FFC000"/>
                </a:solidFill>
                <a:latin typeface="+mj-lt"/>
                <a:ea typeface="+mj-ea"/>
                <a:cs typeface="+mj-cs"/>
              </a:rPr>
              <a:t>)</a:t>
            </a:r>
            <a:r>
              <a:rPr lang="en-US" sz="2400" dirty="0">
                <a:solidFill>
                  <a:schemeClr val="tx2"/>
                </a:solidFill>
                <a:latin typeface="+mj-lt"/>
                <a:ea typeface="+mj-ea"/>
                <a:cs typeface="+mj-cs"/>
              </a:rPr>
              <a:t> function for </a:t>
            </a:r>
            <a:r>
              <a:rPr lang="en-US" sz="2400" dirty="0" smtClean="0">
                <a:solidFill>
                  <a:schemeClr val="tx2"/>
                </a:solidFill>
                <a:latin typeface="+mj-lt"/>
                <a:ea typeface="+mj-ea"/>
                <a:cs typeface="+mj-cs"/>
              </a:rPr>
              <a:t>that</a:t>
            </a:r>
          </a:p>
          <a:p>
            <a:endParaRPr lang="en-US" sz="2400" dirty="0">
              <a:solidFill>
                <a:schemeClr val="tx2"/>
              </a:solidFill>
              <a:latin typeface="+mj-lt"/>
              <a:ea typeface="+mj-ea"/>
              <a:cs typeface="+mj-cs"/>
            </a:endParaRPr>
          </a:p>
          <a:p>
            <a:r>
              <a:rPr lang="en-US" sz="2400" dirty="0" smtClean="0">
                <a:solidFill>
                  <a:schemeClr val="tx2"/>
                </a:solidFill>
                <a:latin typeface="+mj-lt"/>
                <a:ea typeface="+mj-ea"/>
                <a:cs typeface="+mj-cs"/>
              </a:rPr>
              <a:t>This function is same as : </a:t>
            </a:r>
            <a:r>
              <a:rPr lang="es-ES" sz="2400" dirty="0" err="1">
                <a:solidFill>
                  <a:srgbClr val="FFC000"/>
                </a:solidFill>
                <a:latin typeface="+mj-lt"/>
                <a:ea typeface="+mj-ea"/>
                <a:cs typeface="+mj-cs"/>
              </a:rPr>
              <a:t>map</a:t>
            </a:r>
            <a:r>
              <a:rPr lang="es-ES" sz="2400" dirty="0">
                <a:solidFill>
                  <a:srgbClr val="FFC000"/>
                </a:solidFill>
                <a:latin typeface="+mj-lt"/>
                <a:ea typeface="+mj-ea"/>
                <a:cs typeface="+mj-cs"/>
              </a:rPr>
              <a:t>{case (x, y): (x, </a:t>
            </a:r>
            <a:r>
              <a:rPr lang="es-ES" sz="2400" dirty="0" err="1">
                <a:solidFill>
                  <a:srgbClr val="FFC000"/>
                </a:solidFill>
                <a:latin typeface="+mj-lt"/>
                <a:ea typeface="+mj-ea"/>
                <a:cs typeface="+mj-cs"/>
              </a:rPr>
              <a:t>func</a:t>
            </a:r>
            <a:r>
              <a:rPr lang="es-ES" sz="2400" dirty="0">
                <a:solidFill>
                  <a:srgbClr val="FFC000"/>
                </a:solidFill>
                <a:latin typeface="+mj-lt"/>
                <a:ea typeface="+mj-ea"/>
                <a:cs typeface="+mj-cs"/>
              </a:rPr>
              <a:t>(y))}</a:t>
            </a:r>
            <a:endParaRPr lang="en-US" sz="2400" dirty="0">
              <a:solidFill>
                <a:srgbClr val="FFC000"/>
              </a:solidFill>
              <a:latin typeface="+mj-lt"/>
              <a:ea typeface="+mj-ea"/>
              <a:cs typeface="+mj-cs"/>
            </a:endParaRPr>
          </a:p>
        </p:txBody>
      </p:sp>
    </p:spTree>
    <p:extLst>
      <p:ext uri="{BB962C8B-B14F-4D97-AF65-F5344CB8AC3E}">
        <p14:creationId xmlns:p14="http://schemas.microsoft.com/office/powerpoint/2010/main" val="225679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037" y="331198"/>
            <a:ext cx="10972800" cy="1066800"/>
          </a:xfrm>
        </p:spPr>
        <p:txBody>
          <a:bodyPr>
            <a:normAutofit/>
          </a:bodyPr>
          <a:lstStyle/>
          <a:p>
            <a:pPr fontAlgn="base"/>
            <a:r>
              <a:rPr lang="en-US" b="1" dirty="0" smtClean="0"/>
              <a:t>More on Pair RDDs : Aggregations</a:t>
            </a:r>
            <a:endParaRPr lang="en-US" b="1" i="1" dirty="0"/>
          </a:p>
        </p:txBody>
      </p:sp>
      <p:sp>
        <p:nvSpPr>
          <p:cNvPr id="3" name="TextBox 2"/>
          <p:cNvSpPr txBox="1"/>
          <p:nvPr/>
        </p:nvSpPr>
        <p:spPr>
          <a:xfrm>
            <a:off x="853441" y="1706880"/>
            <a:ext cx="985266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rPr>
              <a:t>Spark has operations for pair RDDs to </a:t>
            </a:r>
            <a:r>
              <a:rPr lang="en-US" sz="2800" b="1" dirty="0">
                <a:solidFill>
                  <a:schemeClr val="tx2"/>
                </a:solidFill>
              </a:rPr>
              <a:t>combine values with the same key</a:t>
            </a:r>
            <a:r>
              <a:rPr lang="en-US" sz="2800" dirty="0">
                <a:solidFill>
                  <a:schemeClr val="tx2"/>
                </a:solidFill>
              </a:rPr>
              <a:t>, same to those for simple RDDs </a:t>
            </a:r>
          </a:p>
        </p:txBody>
      </p:sp>
      <p:graphicFrame>
        <p:nvGraphicFramePr>
          <p:cNvPr id="4" name="Table 3"/>
          <p:cNvGraphicFramePr>
            <a:graphicFrameLocks noGrp="1"/>
          </p:cNvGraphicFramePr>
          <p:nvPr>
            <p:extLst>
              <p:ext uri="{D42A27DB-BD31-4B8C-83A1-F6EECF244321}">
                <p14:modId xmlns:p14="http://schemas.microsoft.com/office/powerpoint/2010/main" val="2574836969"/>
              </p:ext>
            </p:extLst>
          </p:nvPr>
        </p:nvGraphicFramePr>
        <p:xfrm>
          <a:off x="1200151" y="3053291"/>
          <a:ext cx="10172699" cy="1925320"/>
        </p:xfrm>
        <a:graphic>
          <a:graphicData uri="http://schemas.openxmlformats.org/drawingml/2006/table">
            <a:tbl>
              <a:tblPr firstRow="1" bandRow="1">
                <a:tableStyleId>{5C22544A-7EE6-4342-B048-85BDC9FD1C3A}</a:tableStyleId>
              </a:tblPr>
              <a:tblGrid>
                <a:gridCol w="2893017">
                  <a:extLst>
                    <a:ext uri="{9D8B030D-6E8A-4147-A177-3AD203B41FA5}">
                      <a16:colId xmlns:a16="http://schemas.microsoft.com/office/drawing/2014/main" xmlns="" val="3632133560"/>
                    </a:ext>
                  </a:extLst>
                </a:gridCol>
                <a:gridCol w="3286554">
                  <a:extLst>
                    <a:ext uri="{9D8B030D-6E8A-4147-A177-3AD203B41FA5}">
                      <a16:colId xmlns:a16="http://schemas.microsoft.com/office/drawing/2014/main" xmlns="" val="1294568740"/>
                    </a:ext>
                  </a:extLst>
                </a:gridCol>
                <a:gridCol w="3993128">
                  <a:extLst>
                    <a:ext uri="{9D8B030D-6E8A-4147-A177-3AD203B41FA5}">
                      <a16:colId xmlns:a16="http://schemas.microsoft.com/office/drawing/2014/main" xmlns="" val="4148836853"/>
                    </a:ext>
                  </a:extLst>
                </a:gridCol>
              </a:tblGrid>
              <a:tr h="370840">
                <a:tc>
                  <a:txBody>
                    <a:bodyPr/>
                    <a:lstStyle/>
                    <a:p>
                      <a:pPr algn="ctr"/>
                      <a:r>
                        <a:rPr lang="en-US" dirty="0" smtClean="0"/>
                        <a:t>Actions</a:t>
                      </a:r>
                      <a:r>
                        <a:rPr lang="en-US" baseline="0" dirty="0" smtClean="0"/>
                        <a:t> for pair RDD</a:t>
                      </a:r>
                      <a:endParaRPr lang="en-US" dirty="0"/>
                    </a:p>
                  </a:txBody>
                  <a:tcPr/>
                </a:tc>
                <a:tc>
                  <a:txBody>
                    <a:bodyPr/>
                    <a:lstStyle/>
                    <a:p>
                      <a:pPr algn="ctr"/>
                      <a:r>
                        <a:rPr lang="en-US" dirty="0" smtClean="0"/>
                        <a:t>Actions for basic RDD</a:t>
                      </a:r>
                      <a:endParaRPr lang="en-US" dirty="0"/>
                    </a:p>
                  </a:txBody>
                  <a:tcPr/>
                </a:tc>
                <a:tc>
                  <a:txBody>
                    <a:bodyPr/>
                    <a:lstStyle/>
                    <a:p>
                      <a:pPr algn="ctr"/>
                      <a:r>
                        <a:rPr lang="en-US" dirty="0" smtClean="0"/>
                        <a:t>Use</a:t>
                      </a:r>
                      <a:endParaRPr lang="en-US" dirty="0"/>
                    </a:p>
                  </a:txBody>
                  <a:tcPr/>
                </a:tc>
                <a:extLst>
                  <a:ext uri="{0D108BD9-81ED-4DB2-BD59-A6C34878D82A}">
                    <a16:rowId xmlns:a16="http://schemas.microsoft.com/office/drawing/2014/main" xmlns="" val="3618049431"/>
                  </a:ext>
                </a:extLst>
              </a:tr>
              <a:tr h="370840">
                <a:tc>
                  <a:txBody>
                    <a:bodyPr/>
                    <a:lstStyle/>
                    <a:p>
                      <a:pPr algn="ctr"/>
                      <a:r>
                        <a:rPr kumimoji="0" lang="en-US" b="0" i="0" kern="1200" dirty="0" err="1" smtClean="0">
                          <a:solidFill>
                            <a:schemeClr val="dk1"/>
                          </a:solidFill>
                          <a:effectLst/>
                          <a:latin typeface="+mn-lt"/>
                          <a:ea typeface="+mn-ea"/>
                          <a:cs typeface="+mn-cs"/>
                        </a:rPr>
                        <a:t>reduceByKey</a:t>
                      </a:r>
                      <a:r>
                        <a:rPr kumimoji="0" lang="en-US" b="0" i="0" kern="1200" dirty="0" smtClean="0">
                          <a:solidFill>
                            <a:schemeClr val="dk1"/>
                          </a:solidFill>
                          <a:effectLst/>
                          <a:latin typeface="+mn-lt"/>
                          <a:ea typeface="+mn-ea"/>
                          <a:cs typeface="+mn-cs"/>
                        </a:rPr>
                        <a:t>()</a:t>
                      </a:r>
                      <a:endParaRPr lang="en-US" dirty="0"/>
                    </a:p>
                  </a:txBody>
                  <a:tcPr/>
                </a:tc>
                <a:tc>
                  <a:txBody>
                    <a:bodyPr/>
                    <a:lstStyle/>
                    <a:p>
                      <a:pPr algn="ctr"/>
                      <a:r>
                        <a:rPr kumimoji="0" lang="en-US" b="0" i="0" kern="1200" dirty="0" smtClean="0">
                          <a:solidFill>
                            <a:schemeClr val="dk1"/>
                          </a:solidFill>
                          <a:effectLst/>
                          <a:latin typeface="+mn-lt"/>
                          <a:ea typeface="+mn-ea"/>
                          <a:cs typeface="+mn-cs"/>
                        </a:rPr>
                        <a:t>reduce()</a:t>
                      </a:r>
                      <a:endParaRPr lang="en-US" dirty="0"/>
                    </a:p>
                  </a:txBody>
                  <a:tcPr/>
                </a:tc>
                <a:tc>
                  <a:txBody>
                    <a:bodyPr/>
                    <a:lstStyle/>
                    <a:p>
                      <a:r>
                        <a:rPr kumimoji="0" lang="en-US" b="0" i="0" kern="1200" dirty="0" smtClean="0">
                          <a:solidFill>
                            <a:schemeClr val="dk1"/>
                          </a:solidFill>
                          <a:effectLst/>
                          <a:latin typeface="+mn-lt"/>
                          <a:ea typeface="+mn-ea"/>
                          <a:cs typeface="+mn-cs"/>
                        </a:rPr>
                        <a:t>take a function and use it to combine values</a:t>
                      </a:r>
                      <a:endParaRPr lang="en-US" dirty="0"/>
                    </a:p>
                  </a:txBody>
                  <a:tcPr/>
                </a:tc>
                <a:extLst>
                  <a:ext uri="{0D108BD9-81ED-4DB2-BD59-A6C34878D82A}">
                    <a16:rowId xmlns:a16="http://schemas.microsoft.com/office/drawing/2014/main" xmlns="" val="3720459793"/>
                  </a:ext>
                </a:extLst>
              </a:tr>
              <a:tr h="370840">
                <a:tc>
                  <a:txBody>
                    <a:bodyPr/>
                    <a:lstStyle/>
                    <a:p>
                      <a:pPr algn="ctr"/>
                      <a:r>
                        <a:rPr lang="en-US" dirty="0" err="1" smtClean="0"/>
                        <a:t>foldByKey</a:t>
                      </a:r>
                      <a:r>
                        <a:rPr lang="en-US" dirty="0" smtClean="0"/>
                        <a:t>()</a:t>
                      </a:r>
                      <a:r>
                        <a:rPr kumimoji="0" lang="en-US" b="0" i="0" kern="1200" dirty="0" smtClean="0">
                          <a:solidFill>
                            <a:schemeClr val="dk1"/>
                          </a:solidFill>
                          <a:effectLst/>
                          <a:latin typeface="+mn-lt"/>
                          <a:ea typeface="+mn-ea"/>
                          <a:cs typeface="+mn-cs"/>
                        </a:rPr>
                        <a:t> </a:t>
                      </a:r>
                      <a:endParaRPr lang="en-US" dirty="0"/>
                    </a:p>
                  </a:txBody>
                  <a:tcPr/>
                </a:tc>
                <a:tc>
                  <a:txBody>
                    <a:bodyPr/>
                    <a:lstStyle/>
                    <a:p>
                      <a:pPr algn="ctr"/>
                      <a:r>
                        <a:rPr kumimoji="0" lang="en-US" b="0" i="0" kern="1200" dirty="0" smtClean="0">
                          <a:solidFill>
                            <a:schemeClr val="dk1"/>
                          </a:solidFill>
                          <a:effectLst/>
                          <a:latin typeface="+mn-lt"/>
                          <a:ea typeface="+mn-ea"/>
                          <a:cs typeface="+mn-cs"/>
                        </a:rPr>
                        <a:t>fold()</a:t>
                      </a:r>
                      <a:endParaRPr lang="en-US" dirty="0"/>
                    </a:p>
                  </a:txBody>
                  <a:tcPr/>
                </a:tc>
                <a:tc>
                  <a:txBody>
                    <a:bodyPr/>
                    <a:lstStyle/>
                    <a:p>
                      <a:r>
                        <a:rPr kumimoji="0" lang="en-US" b="0" i="0" kern="1200" dirty="0" smtClean="0">
                          <a:solidFill>
                            <a:schemeClr val="dk1"/>
                          </a:solidFill>
                          <a:effectLst/>
                          <a:latin typeface="+mn-lt"/>
                          <a:ea typeface="+mn-ea"/>
                          <a:cs typeface="+mn-cs"/>
                        </a:rPr>
                        <a:t>use a zero value of the same type of the data in our RDD and combination function</a:t>
                      </a:r>
                      <a:endParaRPr lang="en-US" dirty="0"/>
                    </a:p>
                  </a:txBody>
                  <a:tcPr/>
                </a:tc>
                <a:extLst>
                  <a:ext uri="{0D108BD9-81ED-4DB2-BD59-A6C34878D82A}">
                    <a16:rowId xmlns:a16="http://schemas.microsoft.com/office/drawing/2014/main" xmlns="" val="2042550112"/>
                  </a:ext>
                </a:extLst>
              </a:tr>
            </a:tbl>
          </a:graphicData>
        </a:graphic>
      </p:graphicFrame>
    </p:spTree>
    <p:extLst>
      <p:ext uri="{BB962C8B-B14F-4D97-AF65-F5344CB8AC3E}">
        <p14:creationId xmlns:p14="http://schemas.microsoft.com/office/powerpoint/2010/main" val="223882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037" y="331198"/>
            <a:ext cx="10972800" cy="1066800"/>
          </a:xfrm>
        </p:spPr>
        <p:txBody>
          <a:bodyPr>
            <a:normAutofit/>
          </a:bodyPr>
          <a:lstStyle/>
          <a:p>
            <a:pPr fontAlgn="base"/>
            <a:r>
              <a:rPr lang="en-US" dirty="0" err="1" smtClean="0"/>
              <a:t>reduceByKey</a:t>
            </a:r>
            <a:r>
              <a:rPr lang="en-US" dirty="0" smtClean="0"/>
              <a:t>()</a:t>
            </a:r>
            <a:endParaRPr lang="en-US" b="1" i="1" dirty="0"/>
          </a:p>
        </p:txBody>
      </p:sp>
      <p:sp>
        <p:nvSpPr>
          <p:cNvPr id="3" name="TextBox 2"/>
          <p:cNvSpPr txBox="1"/>
          <p:nvPr/>
        </p:nvSpPr>
        <p:spPr>
          <a:xfrm>
            <a:off x="891207" y="1221105"/>
            <a:ext cx="10538459"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rPr>
              <a:t>R</a:t>
            </a:r>
            <a:r>
              <a:rPr lang="en-US" sz="2800" dirty="0" smtClean="0">
                <a:solidFill>
                  <a:schemeClr val="tx2"/>
                </a:solidFill>
              </a:rPr>
              <a:t>uns </a:t>
            </a:r>
            <a:r>
              <a:rPr lang="en-US" sz="2800" dirty="0">
                <a:solidFill>
                  <a:schemeClr val="tx2"/>
                </a:solidFill>
              </a:rPr>
              <a:t>several parallel reduce operations</a:t>
            </a:r>
          </a:p>
          <a:p>
            <a:pPr marL="457200" indent="-457200">
              <a:buFont typeface="Arial" panose="020B0604020202020204" pitchFamily="34" charset="0"/>
              <a:buChar char="•"/>
            </a:pPr>
            <a:r>
              <a:rPr lang="en-US" sz="2800" dirty="0">
                <a:solidFill>
                  <a:schemeClr val="tx2"/>
                </a:solidFill>
              </a:rPr>
              <a:t>O</a:t>
            </a:r>
            <a:r>
              <a:rPr lang="en-US" sz="2800" dirty="0" smtClean="0">
                <a:solidFill>
                  <a:schemeClr val="tx2"/>
                </a:solidFill>
              </a:rPr>
              <a:t>ne </a:t>
            </a:r>
            <a:r>
              <a:rPr lang="en-US" sz="2800" dirty="0">
                <a:solidFill>
                  <a:schemeClr val="tx2"/>
                </a:solidFill>
              </a:rPr>
              <a:t>for each key in the dataset, where each operation combines values that have the same key</a:t>
            </a:r>
          </a:p>
          <a:p>
            <a:pPr marL="457200" indent="-457200">
              <a:buFont typeface="Arial" panose="020B0604020202020204" pitchFamily="34" charset="0"/>
              <a:buChar char="•"/>
            </a:pPr>
            <a:r>
              <a:rPr lang="en-US" sz="2800" dirty="0">
                <a:solidFill>
                  <a:schemeClr val="tx2"/>
                </a:solidFill>
              </a:rPr>
              <a:t>R</a:t>
            </a:r>
            <a:r>
              <a:rPr lang="en-US" sz="2800" dirty="0" smtClean="0">
                <a:solidFill>
                  <a:schemeClr val="tx2"/>
                </a:solidFill>
              </a:rPr>
              <a:t>eturns </a:t>
            </a:r>
            <a:r>
              <a:rPr lang="en-US" sz="2800" dirty="0">
                <a:solidFill>
                  <a:schemeClr val="tx2"/>
                </a:solidFill>
              </a:rPr>
              <a:t>a new RDD consisting of each key and the reduced value for that key</a:t>
            </a:r>
          </a:p>
        </p:txBody>
      </p:sp>
      <p:sp>
        <p:nvSpPr>
          <p:cNvPr id="6" name="Title 1"/>
          <p:cNvSpPr txBox="1">
            <a:spLocks/>
          </p:cNvSpPr>
          <p:nvPr/>
        </p:nvSpPr>
        <p:spPr>
          <a:xfrm>
            <a:off x="674037" y="3664948"/>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fontAlgn="base"/>
            <a:r>
              <a:rPr lang="en-US" dirty="0" err="1"/>
              <a:t>foldByKey</a:t>
            </a:r>
            <a:r>
              <a:rPr lang="en-US" dirty="0" smtClean="0"/>
              <a:t>()</a:t>
            </a:r>
            <a:endParaRPr lang="en-US" b="1" i="1" dirty="0"/>
          </a:p>
        </p:txBody>
      </p:sp>
      <p:sp>
        <p:nvSpPr>
          <p:cNvPr id="7" name="TextBox 6"/>
          <p:cNvSpPr txBox="1"/>
          <p:nvPr/>
        </p:nvSpPr>
        <p:spPr>
          <a:xfrm>
            <a:off x="891206" y="4611439"/>
            <a:ext cx="10538459"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solidFill>
              </a:rPr>
              <a:t>Z</a:t>
            </a:r>
            <a:r>
              <a:rPr lang="en-US" sz="2800" dirty="0" smtClean="0">
                <a:solidFill>
                  <a:schemeClr val="tx2"/>
                </a:solidFill>
              </a:rPr>
              <a:t>ero </a:t>
            </a:r>
            <a:r>
              <a:rPr lang="en-US" sz="2800" dirty="0">
                <a:solidFill>
                  <a:schemeClr val="tx2"/>
                </a:solidFill>
              </a:rPr>
              <a:t>should have no impact when added with your combination function to another element</a:t>
            </a:r>
          </a:p>
        </p:txBody>
      </p:sp>
    </p:spTree>
    <p:extLst>
      <p:ext uri="{BB962C8B-B14F-4D97-AF65-F5344CB8AC3E}">
        <p14:creationId xmlns:p14="http://schemas.microsoft.com/office/powerpoint/2010/main" val="306969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sample for </a:t>
            </a:r>
            <a:r>
              <a:rPr lang="en-US" dirty="0" err="1"/>
              <a:t>reduceByKey</a:t>
            </a:r>
            <a:r>
              <a:rPr lang="en-US" dirty="0"/>
              <a:t>() and </a:t>
            </a:r>
            <a:r>
              <a:rPr lang="en-US" dirty="0" err="1"/>
              <a:t>mapValues</a:t>
            </a:r>
            <a:r>
              <a:rPr lang="en-US" dirty="0"/>
              <a:t>() </a:t>
            </a:r>
          </a:p>
        </p:txBody>
      </p:sp>
      <p:sp>
        <p:nvSpPr>
          <p:cNvPr id="9" name="TextBox 8"/>
          <p:cNvSpPr txBox="1"/>
          <p:nvPr/>
        </p:nvSpPr>
        <p:spPr>
          <a:xfrm>
            <a:off x="1638300" y="2714625"/>
            <a:ext cx="8690712" cy="3200876"/>
          </a:xfrm>
          <a:prstGeom prst="rect">
            <a:avLst/>
          </a:prstGeom>
          <a:noFill/>
        </p:spPr>
        <p:txBody>
          <a:bodyPr wrap="none" rtlCol="0">
            <a:spAutoFit/>
          </a:bodyPr>
          <a:lstStyle/>
          <a:p>
            <a:r>
              <a:rPr lang="en-US" altLang="en-US" dirty="0" err="1">
                <a:solidFill>
                  <a:srgbClr val="000088"/>
                </a:solidFill>
                <a:latin typeface="Ubuntu Mono"/>
              </a:rPr>
              <a:t>rdd</a:t>
            </a:r>
            <a:r>
              <a:rPr lang="en-US" altLang="en-US" dirty="0" err="1">
                <a:solidFill>
                  <a:srgbClr val="555555"/>
                </a:solidFill>
                <a:latin typeface="Ubuntu Mono"/>
              </a:rPr>
              <a:t>.</a:t>
            </a:r>
            <a:r>
              <a:rPr lang="en-US" altLang="en-US" dirty="0" err="1">
                <a:solidFill>
                  <a:srgbClr val="000088"/>
                </a:solidFill>
                <a:latin typeface="Ubuntu Mono"/>
              </a:rPr>
              <a:t>mapValues</a:t>
            </a:r>
            <a:r>
              <a:rPr lang="en-US" altLang="en-US" dirty="0">
                <a:solidFill>
                  <a:srgbClr val="555555"/>
                </a:solidFill>
                <a:latin typeface="Ubuntu Mono"/>
              </a:rPr>
              <a:t>(</a:t>
            </a:r>
            <a:r>
              <a:rPr lang="en-US" altLang="en-US" dirty="0">
                <a:solidFill>
                  <a:srgbClr val="000088"/>
                </a:solidFill>
                <a:latin typeface="Ubuntu Mono"/>
              </a:rPr>
              <a:t>lambda</a:t>
            </a:r>
            <a:r>
              <a:rPr lang="en-US" altLang="en-US" sz="1600" dirty="0">
                <a:solidFill>
                  <a:srgbClr val="4A3C31"/>
                </a:solidFill>
                <a:latin typeface="Droid Sans Mono"/>
              </a:rPr>
              <a:t> </a:t>
            </a:r>
            <a:r>
              <a:rPr lang="en-US" altLang="en-US" dirty="0">
                <a:solidFill>
                  <a:srgbClr val="000088"/>
                </a:solidFill>
                <a:latin typeface="Ubuntu Mono"/>
              </a:rPr>
              <a:t>x</a:t>
            </a:r>
            <a:r>
              <a:rPr lang="en-US" altLang="en-US" b="1" dirty="0">
                <a:solidFill>
                  <a:srgbClr val="006699"/>
                </a:solidFill>
                <a:latin typeface="Ubuntu Mono"/>
              </a:rPr>
              <a:t>:</a:t>
            </a:r>
            <a:r>
              <a:rPr lang="en-US" altLang="en-US" sz="1600" dirty="0">
                <a:solidFill>
                  <a:srgbClr val="4A3C31"/>
                </a:solidFill>
                <a:latin typeface="Droid Sans Mono"/>
              </a:rPr>
              <a:t> </a:t>
            </a:r>
            <a:r>
              <a:rPr lang="en-US" altLang="en-US" dirty="0">
                <a:solidFill>
                  <a:srgbClr val="555555"/>
                </a:solidFill>
                <a:latin typeface="Ubuntu Mono"/>
              </a:rPr>
              <a:t>(</a:t>
            </a:r>
            <a:r>
              <a:rPr lang="en-US" altLang="en-US" b="1" dirty="0">
                <a:solidFill>
                  <a:srgbClr val="007788"/>
                </a:solidFill>
                <a:latin typeface="Ubuntu Mono"/>
              </a:rPr>
              <a:t>x</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AA0000"/>
                </a:solidFill>
                <a:latin typeface="Ubuntu Mono"/>
              </a:rPr>
              <a:t>1</a:t>
            </a:r>
            <a:r>
              <a:rPr lang="en-US" altLang="en-US" dirty="0">
                <a:solidFill>
                  <a:srgbClr val="555555"/>
                </a:solidFill>
                <a:latin typeface="Ubuntu Mono"/>
              </a:rPr>
              <a:t>)).</a:t>
            </a:r>
            <a:r>
              <a:rPr lang="en-US" altLang="en-US" dirty="0" err="1">
                <a:solidFill>
                  <a:srgbClr val="000088"/>
                </a:solidFill>
                <a:latin typeface="Ubuntu Mono"/>
              </a:rPr>
              <a:t>reduceByKey</a:t>
            </a:r>
            <a:r>
              <a:rPr lang="en-US" altLang="en-US" dirty="0">
                <a:solidFill>
                  <a:srgbClr val="555555"/>
                </a:solidFill>
                <a:latin typeface="Ubuntu Mono"/>
              </a:rPr>
              <a:t>(</a:t>
            </a:r>
            <a:r>
              <a:rPr lang="en-US" altLang="en-US" dirty="0">
                <a:solidFill>
                  <a:srgbClr val="000088"/>
                </a:solidFill>
                <a:latin typeface="Ubuntu Mono"/>
              </a:rPr>
              <a:t>lambda</a:t>
            </a:r>
            <a:r>
              <a:rPr lang="en-US" altLang="en-US" sz="1600" dirty="0">
                <a:solidFill>
                  <a:srgbClr val="4A3C31"/>
                </a:solidFill>
                <a:latin typeface="Droid Sans Mono"/>
              </a:rPr>
              <a:t> </a:t>
            </a:r>
            <a:r>
              <a:rPr lang="en-US" altLang="en-US" dirty="0">
                <a:solidFill>
                  <a:srgbClr val="000088"/>
                </a:solidFill>
                <a:latin typeface="Ubuntu Mono"/>
              </a:rPr>
              <a:t>x</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000088"/>
                </a:solidFill>
                <a:latin typeface="Ubuntu Mono"/>
              </a:rPr>
              <a:t>y</a:t>
            </a:r>
            <a:r>
              <a:rPr lang="en-US" altLang="en-US" b="1" dirty="0">
                <a:solidFill>
                  <a:srgbClr val="006699"/>
                </a:solidFill>
                <a:latin typeface="Ubuntu Mono"/>
              </a:rPr>
              <a:t>:</a:t>
            </a:r>
            <a:r>
              <a:rPr lang="en-US" altLang="en-US" sz="1600" dirty="0">
                <a:solidFill>
                  <a:srgbClr val="4A3C31"/>
                </a:solidFill>
                <a:latin typeface="Droid Sans Mono"/>
              </a:rPr>
              <a:t> </a:t>
            </a:r>
            <a:r>
              <a:rPr lang="en-US" altLang="en-US" dirty="0">
                <a:solidFill>
                  <a:srgbClr val="555555"/>
                </a:solidFill>
                <a:latin typeface="Ubuntu Mono"/>
              </a:rPr>
              <a:t>(</a:t>
            </a:r>
            <a:r>
              <a:rPr lang="en-US" altLang="en-US" b="1" dirty="0">
                <a:solidFill>
                  <a:srgbClr val="007788"/>
                </a:solidFill>
                <a:latin typeface="Ubuntu Mono"/>
              </a:rPr>
              <a:t>x</a:t>
            </a:r>
            <a:r>
              <a:rPr lang="en-US" altLang="en-US" dirty="0">
                <a:solidFill>
                  <a:srgbClr val="555555"/>
                </a:solidFill>
                <a:latin typeface="Ubuntu Mono"/>
              </a:rPr>
              <a:t>[</a:t>
            </a:r>
            <a:r>
              <a:rPr lang="en-US" altLang="en-US" dirty="0">
                <a:solidFill>
                  <a:srgbClr val="AA0000"/>
                </a:solidFill>
                <a:latin typeface="Ubuntu Mono"/>
              </a:rPr>
              <a:t>0</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b="1" dirty="0">
                <a:solidFill>
                  <a:srgbClr val="007788"/>
                </a:solidFill>
                <a:latin typeface="Ubuntu Mono"/>
              </a:rPr>
              <a:t>+</a:t>
            </a:r>
            <a:r>
              <a:rPr lang="en-US" altLang="en-US" sz="1600" dirty="0">
                <a:solidFill>
                  <a:srgbClr val="4A3C31"/>
                </a:solidFill>
                <a:latin typeface="Droid Sans Mono"/>
              </a:rPr>
              <a:t> </a:t>
            </a:r>
            <a:r>
              <a:rPr lang="en-US" altLang="en-US" b="1" dirty="0">
                <a:solidFill>
                  <a:srgbClr val="007788"/>
                </a:solidFill>
                <a:latin typeface="Ubuntu Mono"/>
              </a:rPr>
              <a:t>y</a:t>
            </a:r>
            <a:r>
              <a:rPr lang="en-US" altLang="en-US" dirty="0">
                <a:solidFill>
                  <a:srgbClr val="555555"/>
                </a:solidFill>
                <a:latin typeface="Ubuntu Mono"/>
              </a:rPr>
              <a:t>[</a:t>
            </a:r>
            <a:r>
              <a:rPr lang="en-US" altLang="en-US" dirty="0">
                <a:solidFill>
                  <a:srgbClr val="AA0000"/>
                </a:solidFill>
                <a:latin typeface="Ubuntu Mono"/>
              </a:rPr>
              <a:t>0</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000088"/>
                </a:solidFill>
                <a:latin typeface="Ubuntu Mono"/>
              </a:rPr>
              <a:t>x</a:t>
            </a:r>
            <a:r>
              <a:rPr lang="en-US" altLang="en-US" dirty="0">
                <a:solidFill>
                  <a:srgbClr val="555555"/>
                </a:solidFill>
                <a:latin typeface="Ubuntu Mono"/>
              </a:rPr>
              <a:t>[</a:t>
            </a:r>
            <a:r>
              <a:rPr lang="en-US" altLang="en-US" dirty="0">
                <a:solidFill>
                  <a:srgbClr val="AA0000"/>
                </a:solidFill>
                <a:latin typeface="Ubuntu Mono"/>
              </a:rPr>
              <a:t>1</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000088"/>
                </a:solidFill>
                <a:latin typeface="Ubuntu Mono"/>
              </a:rPr>
              <a:t>y</a:t>
            </a:r>
            <a:r>
              <a:rPr lang="en-US" altLang="en-US" dirty="0">
                <a:solidFill>
                  <a:srgbClr val="555555"/>
                </a:solidFill>
                <a:latin typeface="Ubuntu Mono"/>
              </a:rPr>
              <a:t>[</a:t>
            </a:r>
            <a:r>
              <a:rPr lang="en-US" altLang="en-US" dirty="0">
                <a:solidFill>
                  <a:srgbClr val="AA0000"/>
                </a:solidFill>
                <a:latin typeface="Ubuntu Mono"/>
              </a:rPr>
              <a:t>1</a:t>
            </a:r>
            <a:r>
              <a:rPr lang="en-US" altLang="en-US" dirty="0">
                <a:solidFill>
                  <a:srgbClr val="555555"/>
                </a:solidFill>
                <a:latin typeface="Ubuntu Mono"/>
              </a:rPr>
              <a:t>]))</a:t>
            </a:r>
            <a:r>
              <a:rPr lang="en-US" altLang="en-US" sz="1400" dirty="0"/>
              <a:t> </a:t>
            </a:r>
            <a:endParaRPr lang="en-US" altLang="en-US" sz="4000" dirty="0">
              <a:latin typeface="Arial" panose="020B0604020202020204" pitchFamily="34" charset="0"/>
            </a:endParaRPr>
          </a:p>
          <a:p>
            <a:endParaRPr lang="en-US" dirty="0"/>
          </a:p>
          <a:p>
            <a:r>
              <a:rPr lang="en-US" sz="2000" b="1" dirty="0">
                <a:solidFill>
                  <a:schemeClr val="tx2"/>
                </a:solidFill>
                <a:latin typeface="+mj-lt"/>
                <a:ea typeface="+mj-ea"/>
                <a:cs typeface="+mj-cs"/>
              </a:rPr>
              <a:t> Per-key average with </a:t>
            </a:r>
            <a:r>
              <a:rPr lang="en-US" sz="2000" b="1" dirty="0" err="1">
                <a:solidFill>
                  <a:schemeClr val="tx2"/>
                </a:solidFill>
                <a:latin typeface="+mj-lt"/>
                <a:ea typeface="+mj-ea"/>
                <a:cs typeface="+mj-cs"/>
              </a:rPr>
              <a:t>reduceByKey</a:t>
            </a:r>
            <a:r>
              <a:rPr lang="en-US" sz="2000" b="1" dirty="0">
                <a:solidFill>
                  <a:schemeClr val="tx2"/>
                </a:solidFill>
                <a:latin typeface="+mj-lt"/>
                <a:ea typeface="+mj-ea"/>
                <a:cs typeface="+mj-cs"/>
              </a:rPr>
              <a:t>() and </a:t>
            </a:r>
            <a:r>
              <a:rPr lang="en-US" sz="2000" b="1" dirty="0" err="1">
                <a:solidFill>
                  <a:schemeClr val="tx2"/>
                </a:solidFill>
                <a:latin typeface="+mj-lt"/>
                <a:ea typeface="+mj-ea"/>
                <a:cs typeface="+mj-cs"/>
              </a:rPr>
              <a:t>mapValues</a:t>
            </a:r>
            <a:r>
              <a:rPr lang="en-US" sz="2000" b="1" dirty="0">
                <a:solidFill>
                  <a:schemeClr val="tx2"/>
                </a:solidFill>
                <a:latin typeface="+mj-lt"/>
                <a:ea typeface="+mj-ea"/>
                <a:cs typeface="+mj-cs"/>
              </a:rPr>
              <a:t>() in Python</a:t>
            </a:r>
          </a:p>
          <a:p>
            <a:endParaRPr lang="en-US" dirty="0" smtClean="0"/>
          </a:p>
          <a:p>
            <a:endParaRPr lang="en-US" dirty="0"/>
          </a:p>
          <a:p>
            <a:endParaRPr lang="en-US" dirty="0" smtClean="0"/>
          </a:p>
          <a:p>
            <a:endParaRPr lang="en-US" dirty="0" smtClean="0"/>
          </a:p>
          <a:p>
            <a:r>
              <a:rPr lang="en-US" altLang="en-US" dirty="0" err="1">
                <a:solidFill>
                  <a:srgbClr val="000088"/>
                </a:solidFill>
                <a:latin typeface="Ubuntu Mono"/>
              </a:rPr>
              <a:t>rdd</a:t>
            </a:r>
            <a:r>
              <a:rPr lang="en-US" altLang="en-US" dirty="0" err="1">
                <a:solidFill>
                  <a:srgbClr val="555555"/>
                </a:solidFill>
                <a:latin typeface="Ubuntu Mono"/>
              </a:rPr>
              <a:t>.</a:t>
            </a:r>
            <a:r>
              <a:rPr lang="en-US" altLang="en-US" dirty="0" err="1">
                <a:solidFill>
                  <a:srgbClr val="000088"/>
                </a:solidFill>
                <a:latin typeface="Ubuntu Mono"/>
              </a:rPr>
              <a:t>mapValues</a:t>
            </a:r>
            <a:r>
              <a:rPr lang="en-US" altLang="en-US" dirty="0">
                <a:solidFill>
                  <a:srgbClr val="555555"/>
                </a:solidFill>
                <a:latin typeface="Ubuntu Mono"/>
              </a:rPr>
              <a:t>(</a:t>
            </a:r>
            <a:r>
              <a:rPr lang="en-US" altLang="en-US" dirty="0">
                <a:solidFill>
                  <a:srgbClr val="000088"/>
                </a:solidFill>
                <a:latin typeface="Ubuntu Mono"/>
              </a:rPr>
              <a:t>x</a:t>
            </a:r>
            <a:r>
              <a:rPr lang="en-US" altLang="en-US" sz="1600" dirty="0">
                <a:solidFill>
                  <a:srgbClr val="4A3C31"/>
                </a:solidFill>
                <a:latin typeface="Droid Sans Mono"/>
              </a:rPr>
              <a:t> </a:t>
            </a:r>
            <a:r>
              <a:rPr lang="en-US" altLang="en-US" b="1" dirty="0">
                <a:solidFill>
                  <a:srgbClr val="006699"/>
                </a:solidFill>
                <a:latin typeface="Ubuntu Mono"/>
              </a:rPr>
              <a:t>=&gt;</a:t>
            </a:r>
            <a:r>
              <a:rPr lang="en-US" altLang="en-US" sz="1600" dirty="0">
                <a:solidFill>
                  <a:srgbClr val="4A3C31"/>
                </a:solidFill>
                <a:latin typeface="Droid Sans Mono"/>
              </a:rPr>
              <a:t> </a:t>
            </a:r>
            <a:r>
              <a:rPr lang="en-US" altLang="en-US" dirty="0">
                <a:solidFill>
                  <a:srgbClr val="555555"/>
                </a:solidFill>
                <a:latin typeface="Ubuntu Mono"/>
              </a:rPr>
              <a:t>(</a:t>
            </a:r>
            <a:r>
              <a:rPr lang="en-US" altLang="en-US" dirty="0">
                <a:solidFill>
                  <a:srgbClr val="000088"/>
                </a:solidFill>
                <a:latin typeface="Ubuntu Mono"/>
              </a:rPr>
              <a:t>x</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FF6600"/>
                </a:solidFill>
                <a:latin typeface="Ubuntu Mono"/>
              </a:rPr>
              <a:t>1</a:t>
            </a:r>
            <a:r>
              <a:rPr lang="en-US" altLang="en-US" dirty="0">
                <a:solidFill>
                  <a:srgbClr val="555555"/>
                </a:solidFill>
                <a:latin typeface="Ubuntu Mono"/>
              </a:rPr>
              <a:t>)).</a:t>
            </a:r>
            <a:r>
              <a:rPr lang="en-US" altLang="en-US" dirty="0" err="1">
                <a:solidFill>
                  <a:srgbClr val="000088"/>
                </a:solidFill>
                <a:latin typeface="Ubuntu Mono"/>
              </a:rPr>
              <a:t>reduceByKey</a:t>
            </a:r>
            <a:r>
              <a:rPr lang="en-US" altLang="en-US" dirty="0">
                <a:solidFill>
                  <a:srgbClr val="555555"/>
                </a:solidFill>
                <a:latin typeface="Ubuntu Mono"/>
              </a:rPr>
              <a:t>((</a:t>
            </a:r>
            <a:r>
              <a:rPr lang="en-US" altLang="en-US" dirty="0">
                <a:solidFill>
                  <a:srgbClr val="000088"/>
                </a:solidFill>
                <a:latin typeface="Ubuntu Mono"/>
              </a:rPr>
              <a:t>x</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000088"/>
                </a:solidFill>
                <a:latin typeface="Ubuntu Mono"/>
              </a:rPr>
              <a:t>y</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b="1" dirty="0">
                <a:solidFill>
                  <a:srgbClr val="006699"/>
                </a:solidFill>
                <a:latin typeface="Ubuntu Mono"/>
              </a:rPr>
              <a:t>=&gt;</a:t>
            </a:r>
            <a:r>
              <a:rPr lang="en-US" altLang="en-US" sz="1600" dirty="0">
                <a:solidFill>
                  <a:srgbClr val="4A3C31"/>
                </a:solidFill>
                <a:latin typeface="Droid Sans Mono"/>
              </a:rPr>
              <a:t> </a:t>
            </a:r>
            <a:r>
              <a:rPr lang="en-US" altLang="en-US" dirty="0">
                <a:solidFill>
                  <a:srgbClr val="555555"/>
                </a:solidFill>
                <a:latin typeface="Ubuntu Mono"/>
              </a:rPr>
              <a:t>(</a:t>
            </a:r>
            <a:r>
              <a:rPr lang="en-US" altLang="en-US" dirty="0">
                <a:solidFill>
                  <a:srgbClr val="000088"/>
                </a:solidFill>
                <a:latin typeface="Ubuntu Mono"/>
              </a:rPr>
              <a:t>x</a:t>
            </a:r>
            <a:r>
              <a:rPr lang="en-US" altLang="en-US" dirty="0">
                <a:solidFill>
                  <a:srgbClr val="555555"/>
                </a:solidFill>
                <a:latin typeface="Ubuntu Mono"/>
              </a:rPr>
              <a:t>.</a:t>
            </a:r>
            <a:r>
              <a:rPr lang="en-US" altLang="en-US" dirty="0">
                <a:solidFill>
                  <a:srgbClr val="000088"/>
                </a:solidFill>
                <a:latin typeface="Ubuntu Mono"/>
              </a:rPr>
              <a:t>_1</a:t>
            </a:r>
            <a:r>
              <a:rPr lang="en-US" altLang="en-US" sz="1600" dirty="0">
                <a:solidFill>
                  <a:srgbClr val="4A3C31"/>
                </a:solidFill>
                <a:latin typeface="Droid Sans Mono"/>
              </a:rPr>
              <a:t> </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000088"/>
                </a:solidFill>
                <a:latin typeface="Ubuntu Mono"/>
              </a:rPr>
              <a:t>y</a:t>
            </a:r>
            <a:r>
              <a:rPr lang="en-US" altLang="en-US" dirty="0">
                <a:solidFill>
                  <a:srgbClr val="555555"/>
                </a:solidFill>
                <a:latin typeface="Ubuntu Mono"/>
              </a:rPr>
              <a:t>.</a:t>
            </a:r>
            <a:r>
              <a:rPr lang="en-US" altLang="en-US" dirty="0">
                <a:solidFill>
                  <a:srgbClr val="000088"/>
                </a:solidFill>
                <a:latin typeface="Ubuntu Mono"/>
              </a:rPr>
              <a:t>_1</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000088"/>
                </a:solidFill>
                <a:latin typeface="Ubuntu Mono"/>
              </a:rPr>
              <a:t>x</a:t>
            </a:r>
            <a:r>
              <a:rPr lang="en-US" altLang="en-US" dirty="0">
                <a:solidFill>
                  <a:srgbClr val="555555"/>
                </a:solidFill>
                <a:latin typeface="Ubuntu Mono"/>
              </a:rPr>
              <a:t>.</a:t>
            </a:r>
            <a:r>
              <a:rPr lang="en-US" altLang="en-US" dirty="0">
                <a:solidFill>
                  <a:srgbClr val="000088"/>
                </a:solidFill>
                <a:latin typeface="Ubuntu Mono"/>
              </a:rPr>
              <a:t>_2</a:t>
            </a:r>
            <a:r>
              <a:rPr lang="en-US" altLang="en-US" sz="1600" dirty="0">
                <a:solidFill>
                  <a:srgbClr val="4A3C31"/>
                </a:solidFill>
                <a:latin typeface="Droid Sans Mono"/>
              </a:rPr>
              <a:t> </a:t>
            </a:r>
            <a:r>
              <a:rPr lang="en-US" altLang="en-US" dirty="0">
                <a:solidFill>
                  <a:srgbClr val="555555"/>
                </a:solidFill>
                <a:latin typeface="Ubuntu Mono"/>
              </a:rPr>
              <a:t>+</a:t>
            </a:r>
            <a:r>
              <a:rPr lang="en-US" altLang="en-US" sz="1600" dirty="0">
                <a:solidFill>
                  <a:srgbClr val="4A3C31"/>
                </a:solidFill>
                <a:latin typeface="Droid Sans Mono"/>
              </a:rPr>
              <a:t> </a:t>
            </a:r>
            <a:r>
              <a:rPr lang="en-US" altLang="en-US" dirty="0">
                <a:solidFill>
                  <a:srgbClr val="000088"/>
                </a:solidFill>
                <a:latin typeface="Ubuntu Mono"/>
              </a:rPr>
              <a:t>y</a:t>
            </a:r>
            <a:r>
              <a:rPr lang="en-US" altLang="en-US" dirty="0">
                <a:solidFill>
                  <a:srgbClr val="555555"/>
                </a:solidFill>
                <a:latin typeface="Ubuntu Mono"/>
              </a:rPr>
              <a:t>.</a:t>
            </a:r>
            <a:r>
              <a:rPr lang="en-US" altLang="en-US" dirty="0">
                <a:solidFill>
                  <a:srgbClr val="000088"/>
                </a:solidFill>
                <a:latin typeface="Ubuntu Mono"/>
              </a:rPr>
              <a:t>_2</a:t>
            </a:r>
            <a:r>
              <a:rPr lang="en-US" altLang="en-US" dirty="0">
                <a:solidFill>
                  <a:srgbClr val="555555"/>
                </a:solidFill>
                <a:latin typeface="Ubuntu Mono"/>
              </a:rPr>
              <a:t>))</a:t>
            </a:r>
            <a:r>
              <a:rPr lang="en-US" altLang="en-US" sz="1400" dirty="0"/>
              <a:t> </a:t>
            </a:r>
            <a:endParaRPr lang="en-US" altLang="en-US" sz="4000" dirty="0">
              <a:latin typeface="Arial" panose="020B0604020202020204" pitchFamily="34" charset="0"/>
            </a:endParaRPr>
          </a:p>
          <a:p>
            <a:r>
              <a:rPr lang="en-US" dirty="0"/>
              <a:t>	</a:t>
            </a:r>
            <a:endParaRPr lang="en-US" dirty="0" smtClean="0"/>
          </a:p>
          <a:p>
            <a:r>
              <a:rPr lang="en-US" sz="2000" b="1" dirty="0">
                <a:solidFill>
                  <a:schemeClr val="tx2"/>
                </a:solidFill>
                <a:latin typeface="+mj-lt"/>
                <a:ea typeface="+mj-ea"/>
                <a:cs typeface="+mj-cs"/>
              </a:rPr>
              <a:t>Per-key average with </a:t>
            </a:r>
            <a:r>
              <a:rPr lang="en-US" sz="2000" b="1" dirty="0" err="1">
                <a:solidFill>
                  <a:schemeClr val="tx2"/>
                </a:solidFill>
                <a:latin typeface="+mj-lt"/>
                <a:ea typeface="+mj-ea"/>
                <a:cs typeface="+mj-cs"/>
              </a:rPr>
              <a:t>reduceByKey</a:t>
            </a:r>
            <a:r>
              <a:rPr lang="en-US" sz="2000" b="1" dirty="0">
                <a:solidFill>
                  <a:schemeClr val="tx2"/>
                </a:solidFill>
                <a:latin typeface="+mj-lt"/>
                <a:ea typeface="+mj-ea"/>
                <a:cs typeface="+mj-cs"/>
              </a:rPr>
              <a:t>() and </a:t>
            </a:r>
            <a:r>
              <a:rPr lang="en-US" sz="2000" b="1" dirty="0" err="1">
                <a:solidFill>
                  <a:schemeClr val="tx2"/>
                </a:solidFill>
                <a:latin typeface="+mj-lt"/>
                <a:ea typeface="+mj-ea"/>
                <a:cs typeface="+mj-cs"/>
              </a:rPr>
              <a:t>mapValues</a:t>
            </a:r>
            <a:r>
              <a:rPr lang="en-US" sz="2000" b="1" dirty="0">
                <a:solidFill>
                  <a:schemeClr val="tx2"/>
                </a:solidFill>
                <a:latin typeface="+mj-lt"/>
                <a:ea typeface="+mj-ea"/>
                <a:cs typeface="+mj-cs"/>
              </a:rPr>
              <a:t>() in Scala</a:t>
            </a:r>
          </a:p>
          <a:p>
            <a:endParaRPr lang="en-US" dirty="0"/>
          </a:p>
        </p:txBody>
      </p:sp>
    </p:spTree>
    <p:extLst>
      <p:ext uri="{BB962C8B-B14F-4D97-AF65-F5344CB8AC3E}">
        <p14:creationId xmlns:p14="http://schemas.microsoft.com/office/powerpoint/2010/main" val="291460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350" y="685800"/>
            <a:ext cx="10972800" cy="1066800"/>
          </a:xfrm>
        </p:spPr>
        <p:txBody>
          <a:bodyPr/>
          <a:lstStyle/>
          <a:p>
            <a:r>
              <a:rPr lang="en-US" dirty="0" err="1" smtClean="0"/>
              <a:t>reduceByKey</a:t>
            </a:r>
            <a:r>
              <a:rPr lang="en-US" dirty="0"/>
              <a:t>() and </a:t>
            </a:r>
            <a:r>
              <a:rPr lang="en-US" dirty="0" err="1"/>
              <a:t>mapValues</a:t>
            </a:r>
            <a:r>
              <a:rPr lang="en-US" dirty="0"/>
              <a:t>() </a:t>
            </a:r>
          </a:p>
        </p:txBody>
      </p:sp>
      <p:pic>
        <p:nvPicPr>
          <p:cNvPr id="2" name="Picture 1"/>
          <p:cNvPicPr>
            <a:picLocks noChangeAspect="1"/>
          </p:cNvPicPr>
          <p:nvPr/>
        </p:nvPicPr>
        <p:blipFill>
          <a:blip r:embed="rId3"/>
          <a:stretch>
            <a:fillRect/>
          </a:stretch>
        </p:blipFill>
        <p:spPr>
          <a:xfrm>
            <a:off x="3324225" y="1752600"/>
            <a:ext cx="5353050" cy="4143375"/>
          </a:xfrm>
          <a:prstGeom prst="rect">
            <a:avLst/>
          </a:prstGeom>
        </p:spPr>
      </p:pic>
      <p:sp>
        <p:nvSpPr>
          <p:cNvPr id="3" name="TextBox 2"/>
          <p:cNvSpPr txBox="1"/>
          <p:nvPr/>
        </p:nvSpPr>
        <p:spPr>
          <a:xfrm>
            <a:off x="3556706" y="5962650"/>
            <a:ext cx="5650521" cy="400110"/>
          </a:xfrm>
          <a:prstGeom prst="rect">
            <a:avLst/>
          </a:prstGeom>
          <a:noFill/>
        </p:spPr>
        <p:txBody>
          <a:bodyPr wrap="none" rtlCol="0">
            <a:spAutoFit/>
          </a:bodyPr>
          <a:lstStyle/>
          <a:p>
            <a:r>
              <a:rPr lang="en-US" sz="2000" i="1" dirty="0"/>
              <a:t>Pictorial representation </a:t>
            </a:r>
            <a:r>
              <a:rPr lang="en-US" sz="2000" dirty="0" smtClean="0"/>
              <a:t>of </a:t>
            </a:r>
            <a:r>
              <a:rPr lang="en-US" sz="2000" i="1" dirty="0" smtClean="0"/>
              <a:t>Per-key </a:t>
            </a:r>
            <a:r>
              <a:rPr lang="en-US" sz="2000" i="1" dirty="0"/>
              <a:t>average data flow</a:t>
            </a:r>
            <a:endParaRPr lang="en-US" sz="2000" dirty="0"/>
          </a:p>
        </p:txBody>
      </p:sp>
    </p:spTree>
    <p:extLst>
      <p:ext uri="{BB962C8B-B14F-4D97-AF65-F5344CB8AC3E}">
        <p14:creationId xmlns:p14="http://schemas.microsoft.com/office/powerpoint/2010/main" val="99508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08286900"/>
              </p:ext>
            </p:extLst>
          </p:nvPr>
        </p:nvGraphicFramePr>
        <p:xfrm>
          <a:off x="609598" y="2249488"/>
          <a:ext cx="11039476" cy="3549502"/>
        </p:xfrm>
        <a:graphic>
          <a:graphicData uri="http://schemas.openxmlformats.org/drawingml/2006/table">
            <a:tbl>
              <a:tblPr firstRow="1" bandRow="1">
                <a:tableStyleId>{5C22544A-7EE6-4342-B048-85BDC9FD1C3A}</a:tableStyleId>
              </a:tblPr>
              <a:tblGrid>
                <a:gridCol w="2759869">
                  <a:extLst>
                    <a:ext uri="{9D8B030D-6E8A-4147-A177-3AD203B41FA5}">
                      <a16:colId xmlns:a16="http://schemas.microsoft.com/office/drawing/2014/main" xmlns="" val="2364788120"/>
                    </a:ext>
                  </a:extLst>
                </a:gridCol>
                <a:gridCol w="2759869">
                  <a:extLst>
                    <a:ext uri="{9D8B030D-6E8A-4147-A177-3AD203B41FA5}">
                      <a16:colId xmlns:a16="http://schemas.microsoft.com/office/drawing/2014/main" xmlns="" val="174655772"/>
                    </a:ext>
                  </a:extLst>
                </a:gridCol>
                <a:gridCol w="2759869">
                  <a:extLst>
                    <a:ext uri="{9D8B030D-6E8A-4147-A177-3AD203B41FA5}">
                      <a16:colId xmlns:a16="http://schemas.microsoft.com/office/drawing/2014/main" xmlns="" val="1995173615"/>
                    </a:ext>
                  </a:extLst>
                </a:gridCol>
                <a:gridCol w="2759869">
                  <a:extLst>
                    <a:ext uri="{9D8B030D-6E8A-4147-A177-3AD203B41FA5}">
                      <a16:colId xmlns:a16="http://schemas.microsoft.com/office/drawing/2014/main" xmlns="" val="2332274582"/>
                    </a:ext>
                  </a:extLst>
                </a:gridCol>
              </a:tblGrid>
              <a:tr h="489940">
                <a:tc>
                  <a:txBody>
                    <a:bodyPr/>
                    <a:lstStyle/>
                    <a:p>
                      <a:r>
                        <a:rPr kumimoji="0" lang="en-US" b="1" i="0" kern="1200" dirty="0" smtClean="0">
                          <a:solidFill>
                            <a:schemeClr val="lt1"/>
                          </a:solidFill>
                          <a:effectLst/>
                          <a:latin typeface="+mn-lt"/>
                          <a:ea typeface="+mn-ea"/>
                          <a:cs typeface="+mn-cs"/>
                        </a:rPr>
                        <a:t>Function</a:t>
                      </a:r>
                      <a:endParaRPr lang="en-US" dirty="0"/>
                    </a:p>
                  </a:txBody>
                  <a:tcPr/>
                </a:tc>
                <a:tc>
                  <a:txBody>
                    <a:bodyPr/>
                    <a:lstStyle/>
                    <a:p>
                      <a:r>
                        <a:rPr kumimoji="0" lang="en-US" b="1" i="0" kern="1200" dirty="0" smtClean="0">
                          <a:solidFill>
                            <a:schemeClr val="lt1"/>
                          </a:solidFill>
                          <a:effectLst/>
                          <a:latin typeface="+mn-lt"/>
                          <a:ea typeface="+mn-ea"/>
                          <a:cs typeface="+mn-cs"/>
                        </a:rPr>
                        <a:t>Description</a:t>
                      </a:r>
                      <a:endParaRPr lang="en-US" dirty="0"/>
                    </a:p>
                  </a:txBody>
                  <a:tcPr/>
                </a:tc>
                <a:tc>
                  <a:txBody>
                    <a:bodyPr/>
                    <a:lstStyle/>
                    <a:p>
                      <a:r>
                        <a:rPr kumimoji="0" lang="en-US" b="1" i="0" kern="1200" dirty="0" smtClean="0">
                          <a:solidFill>
                            <a:schemeClr val="lt1"/>
                          </a:solidFill>
                          <a:effectLst/>
                          <a:latin typeface="+mn-lt"/>
                          <a:ea typeface="+mn-ea"/>
                          <a:cs typeface="+mn-cs"/>
                        </a:rPr>
                        <a:t>Example</a:t>
                      </a:r>
                      <a:endParaRPr lang="en-US" dirty="0"/>
                    </a:p>
                  </a:txBody>
                  <a:tcPr/>
                </a:tc>
                <a:tc>
                  <a:txBody>
                    <a:bodyPr/>
                    <a:lstStyle/>
                    <a:p>
                      <a:r>
                        <a:rPr kumimoji="0" lang="en-US" b="1" i="0"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xmlns="" val="2177331861"/>
                  </a:ext>
                </a:extLst>
              </a:tr>
              <a:tr h="845650">
                <a:tc>
                  <a:txBody>
                    <a:bodyPr/>
                    <a:lstStyle/>
                    <a:p>
                      <a:r>
                        <a:rPr kumimoji="0" lang="en-US" sz="2000" b="0" i="0" kern="1200" dirty="0" err="1" smtClean="0">
                          <a:solidFill>
                            <a:schemeClr val="dk1"/>
                          </a:solidFill>
                          <a:effectLst/>
                          <a:latin typeface="+mn-lt"/>
                          <a:ea typeface="+mn-ea"/>
                          <a:cs typeface="+mn-cs"/>
                        </a:rPr>
                        <a:t>countByKey</a:t>
                      </a:r>
                      <a:r>
                        <a:rPr kumimoji="0" lang="en-US" sz="2000" b="0" i="0" kern="1200" dirty="0" smtClean="0">
                          <a:solidFill>
                            <a:schemeClr val="dk1"/>
                          </a:solidFill>
                          <a:effectLst/>
                          <a:latin typeface="+mn-lt"/>
                          <a:ea typeface="+mn-ea"/>
                          <a:cs typeface="+mn-cs"/>
                        </a:rPr>
                        <a:t>()</a:t>
                      </a:r>
                      <a:endParaRPr lang="en-US" sz="2000" dirty="0"/>
                    </a:p>
                  </a:txBody>
                  <a:tcPr/>
                </a:tc>
                <a:tc>
                  <a:txBody>
                    <a:bodyPr/>
                    <a:lstStyle/>
                    <a:p>
                      <a:r>
                        <a:rPr kumimoji="0" lang="en-US" sz="2000" b="0" i="0" kern="1200" dirty="0" smtClean="0">
                          <a:solidFill>
                            <a:schemeClr val="dk1"/>
                          </a:solidFill>
                          <a:effectLst/>
                          <a:latin typeface="+mn-lt"/>
                          <a:ea typeface="+mn-ea"/>
                          <a:cs typeface="+mn-cs"/>
                        </a:rPr>
                        <a:t>Count the </a:t>
                      </a:r>
                      <a:r>
                        <a:rPr kumimoji="0" lang="en-US" sz="2000" b="0" i="0" kern="1200" dirty="0" err="1" smtClean="0">
                          <a:solidFill>
                            <a:schemeClr val="dk1"/>
                          </a:solidFill>
                          <a:effectLst/>
                          <a:latin typeface="+mn-lt"/>
                          <a:ea typeface="+mn-ea"/>
                          <a:cs typeface="+mn-cs"/>
                        </a:rPr>
                        <a:t>numberof</a:t>
                      </a:r>
                      <a:r>
                        <a:rPr kumimoji="0" lang="en-US" sz="2000" b="0" i="0" kern="1200" dirty="0" smtClean="0">
                          <a:solidFill>
                            <a:schemeClr val="dk1"/>
                          </a:solidFill>
                          <a:effectLst/>
                          <a:latin typeface="+mn-lt"/>
                          <a:ea typeface="+mn-ea"/>
                          <a:cs typeface="+mn-cs"/>
                        </a:rPr>
                        <a:t> elements for each key.</a:t>
                      </a:r>
                      <a:endParaRPr kumimoji="0" lang="en-US" sz="2000" b="0" i="0" kern="1200" dirty="0">
                        <a:solidFill>
                          <a:schemeClr val="dk1"/>
                        </a:solidFill>
                        <a:effectLst/>
                        <a:latin typeface="+mn-lt"/>
                        <a:ea typeface="+mn-ea"/>
                        <a:cs typeface="+mn-cs"/>
                      </a:endParaRPr>
                    </a:p>
                  </a:txBody>
                  <a:tcPr/>
                </a:tc>
                <a:tc>
                  <a:txBody>
                    <a:bodyPr/>
                    <a:lstStyle/>
                    <a:p>
                      <a:r>
                        <a:rPr kumimoji="0" lang="en-US" sz="2000" b="0" i="0" kern="1200" dirty="0" err="1" smtClean="0">
                          <a:solidFill>
                            <a:schemeClr val="dk1"/>
                          </a:solidFill>
                          <a:effectLst/>
                          <a:latin typeface="+mn-lt"/>
                          <a:ea typeface="+mn-ea"/>
                          <a:cs typeface="+mn-cs"/>
                        </a:rPr>
                        <a:t>rdd.countByKey</a:t>
                      </a:r>
                      <a:r>
                        <a:rPr kumimoji="0" lang="en-US" sz="2000" b="0" i="0" kern="1200" dirty="0" smtClean="0">
                          <a:solidFill>
                            <a:schemeClr val="dk1"/>
                          </a:solidFill>
                          <a:effectLst/>
                          <a:latin typeface="+mn-lt"/>
                          <a:ea typeface="+mn-ea"/>
                          <a:cs typeface="+mn-cs"/>
                        </a:rPr>
                        <a:t>()</a:t>
                      </a:r>
                      <a:endParaRPr kumimoji="0" lang="en-US" sz="2000" b="0" i="0" kern="1200" dirty="0">
                        <a:solidFill>
                          <a:schemeClr val="dk1"/>
                        </a:solidFill>
                        <a:effectLst/>
                        <a:latin typeface="+mn-lt"/>
                        <a:ea typeface="+mn-ea"/>
                        <a:cs typeface="+mn-cs"/>
                      </a:endParaRPr>
                    </a:p>
                  </a:txBody>
                  <a:tcPr/>
                </a:tc>
                <a:tc>
                  <a:txBody>
                    <a:bodyPr/>
                    <a:lstStyle/>
                    <a:p>
                      <a:r>
                        <a:rPr kumimoji="0" lang="en-US" sz="2000" b="0" i="0" kern="1200" dirty="0" smtClean="0">
                          <a:solidFill>
                            <a:schemeClr val="dk1"/>
                          </a:solidFill>
                          <a:effectLst/>
                          <a:latin typeface="+mn-lt"/>
                          <a:ea typeface="+mn-ea"/>
                          <a:cs typeface="+mn-cs"/>
                        </a:rPr>
                        <a:t>{(1, 1), (3, 2)}</a:t>
                      </a:r>
                      <a:endParaRPr kumimoji="0"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xmlns="" val="2533805755"/>
                  </a:ext>
                </a:extLst>
              </a:tr>
              <a:tr h="1208072">
                <a:tc>
                  <a:txBody>
                    <a:bodyPr/>
                    <a:lstStyle/>
                    <a:p>
                      <a:pPr marL="0" algn="l" rtl="0" eaLnBrk="1" latinLnBrk="0" hangingPunct="1"/>
                      <a:r>
                        <a:rPr kumimoji="0" lang="en-US" sz="2000" b="0" i="0" kern="1200" dirty="0" err="1" smtClean="0">
                          <a:solidFill>
                            <a:schemeClr val="dk1"/>
                          </a:solidFill>
                          <a:effectLst/>
                          <a:latin typeface="+mn-lt"/>
                          <a:ea typeface="+mn-ea"/>
                          <a:cs typeface="+mn-cs"/>
                        </a:rPr>
                        <a:t>collectAsMap</a:t>
                      </a:r>
                      <a:r>
                        <a:rPr kumimoji="0" lang="en-US" sz="2000" b="0" i="0" kern="1200" dirty="0" smtClean="0">
                          <a:solidFill>
                            <a:schemeClr val="dk1"/>
                          </a:solidFill>
                          <a:effectLst/>
                          <a:latin typeface="+mn-lt"/>
                          <a:ea typeface="+mn-ea"/>
                          <a:cs typeface="+mn-cs"/>
                        </a:rPr>
                        <a:t>()</a:t>
                      </a:r>
                      <a:endParaRPr kumimoji="0" lang="en-US" sz="20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2000" b="0" i="0" kern="1200" dirty="0" smtClean="0">
                          <a:solidFill>
                            <a:schemeClr val="dk1"/>
                          </a:solidFill>
                          <a:effectLst/>
                          <a:latin typeface="+mn-lt"/>
                          <a:ea typeface="+mn-ea"/>
                          <a:cs typeface="+mn-cs"/>
                        </a:rPr>
                        <a:t>Collect the result as a map to provide easy lookup.</a:t>
                      </a:r>
                      <a:endParaRPr kumimoji="0" lang="en-US" sz="20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2000" b="0" i="0" kern="1200" dirty="0" err="1" smtClean="0">
                          <a:solidFill>
                            <a:schemeClr val="dk1"/>
                          </a:solidFill>
                          <a:effectLst/>
                          <a:latin typeface="+mn-lt"/>
                          <a:ea typeface="+mn-ea"/>
                          <a:cs typeface="+mn-cs"/>
                        </a:rPr>
                        <a:t>rdd.collectAsMap</a:t>
                      </a:r>
                      <a:r>
                        <a:rPr kumimoji="0" lang="en-US" sz="2000" b="0" i="0" kern="1200" dirty="0" smtClean="0">
                          <a:solidFill>
                            <a:schemeClr val="dk1"/>
                          </a:solidFill>
                          <a:effectLst/>
                          <a:latin typeface="+mn-lt"/>
                          <a:ea typeface="+mn-ea"/>
                          <a:cs typeface="+mn-cs"/>
                        </a:rPr>
                        <a:t>()</a:t>
                      </a:r>
                      <a:endParaRPr kumimoji="0" lang="en-US" sz="20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2000" b="0" i="0" kern="1200" dirty="0" smtClean="0">
                          <a:solidFill>
                            <a:schemeClr val="dk1"/>
                          </a:solidFill>
                          <a:effectLst/>
                          <a:latin typeface="+mn-lt"/>
                          <a:ea typeface="+mn-ea"/>
                          <a:cs typeface="+mn-cs"/>
                        </a:rPr>
                        <a:t>Map{(1, 2), (3, 4), (3, 6)}</a:t>
                      </a:r>
                      <a:endParaRPr kumimoji="0"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xmlns="" val="3364859793"/>
                  </a:ext>
                </a:extLst>
              </a:tr>
              <a:tr h="845650">
                <a:tc>
                  <a:txBody>
                    <a:bodyPr/>
                    <a:lstStyle/>
                    <a:p>
                      <a:pPr marL="0" algn="l" rtl="0" eaLnBrk="1" latinLnBrk="0" hangingPunct="1"/>
                      <a:r>
                        <a:rPr kumimoji="0" lang="en-US" sz="2000" b="0" i="0" kern="1200" dirty="0" smtClean="0">
                          <a:solidFill>
                            <a:schemeClr val="dk1"/>
                          </a:solidFill>
                          <a:effectLst/>
                          <a:latin typeface="+mn-lt"/>
                          <a:ea typeface="+mn-ea"/>
                          <a:cs typeface="+mn-cs"/>
                        </a:rPr>
                        <a:t>lookup(key)</a:t>
                      </a:r>
                      <a:endParaRPr kumimoji="0" lang="en-US" sz="20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2000" b="0" i="0" kern="1200" dirty="0" smtClean="0">
                          <a:solidFill>
                            <a:schemeClr val="dk1"/>
                          </a:solidFill>
                          <a:effectLst/>
                          <a:latin typeface="+mn-lt"/>
                          <a:ea typeface="+mn-ea"/>
                          <a:cs typeface="+mn-cs"/>
                        </a:rPr>
                        <a:t>Return all values associated with the provided key.</a:t>
                      </a:r>
                      <a:endParaRPr kumimoji="0" lang="en-US" sz="20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2000" b="0" i="0" kern="1200" dirty="0" err="1" smtClean="0">
                          <a:solidFill>
                            <a:schemeClr val="dk1"/>
                          </a:solidFill>
                          <a:effectLst/>
                          <a:latin typeface="+mn-lt"/>
                          <a:ea typeface="+mn-ea"/>
                          <a:cs typeface="+mn-cs"/>
                        </a:rPr>
                        <a:t>rdd.lookup</a:t>
                      </a:r>
                      <a:r>
                        <a:rPr kumimoji="0" lang="en-US" sz="2000" b="0" i="0" kern="1200" dirty="0" smtClean="0">
                          <a:solidFill>
                            <a:schemeClr val="dk1"/>
                          </a:solidFill>
                          <a:effectLst/>
                          <a:latin typeface="+mn-lt"/>
                          <a:ea typeface="+mn-ea"/>
                          <a:cs typeface="+mn-cs"/>
                        </a:rPr>
                        <a:t>(3)</a:t>
                      </a:r>
                      <a:endParaRPr kumimoji="0" lang="en-US" sz="2000" b="0" i="0" kern="1200" dirty="0">
                        <a:solidFill>
                          <a:schemeClr val="dk1"/>
                        </a:solidFill>
                        <a:effectLst/>
                        <a:latin typeface="+mn-lt"/>
                        <a:ea typeface="+mn-ea"/>
                        <a:cs typeface="+mn-cs"/>
                      </a:endParaRPr>
                    </a:p>
                  </a:txBody>
                  <a:tcPr/>
                </a:tc>
                <a:tc>
                  <a:txBody>
                    <a:bodyPr/>
                    <a:lstStyle/>
                    <a:p>
                      <a:pPr marL="0" algn="l" rtl="0" eaLnBrk="1" latinLnBrk="0" hangingPunct="1"/>
                      <a:r>
                        <a:rPr kumimoji="0" lang="en-US" sz="2000" b="0" i="0" kern="1200" dirty="0" smtClean="0">
                          <a:solidFill>
                            <a:schemeClr val="dk1"/>
                          </a:solidFill>
                          <a:effectLst/>
                          <a:latin typeface="+mn-lt"/>
                          <a:ea typeface="+mn-ea"/>
                          <a:cs typeface="+mn-cs"/>
                        </a:rPr>
                        <a:t>[4, 6]</a:t>
                      </a:r>
                      <a:endParaRPr kumimoji="0"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xmlns="" val="884508982"/>
                  </a:ext>
                </a:extLst>
              </a:tr>
            </a:tbl>
          </a:graphicData>
        </a:graphic>
      </p:graphicFrame>
      <p:sp>
        <p:nvSpPr>
          <p:cNvPr id="3" name="Title 2"/>
          <p:cNvSpPr>
            <a:spLocks noGrp="1"/>
          </p:cNvSpPr>
          <p:nvPr>
            <p:ph type="title"/>
          </p:nvPr>
        </p:nvSpPr>
        <p:spPr>
          <a:xfrm>
            <a:off x="676275" y="733425"/>
            <a:ext cx="10972800" cy="1066800"/>
          </a:xfrm>
        </p:spPr>
        <p:txBody>
          <a:bodyPr>
            <a:noAutofit/>
          </a:bodyPr>
          <a:lstStyle/>
          <a:p>
            <a:pPr fontAlgn="base"/>
            <a:r>
              <a:rPr lang="fr-FR" b="1" dirty="0"/>
              <a:t>Actions </a:t>
            </a:r>
            <a:r>
              <a:rPr lang="fr-FR" b="1" dirty="0" err="1"/>
              <a:t>Available</a:t>
            </a:r>
            <a:r>
              <a:rPr lang="fr-FR" b="1" dirty="0"/>
              <a:t> on Pair </a:t>
            </a:r>
            <a:r>
              <a:rPr lang="fr-FR" b="1" dirty="0" err="1" smtClean="0"/>
              <a:t>RDDs</a:t>
            </a:r>
            <a:endParaRPr lang="en-US" b="1" dirty="0"/>
          </a:p>
        </p:txBody>
      </p:sp>
    </p:spTree>
    <p:extLst>
      <p:ext uri="{BB962C8B-B14F-4D97-AF65-F5344CB8AC3E}">
        <p14:creationId xmlns:p14="http://schemas.microsoft.com/office/powerpoint/2010/main" val="36439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599" y="3899938"/>
            <a:ext cx="10985369" cy="1520474"/>
          </a:xfrm>
        </p:spPr>
        <p:txBody>
          <a:bodyPr/>
          <a:lstStyle/>
          <a:p>
            <a:r>
              <a:rPr lang="en-US" dirty="0" smtClean="0"/>
              <a:t>Presented by</a:t>
            </a:r>
          </a:p>
          <a:p>
            <a:r>
              <a:rPr lang="en-US" dirty="0" smtClean="0"/>
              <a:t>Dr. Latifur </a:t>
            </a:r>
            <a:r>
              <a:rPr lang="en-US" dirty="0" smtClean="0"/>
              <a:t>Khan</a:t>
            </a:r>
          </a:p>
          <a:p>
            <a:r>
              <a:rPr lang="en-US" dirty="0">
                <a:hlinkClick r:id="rId3"/>
              </a:rPr>
              <a:t>http://www.openkb.info/2016/03/understanding-pagerank-algorithm-in.html</a:t>
            </a:r>
            <a:endParaRPr lang="en-US" dirty="0"/>
          </a:p>
        </p:txBody>
      </p:sp>
      <p:sp>
        <p:nvSpPr>
          <p:cNvPr id="2" name="Title 1"/>
          <p:cNvSpPr>
            <a:spLocks noGrp="1"/>
          </p:cNvSpPr>
          <p:nvPr>
            <p:ph type="ctrTitle"/>
          </p:nvPr>
        </p:nvSpPr>
        <p:spPr/>
        <p:txBody>
          <a:bodyPr>
            <a:normAutofit fontScale="90000"/>
          </a:bodyPr>
          <a:lstStyle/>
          <a:p>
            <a:r>
              <a:rPr lang="en-US" b="1" dirty="0"/>
              <a:t>Understanding PageRank algorithm in S</a:t>
            </a:r>
            <a:r>
              <a:rPr lang="en-US" b="1" dirty="0" smtClean="0"/>
              <a:t>cala </a:t>
            </a:r>
            <a:r>
              <a:rPr lang="en-US" b="1" dirty="0"/>
              <a:t>on </a:t>
            </a:r>
            <a:r>
              <a:rPr lang="en-US" b="1" dirty="0" smtClean="0"/>
              <a:t>Spark</a:t>
            </a:r>
            <a:br>
              <a:rPr lang="en-US" b="1" dirty="0" smtClean="0"/>
            </a:br>
            <a:endParaRPr lang="en-US" b="1" dirty="0"/>
          </a:p>
        </p:txBody>
      </p:sp>
    </p:spTree>
    <p:extLst>
      <p:ext uri="{BB962C8B-B14F-4D97-AF65-F5344CB8AC3E}">
        <p14:creationId xmlns:p14="http://schemas.microsoft.com/office/powerpoint/2010/main" val="246587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1033707"/>
          </a:xfrm>
        </p:spPr>
        <p:txBody>
          <a:bodyPr/>
          <a:lstStyle/>
          <a:p>
            <a:r>
              <a:rPr lang="en-US" dirty="0"/>
              <a:t>How to understand PageRank algorithm in S</a:t>
            </a:r>
            <a:r>
              <a:rPr lang="en-US" dirty="0" smtClean="0"/>
              <a:t>cala </a:t>
            </a:r>
            <a:r>
              <a:rPr lang="en-US" dirty="0"/>
              <a:t>on Spark</a:t>
            </a:r>
            <a:r>
              <a:rPr lang="en-US" dirty="0" smtClean="0"/>
              <a:t>.</a:t>
            </a:r>
          </a:p>
          <a:p>
            <a:r>
              <a:rPr lang="en-US" dirty="0" smtClean="0"/>
              <a:t>Each step will be explained using </a:t>
            </a:r>
            <a:r>
              <a:rPr lang="en-US" dirty="0"/>
              <a:t>sample data</a:t>
            </a:r>
            <a:r>
              <a:rPr lang="en-US" dirty="0" smtClean="0"/>
              <a:t>.</a:t>
            </a:r>
            <a:endParaRPr lang="en-US" dirty="0"/>
          </a:p>
        </p:txBody>
      </p:sp>
      <p:sp>
        <p:nvSpPr>
          <p:cNvPr id="2" name="Title 1"/>
          <p:cNvSpPr>
            <a:spLocks noGrp="1"/>
          </p:cNvSpPr>
          <p:nvPr>
            <p:ph type="title"/>
          </p:nvPr>
        </p:nvSpPr>
        <p:spPr/>
        <p:txBody>
          <a:bodyPr/>
          <a:lstStyle/>
          <a:p>
            <a:r>
              <a:rPr lang="en-US" dirty="0" smtClean="0"/>
              <a:t>Goal</a:t>
            </a:r>
            <a:endParaRPr lang="en-US" dirty="0"/>
          </a:p>
        </p:txBody>
      </p:sp>
      <p:sp>
        <p:nvSpPr>
          <p:cNvPr id="4" name="Title 1"/>
          <p:cNvSpPr txBox="1">
            <a:spLocks/>
          </p:cNvSpPr>
          <p:nvPr/>
        </p:nvSpPr>
        <p:spPr>
          <a:xfrm>
            <a:off x="609600" y="3283131"/>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Environment</a:t>
            </a:r>
            <a:endParaRPr lang="en-US" dirty="0"/>
          </a:p>
        </p:txBody>
      </p:sp>
      <p:sp>
        <p:nvSpPr>
          <p:cNvPr id="5" name="Content Placeholder 2"/>
          <p:cNvSpPr txBox="1">
            <a:spLocks/>
          </p:cNvSpPr>
          <p:nvPr/>
        </p:nvSpPr>
        <p:spPr>
          <a:xfrm>
            <a:off x="609600" y="4605092"/>
            <a:ext cx="10972800" cy="1033707"/>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Spark </a:t>
            </a:r>
            <a:r>
              <a:rPr lang="en-US" dirty="0" smtClean="0"/>
              <a:t>1.5.2</a:t>
            </a:r>
          </a:p>
          <a:p>
            <a:r>
              <a:rPr lang="en-US" dirty="0" err="1"/>
              <a:t>scala</a:t>
            </a:r>
            <a:r>
              <a:rPr lang="en-US" dirty="0"/>
              <a:t> 2.10.4</a:t>
            </a:r>
            <a:endParaRPr lang="en-US" dirty="0" smtClean="0"/>
          </a:p>
        </p:txBody>
      </p:sp>
    </p:spTree>
    <p:extLst>
      <p:ext uri="{BB962C8B-B14F-4D97-AF65-F5344CB8AC3E}">
        <p14:creationId xmlns:p14="http://schemas.microsoft.com/office/powerpoint/2010/main" val="80833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109728" indent="0">
              <a:buNone/>
            </a:pPr>
            <a:r>
              <a:rPr lang="en-US" dirty="0"/>
              <a:t>The </a:t>
            </a:r>
            <a:r>
              <a:rPr lang="en-US" dirty="0">
                <a:hlinkClick r:id="rId3"/>
              </a:rPr>
              <a:t>PageRank</a:t>
            </a:r>
            <a:r>
              <a:rPr lang="en-US" dirty="0"/>
              <a:t> algorithm outputs a probability distribution used to represent the likelihood that a person randomly clicking on links will arrive at any particular page</a:t>
            </a:r>
            <a:r>
              <a:rPr lang="en-US" dirty="0" smtClean="0"/>
              <a:t>.</a:t>
            </a:r>
          </a:p>
          <a:p>
            <a:pPr marL="624078" indent="-514350">
              <a:buFont typeface="+mj-lt"/>
              <a:buAutoNum type="arabicPeriod"/>
            </a:pPr>
            <a:r>
              <a:rPr lang="en-US" dirty="0">
                <a:solidFill>
                  <a:schemeClr val="tx2">
                    <a:lumMod val="75000"/>
                  </a:schemeClr>
                </a:solidFill>
              </a:rPr>
              <a:t>Initialize each page’s rank to 1.0</a:t>
            </a:r>
            <a:r>
              <a:rPr lang="en-US" dirty="0" smtClean="0">
                <a:solidFill>
                  <a:schemeClr val="tx2">
                    <a:lumMod val="75000"/>
                  </a:schemeClr>
                </a:solidFill>
              </a:rPr>
              <a:t>.</a:t>
            </a:r>
          </a:p>
          <a:p>
            <a:pPr marL="624078" indent="-514350">
              <a:buFont typeface="+mj-lt"/>
              <a:buAutoNum type="arabicPeriod"/>
            </a:pPr>
            <a:r>
              <a:rPr lang="en-US" dirty="0">
                <a:solidFill>
                  <a:schemeClr val="tx2">
                    <a:lumMod val="75000"/>
                  </a:schemeClr>
                </a:solidFill>
              </a:rPr>
              <a:t>On each iteration, have page p send a contribution of rank(p)/</a:t>
            </a:r>
            <a:r>
              <a:rPr lang="en-US" dirty="0" err="1">
                <a:solidFill>
                  <a:schemeClr val="tx2">
                    <a:lumMod val="75000"/>
                  </a:schemeClr>
                </a:solidFill>
              </a:rPr>
              <a:t>numNeighbors</a:t>
            </a:r>
            <a:r>
              <a:rPr lang="en-US" dirty="0">
                <a:solidFill>
                  <a:schemeClr val="tx2">
                    <a:lumMod val="75000"/>
                  </a:schemeClr>
                </a:solidFill>
              </a:rPr>
              <a:t>(p) to its neighbors (the pages it has links to</a:t>
            </a:r>
            <a:r>
              <a:rPr lang="en-US" dirty="0" smtClean="0">
                <a:solidFill>
                  <a:schemeClr val="tx2">
                    <a:lumMod val="75000"/>
                  </a:schemeClr>
                </a:solidFill>
              </a:rPr>
              <a:t>).</a:t>
            </a:r>
          </a:p>
          <a:p>
            <a:pPr marL="624078" indent="-514350">
              <a:buFont typeface="+mj-lt"/>
              <a:buAutoNum type="arabicPeriod"/>
            </a:pPr>
            <a:r>
              <a:rPr lang="en-US" dirty="0">
                <a:solidFill>
                  <a:schemeClr val="tx2">
                    <a:lumMod val="75000"/>
                  </a:schemeClr>
                </a:solidFill>
              </a:rPr>
              <a:t>Set each page’s rank to 0.15 + 0.85 * </a:t>
            </a:r>
            <a:r>
              <a:rPr lang="en-US" dirty="0" err="1">
                <a:solidFill>
                  <a:schemeClr val="tx2">
                    <a:lumMod val="75000"/>
                  </a:schemeClr>
                </a:solidFill>
              </a:rPr>
              <a:t>contributionsReceived</a:t>
            </a:r>
            <a:r>
              <a:rPr lang="en-US" dirty="0" smtClean="0">
                <a:solidFill>
                  <a:schemeClr val="tx2">
                    <a:lumMod val="75000"/>
                  </a:schemeClr>
                </a:solidFill>
              </a:rPr>
              <a:t>.</a:t>
            </a:r>
          </a:p>
          <a:p>
            <a:pPr marL="109728" indent="0">
              <a:buNone/>
            </a:pPr>
            <a:endParaRPr lang="en-US" dirty="0" smtClean="0"/>
          </a:p>
          <a:p>
            <a:pPr marL="109728" indent="0">
              <a:buNone/>
            </a:pPr>
            <a:r>
              <a:rPr lang="en-US" dirty="0"/>
              <a:t>The last two steps repeat for several iterations, during which the algorithm will con‐ verge to the correct PageRank value for each page. In practice, it’s typical to run about 10 iterations.</a:t>
            </a:r>
          </a:p>
        </p:txBody>
      </p:sp>
      <p:sp>
        <p:nvSpPr>
          <p:cNvPr id="2" name="Title 1"/>
          <p:cNvSpPr>
            <a:spLocks noGrp="1"/>
          </p:cNvSpPr>
          <p:nvPr>
            <p:ph type="title"/>
          </p:nvPr>
        </p:nvSpPr>
        <p:spPr>
          <a:xfrm>
            <a:off x="609600" y="881743"/>
            <a:ext cx="10972800" cy="1066800"/>
          </a:xfrm>
        </p:spPr>
        <p:txBody>
          <a:bodyPr/>
          <a:lstStyle/>
          <a:p>
            <a:r>
              <a:rPr lang="en-US" dirty="0" smtClean="0"/>
              <a:t>Algorithm</a:t>
            </a:r>
            <a:endParaRPr lang="en-US" dirty="0"/>
          </a:p>
        </p:txBody>
      </p:sp>
    </p:spTree>
    <p:extLst>
      <p:ext uri="{BB962C8B-B14F-4D97-AF65-F5344CB8AC3E}">
        <p14:creationId xmlns:p14="http://schemas.microsoft.com/office/powerpoint/2010/main" val="195246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1033707"/>
          </a:xfrm>
        </p:spPr>
        <p:txBody>
          <a:bodyPr>
            <a:normAutofit/>
          </a:bodyPr>
          <a:lstStyle/>
          <a:p>
            <a:r>
              <a:rPr lang="en-US" dirty="0"/>
              <a:t>H</a:t>
            </a:r>
            <a:r>
              <a:rPr lang="en-US" dirty="0" smtClean="0"/>
              <a:t>ow </a:t>
            </a:r>
            <a:r>
              <a:rPr lang="en-US" dirty="0"/>
              <a:t>to work with RDDs of key/value </a:t>
            </a:r>
            <a:r>
              <a:rPr lang="en-US" dirty="0" smtClean="0"/>
              <a:t>pairs </a:t>
            </a:r>
          </a:p>
          <a:p>
            <a:r>
              <a:rPr lang="en-US" dirty="0"/>
              <a:t>D</a:t>
            </a:r>
            <a:r>
              <a:rPr lang="en-US" dirty="0" smtClean="0"/>
              <a:t>iscuss </a:t>
            </a:r>
            <a:r>
              <a:rPr lang="en-US" dirty="0"/>
              <a:t>an advanced feature </a:t>
            </a:r>
            <a:r>
              <a:rPr lang="en-US" dirty="0" smtClean="0"/>
              <a:t>called</a:t>
            </a:r>
            <a:r>
              <a:rPr lang="en-US" dirty="0"/>
              <a:t> </a:t>
            </a:r>
            <a:r>
              <a:rPr lang="en-US" i="1" dirty="0"/>
              <a:t>partitioning</a:t>
            </a:r>
            <a:endParaRPr lang="en-US" dirty="0" smtClean="0"/>
          </a:p>
        </p:txBody>
      </p:sp>
      <p:sp>
        <p:nvSpPr>
          <p:cNvPr id="2" name="Title 1"/>
          <p:cNvSpPr>
            <a:spLocks noGrp="1"/>
          </p:cNvSpPr>
          <p:nvPr>
            <p:ph type="title"/>
          </p:nvPr>
        </p:nvSpPr>
        <p:spPr/>
        <p:txBody>
          <a:bodyPr/>
          <a:lstStyle/>
          <a:p>
            <a:r>
              <a:rPr lang="en-US" dirty="0" smtClean="0"/>
              <a:t>Goal</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136" y="1676400"/>
            <a:ext cx="5010150" cy="4295775"/>
          </a:xfrm>
        </p:spPr>
      </p:pic>
      <p:sp>
        <p:nvSpPr>
          <p:cNvPr id="2" name="Title 1"/>
          <p:cNvSpPr>
            <a:spLocks noGrp="1"/>
          </p:cNvSpPr>
          <p:nvPr>
            <p:ph type="title"/>
          </p:nvPr>
        </p:nvSpPr>
        <p:spPr>
          <a:xfrm>
            <a:off x="609600" y="724988"/>
            <a:ext cx="10972800" cy="1066800"/>
          </a:xfrm>
        </p:spPr>
        <p:txBody>
          <a:bodyPr/>
          <a:lstStyle/>
          <a:p>
            <a:r>
              <a:rPr lang="en-US" dirty="0" smtClean="0"/>
              <a:t>Sample Data:</a:t>
            </a:r>
            <a:endParaRPr lang="en-US" dirty="0"/>
          </a:p>
        </p:txBody>
      </p:sp>
      <p:sp>
        <p:nvSpPr>
          <p:cNvPr id="5" name="TextBox 4"/>
          <p:cNvSpPr txBox="1"/>
          <p:nvPr/>
        </p:nvSpPr>
        <p:spPr>
          <a:xfrm>
            <a:off x="796562" y="5814060"/>
            <a:ext cx="11246284" cy="892552"/>
          </a:xfrm>
          <a:prstGeom prst="rect">
            <a:avLst/>
          </a:prstGeom>
          <a:noFill/>
        </p:spPr>
        <p:txBody>
          <a:bodyPr wrap="square" rtlCol="0">
            <a:spAutoFit/>
          </a:bodyPr>
          <a:lstStyle/>
          <a:p>
            <a:r>
              <a:rPr lang="en-US" sz="2600" dirty="0">
                <a:solidFill>
                  <a:schemeClr val="tx2"/>
                </a:solidFill>
              </a:rPr>
              <a:t>Above diagram shows there are 4 web pages with theirs </a:t>
            </a:r>
            <a:r>
              <a:rPr lang="en-US" sz="2600" dirty="0" smtClean="0">
                <a:solidFill>
                  <a:schemeClr val="tx2"/>
                </a:solidFill>
              </a:rPr>
              <a:t>outbound &amp; inbound </a:t>
            </a:r>
            <a:r>
              <a:rPr lang="en-US" sz="2600" dirty="0">
                <a:solidFill>
                  <a:schemeClr val="tx2"/>
                </a:solidFill>
              </a:rPr>
              <a:t>links</a:t>
            </a:r>
            <a:r>
              <a:rPr lang="en-US" dirty="0"/>
              <a:t>.</a:t>
            </a:r>
          </a:p>
        </p:txBody>
      </p:sp>
    </p:spTree>
    <p:extLst>
      <p:ext uri="{BB962C8B-B14F-4D97-AF65-F5344CB8AC3E}">
        <p14:creationId xmlns:p14="http://schemas.microsoft.com/office/powerpoint/2010/main" val="277508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half" idx="1"/>
          </p:nvPr>
        </p:nvSpPr>
        <p:spPr/>
        <p:txBody>
          <a:bodyPr/>
          <a:lstStyle/>
          <a:p>
            <a:r>
              <a:rPr lang="en-US" dirty="0"/>
              <a:t>If we consider the outbound links as a data type (String, List(String)), then data should be</a:t>
            </a:r>
            <a:r>
              <a:rPr lang="en-US" dirty="0" smtClean="0"/>
              <a:t>:</a:t>
            </a:r>
          </a:p>
          <a:p>
            <a:endParaRPr lang="en-US" dirty="0" smtClean="0"/>
          </a:p>
        </p:txBody>
      </p:sp>
      <p:sp>
        <p:nvSpPr>
          <p:cNvPr id="9" name="Title 8"/>
          <p:cNvSpPr>
            <a:spLocks noGrp="1"/>
          </p:cNvSpPr>
          <p:nvPr>
            <p:ph type="title"/>
          </p:nvPr>
        </p:nvSpPr>
        <p:spPr/>
        <p:txBody>
          <a:bodyPr/>
          <a:lstStyle/>
          <a:p>
            <a:r>
              <a:rPr lang="en-US" dirty="0" smtClean="0"/>
              <a:t>Example (Contd.)</a:t>
            </a:r>
            <a:endParaRPr lang="en-US" dirty="0"/>
          </a:p>
        </p:txBody>
      </p:sp>
      <p:pic>
        <p:nvPicPr>
          <p:cNvPr id="2" name="Picture 1"/>
          <p:cNvPicPr>
            <a:picLocks noChangeAspect="1"/>
          </p:cNvPicPr>
          <p:nvPr/>
        </p:nvPicPr>
        <p:blipFill>
          <a:blip r:embed="rId2"/>
          <a:stretch>
            <a:fillRect/>
          </a:stretch>
        </p:blipFill>
        <p:spPr>
          <a:xfrm>
            <a:off x="1214437" y="3439287"/>
            <a:ext cx="7038975" cy="1962150"/>
          </a:xfrm>
          <a:prstGeom prst="rect">
            <a:avLst/>
          </a:prstGeom>
        </p:spPr>
      </p:pic>
    </p:spTree>
    <p:extLst>
      <p:ext uri="{BB962C8B-B14F-4D97-AF65-F5344CB8AC3E}">
        <p14:creationId xmlns:p14="http://schemas.microsoft.com/office/powerpoint/2010/main" val="86425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253" y="1300190"/>
            <a:ext cx="10972800" cy="4325112"/>
          </a:xfrm>
        </p:spPr>
        <p:txBody>
          <a:bodyPr/>
          <a:lstStyle/>
          <a:p>
            <a:pPr marL="624078" indent="-514350">
              <a:buFont typeface="+mj-lt"/>
              <a:buAutoNum type="arabicPeriod"/>
            </a:pPr>
            <a:r>
              <a:rPr lang="en-US" b="1" dirty="0"/>
              <a:t>Initialize each page’s rank to 1.0</a:t>
            </a:r>
            <a:r>
              <a:rPr lang="en-US" b="1" dirty="0" smtClean="0"/>
              <a:t>.</a:t>
            </a:r>
          </a:p>
          <a:p>
            <a:pPr marL="624078" indent="-514350">
              <a:buFont typeface="+mj-lt"/>
              <a:buAutoNum type="arabicPeriod"/>
            </a:pPr>
            <a:endParaRPr lang="en-US" b="1" dirty="0"/>
          </a:p>
          <a:p>
            <a:pPr marL="109728" indent="0">
              <a:buNone/>
            </a:pPr>
            <a:endParaRPr lang="en-US" b="1" dirty="0"/>
          </a:p>
        </p:txBody>
      </p:sp>
      <p:sp>
        <p:nvSpPr>
          <p:cNvPr id="2" name="Title 1"/>
          <p:cNvSpPr>
            <a:spLocks noGrp="1"/>
          </p:cNvSpPr>
          <p:nvPr>
            <p:ph type="title"/>
          </p:nvPr>
        </p:nvSpPr>
        <p:spPr>
          <a:xfrm>
            <a:off x="609600" y="420625"/>
            <a:ext cx="10972800" cy="1066800"/>
          </a:xfrm>
        </p:spPr>
        <p:txBody>
          <a:bodyPr/>
          <a:lstStyle/>
          <a:p>
            <a:r>
              <a:rPr lang="en-US" dirty="0" smtClean="0"/>
              <a:t>Solution</a:t>
            </a:r>
            <a:endParaRPr lang="en-US" dirty="0"/>
          </a:p>
        </p:txBody>
      </p:sp>
      <p:sp>
        <p:nvSpPr>
          <p:cNvPr id="6" name="Rectangle 2"/>
          <p:cNvSpPr>
            <a:spLocks noChangeArrowheads="1"/>
          </p:cNvSpPr>
          <p:nvPr/>
        </p:nvSpPr>
        <p:spPr bwMode="auto">
          <a:xfrm>
            <a:off x="1227908" y="1836599"/>
            <a:ext cx="10579819"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99"/>
                </a:solidFill>
                <a:effectLst/>
                <a:latin typeface="Consolas" panose="020B0609020204030204" pitchFamily="49" charset="0"/>
              </a:rPr>
              <a:t>1.  </a:t>
            </a:r>
            <a:r>
              <a:rPr kumimoji="0" lang="en-US" altLang="en-US" sz="2000" b="1" i="0" u="none" strike="noStrike" cap="none" normalizeH="0" baseline="0" dirty="0" err="1" smtClean="0">
                <a:ln>
                  <a:noFill/>
                </a:ln>
                <a:solidFill>
                  <a:srgbClr val="006699"/>
                </a:solidFill>
                <a:effectLst/>
                <a:latin typeface="Consolas" panose="020B0609020204030204" pitchFamily="49" charset="0"/>
              </a:rPr>
              <a:t>val</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rPr>
              <a:t>links </a:t>
            </a:r>
            <a:r>
              <a:rPr kumimoji="0" lang="en-US" altLang="en-US" sz="2000" b="1" i="0" u="none" strike="noStrike" cap="none" normalizeH="0" baseline="0" dirty="0" smtClean="0">
                <a:ln>
                  <a:noFill/>
                </a:ln>
                <a:solidFill>
                  <a:srgbClr val="006699"/>
                </a:solidFill>
                <a:effectLst/>
                <a:latin typeface="Consolas" panose="020B0609020204030204" pitchFamily="49" charset="0"/>
              </a:rPr>
              <a:t>=</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sc.parallelize</a:t>
            </a:r>
            <a:r>
              <a:rPr kumimoji="0" lang="en-US" altLang="en-US" sz="2000" b="0" i="0" u="none" strike="noStrike" cap="none" normalizeH="0" baseline="0" dirty="0" smtClean="0">
                <a:ln>
                  <a:noFill/>
                </a:ln>
                <a:solidFill>
                  <a:srgbClr val="000000"/>
                </a:solidFill>
                <a:effectLst/>
                <a:latin typeface="Consolas" panose="020B0609020204030204" pitchFamily="49" charset="0"/>
              </a:rPr>
              <a:t>(List((</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MapR</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,List(</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Baidu"</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"Blogger</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"Baidu"</a:t>
            </a:r>
            <a:r>
              <a:rPr kumimoji="0" lang="en-US" altLang="en-US" sz="2000" b="0" i="0" u="none" strike="noStrike" cap="none" normalizeH="0" baseline="0" dirty="0" smtClean="0">
                <a:ln>
                  <a:noFill/>
                </a:ln>
                <a:solidFill>
                  <a:srgbClr val="000000"/>
                </a:solidFill>
                <a:effectLst/>
                <a:latin typeface="Consolas" panose="020B0609020204030204" pitchFamily="49" charset="0"/>
              </a:rPr>
              <a:t>, List(</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MapR</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Blogger"</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,List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Google"</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"Baidu</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"Google"</a:t>
            </a:r>
            <a:r>
              <a:rPr kumimoji="0" lang="en-US" altLang="en-US" sz="2000" b="0" i="0" u="none" strike="noStrike" cap="none" normalizeH="0" baseline="0" dirty="0" smtClean="0">
                <a:ln>
                  <a:noFill/>
                </a:ln>
                <a:solidFill>
                  <a:srgbClr val="000000"/>
                </a:solidFill>
                <a:effectLst/>
                <a:latin typeface="Consolas" panose="020B0609020204030204" pitchFamily="49" charset="0"/>
              </a:rPr>
              <a:t>, List(</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MapR</a:t>
            </a:r>
            <a:r>
              <a:rPr kumimoji="0" lang="en-US" altLang="en-US" sz="2000" b="0" i="0" u="none" strike="noStrike" cap="none" normalizeH="0" baseline="0" dirty="0" smtClean="0">
                <a:ln>
                  <a:noFill/>
                </a:ln>
                <a:solidFill>
                  <a:srgbClr val="0000FF"/>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partitionBy</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1" i="0" u="none" strike="noStrike" cap="none" normalizeH="0" baseline="0" dirty="0" smtClean="0">
                <a:ln>
                  <a:noFill/>
                </a:ln>
                <a:solidFill>
                  <a:srgbClr val="006699"/>
                </a:solidFill>
                <a:effectLst/>
                <a:latin typeface="Consolas" panose="020B0609020204030204" pitchFamily="49" charset="0"/>
              </a:rPr>
              <a:t>new</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HashPartitioner</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smtClean="0">
                <a:ln>
                  <a:noFill/>
                </a:ln>
                <a:solidFill>
                  <a:srgbClr val="009900"/>
                </a:solidFill>
                <a:effectLst/>
                <a:latin typeface="Consolas" panose="020B0609020204030204" pitchFamily="49" charset="0"/>
              </a:rPr>
              <a:t>4</a:t>
            </a:r>
            <a:r>
              <a:rPr kumimoji="0" lang="en-US" altLang="en-US" sz="2000" b="0" i="0" u="none" strike="noStrike" cap="none" normalizeH="0" baseline="0" dirty="0" smtClean="0">
                <a:ln>
                  <a:noFill/>
                </a:ln>
                <a:solidFill>
                  <a:srgbClr val="000000"/>
                </a:solidFill>
                <a:effectLst/>
                <a:latin typeface="Consolas" panose="020B0609020204030204" pitchFamily="49" charset="0"/>
              </a:rPr>
              <a:t>)).persist()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99"/>
                </a:solidFill>
                <a:effectLst/>
                <a:latin typeface="Consolas" panose="020B0609020204030204" pitchFamily="49" charset="0"/>
              </a:rPr>
              <a:t>2.  </a:t>
            </a:r>
            <a:r>
              <a:rPr kumimoji="0" lang="en-US" altLang="en-US" sz="2000" b="1" i="0" u="none" strike="noStrike" cap="none" normalizeH="0" baseline="0" dirty="0" err="1" smtClean="0">
                <a:ln>
                  <a:noFill/>
                </a:ln>
                <a:solidFill>
                  <a:srgbClr val="006699"/>
                </a:solidFill>
                <a:effectLst/>
                <a:latin typeface="Consolas" panose="020B0609020204030204" pitchFamily="49" charset="0"/>
              </a:rPr>
              <a:t>var</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rPr>
              <a:t>ranks </a:t>
            </a:r>
            <a:r>
              <a:rPr kumimoji="0" lang="en-US" altLang="en-US" sz="2000" b="1" i="0" u="none" strike="noStrike" cap="none" normalizeH="0" baseline="0" dirty="0" smtClean="0">
                <a:ln>
                  <a:noFill/>
                </a:ln>
                <a:solidFill>
                  <a:srgbClr val="006699"/>
                </a:solidFill>
                <a:effectLst/>
                <a:latin typeface="Consolas" panose="020B0609020204030204" pitchFamily="49" charset="0"/>
              </a:rPr>
              <a:t>=</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links.mapValues</a:t>
            </a:r>
            <a:r>
              <a:rPr kumimoji="0" lang="en-US" altLang="en-US" sz="2000" b="0" i="0" u="none" strike="noStrike" cap="none" normalizeH="0" baseline="0" dirty="0" smtClean="0">
                <a:ln>
                  <a:noFill/>
                </a:ln>
                <a:solidFill>
                  <a:srgbClr val="000000"/>
                </a:solidFill>
                <a:effectLst/>
                <a:latin typeface="Consolas" panose="020B0609020204030204" pitchFamily="49" charset="0"/>
              </a:rPr>
              <a:t>(v </a:t>
            </a:r>
            <a:r>
              <a:rPr kumimoji="0" lang="en-US" altLang="en-US" sz="2000" b="1" i="0" u="none" strike="noStrike" cap="none" normalizeH="0" baseline="0" dirty="0" smtClean="0">
                <a:ln>
                  <a:noFill/>
                </a:ln>
                <a:solidFill>
                  <a:srgbClr val="0066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&gt; </a:t>
            </a:r>
            <a:r>
              <a:rPr kumimoji="0" lang="en-US" altLang="en-US" sz="2000" b="0" i="0" u="none" strike="noStrike" cap="none" normalizeH="0" baseline="0" dirty="0" smtClean="0">
                <a:ln>
                  <a:noFill/>
                </a:ln>
                <a:solidFill>
                  <a:srgbClr val="009900"/>
                </a:solidFill>
                <a:effectLst/>
                <a:latin typeface="Consolas" panose="020B0609020204030204" pitchFamily="49" charset="0"/>
              </a:rPr>
              <a:t>1.0</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3408" y="2824978"/>
            <a:ext cx="5067300" cy="4238625"/>
          </a:xfrm>
          <a:prstGeom prst="rect">
            <a:avLst/>
          </a:prstGeom>
        </p:spPr>
      </p:pic>
    </p:spTree>
    <p:extLst>
      <p:ext uri="{BB962C8B-B14F-4D97-AF65-F5344CB8AC3E}">
        <p14:creationId xmlns:p14="http://schemas.microsoft.com/office/powerpoint/2010/main" val="353510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0263" y="1761744"/>
            <a:ext cx="10972800" cy="1120793"/>
          </a:xfrm>
        </p:spPr>
        <p:txBody>
          <a:bodyPr/>
          <a:lstStyle/>
          <a:p>
            <a:pPr marL="624078" indent="-514350">
              <a:buFont typeface="+mj-lt"/>
              <a:buAutoNum type="arabicPeriod" startAt="2"/>
            </a:pPr>
            <a:r>
              <a:rPr lang="en-US" b="1" dirty="0"/>
              <a:t>On each iteration, have page p send a contribution of rank(p)/</a:t>
            </a:r>
            <a:r>
              <a:rPr lang="en-US" b="1" dirty="0" err="1"/>
              <a:t>numNeighbors</a:t>
            </a:r>
            <a:r>
              <a:rPr lang="en-US" b="1" dirty="0"/>
              <a:t>(p) to its neighbors (the pages it has links to).</a:t>
            </a:r>
          </a:p>
          <a:p>
            <a:endParaRPr lang="en-US" dirty="0"/>
          </a:p>
        </p:txBody>
      </p:sp>
      <p:sp>
        <p:nvSpPr>
          <p:cNvPr id="3" name="Title 2"/>
          <p:cNvSpPr>
            <a:spLocks noGrp="1"/>
          </p:cNvSpPr>
          <p:nvPr>
            <p:ph type="title"/>
          </p:nvPr>
        </p:nvSpPr>
        <p:spPr>
          <a:xfrm>
            <a:off x="609600" y="576943"/>
            <a:ext cx="10972800" cy="1066800"/>
          </a:xfrm>
        </p:spPr>
        <p:txBody>
          <a:bodyPr/>
          <a:lstStyle/>
          <a:p>
            <a:r>
              <a:rPr lang="en-US" dirty="0"/>
              <a:t>Solution</a:t>
            </a:r>
          </a:p>
        </p:txBody>
      </p:sp>
      <p:sp>
        <p:nvSpPr>
          <p:cNvPr id="4" name="TextBox 3"/>
          <p:cNvSpPr txBox="1"/>
          <p:nvPr/>
        </p:nvSpPr>
        <p:spPr>
          <a:xfrm>
            <a:off x="609600" y="3701399"/>
            <a:ext cx="11046614" cy="1015663"/>
          </a:xfrm>
          <a:prstGeom prst="rect">
            <a:avLst/>
          </a:prstGeom>
          <a:noFill/>
        </p:spPr>
        <p:txBody>
          <a:bodyPr wrap="none" rtlCol="0">
            <a:spAutoFit/>
          </a:bodyPr>
          <a:lstStyle/>
          <a:p>
            <a:r>
              <a:rPr lang="en-US" altLang="en-US" sz="2000" b="1" dirty="0" err="1">
                <a:solidFill>
                  <a:srgbClr val="006699"/>
                </a:solidFill>
                <a:latin typeface="Consolas" panose="020B0609020204030204" pitchFamily="49" charset="0"/>
              </a:rPr>
              <a:t>val</a:t>
            </a:r>
            <a:r>
              <a:rPr lang="en-US" altLang="en-US" sz="2000" dirty="0">
                <a:solidFill>
                  <a:srgbClr val="666666"/>
                </a:solidFill>
                <a:latin typeface="Consolas" panose="020B0609020204030204" pitchFamily="49" charset="0"/>
              </a:rPr>
              <a:t> </a:t>
            </a:r>
            <a:r>
              <a:rPr lang="en-US" altLang="en-US" sz="2000" dirty="0">
                <a:solidFill>
                  <a:srgbClr val="000000"/>
                </a:solidFill>
                <a:latin typeface="Consolas" panose="020B0609020204030204" pitchFamily="49" charset="0"/>
              </a:rPr>
              <a:t>contributions </a:t>
            </a:r>
            <a:r>
              <a:rPr lang="en-US" altLang="en-US" sz="2000" b="1" dirty="0">
                <a:solidFill>
                  <a:srgbClr val="006699"/>
                </a:solidFill>
                <a:latin typeface="Consolas" panose="020B0609020204030204" pitchFamily="49" charset="0"/>
              </a:rPr>
              <a:t>=</a:t>
            </a:r>
            <a:r>
              <a:rPr lang="en-US" altLang="en-US" sz="2000" dirty="0">
                <a:solidFill>
                  <a:srgbClr val="666666"/>
                </a:solidFill>
                <a:latin typeface="Consolas" panose="020B0609020204030204" pitchFamily="49" charset="0"/>
              </a:rPr>
              <a:t> </a:t>
            </a:r>
            <a:r>
              <a:rPr lang="en-US" altLang="en-US" sz="2000" dirty="0" err="1">
                <a:solidFill>
                  <a:srgbClr val="000000"/>
                </a:solidFill>
                <a:latin typeface="Consolas" panose="020B0609020204030204" pitchFamily="49" charset="0"/>
              </a:rPr>
              <a:t>links.join</a:t>
            </a:r>
            <a:r>
              <a:rPr lang="en-US" altLang="en-US" sz="2000" dirty="0">
                <a:solidFill>
                  <a:srgbClr val="000000"/>
                </a:solidFill>
                <a:latin typeface="Consolas" panose="020B0609020204030204" pitchFamily="49" charset="0"/>
              </a:rPr>
              <a:t>(ranks).</a:t>
            </a:r>
            <a:r>
              <a:rPr lang="en-US" altLang="en-US" sz="2000" dirty="0" err="1">
                <a:solidFill>
                  <a:srgbClr val="000000"/>
                </a:solidFill>
                <a:latin typeface="Consolas" panose="020B0609020204030204" pitchFamily="49" charset="0"/>
              </a:rPr>
              <a:t>flatMap</a:t>
            </a:r>
            <a:r>
              <a:rPr lang="en-US" altLang="en-US" sz="2000" dirty="0">
                <a:solidFill>
                  <a:srgbClr val="000000"/>
                </a:solidFill>
                <a:latin typeface="Consolas" panose="020B0609020204030204" pitchFamily="49" charset="0"/>
              </a:rPr>
              <a:t> { </a:t>
            </a:r>
            <a:r>
              <a:rPr lang="en-US" altLang="en-US" sz="2000" b="1" dirty="0">
                <a:solidFill>
                  <a:srgbClr val="006699"/>
                </a:solidFill>
                <a:latin typeface="Consolas" panose="020B0609020204030204" pitchFamily="49" charset="0"/>
              </a:rPr>
              <a:t>case</a:t>
            </a:r>
            <a:r>
              <a:rPr lang="en-US" altLang="en-US" sz="2000" dirty="0">
                <a:solidFill>
                  <a:srgbClr val="666666"/>
                </a:solidFill>
                <a:latin typeface="Consolas" panose="020B0609020204030204" pitchFamily="49" charset="0"/>
              </a:rPr>
              <a:t> </a:t>
            </a:r>
            <a:r>
              <a:rPr lang="en-US" altLang="en-US" sz="2000" dirty="0">
                <a:solidFill>
                  <a:srgbClr val="000000"/>
                </a:solidFill>
                <a:latin typeface="Consolas" panose="020B0609020204030204" pitchFamily="49" charset="0"/>
              </a:rPr>
              <a:t>(</a:t>
            </a:r>
            <a:r>
              <a:rPr lang="en-US" altLang="en-US" sz="2000" dirty="0" err="1">
                <a:solidFill>
                  <a:srgbClr val="000000"/>
                </a:solidFill>
                <a:latin typeface="Consolas" panose="020B0609020204030204" pitchFamily="49" charset="0"/>
              </a:rPr>
              <a:t>url</a:t>
            </a:r>
            <a:r>
              <a:rPr lang="en-US" altLang="en-US" sz="2000" dirty="0">
                <a:solidFill>
                  <a:srgbClr val="000000"/>
                </a:solidFill>
                <a:latin typeface="Consolas" panose="020B0609020204030204" pitchFamily="49" charset="0"/>
              </a:rPr>
              <a:t>, (links, rank)) </a:t>
            </a:r>
            <a:r>
              <a:rPr lang="en-US" altLang="en-US" sz="2000" b="1" dirty="0">
                <a:solidFill>
                  <a:srgbClr val="006699"/>
                </a:solidFill>
                <a:latin typeface="Consolas" panose="020B0609020204030204" pitchFamily="49" charset="0"/>
              </a:rPr>
              <a:t>=</a:t>
            </a:r>
            <a:r>
              <a:rPr lang="en-US" altLang="en-US" sz="2000" dirty="0">
                <a:solidFill>
                  <a:srgbClr val="000000"/>
                </a:solidFill>
                <a:latin typeface="Consolas" panose="020B0609020204030204" pitchFamily="49" charset="0"/>
              </a:rPr>
              <a:t>&gt; </a:t>
            </a:r>
            <a:endParaRPr lang="en-US" altLang="en-US" sz="2000" dirty="0" smtClean="0">
              <a:solidFill>
                <a:srgbClr val="000000"/>
              </a:solidFill>
              <a:latin typeface="Consolas" panose="020B0609020204030204" pitchFamily="49" charset="0"/>
            </a:endParaRPr>
          </a:p>
          <a:p>
            <a:r>
              <a:rPr lang="en-US" altLang="en-US" sz="2000" dirty="0" err="1" smtClean="0">
                <a:solidFill>
                  <a:srgbClr val="000000"/>
                </a:solidFill>
                <a:latin typeface="Consolas" panose="020B0609020204030204" pitchFamily="49" charset="0"/>
              </a:rPr>
              <a:t>links.map</a:t>
            </a:r>
            <a:r>
              <a:rPr lang="en-US" altLang="en-US" sz="2000" dirty="0" smtClean="0">
                <a:solidFill>
                  <a:srgbClr val="0000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dest</a:t>
            </a:r>
            <a:r>
              <a:rPr lang="en-US" altLang="en-US" sz="2000" dirty="0" smtClean="0">
                <a:solidFill>
                  <a:srgbClr val="000000"/>
                </a:solidFill>
                <a:latin typeface="Consolas" panose="020B0609020204030204" pitchFamily="49" charset="0"/>
              </a:rPr>
              <a:t> </a:t>
            </a:r>
            <a:r>
              <a:rPr lang="en-US" altLang="en-US" sz="2000" b="1" dirty="0">
                <a:solidFill>
                  <a:srgbClr val="006699"/>
                </a:solidFill>
                <a:latin typeface="Consolas" panose="020B0609020204030204" pitchFamily="49" charset="0"/>
              </a:rPr>
              <a:t>=</a:t>
            </a:r>
            <a:r>
              <a:rPr lang="en-US" altLang="en-US" sz="2000" dirty="0">
                <a:solidFill>
                  <a:srgbClr val="000000"/>
                </a:solidFill>
                <a:latin typeface="Consolas" panose="020B0609020204030204" pitchFamily="49" charset="0"/>
              </a:rPr>
              <a:t>&gt; (</a:t>
            </a:r>
            <a:r>
              <a:rPr lang="en-US" altLang="en-US" sz="2000" dirty="0" err="1">
                <a:solidFill>
                  <a:srgbClr val="000000"/>
                </a:solidFill>
                <a:latin typeface="Consolas" panose="020B0609020204030204" pitchFamily="49" charset="0"/>
              </a:rPr>
              <a:t>dest</a:t>
            </a:r>
            <a:r>
              <a:rPr lang="en-US" altLang="en-US" sz="2000" dirty="0">
                <a:solidFill>
                  <a:srgbClr val="000000"/>
                </a:solidFill>
                <a:latin typeface="Consolas" panose="020B0609020204030204" pitchFamily="49" charset="0"/>
              </a:rPr>
              <a:t>, rank / </a:t>
            </a:r>
            <a:r>
              <a:rPr lang="en-US" altLang="en-US" sz="2000" dirty="0" err="1">
                <a:solidFill>
                  <a:srgbClr val="000000"/>
                </a:solidFill>
                <a:latin typeface="Consolas" panose="020B0609020204030204" pitchFamily="49" charset="0"/>
              </a:rPr>
              <a:t>links.size</a:t>
            </a:r>
            <a:r>
              <a:rPr lang="en-US" altLang="en-US" sz="2000" dirty="0">
                <a:solidFill>
                  <a:srgbClr val="000000"/>
                </a:solidFill>
                <a:latin typeface="Consolas" panose="020B0609020204030204" pitchFamily="49" charset="0"/>
              </a:rPr>
              <a:t>)) }</a:t>
            </a:r>
            <a:r>
              <a:rPr lang="en-US" altLang="en-US" sz="2000" dirty="0"/>
              <a:t> </a:t>
            </a:r>
          </a:p>
          <a:p>
            <a:endParaRPr lang="en-US" sz="2000" dirty="0"/>
          </a:p>
        </p:txBody>
      </p:sp>
    </p:spTree>
    <p:extLst>
      <p:ext uri="{BB962C8B-B14F-4D97-AF65-F5344CB8AC3E}">
        <p14:creationId xmlns:p14="http://schemas.microsoft.com/office/powerpoint/2010/main" val="88541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210"/>
            <a:ext cx="10972800" cy="1066800"/>
          </a:xfrm>
        </p:spPr>
        <p:txBody>
          <a:bodyPr/>
          <a:lstStyle/>
          <a:p>
            <a:r>
              <a:rPr lang="en-US" dirty="0" smtClean="0"/>
              <a:t>Solution</a:t>
            </a:r>
            <a:endParaRPr lang="en-US" dirty="0"/>
          </a:p>
        </p:txBody>
      </p:sp>
      <p:sp>
        <p:nvSpPr>
          <p:cNvPr id="5" name="Rectangle 4"/>
          <p:cNvSpPr>
            <a:spLocks noChangeArrowheads="1"/>
          </p:cNvSpPr>
          <p:nvPr/>
        </p:nvSpPr>
        <p:spPr bwMode="auto">
          <a:xfrm>
            <a:off x="286870" y="5439456"/>
            <a:ext cx="1182695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1.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scala</a:t>
            </a:r>
            <a:r>
              <a:rPr kumimoji="0" lang="en-US" altLang="en-US" sz="1400" b="0" i="0" u="none" strike="noStrike" cap="none" normalizeH="0" baseline="0" dirty="0" smtClean="0">
                <a:ln>
                  <a:noFill/>
                </a:ln>
                <a:solidFill>
                  <a:srgbClr val="000000"/>
                </a:solidFill>
                <a:effectLst/>
                <a:latin typeface="Consolas" panose="020B0609020204030204" pitchFamily="49" charset="0"/>
              </a:rPr>
              <a:t>&gt;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contributions.collect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2. res</a:t>
            </a:r>
            <a:r>
              <a:rPr kumimoji="0" lang="en-US" altLang="en-US" sz="1400" b="0" i="0" u="none" strike="noStrike" cap="none" normalizeH="0" baseline="0" dirty="0" smtClean="0">
                <a:ln>
                  <a:noFill/>
                </a:ln>
                <a:solidFill>
                  <a:srgbClr val="009900"/>
                </a:solidFill>
                <a:effectLst/>
                <a:latin typeface="Consolas" panose="020B0609020204030204" pitchFamily="49" charset="0"/>
              </a:rPr>
              <a:t>26</a:t>
            </a:r>
            <a:r>
              <a:rPr kumimoji="0" lang="en-US" altLang="en-US" sz="1400" b="1" i="0" u="none" strike="noStrike" cap="none" normalizeH="0" baseline="0" dirty="0" smtClean="0">
                <a:ln>
                  <a:noFill/>
                </a:ln>
                <a:solidFill>
                  <a:srgbClr val="006699"/>
                </a:solidFill>
                <a:effectLst/>
                <a:latin typeface="Consolas" panose="020B0609020204030204" pitchFamily="49" charset="0"/>
              </a:rPr>
              <a:t>:</a:t>
            </a:r>
            <a:r>
              <a:rPr kumimoji="0" lang="en-US" altLang="en-US" sz="1400" b="0" i="0" u="none" strike="noStrike" cap="none" normalizeH="0" baseline="0" dirty="0" smtClean="0">
                <a:ln>
                  <a:noFill/>
                </a:ln>
                <a:solidFill>
                  <a:srgbClr val="666666"/>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Array[(String, Double)] </a:t>
            </a:r>
            <a:r>
              <a:rPr kumimoji="0" lang="en-US" altLang="en-US" sz="1400" b="1" i="0" u="none" strike="noStrike" cap="none" normalizeH="0" baseline="0" dirty="0" smtClean="0">
                <a:ln>
                  <a:noFill/>
                </a:ln>
                <a:solidFill>
                  <a:srgbClr val="006699"/>
                </a:solidFill>
                <a:effectLst/>
                <a:latin typeface="Consolas" panose="020B0609020204030204" pitchFamily="49" charset="0"/>
              </a:rPr>
              <a:t>=</a:t>
            </a:r>
            <a:r>
              <a:rPr kumimoji="0" lang="en-US" altLang="en-US" sz="1400" b="0" i="0" u="none" strike="noStrike" cap="none" normalizeH="0" baseline="0" dirty="0" smtClean="0">
                <a:ln>
                  <a:noFill/>
                </a:ln>
                <a:solidFill>
                  <a:srgbClr val="666666"/>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Array((MapR,</a:t>
            </a:r>
            <a:r>
              <a:rPr kumimoji="0" lang="en-US" altLang="en-US" sz="1400" b="0" i="0" u="none" strike="noStrike" cap="none" normalizeH="0" baseline="0" dirty="0" smtClean="0">
                <a:ln>
                  <a:noFill/>
                </a:ln>
                <a:solidFill>
                  <a:srgbClr val="009900"/>
                </a:solidFill>
                <a:effectLst/>
                <a:latin typeface="Consolas" panose="020B0609020204030204" pitchFamily="49" charset="0"/>
              </a:rPr>
              <a:t>1.0</a:t>
            </a:r>
            <a:r>
              <a:rPr kumimoji="0" lang="en-US" altLang="en-US" sz="1400" b="0" i="0" u="none" strike="noStrike" cap="none" normalizeH="0" baseline="0" dirty="0" smtClean="0">
                <a:ln>
                  <a:noFill/>
                </a:ln>
                <a:solidFill>
                  <a:srgbClr val="000000"/>
                </a:solidFill>
                <a:effectLst/>
                <a:latin typeface="Consolas" panose="020B0609020204030204" pitchFamily="49" charset="0"/>
              </a:rPr>
              <a:t>), (Baidu,</a:t>
            </a:r>
            <a:r>
              <a:rPr kumimoji="0" lang="en-US" altLang="en-US" sz="1400" b="0" i="0" u="none" strike="noStrike" cap="none" normalizeH="0" baseline="0" dirty="0" smtClean="0">
                <a:ln>
                  <a:noFill/>
                </a:ln>
                <a:solidFill>
                  <a:srgbClr val="009900"/>
                </a:solidFill>
                <a:effectLst/>
                <a:latin typeface="Consolas" panose="020B0609020204030204" pitchFamily="49" charset="0"/>
              </a:rPr>
              <a:t>0.5</a:t>
            </a:r>
            <a:r>
              <a:rPr kumimoji="0" lang="en-US" altLang="en-US" sz="1400" b="0" i="0" u="none" strike="noStrike" cap="none" normalizeH="0" baseline="0" dirty="0" smtClean="0">
                <a:ln>
                  <a:noFill/>
                </a:ln>
                <a:solidFill>
                  <a:srgbClr val="000000"/>
                </a:solidFill>
                <a:effectLst/>
                <a:latin typeface="Consolas" panose="020B0609020204030204" pitchFamily="49" charset="0"/>
              </a:rPr>
              <a:t>), (Blogger,</a:t>
            </a:r>
            <a:r>
              <a:rPr kumimoji="0" lang="en-US" altLang="en-US" sz="1400" b="0" i="0" u="none" strike="noStrike" cap="none" normalizeH="0" baseline="0" dirty="0" smtClean="0">
                <a:ln>
                  <a:noFill/>
                </a:ln>
                <a:solidFill>
                  <a:srgbClr val="009900"/>
                </a:solidFill>
                <a:effectLst/>
                <a:latin typeface="Consolas" panose="020B0609020204030204" pitchFamily="49" charset="0"/>
              </a:rPr>
              <a:t>0.5</a:t>
            </a:r>
            <a:r>
              <a:rPr kumimoji="0" lang="en-US" altLang="en-US" sz="1400" b="0" i="0" u="none" strike="noStrike" cap="none" normalizeH="0" baseline="0" dirty="0" smtClean="0">
                <a:ln>
                  <a:noFill/>
                </a:ln>
                <a:solidFill>
                  <a:srgbClr val="000000"/>
                </a:solidFill>
                <a:effectLst/>
                <a:latin typeface="Consolas" panose="020B0609020204030204" pitchFamily="49" charset="0"/>
              </a:rPr>
              <a:t>), (Google,</a:t>
            </a:r>
            <a:r>
              <a:rPr kumimoji="0" lang="en-US" altLang="en-US" sz="1400" b="0" i="0" u="none" strike="noStrike" cap="none" normalizeH="0" baseline="0" dirty="0" smtClean="0">
                <a:ln>
                  <a:noFill/>
                </a:ln>
                <a:solidFill>
                  <a:srgbClr val="009900"/>
                </a:solidFill>
                <a:effectLst/>
                <a:latin typeface="Consolas" panose="020B0609020204030204" pitchFamily="49" charset="0"/>
              </a:rPr>
              <a:t>0.5</a:t>
            </a:r>
            <a:r>
              <a:rPr kumimoji="0" lang="en-US" altLang="en-US" sz="1400" b="0" i="0" u="none" strike="noStrike" cap="none" normalizeH="0" baseline="0" dirty="0" smtClean="0">
                <a:ln>
                  <a:noFill/>
                </a:ln>
                <a:solidFill>
                  <a:srgbClr val="000000"/>
                </a:solidFill>
                <a:effectLst/>
                <a:latin typeface="Consolas" panose="020B0609020204030204" pitchFamily="49" charset="0"/>
              </a:rPr>
              <a:t>), (Baidu,</a:t>
            </a:r>
            <a:r>
              <a:rPr kumimoji="0" lang="en-US" altLang="en-US" sz="1400" b="0" i="0" u="none" strike="noStrike" cap="none" normalizeH="0" baseline="0" dirty="0" smtClean="0">
                <a:ln>
                  <a:noFill/>
                </a:ln>
                <a:solidFill>
                  <a:srgbClr val="009900"/>
                </a:solidFill>
                <a:effectLst/>
                <a:latin typeface="Consolas" panose="020B0609020204030204" pitchFamily="49" charset="0"/>
              </a:rPr>
              <a:t>0.5</a:t>
            </a:r>
            <a:r>
              <a:rPr kumimoji="0" lang="en-US" altLang="en-US" sz="1400" b="0" i="0" u="none" strike="noStrike" cap="none" normalizeH="0" baseline="0" dirty="0" smtClean="0">
                <a:ln>
                  <a:noFill/>
                </a:ln>
                <a:solidFill>
                  <a:srgbClr val="000000"/>
                </a:solidFill>
                <a:effectLst/>
                <a:latin typeface="Consolas" panose="020B0609020204030204" pitchFamily="49" charset="0"/>
              </a:rPr>
              <a:t>), (MapR,</a:t>
            </a:r>
            <a:r>
              <a:rPr kumimoji="0" lang="en-US" altLang="en-US" sz="1400" b="0" i="0" u="none" strike="noStrike" cap="none" normalizeH="0" baseline="0" dirty="0" smtClean="0">
                <a:ln>
                  <a:noFill/>
                </a:ln>
                <a:solidFill>
                  <a:srgbClr val="009900"/>
                </a:solidFill>
                <a:effectLst/>
                <a:latin typeface="Consolas" panose="020B0609020204030204" pitchFamily="49" charset="0"/>
              </a:rPr>
              <a:t>1.0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endParaRPr>
          </a:p>
        </p:txBody>
      </p:sp>
      <p:sp>
        <p:nvSpPr>
          <p:cNvPr id="6" name="TextBox 5"/>
          <p:cNvSpPr txBox="1"/>
          <p:nvPr/>
        </p:nvSpPr>
        <p:spPr>
          <a:xfrm>
            <a:off x="286870" y="4988555"/>
            <a:ext cx="6562694" cy="369332"/>
          </a:xfrm>
          <a:prstGeom prst="rect">
            <a:avLst/>
          </a:prstGeom>
          <a:noFill/>
        </p:spPr>
        <p:txBody>
          <a:bodyPr wrap="none" rtlCol="0">
            <a:spAutoFit/>
          </a:bodyPr>
          <a:lstStyle/>
          <a:p>
            <a:r>
              <a:rPr lang="en-US" dirty="0">
                <a:solidFill>
                  <a:schemeClr val="tx2"/>
                </a:solidFill>
              </a:rPr>
              <a:t>See contributions in red, and it matches the calculations using </a:t>
            </a:r>
            <a:r>
              <a:rPr lang="en-US" dirty="0" err="1">
                <a:solidFill>
                  <a:schemeClr val="tx2"/>
                </a:solidFill>
              </a:rPr>
              <a:t>scala</a:t>
            </a:r>
            <a:r>
              <a:rPr lang="en-US" dirty="0">
                <a:solidFill>
                  <a:schemeClr val="tx2"/>
                </a:solidFill>
              </a:rPr>
              <a:t>:</a:t>
            </a:r>
          </a:p>
        </p:txBody>
      </p:sp>
      <p:pic>
        <p:nvPicPr>
          <p:cNvPr id="7" name="Content Placeholder 2"/>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915092" y="940179"/>
            <a:ext cx="4397034" cy="3863049"/>
          </a:xfrm>
          <a:prstGeom prst="rect">
            <a:avLst/>
          </a:prstGeom>
        </p:spPr>
      </p:pic>
    </p:spTree>
    <p:extLst>
      <p:ext uri="{BB962C8B-B14F-4D97-AF65-F5344CB8AC3E}">
        <p14:creationId xmlns:p14="http://schemas.microsoft.com/office/powerpoint/2010/main" val="406653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624078" indent="-514350">
              <a:buFont typeface="+mj-lt"/>
              <a:buAutoNum type="arabicPeriod" startAt="3"/>
            </a:pPr>
            <a:r>
              <a:rPr lang="en-US" b="1" dirty="0"/>
              <a:t> Set each page’s rank to 0.15 + 0.85 * </a:t>
            </a:r>
            <a:r>
              <a:rPr lang="en-US" b="1" dirty="0" err="1"/>
              <a:t>contributionsReceived</a:t>
            </a:r>
            <a:r>
              <a:rPr lang="en-US" b="1" dirty="0"/>
              <a:t>.</a:t>
            </a:r>
          </a:p>
        </p:txBody>
      </p:sp>
      <p:sp>
        <p:nvSpPr>
          <p:cNvPr id="2" name="Title 1"/>
          <p:cNvSpPr>
            <a:spLocks noGrp="1"/>
          </p:cNvSpPr>
          <p:nvPr>
            <p:ph type="title"/>
          </p:nvPr>
        </p:nvSpPr>
        <p:spPr/>
        <p:txBody>
          <a:bodyPr/>
          <a:lstStyle/>
          <a:p>
            <a:r>
              <a:rPr lang="en-US" dirty="0" smtClean="0"/>
              <a:t>Solution</a:t>
            </a:r>
            <a:endParaRPr lang="en-US" dirty="0"/>
          </a:p>
        </p:txBody>
      </p:sp>
      <p:sp>
        <p:nvSpPr>
          <p:cNvPr id="4" name="Rectangle 2"/>
          <p:cNvSpPr>
            <a:spLocks noChangeArrowheads="1"/>
          </p:cNvSpPr>
          <p:nvPr/>
        </p:nvSpPr>
        <p:spPr bwMode="auto">
          <a:xfrm>
            <a:off x="357050" y="3497180"/>
            <a:ext cx="119199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6699"/>
                </a:solidFill>
                <a:effectLst/>
                <a:latin typeface="Consolas" panose="020B0609020204030204" pitchFamily="49" charset="0"/>
              </a:rPr>
              <a:t>val</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rPr>
              <a:t>ranks </a:t>
            </a:r>
            <a:r>
              <a:rPr kumimoji="0" lang="en-US" altLang="en-US" sz="2000" b="1" i="0" u="none" strike="noStrike" cap="none" normalizeH="0" baseline="0" dirty="0" smtClean="0">
                <a:ln>
                  <a:noFill/>
                </a:ln>
                <a:solidFill>
                  <a:srgbClr val="006699"/>
                </a:solidFill>
                <a:effectLst/>
                <a:latin typeface="Consolas" panose="020B0609020204030204" pitchFamily="49" charset="0"/>
              </a:rPr>
              <a:t>=</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contributions.reduceByKey</a:t>
            </a:r>
            <a:r>
              <a:rPr kumimoji="0" lang="en-US" altLang="en-US" sz="2000" b="0" i="0" u="none" strike="noStrike" cap="none" normalizeH="0" baseline="0" dirty="0" smtClean="0">
                <a:ln>
                  <a:noFill/>
                </a:ln>
                <a:solidFill>
                  <a:srgbClr val="000000"/>
                </a:solidFill>
                <a:effectLst/>
                <a:latin typeface="Consolas" panose="020B0609020204030204" pitchFamily="49" charset="0"/>
              </a:rPr>
              <a:t>((x, y) </a:t>
            </a:r>
            <a:r>
              <a:rPr kumimoji="0" lang="en-US" altLang="en-US" sz="2000" b="1" i="0" u="none" strike="noStrike" cap="none" normalizeH="0" baseline="0" dirty="0" smtClean="0">
                <a:ln>
                  <a:noFill/>
                </a:ln>
                <a:solidFill>
                  <a:srgbClr val="0066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&gt; x + y).</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mapValues</a:t>
            </a:r>
            <a:r>
              <a:rPr kumimoji="0" lang="en-US" altLang="en-US" sz="2000" b="0" i="0" u="none" strike="noStrike" cap="none" normalizeH="0" baseline="0" dirty="0" smtClean="0">
                <a:ln>
                  <a:noFill/>
                </a:ln>
                <a:solidFill>
                  <a:srgbClr val="000000"/>
                </a:solidFill>
                <a:effectLst/>
                <a:latin typeface="Consolas" panose="020B0609020204030204" pitchFamily="49" charset="0"/>
              </a:rPr>
              <a:t>(v </a:t>
            </a:r>
            <a:r>
              <a:rPr kumimoji="0" lang="en-US" altLang="en-US" sz="2000" b="1" i="0" u="none" strike="noStrike" cap="none" normalizeH="0" baseline="0" dirty="0" smtClean="0">
                <a:ln>
                  <a:noFill/>
                </a:ln>
                <a:solidFill>
                  <a:srgbClr val="0066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&gt; </a:t>
            </a:r>
            <a:r>
              <a:rPr kumimoji="0" lang="en-US" altLang="en-US" sz="2000" b="0" i="0" u="none" strike="noStrike" cap="none" normalizeH="0" baseline="0" dirty="0" smtClean="0">
                <a:ln>
                  <a:noFill/>
                </a:ln>
                <a:solidFill>
                  <a:srgbClr val="009900"/>
                </a:solidFill>
                <a:effectLst/>
                <a:latin typeface="Consolas" panose="020B0609020204030204" pitchFamily="49" charset="0"/>
              </a:rPr>
              <a:t>0.15</a:t>
            </a:r>
            <a:r>
              <a:rPr kumimoji="0" lang="en-US" altLang="en-US" sz="2000" b="0" i="0" u="none" strike="noStrike" cap="none" normalizeH="0" baseline="0" dirty="0" smtClean="0">
                <a:ln>
                  <a:noFill/>
                </a:ln>
                <a:solidFill>
                  <a:srgbClr val="666666"/>
                </a:solidFill>
                <a:effectLst/>
                <a:latin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9900"/>
                </a:solidFill>
                <a:effectLst/>
                <a:latin typeface="Consolas" panose="020B0609020204030204" pitchFamily="49" charset="0"/>
              </a:rPr>
              <a:t>0.85</a:t>
            </a:r>
            <a:r>
              <a:rPr kumimoji="0" lang="en-US" altLang="en-US" sz="2000" b="0" i="0" u="none" strike="noStrike" cap="none" normalizeH="0" baseline="0" dirty="0" smtClean="0">
                <a:ln>
                  <a:noFill/>
                </a:ln>
                <a:solidFill>
                  <a:srgbClr val="000000"/>
                </a:solidFill>
                <a:effectLst/>
                <a:latin typeface="Consolas" panose="020B0609020204030204" pitchFamily="49" charset="0"/>
              </a:rPr>
              <a:t>*v)</a:t>
            </a:r>
            <a:r>
              <a:rPr kumimoji="0" lang="en-US" altLang="en-US"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8268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1" y="1202962"/>
            <a:ext cx="4705350" cy="4475026"/>
          </a:xfrm>
        </p:spPr>
      </p:pic>
      <p:sp>
        <p:nvSpPr>
          <p:cNvPr id="2" name="Title 1"/>
          <p:cNvSpPr>
            <a:spLocks noGrp="1"/>
          </p:cNvSpPr>
          <p:nvPr>
            <p:ph type="title"/>
          </p:nvPr>
        </p:nvSpPr>
        <p:spPr>
          <a:xfrm>
            <a:off x="296092" y="463731"/>
            <a:ext cx="10972800" cy="1066800"/>
          </a:xfrm>
        </p:spPr>
        <p:txBody>
          <a:bodyPr/>
          <a:lstStyle/>
          <a:p>
            <a:r>
              <a:rPr lang="en-US" dirty="0" smtClean="0"/>
              <a:t>Solution</a:t>
            </a:r>
            <a:endParaRPr lang="en-US" dirty="0"/>
          </a:p>
        </p:txBody>
      </p:sp>
      <p:sp>
        <p:nvSpPr>
          <p:cNvPr id="5" name="TextBox 4"/>
          <p:cNvSpPr txBox="1"/>
          <p:nvPr/>
        </p:nvSpPr>
        <p:spPr>
          <a:xfrm>
            <a:off x="5172891" y="1889760"/>
            <a:ext cx="6392092" cy="830997"/>
          </a:xfrm>
          <a:prstGeom prst="rect">
            <a:avLst/>
          </a:prstGeom>
          <a:noFill/>
        </p:spPr>
        <p:txBody>
          <a:bodyPr wrap="square" rtlCol="0">
            <a:spAutoFit/>
          </a:bodyPr>
          <a:lstStyle/>
          <a:p>
            <a:r>
              <a:rPr lang="en-US" sz="2400" dirty="0">
                <a:solidFill>
                  <a:schemeClr val="tx2"/>
                </a:solidFill>
                <a:latin typeface="+mj-lt"/>
                <a:ea typeface="+mj-ea"/>
                <a:cs typeface="+mj-cs"/>
              </a:rPr>
              <a:t>After 1st iteration, current </a:t>
            </a:r>
            <a:r>
              <a:rPr lang="en-US" sz="2400" dirty="0" err="1">
                <a:solidFill>
                  <a:schemeClr val="tx2"/>
                </a:solidFill>
                <a:latin typeface="+mj-lt"/>
                <a:ea typeface="+mj-ea"/>
                <a:cs typeface="+mj-cs"/>
              </a:rPr>
              <a:t>pagerank</a:t>
            </a:r>
            <a:r>
              <a:rPr lang="en-US" sz="2400" dirty="0">
                <a:solidFill>
                  <a:schemeClr val="tx2"/>
                </a:solidFill>
                <a:latin typeface="+mj-lt"/>
                <a:ea typeface="+mj-ea"/>
                <a:cs typeface="+mj-cs"/>
              </a:rPr>
              <a:t> value for each page is:</a:t>
            </a:r>
          </a:p>
        </p:txBody>
      </p:sp>
      <p:sp>
        <p:nvSpPr>
          <p:cNvPr id="6" name="Rectangle 2"/>
          <p:cNvSpPr txBox="1">
            <a:spLocks noChangeArrowheads="1"/>
          </p:cNvSpPr>
          <p:nvPr/>
        </p:nvSpPr>
        <p:spPr bwMode="auto">
          <a:xfrm>
            <a:off x="4855029" y="4308900"/>
            <a:ext cx="744147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365760" indent="-256032" algn="l" rtl="0" eaLnBrk="0" fontAlgn="base" latinLnBrk="0" hangingPunct="0">
              <a:spcBef>
                <a:spcPct val="0"/>
              </a:spcBef>
              <a:spcAft>
                <a:spcPct val="0"/>
              </a:spcAft>
              <a:buClr>
                <a:schemeClr val="accent3"/>
              </a:buClr>
              <a:buFont typeface="Georgia"/>
              <a:buChar char="•"/>
              <a:defRPr kumimoji="0" sz="2800" kern="1200">
                <a:solidFill>
                  <a:schemeClr val="tx1"/>
                </a:solidFill>
                <a:latin typeface="Arial" panose="020B0604020202020204" pitchFamily="34" charset="0"/>
                <a:ea typeface="+mn-ea"/>
                <a:cs typeface="+mn-cs"/>
              </a:defRPr>
            </a:lvl1pPr>
            <a:lvl2pPr marL="658368" indent="-246888" algn="l" rtl="0" eaLnBrk="0" fontAlgn="base" latinLnBrk="0" hangingPunct="0">
              <a:spcBef>
                <a:spcPct val="0"/>
              </a:spcBef>
              <a:spcAft>
                <a:spcPct val="0"/>
              </a:spcAft>
              <a:buClr>
                <a:schemeClr val="accent2"/>
              </a:buClr>
              <a:buFont typeface="Georgia"/>
              <a:buChar char="▫"/>
              <a:defRPr kumimoji="0" sz="2600" kern="1200">
                <a:solidFill>
                  <a:schemeClr val="tx1"/>
                </a:solidFill>
                <a:latin typeface="Arial" panose="020B0604020202020204" pitchFamily="34" charset="0"/>
                <a:ea typeface="+mn-ea"/>
                <a:cs typeface="+mn-cs"/>
              </a:defRPr>
            </a:lvl2pPr>
            <a:lvl3pPr marL="923544" indent="-219456" algn="l" rtl="0" eaLnBrk="0" fontAlgn="base" latinLnBrk="0" hangingPunct="0">
              <a:spcBef>
                <a:spcPct val="0"/>
              </a:spcBef>
              <a:spcAft>
                <a:spcPct val="0"/>
              </a:spcAft>
              <a:buClr>
                <a:schemeClr val="accent1"/>
              </a:buClr>
              <a:buFont typeface="Wingdings 2" panose="05020102010507070707" pitchFamily="18" charset="2"/>
              <a:buChar char=""/>
              <a:defRPr kumimoji="0" sz="2400" kern="1200">
                <a:solidFill>
                  <a:schemeClr val="tx1"/>
                </a:solidFill>
                <a:latin typeface="Arial" panose="020B0604020202020204" pitchFamily="34" charset="0"/>
                <a:ea typeface="+mn-ea"/>
                <a:cs typeface="+mn-cs"/>
              </a:defRPr>
            </a:lvl3pPr>
            <a:lvl4pPr marL="1179576" indent="-201168" algn="l" rtl="0" eaLnBrk="0" fontAlgn="base" latinLnBrk="0" hangingPunct="0">
              <a:spcBef>
                <a:spcPct val="0"/>
              </a:spcBef>
              <a:spcAft>
                <a:spcPct val="0"/>
              </a:spcAft>
              <a:buClr>
                <a:schemeClr val="accent1"/>
              </a:buClr>
              <a:buFont typeface="Wingdings 2" panose="05020102010507070707" pitchFamily="18" charset="2"/>
              <a:buChar char=""/>
              <a:defRPr kumimoji="0" sz="2200" kern="1200">
                <a:solidFill>
                  <a:schemeClr val="tx1"/>
                </a:solidFill>
                <a:latin typeface="Arial" panose="020B0604020202020204" pitchFamily="34" charset="0"/>
                <a:ea typeface="+mn-ea"/>
                <a:cs typeface="+mn-cs"/>
              </a:defRPr>
            </a:lvl4pPr>
            <a:lvl5pPr marL="1389888" indent="-182880" algn="l" rtl="0" eaLnBrk="0" fontAlgn="base" latinLnBrk="0" hangingPunct="0">
              <a:spcBef>
                <a:spcPct val="0"/>
              </a:spcBef>
              <a:spcAft>
                <a:spcPct val="0"/>
              </a:spcAft>
              <a:buClr>
                <a:schemeClr val="accent1"/>
              </a:buClr>
              <a:buFont typeface="Wingdings 2" panose="05020102010507070707" pitchFamily="18" charset="2"/>
              <a:buChar char=""/>
              <a:defRPr kumimoji="0" sz="2000" kern="1200">
                <a:solidFill>
                  <a:schemeClr val="tx1"/>
                </a:solidFill>
                <a:latin typeface="Arial" panose="020B0604020202020204" pitchFamily="34" charset="0"/>
                <a:ea typeface="+mn-ea"/>
                <a:cs typeface="+mn-cs"/>
              </a:defRPr>
            </a:lvl5pPr>
            <a:lvl6pPr marL="1609344" indent="-182880" algn="l" rtl="0" eaLnBrk="0" fontAlgn="base" latinLnBrk="0" hangingPunct="0">
              <a:spcBef>
                <a:spcPct val="0"/>
              </a:spcBef>
              <a:spcAft>
                <a:spcPct val="0"/>
              </a:spcAft>
              <a:buClr>
                <a:schemeClr val="accent1"/>
              </a:buClr>
              <a:buFont typeface="Wingdings 2" panose="05020102010507070707" pitchFamily="18" charset="2"/>
              <a:buChar char=""/>
              <a:defRPr kumimoji="0" sz="1800" kern="1200">
                <a:solidFill>
                  <a:schemeClr val="tx1"/>
                </a:solidFill>
                <a:latin typeface="Arial" panose="020B0604020202020204" pitchFamily="34" charset="0"/>
                <a:ea typeface="+mn-ea"/>
                <a:cs typeface="+mn-cs"/>
              </a:defRPr>
            </a:lvl6pPr>
            <a:lvl7pPr marL="1828800" indent="-182880" algn="l" rtl="0" eaLnBrk="0" fontAlgn="base" latinLnBrk="0" hangingPunct="0">
              <a:spcBef>
                <a:spcPct val="0"/>
              </a:spcBef>
              <a:spcAft>
                <a:spcPct val="0"/>
              </a:spcAft>
              <a:buClr>
                <a:schemeClr val="accent1"/>
              </a:buClr>
              <a:buFont typeface="Wingdings 2" panose="05020102010507070707" pitchFamily="18" charset="2"/>
              <a:buChar char=""/>
              <a:defRPr kumimoji="0" sz="1600" kern="1200">
                <a:solidFill>
                  <a:schemeClr val="tx1"/>
                </a:solidFill>
                <a:latin typeface="Arial" panose="020B0604020202020204" pitchFamily="34" charset="0"/>
                <a:ea typeface="+mn-ea"/>
                <a:cs typeface="+mn-cs"/>
              </a:defRPr>
            </a:lvl7pPr>
            <a:lvl8pPr marL="2029968" indent="-182880" algn="l" rtl="0" eaLnBrk="0" fontAlgn="base" latinLnBrk="0" hangingPunct="0">
              <a:spcBef>
                <a:spcPct val="0"/>
              </a:spcBef>
              <a:spcAft>
                <a:spcPct val="0"/>
              </a:spcAft>
              <a:buClr>
                <a:schemeClr val="accent1"/>
              </a:buClr>
              <a:buFont typeface="Wingdings 2" panose="05020102010507070707" pitchFamily="18" charset="2"/>
              <a:buChar char=""/>
              <a:defRPr kumimoji="0" sz="1500" kern="1200">
                <a:solidFill>
                  <a:schemeClr val="tx1"/>
                </a:solidFill>
                <a:latin typeface="Arial" panose="020B0604020202020204" pitchFamily="34" charset="0"/>
                <a:ea typeface="+mn-ea"/>
                <a:cs typeface="+mn-cs"/>
              </a:defRPr>
            </a:lvl8pPr>
            <a:lvl9pPr marL="2240280" indent="-182880" algn="l" rtl="0" eaLnBrk="0" fontAlgn="base" latinLnBrk="0" hangingPunct="0">
              <a:spcBef>
                <a:spcPct val="0"/>
              </a:spcBef>
              <a:spcAft>
                <a:spcPct val="0"/>
              </a:spcAft>
              <a:buClr>
                <a:schemeClr val="accent1"/>
              </a:buClr>
              <a:buFont typeface="Wingdings 2" panose="05020102010507070707" pitchFamily="18" charset="2"/>
              <a:buChar char=""/>
              <a:defRPr kumimoji="0" sz="1400" kern="1200" baseline="0">
                <a:solidFill>
                  <a:schemeClr val="tx1"/>
                </a:solidFill>
                <a:latin typeface="Arial" panose="020B0604020202020204" pitchFamily="34" charset="0"/>
                <a:ea typeface="+mn-ea"/>
                <a:cs typeface="+mn-cs"/>
              </a:defRPr>
            </a:lvl9pPr>
          </a:lstStyle>
          <a:p>
            <a:pPr marL="0" indent="0">
              <a:buClrTx/>
              <a:buFontTx/>
              <a:buNone/>
            </a:pPr>
            <a:r>
              <a:rPr lang="en-US" altLang="en-US" sz="1800" dirty="0" smtClean="0">
                <a:solidFill>
                  <a:srgbClr val="000000"/>
                </a:solidFill>
                <a:latin typeface="Consolas" panose="020B0609020204030204" pitchFamily="49" charset="0"/>
              </a:rPr>
              <a:t>1.  </a:t>
            </a:r>
            <a:r>
              <a:rPr lang="en-US" altLang="en-US" sz="1800" dirty="0" err="1" smtClean="0">
                <a:solidFill>
                  <a:srgbClr val="000000"/>
                </a:solidFill>
                <a:latin typeface="Consolas" panose="020B0609020204030204" pitchFamily="49" charset="0"/>
              </a:rPr>
              <a:t>scala</a:t>
            </a:r>
            <a:r>
              <a:rPr lang="en-US" altLang="en-US" sz="1800" dirty="0" smtClean="0">
                <a:solidFill>
                  <a:srgbClr val="000000"/>
                </a:solidFill>
                <a:latin typeface="Consolas" panose="020B0609020204030204" pitchFamily="49" charset="0"/>
              </a:rPr>
              <a:t>&gt; </a:t>
            </a:r>
            <a:r>
              <a:rPr lang="en-US" altLang="en-US" sz="1800" dirty="0" err="1" smtClean="0">
                <a:solidFill>
                  <a:srgbClr val="000000"/>
                </a:solidFill>
                <a:latin typeface="Consolas" panose="020B0609020204030204" pitchFamily="49" charset="0"/>
              </a:rPr>
              <a:t>ranks.collect</a:t>
            </a:r>
            <a:endParaRPr lang="en-US" altLang="en-US" sz="1800" dirty="0" smtClean="0"/>
          </a:p>
          <a:p>
            <a:pPr marL="0" indent="0">
              <a:buClrTx/>
              <a:buFontTx/>
              <a:buNone/>
            </a:pPr>
            <a:r>
              <a:rPr lang="en-US" altLang="en-US" sz="1800" dirty="0" smtClean="0">
                <a:solidFill>
                  <a:srgbClr val="000000"/>
                </a:solidFill>
                <a:latin typeface="Consolas" panose="020B0609020204030204" pitchFamily="49" charset="0"/>
              </a:rPr>
              <a:t>2.  res</a:t>
            </a:r>
            <a:r>
              <a:rPr lang="en-US" altLang="en-US" sz="1800" dirty="0" smtClean="0">
                <a:solidFill>
                  <a:srgbClr val="009900"/>
                </a:solidFill>
                <a:latin typeface="Consolas" panose="020B0609020204030204" pitchFamily="49" charset="0"/>
              </a:rPr>
              <a:t>27</a:t>
            </a:r>
            <a:r>
              <a:rPr lang="en-US" altLang="en-US" sz="1800" b="1" dirty="0" smtClean="0">
                <a:solidFill>
                  <a:srgbClr val="006699"/>
                </a:solidFill>
                <a:latin typeface="Consolas" panose="020B0609020204030204" pitchFamily="49" charset="0"/>
              </a:rPr>
              <a:t>:</a:t>
            </a:r>
            <a:r>
              <a:rPr lang="en-US" altLang="en-US" sz="1800" dirty="0" smtClean="0">
                <a:solidFill>
                  <a:srgbClr val="666666"/>
                </a:solidFill>
                <a:latin typeface="Consolas" panose="020B0609020204030204" pitchFamily="49" charset="0"/>
              </a:rPr>
              <a:t> </a:t>
            </a:r>
            <a:r>
              <a:rPr lang="en-US" altLang="en-US" sz="1800" dirty="0" smtClean="0">
                <a:solidFill>
                  <a:srgbClr val="000000"/>
                </a:solidFill>
                <a:latin typeface="Consolas" panose="020B0609020204030204" pitchFamily="49" charset="0"/>
              </a:rPr>
              <a:t>Array[(String, Double)] </a:t>
            </a:r>
            <a:r>
              <a:rPr lang="en-US" altLang="en-US" sz="1800" b="1" dirty="0" smtClean="0">
                <a:solidFill>
                  <a:srgbClr val="006699"/>
                </a:solidFill>
                <a:latin typeface="Consolas" panose="020B0609020204030204" pitchFamily="49" charset="0"/>
              </a:rPr>
              <a:t>=</a:t>
            </a:r>
            <a:r>
              <a:rPr lang="en-US" altLang="en-US" sz="1800" dirty="0" smtClean="0">
                <a:solidFill>
                  <a:srgbClr val="666666"/>
                </a:solidFill>
                <a:latin typeface="Consolas" panose="020B0609020204030204" pitchFamily="49" charset="0"/>
              </a:rPr>
              <a:t> </a:t>
            </a:r>
            <a:r>
              <a:rPr lang="en-US" altLang="en-US" sz="1800" dirty="0" smtClean="0">
                <a:solidFill>
                  <a:srgbClr val="000000"/>
                </a:solidFill>
                <a:latin typeface="Consolas" panose="020B0609020204030204" pitchFamily="49" charset="0"/>
              </a:rPr>
              <a:t>Array((Google,</a:t>
            </a:r>
            <a:r>
              <a:rPr lang="en-US" altLang="en-US" sz="1800" dirty="0" smtClean="0">
                <a:solidFill>
                  <a:srgbClr val="009900"/>
                </a:solidFill>
                <a:latin typeface="Consolas" panose="020B0609020204030204" pitchFamily="49" charset="0"/>
              </a:rPr>
              <a:t>0.575</a:t>
            </a:r>
            <a:r>
              <a:rPr lang="en-US" altLang="en-US" sz="1800" dirty="0" smtClean="0">
                <a:solidFill>
                  <a:srgbClr val="000000"/>
                </a:solidFill>
                <a:latin typeface="Consolas" panose="020B0609020204030204" pitchFamily="49" charset="0"/>
              </a:rPr>
              <a:t>),   (MapR,</a:t>
            </a:r>
            <a:r>
              <a:rPr lang="en-US" altLang="en-US" sz="1800" dirty="0" smtClean="0">
                <a:solidFill>
                  <a:srgbClr val="009900"/>
                </a:solidFill>
                <a:latin typeface="Consolas" panose="020B0609020204030204" pitchFamily="49" charset="0"/>
              </a:rPr>
              <a:t>1.8499999999999999</a:t>
            </a:r>
            <a:r>
              <a:rPr lang="en-US" altLang="en-US" sz="1800" dirty="0" smtClean="0">
                <a:solidFill>
                  <a:srgbClr val="000000"/>
                </a:solidFill>
                <a:latin typeface="Consolas" panose="020B0609020204030204" pitchFamily="49" charset="0"/>
              </a:rPr>
              <a:t>), (Blogger,</a:t>
            </a:r>
            <a:r>
              <a:rPr lang="en-US" altLang="en-US" sz="1800" dirty="0" smtClean="0">
                <a:solidFill>
                  <a:srgbClr val="009900"/>
                </a:solidFill>
                <a:latin typeface="Consolas" panose="020B0609020204030204" pitchFamily="49" charset="0"/>
              </a:rPr>
              <a:t>0.575</a:t>
            </a:r>
            <a:r>
              <a:rPr lang="en-US" altLang="en-US" sz="1800" dirty="0" smtClean="0">
                <a:solidFill>
                  <a:srgbClr val="000000"/>
                </a:solidFill>
                <a:latin typeface="Consolas" panose="020B0609020204030204" pitchFamily="49" charset="0"/>
              </a:rPr>
              <a:t>), (Baidu,</a:t>
            </a:r>
            <a:r>
              <a:rPr lang="en-US" altLang="en-US" sz="1800" dirty="0" smtClean="0">
                <a:solidFill>
                  <a:srgbClr val="009900"/>
                </a:solidFill>
                <a:latin typeface="Consolas" panose="020B0609020204030204" pitchFamily="49" charset="0"/>
              </a:rPr>
              <a:t>1.0</a:t>
            </a:r>
            <a:r>
              <a:rPr lang="en-US" altLang="en-US" sz="1800" dirty="0" smtClean="0">
                <a:solidFill>
                  <a:srgbClr val="000000"/>
                </a:solidFill>
                <a:latin typeface="Consolas" panose="020B0609020204030204" pitchFamily="49" charset="0"/>
              </a:rPr>
              <a:t>))</a:t>
            </a:r>
            <a:endParaRPr lang="en-US" altLang="en-US" sz="1800" dirty="0" smtClean="0"/>
          </a:p>
        </p:txBody>
      </p:sp>
      <p:sp>
        <p:nvSpPr>
          <p:cNvPr id="7" name="TextBox 6"/>
          <p:cNvSpPr txBox="1"/>
          <p:nvPr/>
        </p:nvSpPr>
        <p:spPr>
          <a:xfrm>
            <a:off x="4746171" y="5575552"/>
            <a:ext cx="6675225" cy="461665"/>
          </a:xfrm>
          <a:prstGeom prst="rect">
            <a:avLst/>
          </a:prstGeom>
          <a:noFill/>
        </p:spPr>
        <p:txBody>
          <a:bodyPr wrap="none" rtlCol="0">
            <a:spAutoFit/>
          </a:bodyPr>
          <a:lstStyle/>
          <a:p>
            <a:r>
              <a:rPr lang="en-US" sz="2400" dirty="0">
                <a:solidFill>
                  <a:schemeClr val="tx2"/>
                </a:solidFill>
                <a:latin typeface="+mj-lt"/>
                <a:ea typeface="+mj-ea"/>
                <a:cs typeface="+mj-cs"/>
              </a:rPr>
              <a:t>Then the last two steps repeat for several iterations.</a:t>
            </a:r>
          </a:p>
        </p:txBody>
      </p:sp>
    </p:spTree>
    <p:extLst>
      <p:ext uri="{BB962C8B-B14F-4D97-AF65-F5344CB8AC3E}">
        <p14:creationId xmlns:p14="http://schemas.microsoft.com/office/powerpoint/2010/main" val="422354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 y="1979458"/>
            <a:ext cx="10972800" cy="4325112"/>
          </a:xfrm>
        </p:spPr>
        <p:txBody>
          <a:bodyPr>
            <a:normAutofit/>
          </a:bodyPr>
          <a:lstStyle/>
          <a:p>
            <a:r>
              <a:rPr lang="en-US" dirty="0"/>
              <a:t>commonly used to perform </a:t>
            </a:r>
            <a:r>
              <a:rPr lang="en-US" dirty="0" smtClean="0"/>
              <a:t>aggregations</a:t>
            </a:r>
          </a:p>
          <a:p>
            <a:r>
              <a:rPr lang="en-US" dirty="0" smtClean="0"/>
              <a:t>Using RDD operations users can </a:t>
            </a:r>
            <a:r>
              <a:rPr lang="en-US" dirty="0"/>
              <a:t>act on each key in </a:t>
            </a:r>
            <a:r>
              <a:rPr lang="en-US" dirty="0" smtClean="0"/>
              <a:t>parallel</a:t>
            </a:r>
          </a:p>
          <a:p>
            <a:r>
              <a:rPr lang="en-US" dirty="0" smtClean="0"/>
              <a:t>Also </a:t>
            </a:r>
            <a:r>
              <a:rPr lang="en-US" dirty="0"/>
              <a:t>RDD operations </a:t>
            </a:r>
            <a:r>
              <a:rPr lang="en-US" dirty="0" smtClean="0"/>
              <a:t>let users </a:t>
            </a:r>
            <a:r>
              <a:rPr lang="en-US" dirty="0"/>
              <a:t>regroup data across the </a:t>
            </a:r>
            <a:r>
              <a:rPr lang="en-US" dirty="0" smtClean="0"/>
              <a:t>network</a:t>
            </a:r>
          </a:p>
          <a:p>
            <a:pPr marL="109728" indent="0">
              <a:buNone/>
            </a:pPr>
            <a:endParaRPr lang="en-US" dirty="0" smtClean="0"/>
          </a:p>
          <a:p>
            <a:r>
              <a:rPr lang="en-US" dirty="0" smtClean="0"/>
              <a:t>For Example:</a:t>
            </a:r>
          </a:p>
          <a:p>
            <a:pPr lvl="1"/>
            <a:r>
              <a:rPr lang="en-US" b="1" dirty="0" err="1"/>
              <a:t>reduceByKey</a:t>
            </a:r>
            <a:r>
              <a:rPr lang="en-US" b="1" dirty="0"/>
              <a:t>() </a:t>
            </a:r>
            <a:r>
              <a:rPr lang="en-US" dirty="0"/>
              <a:t>method that can aggregate data separately for each </a:t>
            </a:r>
            <a:r>
              <a:rPr lang="en-US" dirty="0" smtClean="0"/>
              <a:t>key</a:t>
            </a:r>
          </a:p>
          <a:p>
            <a:pPr lvl="1"/>
            <a:r>
              <a:rPr lang="en-US" b="1" dirty="0"/>
              <a:t>join() </a:t>
            </a:r>
            <a:r>
              <a:rPr lang="en-US" dirty="0"/>
              <a:t>method that can merge two RDDs together by grouping elements with the same key</a:t>
            </a:r>
            <a:endParaRPr lang="en-US" dirty="0" smtClean="0"/>
          </a:p>
          <a:p>
            <a:pPr marL="109728" indent="0">
              <a:buNone/>
            </a:pPr>
            <a:endParaRPr lang="en-US" dirty="0"/>
          </a:p>
        </p:txBody>
      </p:sp>
      <p:sp>
        <p:nvSpPr>
          <p:cNvPr id="2" name="Title 1"/>
          <p:cNvSpPr>
            <a:spLocks noGrp="1"/>
          </p:cNvSpPr>
          <p:nvPr>
            <p:ph type="title"/>
          </p:nvPr>
        </p:nvSpPr>
        <p:spPr>
          <a:xfrm>
            <a:off x="609600" y="742405"/>
            <a:ext cx="10972800" cy="1066800"/>
          </a:xfrm>
        </p:spPr>
        <p:txBody>
          <a:bodyPr/>
          <a:lstStyle/>
          <a:p>
            <a:r>
              <a:rPr lang="en-US" b="1" dirty="0"/>
              <a:t>pair </a:t>
            </a:r>
            <a:r>
              <a:rPr lang="en-US" b="1" dirty="0" smtClean="0"/>
              <a:t>RDDs or </a:t>
            </a:r>
            <a:r>
              <a:rPr lang="en-US" b="1" dirty="0"/>
              <a:t>RDDs containing key/value pairs</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 y="1979458"/>
            <a:ext cx="10972800" cy="4325112"/>
          </a:xfrm>
        </p:spPr>
        <p:txBody>
          <a:bodyPr>
            <a:normAutofit/>
          </a:bodyPr>
          <a:lstStyle/>
          <a:p>
            <a:r>
              <a:rPr lang="en-US" dirty="0" smtClean="0"/>
              <a:t>Some </a:t>
            </a:r>
            <a:r>
              <a:rPr lang="en-US" dirty="0"/>
              <a:t>return pair RDDs for their key/value </a:t>
            </a:r>
            <a:r>
              <a:rPr lang="en-US" dirty="0" smtClean="0"/>
              <a:t>data</a:t>
            </a:r>
          </a:p>
          <a:p>
            <a:r>
              <a:rPr lang="en-US" dirty="0" smtClean="0"/>
              <a:t>Otherwise, regular </a:t>
            </a:r>
            <a:r>
              <a:rPr lang="en-US" dirty="0"/>
              <a:t>RDD </a:t>
            </a:r>
            <a:r>
              <a:rPr lang="en-US" dirty="0" smtClean="0"/>
              <a:t>can be turned into </a:t>
            </a:r>
            <a:r>
              <a:rPr lang="en-US" dirty="0"/>
              <a:t>a pair RDD by running a map</a:t>
            </a:r>
            <a:r>
              <a:rPr lang="en-US" dirty="0" smtClean="0"/>
              <a:t>()</a:t>
            </a:r>
          </a:p>
          <a:p>
            <a:endParaRPr lang="en-US" dirty="0" smtClean="0"/>
          </a:p>
          <a:p>
            <a:r>
              <a:rPr lang="en-US" dirty="0" smtClean="0"/>
              <a:t>Example:</a:t>
            </a:r>
          </a:p>
          <a:p>
            <a:r>
              <a:rPr lang="en-US" dirty="0"/>
              <a:t>W</a:t>
            </a:r>
            <a:r>
              <a:rPr lang="en-US" dirty="0" smtClean="0"/>
              <a:t>e consider </a:t>
            </a:r>
            <a:r>
              <a:rPr lang="en-US" dirty="0"/>
              <a:t>code that starts with an RDD of lines of text and the first word in each </a:t>
            </a:r>
            <a:r>
              <a:rPr lang="en-US" dirty="0" smtClean="0"/>
              <a:t>line as keys</a:t>
            </a:r>
          </a:p>
          <a:p>
            <a:r>
              <a:rPr lang="en-US" dirty="0" smtClean="0"/>
              <a:t>We will see the code in </a:t>
            </a:r>
            <a:r>
              <a:rPr lang="en-US" b="1" dirty="0" smtClean="0"/>
              <a:t>Python and Scala</a:t>
            </a:r>
          </a:p>
          <a:p>
            <a:pPr marL="109728" indent="0">
              <a:buNone/>
            </a:pPr>
            <a:endParaRPr lang="en-US" dirty="0"/>
          </a:p>
        </p:txBody>
      </p:sp>
      <p:sp>
        <p:nvSpPr>
          <p:cNvPr id="2" name="Title 1"/>
          <p:cNvSpPr>
            <a:spLocks noGrp="1"/>
          </p:cNvSpPr>
          <p:nvPr>
            <p:ph type="title"/>
          </p:nvPr>
        </p:nvSpPr>
        <p:spPr>
          <a:xfrm>
            <a:off x="609600" y="742405"/>
            <a:ext cx="10972800" cy="1066800"/>
          </a:xfrm>
        </p:spPr>
        <p:txBody>
          <a:bodyPr/>
          <a:lstStyle/>
          <a:p>
            <a:r>
              <a:rPr lang="en-US" b="1" dirty="0" smtClean="0"/>
              <a:t>Creating pair RDDs in Spark</a:t>
            </a:r>
            <a:endParaRPr lang="en-US" b="1" dirty="0"/>
          </a:p>
        </p:txBody>
      </p:sp>
    </p:spTree>
    <p:extLst>
      <p:ext uri="{BB962C8B-B14F-4D97-AF65-F5344CB8AC3E}">
        <p14:creationId xmlns:p14="http://schemas.microsoft.com/office/powerpoint/2010/main" val="269175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966787" y="2794362"/>
            <a:ext cx="10258425" cy="893899"/>
          </a:xfrm>
          <a:prstGeom prst="rect">
            <a:avLst/>
          </a:prstGeom>
        </p:spPr>
      </p:pic>
      <p:sp>
        <p:nvSpPr>
          <p:cNvPr id="2" name="Title 1"/>
          <p:cNvSpPr>
            <a:spLocks noGrp="1"/>
          </p:cNvSpPr>
          <p:nvPr>
            <p:ph type="title"/>
          </p:nvPr>
        </p:nvSpPr>
        <p:spPr>
          <a:xfrm>
            <a:off x="609599" y="894805"/>
            <a:ext cx="10972800" cy="1066800"/>
          </a:xfrm>
        </p:spPr>
        <p:txBody>
          <a:bodyPr>
            <a:normAutofit fontScale="90000"/>
          </a:bodyPr>
          <a:lstStyle/>
          <a:p>
            <a:r>
              <a:rPr lang="en-US" b="1" dirty="0"/>
              <a:t>Creating a pair RDD using the first word as the key in </a:t>
            </a:r>
            <a:r>
              <a:rPr lang="en-US" b="1" i="1" dirty="0"/>
              <a:t>Python</a:t>
            </a:r>
          </a:p>
        </p:txBody>
      </p:sp>
      <p:sp>
        <p:nvSpPr>
          <p:cNvPr id="5" name="TextBox 4"/>
          <p:cNvSpPr txBox="1"/>
          <p:nvPr/>
        </p:nvSpPr>
        <p:spPr>
          <a:xfrm>
            <a:off x="801189" y="3995874"/>
            <a:ext cx="10304296" cy="954107"/>
          </a:xfrm>
          <a:prstGeom prst="rect">
            <a:avLst/>
          </a:prstGeom>
          <a:noFill/>
        </p:spPr>
        <p:txBody>
          <a:bodyPr wrap="none" rtlCol="0">
            <a:spAutoFit/>
          </a:bodyPr>
          <a:lstStyle/>
          <a:p>
            <a:r>
              <a:rPr lang="en-US" sz="2800" dirty="0">
                <a:solidFill>
                  <a:schemeClr val="tx2"/>
                </a:solidFill>
              </a:rPr>
              <a:t>In Python, for the functions on keyed data to work we need to return </a:t>
            </a:r>
          </a:p>
          <a:p>
            <a:r>
              <a:rPr lang="en-US" sz="2800" dirty="0">
                <a:solidFill>
                  <a:schemeClr val="tx2"/>
                </a:solidFill>
              </a:rPr>
              <a:t>an RDD composed of tuples </a:t>
            </a:r>
          </a:p>
        </p:txBody>
      </p:sp>
    </p:spTree>
    <p:extLst>
      <p:ext uri="{BB962C8B-B14F-4D97-AF65-F5344CB8AC3E}">
        <p14:creationId xmlns:p14="http://schemas.microsoft.com/office/powerpoint/2010/main" val="59997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12" y="923380"/>
            <a:ext cx="10972800" cy="1066800"/>
          </a:xfrm>
        </p:spPr>
        <p:txBody>
          <a:bodyPr>
            <a:normAutofit fontScale="90000"/>
          </a:bodyPr>
          <a:lstStyle/>
          <a:p>
            <a:r>
              <a:rPr lang="en-US" b="1" dirty="0"/>
              <a:t>Creating a pair RDD using the first word as the key in </a:t>
            </a:r>
            <a:r>
              <a:rPr lang="en-US" b="1" i="1" dirty="0" smtClean="0"/>
              <a:t>Scala</a:t>
            </a:r>
            <a:endParaRPr lang="en-US" b="1" i="1" dirty="0"/>
          </a:p>
        </p:txBody>
      </p:sp>
      <p:pic>
        <p:nvPicPr>
          <p:cNvPr id="5" name="Content Placeholder 4"/>
          <p:cNvPicPr>
            <a:picLocks noGrp="1" noChangeAspect="1"/>
          </p:cNvPicPr>
          <p:nvPr>
            <p:ph idx="1"/>
          </p:nvPr>
        </p:nvPicPr>
        <p:blipFill>
          <a:blip r:embed="rId3"/>
          <a:stretch>
            <a:fillRect/>
          </a:stretch>
        </p:blipFill>
        <p:spPr>
          <a:xfrm>
            <a:off x="647912" y="2888751"/>
            <a:ext cx="10610850" cy="971550"/>
          </a:xfrm>
          <a:prstGeom prst="rect">
            <a:avLst/>
          </a:prstGeom>
        </p:spPr>
      </p:pic>
      <p:sp>
        <p:nvSpPr>
          <p:cNvPr id="7" name="TextBox 6"/>
          <p:cNvSpPr txBox="1"/>
          <p:nvPr/>
        </p:nvSpPr>
        <p:spPr>
          <a:xfrm>
            <a:off x="527685" y="4343373"/>
            <a:ext cx="10846174"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chemeClr val="tx2"/>
                </a:solidFill>
              </a:rPr>
              <a:t>In Scala, </a:t>
            </a:r>
            <a:r>
              <a:rPr lang="en-US" sz="2400" dirty="0" smtClean="0">
                <a:solidFill>
                  <a:schemeClr val="tx2"/>
                </a:solidFill>
              </a:rPr>
              <a:t>tuples should be returned for the keyed data to be available</a:t>
            </a:r>
          </a:p>
          <a:p>
            <a:pPr marL="342900" indent="-342900">
              <a:buFont typeface="Arial" panose="020B0604020202020204" pitchFamily="34" charset="0"/>
              <a:buChar char="•"/>
            </a:pPr>
            <a:r>
              <a:rPr lang="en-US" sz="2400" dirty="0" smtClean="0">
                <a:solidFill>
                  <a:schemeClr val="tx2"/>
                </a:solidFill>
              </a:rPr>
              <a:t>An </a:t>
            </a:r>
            <a:r>
              <a:rPr lang="en-US" sz="2400" dirty="0">
                <a:solidFill>
                  <a:schemeClr val="tx2"/>
                </a:solidFill>
              </a:rPr>
              <a:t>implicit conversion on RDDs of tuples exists to provide the additional key/value </a:t>
            </a:r>
            <a:endParaRPr lang="en-US" sz="2400" dirty="0" smtClean="0">
              <a:solidFill>
                <a:schemeClr val="tx2"/>
              </a:solidFill>
            </a:endParaRPr>
          </a:p>
          <a:p>
            <a:r>
              <a:rPr lang="en-US" sz="2400" dirty="0" smtClean="0">
                <a:solidFill>
                  <a:schemeClr val="tx2"/>
                </a:solidFill>
              </a:rPr>
              <a:t>     functions</a:t>
            </a:r>
            <a:r>
              <a:rPr lang="en-US" sz="2400" dirty="0">
                <a:solidFill>
                  <a:schemeClr val="tx2"/>
                </a:solidFill>
              </a:rPr>
              <a:t>.</a:t>
            </a:r>
          </a:p>
        </p:txBody>
      </p:sp>
    </p:spTree>
    <p:extLst>
      <p:ext uri="{BB962C8B-B14F-4D97-AF65-F5344CB8AC3E}">
        <p14:creationId xmlns:p14="http://schemas.microsoft.com/office/powerpoint/2010/main" val="362156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12" y="923380"/>
            <a:ext cx="10972800" cy="1066800"/>
          </a:xfrm>
        </p:spPr>
        <p:txBody>
          <a:bodyPr>
            <a:normAutofit/>
          </a:bodyPr>
          <a:lstStyle/>
          <a:p>
            <a:pPr fontAlgn="base"/>
            <a:r>
              <a:rPr lang="en-US" b="1" dirty="0"/>
              <a:t>Transformations on Pair RDDs</a:t>
            </a:r>
          </a:p>
        </p:txBody>
      </p:sp>
      <p:sp>
        <p:nvSpPr>
          <p:cNvPr id="3" name="Content Placeholder 2"/>
          <p:cNvSpPr>
            <a:spLocks noGrp="1"/>
          </p:cNvSpPr>
          <p:nvPr>
            <p:ph idx="1"/>
          </p:nvPr>
        </p:nvSpPr>
        <p:spPr/>
        <p:txBody>
          <a:bodyPr/>
          <a:lstStyle/>
          <a:p>
            <a:r>
              <a:rPr lang="en-US" dirty="0"/>
              <a:t>P</a:t>
            </a:r>
            <a:r>
              <a:rPr lang="en-US" dirty="0" smtClean="0"/>
              <a:t>air </a:t>
            </a:r>
            <a:r>
              <a:rPr lang="en-US" dirty="0"/>
              <a:t>RDDs contain tuples, we need to pass functions that operate on tuples rather than on individual </a:t>
            </a:r>
            <a:r>
              <a:rPr lang="en-US" dirty="0" smtClean="0"/>
              <a:t>elements</a:t>
            </a:r>
          </a:p>
          <a:p>
            <a:r>
              <a:rPr lang="en-US" dirty="0"/>
              <a:t>Pair RDDs are allowed to use all the transformations available to standard </a:t>
            </a:r>
            <a:r>
              <a:rPr lang="en-US" dirty="0" smtClean="0"/>
              <a:t>RDDs</a:t>
            </a:r>
          </a:p>
          <a:p>
            <a:endParaRPr lang="en-US" dirty="0"/>
          </a:p>
          <a:p>
            <a:r>
              <a:rPr lang="en-US" dirty="0"/>
              <a:t>E</a:t>
            </a:r>
            <a:r>
              <a:rPr lang="en-US" dirty="0" smtClean="0"/>
              <a:t>xample</a:t>
            </a:r>
            <a:r>
              <a:rPr lang="en-US" dirty="0"/>
              <a:t>: </a:t>
            </a:r>
            <a:r>
              <a:rPr lang="en-US" i="1" dirty="0"/>
              <a:t>{(1, 2), (3, 4), (3, 6)}</a:t>
            </a:r>
            <a:endParaRPr lang="en-US" dirty="0"/>
          </a:p>
        </p:txBody>
      </p:sp>
    </p:spTree>
    <p:extLst>
      <p:ext uri="{BB962C8B-B14F-4D97-AF65-F5344CB8AC3E}">
        <p14:creationId xmlns:p14="http://schemas.microsoft.com/office/powerpoint/2010/main" val="54405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3" y="670832"/>
            <a:ext cx="10972800" cy="1066800"/>
          </a:xfrm>
        </p:spPr>
        <p:txBody>
          <a:bodyPr>
            <a:normAutofit/>
          </a:bodyPr>
          <a:lstStyle/>
          <a:p>
            <a:pPr fontAlgn="base"/>
            <a:r>
              <a:rPr lang="en-US" b="1" dirty="0"/>
              <a:t>Transformations on Pair </a:t>
            </a:r>
            <a:r>
              <a:rPr lang="en-US" b="1" dirty="0" smtClean="0"/>
              <a:t>RDDs : </a:t>
            </a:r>
            <a:r>
              <a:rPr lang="en-US" b="1" i="1" dirty="0" smtClean="0"/>
              <a:t>Example</a:t>
            </a:r>
            <a:endParaRPr lang="en-US" b="1" i="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15989120"/>
              </p:ext>
            </p:extLst>
          </p:nvPr>
        </p:nvGraphicFramePr>
        <p:xfrm>
          <a:off x="957943" y="1933301"/>
          <a:ext cx="10715019" cy="4023360"/>
        </p:xfrm>
        <a:graphic>
          <a:graphicData uri="http://schemas.openxmlformats.org/drawingml/2006/table">
            <a:tbl>
              <a:tblPr firstRow="1" bandRow="1">
                <a:tableStyleId>{5C22544A-7EE6-4342-B048-85BDC9FD1C3A}</a:tableStyleId>
              </a:tblPr>
              <a:tblGrid>
                <a:gridCol w="2332459">
                  <a:extLst>
                    <a:ext uri="{9D8B030D-6E8A-4147-A177-3AD203B41FA5}">
                      <a16:colId xmlns:a16="http://schemas.microsoft.com/office/drawing/2014/main" xmlns="" val="143409382"/>
                    </a:ext>
                  </a:extLst>
                </a:gridCol>
                <a:gridCol w="2216285">
                  <a:extLst>
                    <a:ext uri="{9D8B030D-6E8A-4147-A177-3AD203B41FA5}">
                      <a16:colId xmlns:a16="http://schemas.microsoft.com/office/drawing/2014/main" xmlns="" val="1225860761"/>
                    </a:ext>
                  </a:extLst>
                </a:gridCol>
                <a:gridCol w="3487520">
                  <a:extLst>
                    <a:ext uri="{9D8B030D-6E8A-4147-A177-3AD203B41FA5}">
                      <a16:colId xmlns:a16="http://schemas.microsoft.com/office/drawing/2014/main" xmlns="" val="3305298834"/>
                    </a:ext>
                  </a:extLst>
                </a:gridCol>
                <a:gridCol w="2678755">
                  <a:extLst>
                    <a:ext uri="{9D8B030D-6E8A-4147-A177-3AD203B41FA5}">
                      <a16:colId xmlns:a16="http://schemas.microsoft.com/office/drawing/2014/main" xmlns="" val="1690088540"/>
                    </a:ext>
                  </a:extLst>
                </a:gridCol>
              </a:tblGrid>
              <a:tr h="274320">
                <a:tc>
                  <a:txBody>
                    <a:bodyPr/>
                    <a:lstStyle/>
                    <a:p>
                      <a:pPr algn="ctr"/>
                      <a:r>
                        <a:rPr kumimoji="0" lang="en-US" b="1" i="0" kern="1200" dirty="0" smtClean="0">
                          <a:solidFill>
                            <a:schemeClr val="lt1"/>
                          </a:solidFill>
                          <a:effectLst/>
                          <a:latin typeface="+mn-lt"/>
                          <a:ea typeface="+mn-ea"/>
                          <a:cs typeface="+mn-cs"/>
                        </a:rPr>
                        <a:t>Function name</a:t>
                      </a:r>
                      <a:endParaRPr lang="en-US" dirty="0"/>
                    </a:p>
                  </a:txBody>
                  <a:tcPr/>
                </a:tc>
                <a:tc>
                  <a:txBody>
                    <a:bodyPr/>
                    <a:lstStyle/>
                    <a:p>
                      <a:pPr algn="ctr"/>
                      <a:r>
                        <a:rPr kumimoji="0" lang="en-US" b="1" i="0" kern="1200" dirty="0" smtClean="0">
                          <a:solidFill>
                            <a:schemeClr val="lt1"/>
                          </a:solidFill>
                          <a:effectLst/>
                          <a:latin typeface="+mn-lt"/>
                          <a:ea typeface="+mn-ea"/>
                          <a:cs typeface="+mn-cs"/>
                        </a:rPr>
                        <a:t>Purpose</a:t>
                      </a:r>
                      <a:endParaRPr lang="en-US" dirty="0"/>
                    </a:p>
                  </a:txBody>
                  <a:tcPr/>
                </a:tc>
                <a:tc>
                  <a:txBody>
                    <a:bodyPr/>
                    <a:lstStyle/>
                    <a:p>
                      <a:pPr algn="ctr"/>
                      <a:r>
                        <a:rPr kumimoji="0" lang="en-US" b="1" i="0" kern="1200" dirty="0" smtClean="0">
                          <a:solidFill>
                            <a:schemeClr val="lt1"/>
                          </a:solidFill>
                          <a:effectLst/>
                          <a:latin typeface="+mn-lt"/>
                          <a:ea typeface="+mn-ea"/>
                          <a:cs typeface="+mn-cs"/>
                        </a:rPr>
                        <a:t>Example</a:t>
                      </a:r>
                      <a:endParaRPr lang="en-US" dirty="0"/>
                    </a:p>
                  </a:txBody>
                  <a:tcPr/>
                </a:tc>
                <a:tc>
                  <a:txBody>
                    <a:bodyPr/>
                    <a:lstStyle/>
                    <a:p>
                      <a:pPr algn="ctr"/>
                      <a:r>
                        <a:rPr kumimoji="0" lang="en-US" b="1" i="0"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xmlns="" val="2885794805"/>
                  </a:ext>
                </a:extLst>
              </a:tr>
              <a:tr h="480060">
                <a:tc>
                  <a:txBody>
                    <a:bodyPr/>
                    <a:lstStyle/>
                    <a:p>
                      <a:r>
                        <a:rPr kumimoji="0" lang="en-US" b="0" i="0" kern="1200" dirty="0" err="1" smtClean="0">
                          <a:solidFill>
                            <a:schemeClr val="dk1"/>
                          </a:solidFill>
                          <a:effectLst/>
                          <a:latin typeface="+mn-lt"/>
                          <a:ea typeface="+mn-ea"/>
                          <a:cs typeface="+mn-cs"/>
                        </a:rPr>
                        <a:t>reduceByKey</a:t>
                      </a:r>
                      <a:r>
                        <a:rPr kumimoji="0" lang="en-US" b="0" i="0" kern="1200" dirty="0" smtClean="0">
                          <a:solidFill>
                            <a:schemeClr val="dk1"/>
                          </a:solidFill>
                          <a:effectLst/>
                          <a:latin typeface="+mn-lt"/>
                          <a:ea typeface="+mn-ea"/>
                          <a:cs typeface="+mn-cs"/>
                        </a:rPr>
                        <a:t>(</a:t>
                      </a:r>
                      <a:r>
                        <a:rPr kumimoji="0" lang="en-US" b="0" i="0" kern="1200" dirty="0" err="1" smtClean="0">
                          <a:solidFill>
                            <a:schemeClr val="dk1"/>
                          </a:solidFill>
                          <a:effectLst/>
                          <a:latin typeface="+mn-lt"/>
                          <a:ea typeface="+mn-ea"/>
                          <a:cs typeface="+mn-cs"/>
                        </a:rPr>
                        <a:t>func</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Combine values with the same key.</a:t>
                      </a:r>
                      <a:endParaRPr lang="en-US" dirty="0"/>
                    </a:p>
                  </a:txBody>
                  <a:tcPr/>
                </a:tc>
                <a:tc>
                  <a:txBody>
                    <a:bodyPr/>
                    <a:lstStyle/>
                    <a:p>
                      <a:r>
                        <a:rPr lang="es-ES" dirty="0" err="1" smtClean="0"/>
                        <a:t>rdd.reduceByKey</a:t>
                      </a:r>
                      <a:r>
                        <a:rPr lang="es-ES" dirty="0" smtClean="0"/>
                        <a:t>((x, y) =&gt; x + y)</a:t>
                      </a:r>
                      <a:endParaRPr lang="en-US" dirty="0"/>
                    </a:p>
                  </a:txBody>
                  <a:tcPr/>
                </a:tc>
                <a:tc>
                  <a:txBody>
                    <a:bodyPr/>
                    <a:lstStyle/>
                    <a:p>
                      <a:r>
                        <a:rPr kumimoji="0" lang="en-US" b="0" i="0" kern="1200" dirty="0" smtClean="0">
                          <a:solidFill>
                            <a:schemeClr val="dk1"/>
                          </a:solidFill>
                          <a:effectLst/>
                          <a:latin typeface="+mn-lt"/>
                          <a:ea typeface="+mn-ea"/>
                          <a:cs typeface="+mn-cs"/>
                        </a:rPr>
                        <a:t>{(1, 2), (3, 10)}</a:t>
                      </a:r>
                      <a:endParaRPr lang="en-US" dirty="0"/>
                    </a:p>
                  </a:txBody>
                  <a:tcPr/>
                </a:tc>
                <a:extLst>
                  <a:ext uri="{0D108BD9-81ED-4DB2-BD59-A6C34878D82A}">
                    <a16:rowId xmlns:a16="http://schemas.microsoft.com/office/drawing/2014/main" xmlns="" val="515437532"/>
                  </a:ext>
                </a:extLst>
              </a:tr>
              <a:tr h="480060">
                <a:tc>
                  <a:txBody>
                    <a:bodyPr/>
                    <a:lstStyle/>
                    <a:p>
                      <a:r>
                        <a:rPr kumimoji="0" lang="en-US" b="0" i="0" kern="1200" dirty="0" err="1" smtClean="0">
                          <a:solidFill>
                            <a:schemeClr val="dk1"/>
                          </a:solidFill>
                          <a:effectLst/>
                          <a:latin typeface="+mn-lt"/>
                          <a:ea typeface="+mn-ea"/>
                          <a:cs typeface="+mn-cs"/>
                        </a:rPr>
                        <a:t>groupByKey</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Group values with the same key.</a:t>
                      </a:r>
                      <a:endParaRPr lang="en-US" dirty="0"/>
                    </a:p>
                  </a:txBody>
                  <a:tcPr/>
                </a:tc>
                <a:tc>
                  <a:txBody>
                    <a:bodyPr/>
                    <a:lstStyle/>
                    <a:p>
                      <a:r>
                        <a:rPr kumimoji="0" lang="en-US" b="0" i="0" kern="1200" dirty="0" err="1" smtClean="0">
                          <a:solidFill>
                            <a:schemeClr val="dk1"/>
                          </a:solidFill>
                          <a:effectLst/>
                          <a:latin typeface="+mn-lt"/>
                          <a:ea typeface="+mn-ea"/>
                          <a:cs typeface="+mn-cs"/>
                        </a:rPr>
                        <a:t>rdd.groupByKey</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{(1, [2]), (3, [4, 6])}</a:t>
                      </a:r>
                      <a:endParaRPr lang="en-US" dirty="0"/>
                    </a:p>
                  </a:txBody>
                  <a:tcPr/>
                </a:tc>
                <a:extLst>
                  <a:ext uri="{0D108BD9-81ED-4DB2-BD59-A6C34878D82A}">
                    <a16:rowId xmlns:a16="http://schemas.microsoft.com/office/drawing/2014/main" xmlns="" val="44504924"/>
                  </a:ext>
                </a:extLst>
              </a:tr>
              <a:tr h="891540">
                <a:tc>
                  <a:txBody>
                    <a:bodyPr/>
                    <a:lstStyle/>
                    <a:p>
                      <a:r>
                        <a:rPr lang="en-US" dirty="0" err="1" smtClean="0"/>
                        <a:t>combineByKey</a:t>
                      </a:r>
                      <a:r>
                        <a:rPr kumimoji="0" lang="en-US" b="0" i="0" kern="1200" dirty="0" smtClean="0">
                          <a:solidFill>
                            <a:schemeClr val="dk1"/>
                          </a:solidFill>
                          <a:effectLst/>
                          <a:latin typeface="+mn-lt"/>
                          <a:ea typeface="+mn-ea"/>
                          <a:cs typeface="+mn-cs"/>
                        </a:rPr>
                        <a:t>(</a:t>
                      </a:r>
                      <a:r>
                        <a:rPr lang="en-US" dirty="0" err="1" smtClean="0"/>
                        <a:t>createCombiner,mergeValue</a:t>
                      </a:r>
                      <a:r>
                        <a:rPr lang="en-US" dirty="0" smtClean="0"/>
                        <a:t>,</a:t>
                      </a:r>
                      <a:r>
                        <a:rPr kumimoji="0" lang="en-US" b="0" i="0" kern="1200" dirty="0" smtClean="0">
                          <a:solidFill>
                            <a:schemeClr val="dk1"/>
                          </a:solidFill>
                          <a:effectLst/>
                          <a:latin typeface="+mn-lt"/>
                          <a:ea typeface="+mn-ea"/>
                          <a:cs typeface="+mn-cs"/>
                        </a:rPr>
                        <a:t> </a:t>
                      </a:r>
                      <a:r>
                        <a:rPr lang="en-US" dirty="0" err="1" smtClean="0"/>
                        <a:t>mergeCombiners,partitioner</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Combine values with the same key using a different result type.</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xmlns="" val="26843927"/>
                  </a:ext>
                </a:extLst>
              </a:tr>
              <a:tr h="891540">
                <a:tc>
                  <a:txBody>
                    <a:bodyPr/>
                    <a:lstStyle/>
                    <a:p>
                      <a:r>
                        <a:rPr kumimoji="0" lang="en-US" b="0" i="0" kern="1200" dirty="0" err="1" smtClean="0">
                          <a:solidFill>
                            <a:schemeClr val="dk1"/>
                          </a:solidFill>
                          <a:effectLst/>
                          <a:latin typeface="+mn-lt"/>
                          <a:ea typeface="+mn-ea"/>
                          <a:cs typeface="+mn-cs"/>
                        </a:rPr>
                        <a:t>mapValues</a:t>
                      </a:r>
                      <a:r>
                        <a:rPr kumimoji="0" lang="en-US" b="0" i="0" kern="1200" dirty="0" smtClean="0">
                          <a:solidFill>
                            <a:schemeClr val="dk1"/>
                          </a:solidFill>
                          <a:effectLst/>
                          <a:latin typeface="+mn-lt"/>
                          <a:ea typeface="+mn-ea"/>
                          <a:cs typeface="+mn-cs"/>
                        </a:rPr>
                        <a:t>(</a:t>
                      </a:r>
                      <a:r>
                        <a:rPr kumimoji="0" lang="en-US" b="0" i="0" kern="1200" dirty="0" err="1" smtClean="0">
                          <a:solidFill>
                            <a:schemeClr val="dk1"/>
                          </a:solidFill>
                          <a:effectLst/>
                          <a:latin typeface="+mn-lt"/>
                          <a:ea typeface="+mn-ea"/>
                          <a:cs typeface="+mn-cs"/>
                        </a:rPr>
                        <a:t>func</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Apply a function to each value of a pair RDD without changing the key.</a:t>
                      </a:r>
                      <a:endParaRPr lang="en-US" dirty="0"/>
                    </a:p>
                  </a:txBody>
                  <a:tcPr/>
                </a:tc>
                <a:tc>
                  <a:txBody>
                    <a:bodyPr/>
                    <a:lstStyle/>
                    <a:p>
                      <a:r>
                        <a:rPr lang="en-US" dirty="0" err="1" smtClean="0"/>
                        <a:t>rdd.mapValues</a:t>
                      </a:r>
                      <a:r>
                        <a:rPr lang="en-US" dirty="0" smtClean="0"/>
                        <a:t>(x =&gt; x+1)</a:t>
                      </a:r>
                      <a:endParaRPr lang="en-US" dirty="0"/>
                    </a:p>
                  </a:txBody>
                  <a:tcPr/>
                </a:tc>
                <a:tc>
                  <a:txBody>
                    <a:bodyPr/>
                    <a:lstStyle/>
                    <a:p>
                      <a:r>
                        <a:rPr kumimoji="0" lang="en-US" b="0" i="0" kern="1200" dirty="0" smtClean="0">
                          <a:solidFill>
                            <a:schemeClr val="dk1"/>
                          </a:solidFill>
                          <a:effectLst/>
                          <a:latin typeface="+mn-lt"/>
                          <a:ea typeface="+mn-ea"/>
                          <a:cs typeface="+mn-cs"/>
                        </a:rPr>
                        <a:t>{(1, 3), (3, 5), (3, 7)}</a:t>
                      </a:r>
                      <a:endParaRPr lang="en-US" dirty="0"/>
                    </a:p>
                  </a:txBody>
                  <a:tcPr/>
                </a:tc>
                <a:extLst>
                  <a:ext uri="{0D108BD9-81ED-4DB2-BD59-A6C34878D82A}">
                    <a16:rowId xmlns:a16="http://schemas.microsoft.com/office/drawing/2014/main" xmlns="" val="4017264591"/>
                  </a:ext>
                </a:extLst>
              </a:tr>
            </a:tbl>
          </a:graphicData>
        </a:graphic>
      </p:graphicFrame>
      <p:pic>
        <p:nvPicPr>
          <p:cNvPr id="8" name="Picture 7"/>
          <p:cNvPicPr>
            <a:picLocks noChangeAspect="1"/>
          </p:cNvPicPr>
          <p:nvPr/>
        </p:nvPicPr>
        <p:blipFill>
          <a:blip r:embed="rId3"/>
          <a:stretch>
            <a:fillRect/>
          </a:stretch>
        </p:blipFill>
        <p:spPr>
          <a:xfrm>
            <a:off x="5541101" y="3624535"/>
            <a:ext cx="5928088" cy="825545"/>
          </a:xfrm>
          <a:prstGeom prst="rect">
            <a:avLst/>
          </a:prstGeom>
        </p:spPr>
      </p:pic>
      <p:sp>
        <p:nvSpPr>
          <p:cNvPr id="9" name="TextBox 8"/>
          <p:cNvSpPr txBox="1"/>
          <p:nvPr/>
        </p:nvSpPr>
        <p:spPr>
          <a:xfrm>
            <a:off x="6252754" y="4450080"/>
            <a:ext cx="4322337" cy="338554"/>
          </a:xfrm>
          <a:prstGeom prst="rect">
            <a:avLst/>
          </a:prstGeom>
          <a:noFill/>
        </p:spPr>
        <p:txBody>
          <a:bodyPr wrap="none" rtlCol="0">
            <a:spAutoFit/>
          </a:bodyPr>
          <a:lstStyle/>
          <a:p>
            <a:r>
              <a:rPr lang="en-US" sz="1600" b="1" dirty="0" smtClean="0">
                <a:solidFill>
                  <a:schemeClr val="tx2"/>
                </a:solidFill>
                <a:latin typeface="+mj-lt"/>
                <a:ea typeface="+mj-ea"/>
                <a:cs typeface="+mj-cs"/>
              </a:rPr>
              <a:t>Per-key average using </a:t>
            </a:r>
            <a:r>
              <a:rPr lang="en-US" sz="1600" b="1" dirty="0" err="1" smtClean="0">
                <a:solidFill>
                  <a:schemeClr val="tx2"/>
                </a:solidFill>
                <a:latin typeface="+mj-lt"/>
                <a:ea typeface="+mj-ea"/>
                <a:cs typeface="+mj-cs"/>
              </a:rPr>
              <a:t>combineByKey</a:t>
            </a:r>
            <a:r>
              <a:rPr lang="en-US" sz="1600" b="1" dirty="0" smtClean="0">
                <a:solidFill>
                  <a:schemeClr val="tx2"/>
                </a:solidFill>
                <a:latin typeface="+mj-lt"/>
                <a:ea typeface="+mj-ea"/>
                <a:cs typeface="+mj-cs"/>
              </a:rPr>
              <a:t>() in Python</a:t>
            </a:r>
            <a:endParaRPr lang="en-US" sz="1600" b="1" dirty="0">
              <a:solidFill>
                <a:schemeClr val="tx2"/>
              </a:solidFill>
              <a:latin typeface="+mj-lt"/>
              <a:ea typeface="+mj-ea"/>
              <a:cs typeface="+mj-cs"/>
            </a:endParaRPr>
          </a:p>
        </p:txBody>
      </p:sp>
    </p:spTree>
    <p:extLst>
      <p:ext uri="{BB962C8B-B14F-4D97-AF65-F5344CB8AC3E}">
        <p14:creationId xmlns:p14="http://schemas.microsoft.com/office/powerpoint/2010/main" val="378452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3" y="670832"/>
            <a:ext cx="10972800" cy="1066800"/>
          </a:xfrm>
        </p:spPr>
        <p:txBody>
          <a:bodyPr>
            <a:normAutofit/>
          </a:bodyPr>
          <a:lstStyle/>
          <a:p>
            <a:pPr fontAlgn="base"/>
            <a:r>
              <a:rPr lang="en-US" b="1" dirty="0"/>
              <a:t>Transformations on Pair </a:t>
            </a:r>
            <a:r>
              <a:rPr lang="en-US" b="1" dirty="0" smtClean="0"/>
              <a:t>RDDs : </a:t>
            </a:r>
            <a:r>
              <a:rPr lang="en-US" b="1" i="1" dirty="0" smtClean="0"/>
              <a:t>Example</a:t>
            </a:r>
            <a:endParaRPr lang="en-US" b="1" i="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61650627"/>
              </p:ext>
            </p:extLst>
          </p:nvPr>
        </p:nvGraphicFramePr>
        <p:xfrm>
          <a:off x="829053" y="1663336"/>
          <a:ext cx="10715019" cy="5074920"/>
        </p:xfrm>
        <a:graphic>
          <a:graphicData uri="http://schemas.openxmlformats.org/drawingml/2006/table">
            <a:tbl>
              <a:tblPr firstRow="1" bandRow="1">
                <a:tableStyleId>{5C22544A-7EE6-4342-B048-85BDC9FD1C3A}</a:tableStyleId>
              </a:tblPr>
              <a:tblGrid>
                <a:gridCol w="2332459">
                  <a:extLst>
                    <a:ext uri="{9D8B030D-6E8A-4147-A177-3AD203B41FA5}">
                      <a16:colId xmlns:a16="http://schemas.microsoft.com/office/drawing/2014/main" xmlns="" val="143409382"/>
                    </a:ext>
                  </a:extLst>
                </a:gridCol>
                <a:gridCol w="2561758">
                  <a:extLst>
                    <a:ext uri="{9D8B030D-6E8A-4147-A177-3AD203B41FA5}">
                      <a16:colId xmlns:a16="http://schemas.microsoft.com/office/drawing/2014/main" xmlns="" val="1225860761"/>
                    </a:ext>
                  </a:extLst>
                </a:gridCol>
                <a:gridCol w="3142047">
                  <a:extLst>
                    <a:ext uri="{9D8B030D-6E8A-4147-A177-3AD203B41FA5}">
                      <a16:colId xmlns:a16="http://schemas.microsoft.com/office/drawing/2014/main" xmlns="" val="3305298834"/>
                    </a:ext>
                  </a:extLst>
                </a:gridCol>
                <a:gridCol w="2678755">
                  <a:extLst>
                    <a:ext uri="{9D8B030D-6E8A-4147-A177-3AD203B41FA5}">
                      <a16:colId xmlns:a16="http://schemas.microsoft.com/office/drawing/2014/main" xmlns="" val="1690088540"/>
                    </a:ext>
                  </a:extLst>
                </a:gridCol>
              </a:tblGrid>
              <a:tr h="274320">
                <a:tc>
                  <a:txBody>
                    <a:bodyPr/>
                    <a:lstStyle/>
                    <a:p>
                      <a:pPr algn="ctr"/>
                      <a:r>
                        <a:rPr kumimoji="0" lang="en-US" b="1" i="0" kern="1200" dirty="0" smtClean="0">
                          <a:solidFill>
                            <a:schemeClr val="lt1"/>
                          </a:solidFill>
                          <a:effectLst/>
                          <a:latin typeface="+mn-lt"/>
                          <a:ea typeface="+mn-ea"/>
                          <a:cs typeface="+mn-cs"/>
                        </a:rPr>
                        <a:t>Function name</a:t>
                      </a:r>
                      <a:endParaRPr lang="en-US" dirty="0"/>
                    </a:p>
                  </a:txBody>
                  <a:tcPr/>
                </a:tc>
                <a:tc>
                  <a:txBody>
                    <a:bodyPr/>
                    <a:lstStyle/>
                    <a:p>
                      <a:pPr algn="ctr"/>
                      <a:r>
                        <a:rPr kumimoji="0" lang="en-US" b="1" i="0" kern="1200" dirty="0" smtClean="0">
                          <a:solidFill>
                            <a:schemeClr val="lt1"/>
                          </a:solidFill>
                          <a:effectLst/>
                          <a:latin typeface="+mn-lt"/>
                          <a:ea typeface="+mn-ea"/>
                          <a:cs typeface="+mn-cs"/>
                        </a:rPr>
                        <a:t>Purpose</a:t>
                      </a:r>
                      <a:endParaRPr lang="en-US" dirty="0"/>
                    </a:p>
                  </a:txBody>
                  <a:tcPr/>
                </a:tc>
                <a:tc>
                  <a:txBody>
                    <a:bodyPr/>
                    <a:lstStyle/>
                    <a:p>
                      <a:pPr algn="ctr"/>
                      <a:r>
                        <a:rPr kumimoji="0" lang="en-US" b="1" i="0" kern="1200" dirty="0" smtClean="0">
                          <a:solidFill>
                            <a:schemeClr val="lt1"/>
                          </a:solidFill>
                          <a:effectLst/>
                          <a:latin typeface="+mn-lt"/>
                          <a:ea typeface="+mn-ea"/>
                          <a:cs typeface="+mn-cs"/>
                        </a:rPr>
                        <a:t>Example</a:t>
                      </a:r>
                      <a:endParaRPr lang="en-US" dirty="0"/>
                    </a:p>
                  </a:txBody>
                  <a:tcPr/>
                </a:tc>
                <a:tc>
                  <a:txBody>
                    <a:bodyPr/>
                    <a:lstStyle/>
                    <a:p>
                      <a:pPr algn="ctr"/>
                      <a:r>
                        <a:rPr kumimoji="0" lang="en-US" b="1" i="0"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xmlns="" val="2885794805"/>
                  </a:ext>
                </a:extLst>
              </a:tr>
              <a:tr h="480060">
                <a:tc>
                  <a:txBody>
                    <a:bodyPr/>
                    <a:lstStyle/>
                    <a:p>
                      <a:r>
                        <a:rPr kumimoji="0" lang="en-US" b="0" i="0" kern="1200" dirty="0" err="1" smtClean="0">
                          <a:solidFill>
                            <a:schemeClr val="dk1"/>
                          </a:solidFill>
                          <a:effectLst/>
                          <a:latin typeface="+mn-lt"/>
                          <a:ea typeface="+mn-ea"/>
                          <a:cs typeface="+mn-cs"/>
                        </a:rPr>
                        <a:t>flatMapValues</a:t>
                      </a:r>
                      <a:r>
                        <a:rPr kumimoji="0" lang="en-US" b="0" i="0" kern="1200" dirty="0" smtClean="0">
                          <a:solidFill>
                            <a:schemeClr val="dk1"/>
                          </a:solidFill>
                          <a:effectLst/>
                          <a:latin typeface="+mn-lt"/>
                          <a:ea typeface="+mn-ea"/>
                          <a:cs typeface="+mn-cs"/>
                        </a:rPr>
                        <a:t>(</a:t>
                      </a:r>
                      <a:r>
                        <a:rPr kumimoji="0" lang="en-US" b="0" i="0" kern="1200" dirty="0" err="1" smtClean="0">
                          <a:solidFill>
                            <a:schemeClr val="dk1"/>
                          </a:solidFill>
                          <a:effectLst/>
                          <a:latin typeface="+mn-lt"/>
                          <a:ea typeface="+mn-ea"/>
                          <a:cs typeface="+mn-cs"/>
                        </a:rPr>
                        <a:t>func</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Apply a function that returns an iterator to each value of a pair RDD, and for each element returned, produce a key/value entry with the old key. Often used for tokenization.</a:t>
                      </a:r>
                      <a:endParaRPr lang="en-US" dirty="0"/>
                    </a:p>
                  </a:txBody>
                  <a:tcPr/>
                </a:tc>
                <a:tc>
                  <a:txBody>
                    <a:bodyPr/>
                    <a:lstStyle/>
                    <a:p>
                      <a:r>
                        <a:rPr lang="en-US" dirty="0" err="1" smtClean="0"/>
                        <a:t>rdd.flatMapValues</a:t>
                      </a:r>
                      <a:r>
                        <a:rPr lang="en-US" dirty="0" smtClean="0"/>
                        <a:t>(x =&gt; (x to 5)</a:t>
                      </a:r>
                      <a:endParaRPr lang="en-US" dirty="0"/>
                    </a:p>
                  </a:txBody>
                  <a:tcPr/>
                </a:tc>
                <a:tc>
                  <a:txBody>
                    <a:bodyPr/>
                    <a:lstStyle/>
                    <a:p>
                      <a:pPr marL="0" algn="l" rtl="0" eaLnBrk="1" fontAlgn="base" latinLnBrk="0" hangingPunct="1"/>
                      <a:r>
                        <a:rPr lang="en-US" dirty="0">
                          <a:effectLst/>
                          <a:latin typeface="inherit"/>
                        </a:rPr>
                        <a:t/>
                      </a:r>
                      <a:br>
                        <a:rPr lang="en-US" dirty="0">
                          <a:effectLst/>
                          <a:latin typeface="inherit"/>
                        </a:rPr>
                      </a:br>
                      <a:r>
                        <a:rPr kumimoji="0" lang="en-US" b="0" i="0" kern="1200" dirty="0">
                          <a:solidFill>
                            <a:schemeClr val="dk1"/>
                          </a:solidFill>
                          <a:effectLst/>
                          <a:latin typeface="+mn-lt"/>
                          <a:ea typeface="+mn-ea"/>
                          <a:cs typeface="+mn-cs"/>
                        </a:rPr>
                        <a:t>{(1, 2), (1, 3), (1, 4), (1, 5), (3, 4), (3, 5)}</a:t>
                      </a:r>
                    </a:p>
                  </a:txBody>
                  <a:tcPr marL="76200" marR="76200" marT="76200" marB="76200" anchor="ctr"/>
                </a:tc>
                <a:extLst>
                  <a:ext uri="{0D108BD9-81ED-4DB2-BD59-A6C34878D82A}">
                    <a16:rowId xmlns:a16="http://schemas.microsoft.com/office/drawing/2014/main" xmlns="" val="515437532"/>
                  </a:ext>
                </a:extLst>
              </a:tr>
              <a:tr h="480060">
                <a:tc>
                  <a:txBody>
                    <a:bodyPr/>
                    <a:lstStyle/>
                    <a:p>
                      <a:r>
                        <a:rPr kumimoji="0" lang="en-US" b="0" i="0" kern="1200" dirty="0" smtClean="0">
                          <a:solidFill>
                            <a:schemeClr val="dk1"/>
                          </a:solidFill>
                          <a:effectLst/>
                          <a:latin typeface="+mn-lt"/>
                          <a:ea typeface="+mn-ea"/>
                          <a:cs typeface="+mn-cs"/>
                        </a:rPr>
                        <a:t>keys()</a:t>
                      </a:r>
                      <a:endParaRPr lang="en-US" dirty="0"/>
                    </a:p>
                  </a:txBody>
                  <a:tcPr/>
                </a:tc>
                <a:tc>
                  <a:txBody>
                    <a:bodyPr/>
                    <a:lstStyle/>
                    <a:p>
                      <a:r>
                        <a:rPr kumimoji="0" lang="en-US" b="0" i="0" kern="1200" dirty="0" smtClean="0">
                          <a:solidFill>
                            <a:schemeClr val="dk1"/>
                          </a:solidFill>
                          <a:effectLst/>
                          <a:latin typeface="+mn-lt"/>
                          <a:ea typeface="+mn-ea"/>
                          <a:cs typeface="+mn-cs"/>
                        </a:rPr>
                        <a:t>Return an RDD of just the keys.</a:t>
                      </a:r>
                      <a:endParaRPr lang="en-US" dirty="0"/>
                    </a:p>
                  </a:txBody>
                  <a:tcPr/>
                </a:tc>
                <a:tc>
                  <a:txBody>
                    <a:bodyPr/>
                    <a:lstStyle/>
                    <a:p>
                      <a:r>
                        <a:rPr kumimoji="0" lang="en-US" b="0" i="0" kern="1200" dirty="0" err="1" smtClean="0">
                          <a:solidFill>
                            <a:schemeClr val="dk1"/>
                          </a:solidFill>
                          <a:effectLst/>
                          <a:latin typeface="+mn-lt"/>
                          <a:ea typeface="+mn-ea"/>
                          <a:cs typeface="+mn-cs"/>
                        </a:rPr>
                        <a:t>rdd.keys</a:t>
                      </a:r>
                      <a:r>
                        <a:rPr kumimoji="0" lang="en-US" b="0" i="0" kern="1200" dirty="0" smtClean="0">
                          <a:solidFill>
                            <a:schemeClr val="dk1"/>
                          </a:solidFill>
                          <a:effectLst/>
                          <a:latin typeface="+mn-lt"/>
                          <a:ea typeface="+mn-ea"/>
                          <a:cs typeface="+mn-cs"/>
                        </a:rPr>
                        <a:t>()</a:t>
                      </a:r>
                      <a:endParaRPr lang="en-US" dirty="0"/>
                    </a:p>
                  </a:txBody>
                  <a:tcPr/>
                </a:tc>
                <a:tc>
                  <a:txBody>
                    <a:bodyPr/>
                    <a:lstStyle/>
                    <a:p>
                      <a:pPr algn="l" fontAlgn="base"/>
                      <a:r>
                        <a:rPr lang="en-US" dirty="0" smtClean="0">
                          <a:effectLst/>
                          <a:latin typeface="inherit"/>
                        </a:rPr>
                        <a:t>{</a:t>
                      </a:r>
                      <a:r>
                        <a:rPr lang="en-US" dirty="0">
                          <a:effectLst/>
                          <a:latin typeface="inherit"/>
                        </a:rPr>
                        <a:t>1, 3, 3}</a:t>
                      </a:r>
                    </a:p>
                  </a:txBody>
                  <a:tcPr marL="76200" marR="76200" marT="76200" marB="76200" anchor="ctr"/>
                </a:tc>
                <a:extLst>
                  <a:ext uri="{0D108BD9-81ED-4DB2-BD59-A6C34878D82A}">
                    <a16:rowId xmlns:a16="http://schemas.microsoft.com/office/drawing/2014/main" xmlns="" val="44504924"/>
                  </a:ext>
                </a:extLst>
              </a:tr>
              <a:tr h="891540">
                <a:tc>
                  <a:txBody>
                    <a:bodyPr/>
                    <a:lstStyle/>
                    <a:p>
                      <a:r>
                        <a:rPr kumimoji="0" lang="en-US" b="0" i="0" kern="1200" dirty="0" smtClean="0">
                          <a:solidFill>
                            <a:schemeClr val="dk1"/>
                          </a:solidFill>
                          <a:effectLst/>
                          <a:latin typeface="+mn-lt"/>
                          <a:ea typeface="+mn-ea"/>
                          <a:cs typeface="+mn-cs"/>
                        </a:rPr>
                        <a:t>values()</a:t>
                      </a:r>
                      <a:endParaRPr lang="en-US" dirty="0"/>
                    </a:p>
                  </a:txBody>
                  <a:tcPr/>
                </a:tc>
                <a:tc>
                  <a:txBody>
                    <a:bodyPr/>
                    <a:lstStyle/>
                    <a:p>
                      <a:r>
                        <a:rPr kumimoji="0" lang="en-US" b="0" i="0" kern="1200" dirty="0" smtClean="0">
                          <a:solidFill>
                            <a:schemeClr val="dk1"/>
                          </a:solidFill>
                          <a:effectLst/>
                          <a:latin typeface="+mn-lt"/>
                          <a:ea typeface="+mn-ea"/>
                          <a:cs typeface="+mn-cs"/>
                        </a:rPr>
                        <a:t>Return an RDD of just the values.</a:t>
                      </a:r>
                      <a:endParaRPr lang="en-US" dirty="0"/>
                    </a:p>
                  </a:txBody>
                  <a:tcPr/>
                </a:tc>
                <a:tc>
                  <a:txBody>
                    <a:bodyPr/>
                    <a:lstStyle/>
                    <a:p>
                      <a:r>
                        <a:rPr kumimoji="0" lang="en-US" b="0" i="0" kern="1200" dirty="0" err="1" smtClean="0">
                          <a:solidFill>
                            <a:schemeClr val="dk1"/>
                          </a:solidFill>
                          <a:effectLst/>
                          <a:latin typeface="+mn-lt"/>
                          <a:ea typeface="+mn-ea"/>
                          <a:cs typeface="+mn-cs"/>
                        </a:rPr>
                        <a:t>rdd.values</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{2, 4, 6}</a:t>
                      </a:r>
                      <a:endParaRPr lang="en-US" dirty="0"/>
                    </a:p>
                  </a:txBody>
                  <a:tcPr/>
                </a:tc>
                <a:extLst>
                  <a:ext uri="{0D108BD9-81ED-4DB2-BD59-A6C34878D82A}">
                    <a16:rowId xmlns:a16="http://schemas.microsoft.com/office/drawing/2014/main" xmlns="" val="26843927"/>
                  </a:ext>
                </a:extLst>
              </a:tr>
              <a:tr h="891540">
                <a:tc>
                  <a:txBody>
                    <a:bodyPr/>
                    <a:lstStyle/>
                    <a:p>
                      <a:r>
                        <a:rPr kumimoji="0" lang="en-US" b="0" i="0" kern="1200" dirty="0" err="1" smtClean="0">
                          <a:solidFill>
                            <a:schemeClr val="dk1"/>
                          </a:solidFill>
                          <a:effectLst/>
                          <a:latin typeface="+mn-lt"/>
                          <a:ea typeface="+mn-ea"/>
                          <a:cs typeface="+mn-cs"/>
                        </a:rPr>
                        <a:t>sortByKey</a:t>
                      </a:r>
                      <a:r>
                        <a:rPr kumimoji="0" lang="en-US" b="0" i="0" kern="1200" dirty="0" smtClean="0">
                          <a:solidFill>
                            <a:schemeClr val="dk1"/>
                          </a:solidFill>
                          <a:effectLst/>
                          <a:latin typeface="+mn-lt"/>
                          <a:ea typeface="+mn-ea"/>
                          <a:cs typeface="+mn-cs"/>
                        </a:rPr>
                        <a:t>()</a:t>
                      </a:r>
                      <a:endParaRPr lang="en-US" dirty="0"/>
                    </a:p>
                  </a:txBody>
                  <a:tcPr/>
                </a:tc>
                <a:tc>
                  <a:txBody>
                    <a:bodyPr/>
                    <a:lstStyle/>
                    <a:p>
                      <a:pPr algn="l" fontAlgn="base"/>
                      <a:r>
                        <a:rPr kumimoji="0" lang="en-US" b="0" i="0" kern="1200" dirty="0" smtClean="0">
                          <a:solidFill>
                            <a:schemeClr val="dk1"/>
                          </a:solidFill>
                          <a:effectLst/>
                          <a:latin typeface="+mn-lt"/>
                          <a:ea typeface="+mn-ea"/>
                          <a:cs typeface="+mn-cs"/>
                        </a:rPr>
                        <a:t>Return </a:t>
                      </a:r>
                      <a:r>
                        <a:rPr kumimoji="0" lang="en-US" b="0" i="0" kern="1200" dirty="0">
                          <a:solidFill>
                            <a:schemeClr val="dk1"/>
                          </a:solidFill>
                          <a:effectLst/>
                          <a:latin typeface="+mn-lt"/>
                          <a:ea typeface="+mn-ea"/>
                          <a:cs typeface="+mn-cs"/>
                        </a:rPr>
                        <a:t>an RDD sorted by the key.</a:t>
                      </a:r>
                    </a:p>
                  </a:txBody>
                  <a:tcPr marL="76200" marR="76200" marT="76200" marB="76200" anchor="ctr"/>
                </a:tc>
                <a:tc>
                  <a:txBody>
                    <a:bodyPr/>
                    <a:lstStyle/>
                    <a:p>
                      <a:r>
                        <a:rPr kumimoji="0" lang="en-US" b="0" i="0" kern="1200" dirty="0" err="1" smtClean="0">
                          <a:solidFill>
                            <a:schemeClr val="dk1"/>
                          </a:solidFill>
                          <a:effectLst/>
                          <a:latin typeface="+mn-lt"/>
                          <a:ea typeface="+mn-ea"/>
                          <a:cs typeface="+mn-cs"/>
                        </a:rPr>
                        <a:t>rdd.sortByKey</a:t>
                      </a:r>
                      <a:r>
                        <a:rPr kumimoji="0" lang="en-US" b="0" i="0" kern="1200" dirty="0" smtClean="0">
                          <a:solidFill>
                            <a:schemeClr val="dk1"/>
                          </a:solidFill>
                          <a:effectLst/>
                          <a:latin typeface="+mn-lt"/>
                          <a:ea typeface="+mn-ea"/>
                          <a:cs typeface="+mn-cs"/>
                        </a:rPr>
                        <a:t>()</a:t>
                      </a:r>
                      <a:endParaRPr lang="en-US" dirty="0"/>
                    </a:p>
                  </a:txBody>
                  <a:tcPr/>
                </a:tc>
                <a:tc>
                  <a:txBody>
                    <a:bodyPr/>
                    <a:lstStyle/>
                    <a:p>
                      <a:r>
                        <a:rPr kumimoji="0" lang="en-US" b="0" i="0" kern="1200" dirty="0" smtClean="0">
                          <a:solidFill>
                            <a:schemeClr val="dk1"/>
                          </a:solidFill>
                          <a:effectLst/>
                          <a:latin typeface="+mn-lt"/>
                          <a:ea typeface="+mn-ea"/>
                          <a:cs typeface="+mn-cs"/>
                        </a:rPr>
                        <a:t>{(1, 2), (3, 4), (3, 6)}</a:t>
                      </a:r>
                      <a:endParaRPr lang="en-US" dirty="0"/>
                    </a:p>
                  </a:txBody>
                  <a:tcPr/>
                </a:tc>
                <a:extLst>
                  <a:ext uri="{0D108BD9-81ED-4DB2-BD59-A6C34878D82A}">
                    <a16:rowId xmlns:a16="http://schemas.microsoft.com/office/drawing/2014/main" xmlns="" val="4017264591"/>
                  </a:ext>
                </a:extLst>
              </a:tr>
            </a:tbl>
          </a:graphicData>
        </a:graphic>
      </p:graphicFrame>
    </p:spTree>
    <p:extLst>
      <p:ext uri="{BB962C8B-B14F-4D97-AF65-F5344CB8AC3E}">
        <p14:creationId xmlns:p14="http://schemas.microsoft.com/office/powerpoint/2010/main" val="222979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1410</Words>
  <Application>Microsoft Office PowerPoint</Application>
  <PresentationFormat>Widescreen</PresentationFormat>
  <Paragraphs>220</Paragraphs>
  <Slides>26</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Consolas</vt:lpstr>
      <vt:lpstr>Droid Sans Mono</vt:lpstr>
      <vt:lpstr>Georgia</vt:lpstr>
      <vt:lpstr>inherit</vt:lpstr>
      <vt:lpstr>Ubuntu Mono</vt:lpstr>
      <vt:lpstr>Wingdings 2</vt:lpstr>
      <vt:lpstr>Training presentation</vt:lpstr>
      <vt:lpstr>Working with Key/Value Pairs in Spark : pair RDDs </vt:lpstr>
      <vt:lpstr>Goal</vt:lpstr>
      <vt:lpstr>pair RDDs or RDDs containing key/value pairs</vt:lpstr>
      <vt:lpstr>Creating pair RDDs in Spark</vt:lpstr>
      <vt:lpstr>Creating a pair RDD using the first word as the key in Python</vt:lpstr>
      <vt:lpstr>Creating a pair RDD using the first word as the key in Scala</vt:lpstr>
      <vt:lpstr>Transformations on Pair RDDs</vt:lpstr>
      <vt:lpstr>Transformations on Pair RDDs : Example</vt:lpstr>
      <vt:lpstr>Transformations on Pair RDDs : Example</vt:lpstr>
      <vt:lpstr>More on Pair RDDs</vt:lpstr>
      <vt:lpstr>More on Pair RDDs</vt:lpstr>
      <vt:lpstr>More on Pair RDDs : Aggregations</vt:lpstr>
      <vt:lpstr>reduceByKey()</vt:lpstr>
      <vt:lpstr>Code sample for reduceByKey() and mapValues() </vt:lpstr>
      <vt:lpstr>reduceByKey() and mapValues() </vt:lpstr>
      <vt:lpstr>Actions Available on Pair RDDs</vt:lpstr>
      <vt:lpstr>Understanding PageRank algorithm in Scala on Spark </vt:lpstr>
      <vt:lpstr>Goal</vt:lpstr>
      <vt:lpstr>Algorithm</vt:lpstr>
      <vt:lpstr>Sample Data:</vt:lpstr>
      <vt:lpstr>Example (Contd.)</vt:lpstr>
      <vt:lpstr>Solution</vt:lpstr>
      <vt:lpstr>Solution</vt:lpstr>
      <vt:lpstr>Solution</vt:lpstr>
      <vt:lpstr>Solution</vt:lpstr>
      <vt:lpstr>Solution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2016-10-18T00:58:17Z</dcterms:created>
  <dcterms:modified xsi:type="dcterms:W3CDTF">2016-10-19T17:56:21Z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